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6"/>
  </p:notesMasterIdLst>
  <p:handoutMasterIdLst>
    <p:handoutMasterId r:id="rId37"/>
  </p:handoutMasterIdLst>
  <p:sldIdLst>
    <p:sldId id="257" r:id="rId5"/>
    <p:sldId id="268" r:id="rId6"/>
    <p:sldId id="335" r:id="rId7"/>
    <p:sldId id="336" r:id="rId8"/>
    <p:sldId id="343" r:id="rId9"/>
    <p:sldId id="348" r:id="rId10"/>
    <p:sldId id="344" r:id="rId11"/>
    <p:sldId id="345" r:id="rId12"/>
    <p:sldId id="346" r:id="rId13"/>
    <p:sldId id="347" r:id="rId14"/>
    <p:sldId id="317" r:id="rId15"/>
    <p:sldId id="322" r:id="rId16"/>
    <p:sldId id="337" r:id="rId17"/>
    <p:sldId id="338" r:id="rId18"/>
    <p:sldId id="339" r:id="rId19"/>
    <p:sldId id="349" r:id="rId20"/>
    <p:sldId id="340" r:id="rId21"/>
    <p:sldId id="341" r:id="rId22"/>
    <p:sldId id="342" r:id="rId23"/>
    <p:sldId id="350" r:id="rId24"/>
    <p:sldId id="372" r:id="rId25"/>
    <p:sldId id="362" r:id="rId26"/>
    <p:sldId id="360" r:id="rId27"/>
    <p:sldId id="369" r:id="rId28"/>
    <p:sldId id="370" r:id="rId29"/>
    <p:sldId id="361" r:id="rId30"/>
    <p:sldId id="371" r:id="rId31"/>
    <p:sldId id="366" r:id="rId32"/>
    <p:sldId id="373" r:id="rId33"/>
    <p:sldId id="267" r:id="rId34"/>
    <p:sldId id="331"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5" autoAdjust="0"/>
    <p:restoredTop sz="67932" autoAdjust="0"/>
  </p:normalViewPr>
  <p:slideViewPr>
    <p:cSldViewPr snapToGrid="0" snapToObjects="1">
      <p:cViewPr varScale="1">
        <p:scale>
          <a:sx n="77" d="100"/>
          <a:sy n="77" d="100"/>
        </p:scale>
        <p:origin x="1494" y="66"/>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Chart" TargetMode="External"/><Relationship Id="rId5" Type="http://schemas.openxmlformats.org/officeDocument/2006/relationships/hyperlink" Target="https://en.wikipedia.org/wiki/Small_multiple" TargetMode="External"/><Relationship Id="rId4" Type="http://schemas.openxmlformats.org/officeDocument/2006/relationships/hyperlink" Target="https://en.wikipedia.org/wiki/Stock_mark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a:t>
            </a:fld>
            <a:endParaRPr lang="en-US"/>
          </a:p>
        </p:txBody>
      </p:sp>
    </p:spTree>
    <p:extLst>
      <p:ext uri="{BB962C8B-B14F-4D97-AF65-F5344CB8AC3E}">
        <p14:creationId xmlns:p14="http://schemas.microsoft.com/office/powerpoint/2010/main" val="169185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26261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1359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r>
              <a:rPr lang="en-SG"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result is a rather small pie. To make the chart bigger, hold down Ctrl + Shift (hold down ñ + z on a Mac) and press B several times.</a:t>
            </a:r>
            <a:endParaRPr lang="en-SG" dirty="0" smtClean="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2512675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4. Bar</a:t>
            </a:r>
            <a:r>
              <a:rPr lang="en-SG" baseline="0" dirty="0"/>
              <a:t> Chart with reference line– Set Sum(Profit) to be column and State to be Rows. Sort the profit ascending. Create a reference at 30,000 </a:t>
            </a:r>
            <a:r>
              <a:rPr lang="en-SG" b="1" baseline="0" dirty="0"/>
              <a:t>(Right Click at Axis)</a:t>
            </a:r>
            <a:r>
              <a:rPr lang="en-SG" baseline="0" dirty="0"/>
              <a:t> and change the colour to red. Explain the reference line. Show the students that the row and col can be swapped.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Stacked Bar Chart – Set Year of Order Date  to be column and Sum(Profit)  to be Rows, set product category to be the colour of the stack. Explain that Tableau will usually plot the highest order of date which is year and drill down to show quarters and months.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25</a:t>
            </a:fld>
            <a:endParaRPr lang="en-US"/>
          </a:p>
        </p:txBody>
      </p:sp>
    </p:spTree>
    <p:extLst>
      <p:ext uri="{BB962C8B-B14F-4D97-AF65-F5344CB8AC3E}">
        <p14:creationId xmlns:p14="http://schemas.microsoft.com/office/powerpoint/2010/main" val="228167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 Line</a:t>
            </a:r>
            <a:r>
              <a:rPr lang="en-SG" baseline="0" dirty="0"/>
              <a:t> Chart with trend line – Set Year of Order Date  to be column and Sum(Profit)  to be Rows. Create the trend line and explain the trend line. Explain the chart briefly. </a:t>
            </a:r>
            <a:r>
              <a:rPr lang="en-SG" b="1" baseline="0" dirty="0"/>
              <a:t>(Right Click on Trend Line)</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7. Line Chart with 2 Y-axis - Set Year of Order Date  to be column and Sum(Profit) and sum(Sales) to be Rows. Put Measures </a:t>
            </a:r>
            <a:r>
              <a:rPr lang="en-SG" baseline="0" dirty="0" smtClean="0"/>
              <a:t>name </a:t>
            </a:r>
            <a:r>
              <a:rPr lang="en-SG" baseline="0" dirty="0"/>
              <a:t>as colour. Explain the chart briefly</a:t>
            </a:r>
            <a:r>
              <a:rPr lang="en-SG" baseline="0" dirty="0" smtClean="0"/>
              <a:t>. Right click the sales-axis, select dual axis. </a:t>
            </a:r>
            <a:endParaRPr lang="en-SG" baseline="0" dirty="0"/>
          </a:p>
          <a:p>
            <a:endParaRPr lang="en-SG" baseline="0"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2705036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8. Area Chart </a:t>
            </a:r>
            <a:r>
              <a:rPr lang="en-SG" baseline="0" dirty="0"/>
              <a:t>– Set Year of Order Date  and customer segment to be column and product category and Sum(Profit) to be Rows.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9. Bullet Chart – Bullet chart is usually created to compare actual with target. For this dataset, we will compare profit with sales. Set sum(profit) to be column and product category to be rows. Set sum(sales) as detail. Explain to the students that the reference lines can be swapped and edit. Explain the chart briefly. </a:t>
            </a:r>
            <a:r>
              <a:rPr lang="en-SG" b="1" baseline="0" dirty="0"/>
              <a:t>Bring in Sales and Profit, then click on Bullet chart], then bring in Category</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27</a:t>
            </a:fld>
            <a:endParaRPr lang="en-US"/>
          </a:p>
        </p:txBody>
      </p:sp>
    </p:spTree>
    <p:extLst>
      <p:ext uri="{BB962C8B-B14F-4D97-AF65-F5344CB8AC3E}">
        <p14:creationId xmlns:p14="http://schemas.microsoft.com/office/powerpoint/2010/main" val="670350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Gantt Chart –</a:t>
            </a:r>
            <a:r>
              <a:rPr lang="en-SG" baseline="0" dirty="0"/>
              <a:t> Uncheck Aggregate measures and explain why this need to be done. Create a calculated field, Time to Ship which is ship date – order date. Set Day of Order Date  to be column and product category and region to be Rows.  Set colour to be region and size to Time to Ship.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11. Heat Map - Set region to be column and product category and customer segment to be Rows. Set colour to be sum(sales) and size to sum(Profit).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277422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 homepage to </a:t>
            </a:r>
            <a:r>
              <a:rPr lang="en-US" smtClean="0"/>
              <a:t>be updated</a:t>
            </a:r>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1577818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30</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76679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7</a:t>
            </a:fld>
            <a:endParaRPr lang="en-US"/>
          </a:p>
        </p:txBody>
      </p:sp>
    </p:spTree>
    <p:extLst>
      <p:ext uri="{BB962C8B-B14F-4D97-AF65-F5344CB8AC3E}">
        <p14:creationId xmlns:p14="http://schemas.microsoft.com/office/powerpoint/2010/main" val="27769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Step chart</a:t>
            </a:r>
            <a:r>
              <a:rPr lang="en-US" sz="1200" b="0" i="0" kern="1200" dirty="0" smtClean="0">
                <a:solidFill>
                  <a:schemeClr val="tx1"/>
                </a:solidFill>
                <a:effectLst/>
                <a:latin typeface="+mn-lt"/>
                <a:ea typeface="+mn-ea"/>
                <a:cs typeface="+mn-cs"/>
              </a:rPr>
              <a:t> is a Line </a:t>
            </a:r>
            <a:r>
              <a:rPr lang="en-US" sz="1200" b="1" i="0" kern="1200" dirty="0" smtClean="0">
                <a:solidFill>
                  <a:schemeClr val="tx1"/>
                </a:solidFill>
                <a:effectLst/>
                <a:latin typeface="+mn-lt"/>
                <a:ea typeface="+mn-ea"/>
                <a:cs typeface="+mn-cs"/>
              </a:rPr>
              <a:t>chart</a:t>
            </a:r>
            <a:r>
              <a:rPr lang="en-US" sz="1200" b="0" i="0" kern="1200" dirty="0" smtClean="0">
                <a:solidFill>
                  <a:schemeClr val="tx1"/>
                </a:solidFill>
                <a:effectLst/>
                <a:latin typeface="+mn-lt"/>
                <a:ea typeface="+mn-ea"/>
                <a:cs typeface="+mn-cs"/>
              </a:rPr>
              <a:t> that does not use the shortest distance to connect two data points. Instead, it uses vertical and horizontal lines to connect the data points in a series forming a </a:t>
            </a:r>
            <a:r>
              <a:rPr lang="en-US" sz="1200" b="1" i="0" kern="1200" dirty="0" smtClean="0">
                <a:solidFill>
                  <a:schemeClr val="tx1"/>
                </a:solidFill>
                <a:effectLst/>
                <a:latin typeface="+mn-lt"/>
                <a:ea typeface="+mn-ea"/>
                <a:cs typeface="+mn-cs"/>
              </a:rPr>
              <a:t>step</a:t>
            </a:r>
            <a:r>
              <a:rPr lang="en-US" sz="1200" b="0" i="0" kern="1200" dirty="0" smtClean="0">
                <a:solidFill>
                  <a:schemeClr val="tx1"/>
                </a:solidFill>
                <a:effectLst/>
                <a:latin typeface="+mn-lt"/>
                <a:ea typeface="+mn-ea"/>
                <a:cs typeface="+mn-cs"/>
              </a:rPr>
              <a:t>-like progression. The vertical parts of a </a:t>
            </a:r>
            <a:r>
              <a:rPr lang="en-US" sz="1200" b="1" i="0" kern="1200" dirty="0" smtClean="0">
                <a:solidFill>
                  <a:schemeClr val="tx1"/>
                </a:solidFill>
                <a:effectLst/>
                <a:latin typeface="+mn-lt"/>
                <a:ea typeface="+mn-ea"/>
                <a:cs typeface="+mn-cs"/>
              </a:rPr>
              <a:t>Step chart</a:t>
            </a:r>
            <a:r>
              <a:rPr lang="en-US" sz="1200" b="0" i="0" kern="1200" dirty="0" smtClean="0">
                <a:solidFill>
                  <a:schemeClr val="tx1"/>
                </a:solidFill>
                <a:effectLst/>
                <a:latin typeface="+mn-lt"/>
                <a:ea typeface="+mn-ea"/>
                <a:cs typeface="+mn-cs"/>
              </a:rPr>
              <a:t> denote changes in the data and their magnitude. </a:t>
            </a:r>
            <a:r>
              <a:rPr lang="en-US" sz="1200" b="0" i="0" kern="1200" smtClean="0">
                <a:solidFill>
                  <a:schemeClr val="tx1"/>
                </a:solidFill>
                <a:effectLst/>
                <a:latin typeface="+mn-lt"/>
                <a:ea typeface="+mn-ea"/>
                <a:cs typeface="+mn-cs"/>
              </a:rPr>
              <a:t>The horizontal parts of a Step chart denote the constancy of the data.</a:t>
            </a:r>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47955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sparkline</a:t>
            </a:r>
            <a:r>
              <a:rPr lang="en-US" sz="1200" b="0" i="0" kern="1200" dirty="0" smtClean="0">
                <a:solidFill>
                  <a:schemeClr val="tx1"/>
                </a:solidFill>
                <a:effectLst/>
                <a:latin typeface="+mn-lt"/>
                <a:ea typeface="+mn-ea"/>
                <a:cs typeface="+mn-cs"/>
              </a:rPr>
              <a:t> is a very small line chart, typically drawn without axes or coordinates. It presents the general shape of the variation (typically over time) in some measurement, such as </a:t>
            </a:r>
            <a:r>
              <a:rPr lang="en-US" sz="1200" b="0" i="0" u="none" strike="noStrike" kern="1200" dirty="0" smtClean="0">
                <a:solidFill>
                  <a:schemeClr val="tx1"/>
                </a:solidFill>
                <a:effectLst/>
                <a:latin typeface="+mn-lt"/>
                <a:ea typeface="+mn-ea"/>
                <a:cs typeface="+mn-cs"/>
                <a:hlinkClick r:id="rId3" tooltip="Temperature"/>
              </a:rPr>
              <a:t>temperature</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4" tooltip="Stock market"/>
              </a:rPr>
              <a:t>stock market</a:t>
            </a:r>
            <a:r>
              <a:rPr lang="en-US" sz="1200" b="0" i="0" kern="1200" dirty="0" smtClean="0">
                <a:solidFill>
                  <a:schemeClr val="tx1"/>
                </a:solidFill>
                <a:effectLst/>
                <a:latin typeface="+mn-lt"/>
                <a:ea typeface="+mn-ea"/>
                <a:cs typeface="+mn-cs"/>
              </a:rPr>
              <a:t> price, in a simple and highly condensed way. </a:t>
            </a:r>
            <a:r>
              <a:rPr lang="en-US" sz="1200" b="0" i="0" kern="1200" dirty="0" err="1" smtClean="0">
                <a:solidFill>
                  <a:schemeClr val="tx1"/>
                </a:solidFill>
                <a:effectLst/>
                <a:latin typeface="+mn-lt"/>
                <a:ea typeface="+mn-ea"/>
                <a:cs typeface="+mn-cs"/>
              </a:rPr>
              <a:t>Sparklines</a:t>
            </a:r>
            <a:r>
              <a:rPr lang="en-US" sz="1200" b="0" i="0" kern="1200" dirty="0" smtClean="0">
                <a:solidFill>
                  <a:schemeClr val="tx1"/>
                </a:solidFill>
                <a:effectLst/>
                <a:latin typeface="+mn-lt"/>
                <a:ea typeface="+mn-ea"/>
                <a:cs typeface="+mn-cs"/>
              </a:rPr>
              <a:t> are small enough to be embedded in text, or several </a:t>
            </a:r>
            <a:r>
              <a:rPr lang="en-US" sz="1200" b="0" i="0" kern="1200" dirty="0" err="1" smtClean="0">
                <a:solidFill>
                  <a:schemeClr val="tx1"/>
                </a:solidFill>
                <a:effectLst/>
                <a:latin typeface="+mn-lt"/>
                <a:ea typeface="+mn-ea"/>
                <a:cs typeface="+mn-cs"/>
              </a:rPr>
              <a:t>sparklines</a:t>
            </a:r>
            <a:r>
              <a:rPr lang="en-US" sz="1200" b="0" i="0" kern="1200" dirty="0" smtClean="0">
                <a:solidFill>
                  <a:schemeClr val="tx1"/>
                </a:solidFill>
                <a:effectLst/>
                <a:latin typeface="+mn-lt"/>
                <a:ea typeface="+mn-ea"/>
                <a:cs typeface="+mn-cs"/>
              </a:rPr>
              <a:t> may be grouped together as elements of a </a:t>
            </a:r>
            <a:r>
              <a:rPr lang="en-US" sz="1200" b="0" i="0" u="none" strike="noStrike" kern="1200" dirty="0" smtClean="0">
                <a:solidFill>
                  <a:schemeClr val="tx1"/>
                </a:solidFill>
                <a:effectLst/>
                <a:latin typeface="+mn-lt"/>
                <a:ea typeface="+mn-ea"/>
                <a:cs typeface="+mn-cs"/>
                <a:hlinkClick r:id="rId5" tooltip="Small multiple"/>
              </a:rPr>
              <a:t>small multiple</a:t>
            </a:r>
            <a:r>
              <a:rPr lang="en-US" sz="1200" b="0" i="0" kern="1200" dirty="0" smtClean="0">
                <a:solidFill>
                  <a:schemeClr val="tx1"/>
                </a:solidFill>
                <a:effectLst/>
                <a:latin typeface="+mn-lt"/>
                <a:ea typeface="+mn-ea"/>
                <a:cs typeface="+mn-cs"/>
              </a:rPr>
              <a:t>. Whereas the typical </a:t>
            </a:r>
            <a:r>
              <a:rPr lang="en-US" sz="1200" b="0" i="0" u="none" strike="noStrike" kern="1200" dirty="0" smtClean="0">
                <a:solidFill>
                  <a:schemeClr val="tx1"/>
                </a:solidFill>
                <a:effectLst/>
                <a:latin typeface="+mn-lt"/>
                <a:ea typeface="+mn-ea"/>
                <a:cs typeface="+mn-cs"/>
                <a:hlinkClick r:id="rId6" tooltip="Chart"/>
              </a:rPr>
              <a:t>chart</a:t>
            </a:r>
            <a:r>
              <a:rPr lang="en-US" sz="1200" b="0" i="0" kern="1200" dirty="0" smtClean="0">
                <a:solidFill>
                  <a:schemeClr val="tx1"/>
                </a:solidFill>
                <a:effectLst/>
                <a:latin typeface="+mn-lt"/>
                <a:ea typeface="+mn-ea"/>
                <a:cs typeface="+mn-cs"/>
              </a:rPr>
              <a:t> is designed to show as much data as possible, and is set off from the flow of text, </a:t>
            </a:r>
            <a:r>
              <a:rPr lang="en-US" sz="1200" b="0" i="0" kern="1200" dirty="0" err="1" smtClean="0">
                <a:solidFill>
                  <a:schemeClr val="tx1"/>
                </a:solidFill>
                <a:effectLst/>
                <a:latin typeface="+mn-lt"/>
                <a:ea typeface="+mn-ea"/>
                <a:cs typeface="+mn-cs"/>
              </a:rPr>
              <a:t>sparklines</a:t>
            </a:r>
            <a:r>
              <a:rPr lang="en-US" sz="1200" b="0" i="0" kern="1200" dirty="0" smtClean="0">
                <a:solidFill>
                  <a:schemeClr val="tx1"/>
                </a:solidFill>
                <a:effectLst/>
                <a:latin typeface="+mn-lt"/>
                <a:ea typeface="+mn-ea"/>
                <a:cs typeface="+mn-cs"/>
              </a:rPr>
              <a:t> are intended to be succinct, memorable, and located where they are discussed.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Remember, </a:t>
            </a:r>
            <a:r>
              <a:rPr lang="en-US" sz="1200" b="0" i="0" kern="1200" dirty="0" err="1" smtClean="0">
                <a:solidFill>
                  <a:schemeClr val="tx1"/>
                </a:solidFill>
                <a:effectLst/>
                <a:latin typeface="+mn-lt"/>
                <a:ea typeface="+mn-ea"/>
                <a:cs typeface="+mn-cs"/>
              </a:rPr>
              <a:t>sparklines</a:t>
            </a:r>
            <a:r>
              <a:rPr lang="en-US" sz="1200" b="0" i="0" kern="1200" dirty="0" smtClean="0">
                <a:solidFill>
                  <a:schemeClr val="tx1"/>
                </a:solidFill>
                <a:effectLst/>
                <a:latin typeface="+mn-lt"/>
                <a:ea typeface="+mn-ea"/>
                <a:cs typeface="+mn-cs"/>
              </a:rPr>
              <a:t> are not quite like regular charts or graphs in that they are meant to provide quick trends at a glance. They don’t usually contain typical context, such as the axis values.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16</a:t>
            </a:fld>
            <a:endParaRPr lang="en-US"/>
          </a:p>
        </p:txBody>
      </p:sp>
    </p:spTree>
    <p:extLst>
      <p:ext uri="{BB962C8B-B14F-4D97-AF65-F5344CB8AC3E}">
        <p14:creationId xmlns:p14="http://schemas.microsoft.com/office/powerpoint/2010/main" val="32050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Gantt charts to show the duration of events or activities.</a:t>
            </a:r>
          </a:p>
          <a:p>
            <a:r>
              <a:rPr lang="en-US" sz="1200" b="0" i="0" kern="1200" dirty="0" smtClean="0">
                <a:solidFill>
                  <a:schemeClr val="tx1"/>
                </a:solidFill>
                <a:effectLst/>
                <a:latin typeface="+mn-lt"/>
                <a:ea typeface="+mn-ea"/>
                <a:cs typeface="+mn-cs"/>
              </a:rPr>
              <a:t>In a Gantt chart, each separate mark (usually a bar) shows a duration. For example, you might use a Gantt chart to display average delivery time for a range of products.</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 Gantt Chart is commonly being used in project planning.  Activity or event start time is </a:t>
            </a:r>
            <a:r>
              <a:rPr lang="en-US" sz="1200" kern="1200" dirty="0" err="1" smtClean="0">
                <a:solidFill>
                  <a:schemeClr val="tx1"/>
                </a:solidFill>
                <a:effectLst/>
                <a:latin typeface="Arial" pitchFamily="34" charset="0"/>
                <a:ea typeface="+mn-ea"/>
                <a:cs typeface="Arial" pitchFamily="34" charset="0"/>
              </a:rPr>
              <a:t>visualised</a:t>
            </a:r>
            <a:r>
              <a:rPr lang="en-US" sz="1200" kern="1200" dirty="0" smtClean="0">
                <a:solidFill>
                  <a:schemeClr val="tx1"/>
                </a:solidFill>
                <a:effectLst/>
                <a:latin typeface="Arial" pitchFamily="34" charset="0"/>
                <a:ea typeface="+mn-ea"/>
                <a:cs typeface="Arial" pitchFamily="34" charset="0"/>
              </a:rPr>
              <a:t> by the bar’s </a:t>
            </a:r>
            <a:r>
              <a:rPr lang="en-US" sz="1200" kern="1200" dirty="0" err="1" smtClean="0">
                <a:solidFill>
                  <a:schemeClr val="tx1"/>
                </a:solidFill>
                <a:effectLst/>
                <a:latin typeface="Arial" pitchFamily="34" charset="0"/>
                <a:ea typeface="+mn-ea"/>
                <a:cs typeface="Arial" pitchFamily="34" charset="0"/>
              </a:rPr>
              <a:t>horisontal</a:t>
            </a:r>
            <a:r>
              <a:rPr lang="en-US" sz="1200" kern="1200" dirty="0" smtClean="0">
                <a:solidFill>
                  <a:schemeClr val="tx1"/>
                </a:solidFill>
                <a:effectLst/>
                <a:latin typeface="Arial" pitchFamily="34" charset="0"/>
                <a:ea typeface="+mn-ea"/>
                <a:cs typeface="Arial" pitchFamily="34" charset="0"/>
              </a:rPr>
              <a:t> position, and the duration of each activity or event is </a:t>
            </a:r>
            <a:r>
              <a:rPr lang="en-US" sz="1200" kern="1200" dirty="0" err="1" smtClean="0">
                <a:solidFill>
                  <a:schemeClr val="tx1"/>
                </a:solidFill>
                <a:effectLst/>
                <a:latin typeface="Arial" pitchFamily="34" charset="0"/>
                <a:ea typeface="+mn-ea"/>
                <a:cs typeface="Arial" pitchFamily="34" charset="0"/>
              </a:rPr>
              <a:t>visualised</a:t>
            </a:r>
            <a:r>
              <a:rPr lang="en-US" sz="1200" kern="1200" dirty="0" smtClean="0">
                <a:solidFill>
                  <a:schemeClr val="tx1"/>
                </a:solidFill>
                <a:effectLst/>
                <a:latin typeface="Arial" pitchFamily="34" charset="0"/>
                <a:ea typeface="+mn-ea"/>
                <a:cs typeface="Arial" pitchFamily="34" charset="0"/>
              </a:rPr>
              <a:t> by the individual bar length.  Thus, this chart will be useful to </a:t>
            </a:r>
            <a:r>
              <a:rPr lang="en-US" sz="1200" kern="1200" dirty="0" err="1" smtClean="0">
                <a:solidFill>
                  <a:schemeClr val="tx1"/>
                </a:solidFill>
                <a:effectLst/>
                <a:latin typeface="Arial" pitchFamily="34" charset="0"/>
                <a:ea typeface="+mn-ea"/>
                <a:cs typeface="Arial" pitchFamily="34" charset="0"/>
              </a:rPr>
              <a:t>visualise</a:t>
            </a:r>
            <a:r>
              <a:rPr lang="en-US" sz="1200" kern="1200" dirty="0" smtClean="0">
                <a:solidFill>
                  <a:schemeClr val="tx1"/>
                </a:solidFill>
                <a:effectLst/>
                <a:latin typeface="Arial" pitchFamily="34" charset="0"/>
                <a:ea typeface="+mn-ea"/>
                <a:cs typeface="Arial" pitchFamily="34" charset="0"/>
              </a:rPr>
              <a:t> the timing and duration of activities or events.</a:t>
            </a:r>
            <a:endParaRPr lang="en-SG" sz="1200" kern="1200" dirty="0" smtClean="0">
              <a:solidFill>
                <a:schemeClr val="tx1"/>
              </a:solidFill>
              <a:effectLst/>
              <a:latin typeface="Arial" pitchFamily="34" charset="0"/>
              <a:ea typeface="+mn-ea"/>
              <a:cs typeface="Arial" pitchFamily="34" charset="0"/>
            </a:endParaRPr>
          </a:p>
          <a:p>
            <a:endParaRPr lang="en-US" sz="1200" b="0" i="0"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17</a:t>
            </a:fld>
            <a:endParaRPr lang="en-US"/>
          </a:p>
        </p:txBody>
      </p:sp>
    </p:spTree>
    <p:extLst>
      <p:ext uri="{BB962C8B-B14F-4D97-AF65-F5344CB8AC3E}">
        <p14:creationId xmlns:p14="http://schemas.microsoft.com/office/powerpoint/2010/main" val="181831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smtClean="0"/>
              <a:t>The Trend Line can help us see patterns that can provide predictive value, by drawing a line that best fits the values in the visualisation.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When we try to </a:t>
            </a:r>
            <a:r>
              <a:rPr lang="en-US" sz="1200" kern="1200" dirty="0" err="1" smtClean="0">
                <a:solidFill>
                  <a:schemeClr val="tx1"/>
                </a:solidFill>
                <a:effectLst/>
                <a:latin typeface="Arial" pitchFamily="34" charset="0"/>
                <a:ea typeface="+mn-ea"/>
                <a:cs typeface="Arial" pitchFamily="34" charset="0"/>
              </a:rPr>
              <a:t>visualise</a:t>
            </a:r>
            <a:r>
              <a:rPr lang="en-US" sz="1200" kern="1200" dirty="0" smtClean="0">
                <a:solidFill>
                  <a:schemeClr val="tx1"/>
                </a:solidFill>
                <a:effectLst/>
                <a:latin typeface="Arial" pitchFamily="34" charset="0"/>
                <a:ea typeface="+mn-ea"/>
                <a:cs typeface="Arial" pitchFamily="34" charset="0"/>
              </a:rPr>
              <a:t> granular data, sometimes it results in random looking Data </a:t>
            </a:r>
            <a:r>
              <a:rPr lang="en-US" sz="1200" kern="1200" dirty="0" err="1" smtClean="0">
                <a:solidFill>
                  <a:schemeClr val="tx1"/>
                </a:solidFill>
                <a:effectLst/>
                <a:latin typeface="Arial" pitchFamily="34" charset="0"/>
                <a:ea typeface="+mn-ea"/>
                <a:cs typeface="Arial" pitchFamily="34" charset="0"/>
              </a:rPr>
              <a:t>Visualisation</a:t>
            </a:r>
            <a:r>
              <a:rPr lang="en-US" sz="1200" kern="1200" dirty="0" smtClean="0">
                <a:solidFill>
                  <a:schemeClr val="tx1"/>
                </a:solidFill>
                <a:effectLst/>
                <a:latin typeface="Arial" pitchFamily="34" charset="0"/>
                <a:ea typeface="+mn-ea"/>
                <a:cs typeface="Arial" pitchFamily="34" charset="0"/>
              </a:rPr>
              <a:t>.  The Trend Line can help us see patterns that can provide predictive value, by drawing a line that best fits the values in the </a:t>
            </a:r>
            <a:r>
              <a:rPr lang="en-US" sz="1200" kern="1200" dirty="0" err="1" smtClean="0">
                <a:solidFill>
                  <a:schemeClr val="tx1"/>
                </a:solidFill>
                <a:effectLst/>
                <a:latin typeface="Arial" pitchFamily="34" charset="0"/>
                <a:ea typeface="+mn-ea"/>
                <a:cs typeface="Arial" pitchFamily="34" charset="0"/>
              </a:rPr>
              <a:t>visualisation</a:t>
            </a:r>
            <a:r>
              <a:rPr lang="en-US" sz="1200" kern="1200" dirty="0" smtClean="0">
                <a:solidFill>
                  <a:schemeClr val="tx1"/>
                </a:solidFill>
                <a:effectLst/>
                <a:latin typeface="Arial" pitchFamily="34" charset="0"/>
                <a:ea typeface="+mn-ea"/>
                <a:cs typeface="Arial" pitchFamily="34" charset="0"/>
              </a:rPr>
              <a:t>.</a:t>
            </a:r>
          </a:p>
          <a:p>
            <a:endParaRPr lang="en-SG" dirty="0" smtClean="0"/>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18</a:t>
            </a:fld>
            <a:endParaRPr lang="en-US"/>
          </a:p>
        </p:txBody>
      </p:sp>
    </p:spTree>
    <p:extLst>
      <p:ext uri="{BB962C8B-B14F-4D97-AF65-F5344CB8AC3E}">
        <p14:creationId xmlns:p14="http://schemas.microsoft.com/office/powerpoint/2010/main" val="412562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smtClean="0"/>
              <a:t>The Reference Line can help us compare the actual data presented in the visualisation against targets, create statistical analyses of the deviation contained in the visualisation, or create the range of values based on fixed or calculated numbers.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 Reference Line can help us compare the actual data presented in the </a:t>
            </a:r>
            <a:r>
              <a:rPr lang="en-US" sz="1200" kern="1200" dirty="0" err="1" smtClean="0">
                <a:solidFill>
                  <a:schemeClr val="tx1"/>
                </a:solidFill>
                <a:effectLst/>
                <a:latin typeface="Arial" pitchFamily="34" charset="0"/>
                <a:ea typeface="+mn-ea"/>
                <a:cs typeface="Arial" pitchFamily="34" charset="0"/>
              </a:rPr>
              <a:t>visualisation</a:t>
            </a:r>
            <a:r>
              <a:rPr lang="en-US" sz="1200" kern="1200" dirty="0" smtClean="0">
                <a:solidFill>
                  <a:schemeClr val="tx1"/>
                </a:solidFill>
                <a:effectLst/>
                <a:latin typeface="Arial" pitchFamily="34" charset="0"/>
                <a:ea typeface="+mn-ea"/>
                <a:cs typeface="Arial" pitchFamily="34" charset="0"/>
              </a:rPr>
              <a:t> against targets, create statistical analyses of the deviation contained in the </a:t>
            </a:r>
            <a:r>
              <a:rPr lang="en-US" sz="1200" kern="1200" dirty="0" err="1" smtClean="0">
                <a:solidFill>
                  <a:schemeClr val="tx1"/>
                </a:solidFill>
                <a:effectLst/>
                <a:latin typeface="Arial" pitchFamily="34" charset="0"/>
                <a:ea typeface="+mn-ea"/>
                <a:cs typeface="Arial" pitchFamily="34" charset="0"/>
              </a:rPr>
              <a:t>visualisation</a:t>
            </a:r>
            <a:r>
              <a:rPr lang="en-US" sz="1200" kern="1200" dirty="0" smtClean="0">
                <a:solidFill>
                  <a:schemeClr val="tx1"/>
                </a:solidFill>
                <a:effectLst/>
                <a:latin typeface="Arial" pitchFamily="34" charset="0"/>
                <a:ea typeface="+mn-ea"/>
                <a:cs typeface="Arial" pitchFamily="34" charset="0"/>
              </a:rPr>
              <a:t>, or create the range of values based on fixed or calculated numbers.  By looking at the Reference Line, we will be able to identify outliers that may require our attention or additional analysis.</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315793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119550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95431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elp.tableau.com/current/pro/desktop/en-us/buildexamples_treemap.htm"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help.tableau.com/current/pro/desktop/en-us/buildexamples_line.htm"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kb.tableau.com/articles/howto/creating-sparkline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help.tableau.com/current/pro/desktop/en-us/buildexamples_gantt.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help.tableau.com/current/pro/desktop/en-us/trendlines_add.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s://help.tableau.com/current/pro/desktop/en-us/reference_lines.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dashflows.com/ww2/wp-content/uploads/2014/11/CTT-Wireless.p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5.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6.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hyperlink" Target="https://canvas.suss.edu.sg/courses/31564"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hyperlink" Target="https://www.tableau.com/learn/get-started/creator" TargetMode="External"/><Relationship Id="rId5" Type="http://schemas.openxmlformats.org/officeDocument/2006/relationships/hyperlink" Target="https://www.tableau.com/products/trial" TargetMode="External"/><Relationship Id="rId4" Type="http://schemas.openxmlformats.org/officeDocument/2006/relationships/hyperlink" Target="https://ibookstore.suss.edu.s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help.tableau.com/current/pro/desktop/en-us/buildexamples_bar.ht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kb.tableau.com/articles/howto/creation-of-a-grouped-bar-chart"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help.tableau.com/current/pro/desktop/en-us/buildexamples_pie.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help.tableau.com/current/pro/desktop/en-us/qs_area_charts.htm"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help.tableau.com/current/pro/desktop/en-us/buildexamples_highlight.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Basic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4</a:t>
            </a:r>
          </a:p>
        </p:txBody>
      </p:sp>
      <p:sp>
        <p:nvSpPr>
          <p:cNvPr id="5" name="TextBox 4">
            <a:extLst>
              <a:ext uri="{FF2B5EF4-FFF2-40B4-BE49-F238E27FC236}">
                <a16:creationId xmlns:a16="http://schemas.microsoft.com/office/drawing/2014/main" id="{C68BFD21-8063-2C4D-8B57-5040F83B346B}"/>
              </a:ext>
            </a:extLst>
          </p:cNvPr>
          <p:cNvSpPr txBox="1"/>
          <p:nvPr/>
        </p:nvSpPr>
        <p:spPr>
          <a:xfrm>
            <a:off x="253128" y="3896768"/>
            <a:ext cx="990528"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a:t>
            </a:r>
            <a:r>
              <a:rPr lang="en-US" sz="1200" dirty="0" smtClean="0">
                <a:solidFill>
                  <a:srgbClr val="99D6EA"/>
                </a:solidFill>
                <a:latin typeface="Roboto Medium" panose="02000000000000000000" pitchFamily="2" charset="0"/>
                <a:ea typeface="Roboto Medium" panose="02000000000000000000" pitchFamily="2" charset="0"/>
              </a:rPr>
              <a:t>2022</a:t>
            </a:r>
            <a:endParaRPr lang="en-US" sz="1200" dirty="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84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tree map</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https://help.tableau.com/current/pro/desktop/en-us/buildexamples_treemap.htm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8040E8B3-1E47-4715-9C10-F1017D40F5C2}"/>
              </a:ext>
            </a:extLst>
          </p:cNvPr>
          <p:cNvPicPr>
            <a:picLocks noChangeAspect="1"/>
          </p:cNvPicPr>
          <p:nvPr/>
        </p:nvPicPr>
        <p:blipFill>
          <a:blip r:embed="rId3"/>
          <a:stretch>
            <a:fillRect/>
          </a:stretch>
        </p:blipFill>
        <p:spPr>
          <a:xfrm>
            <a:off x="2546537" y="1690006"/>
            <a:ext cx="3722403" cy="2893586"/>
          </a:xfrm>
          <a:prstGeom prst="rect">
            <a:avLst/>
          </a:prstGeom>
        </p:spPr>
      </p:pic>
    </p:spTree>
    <p:extLst>
      <p:ext uri="{BB962C8B-B14F-4D97-AF65-F5344CB8AC3E}">
        <p14:creationId xmlns:p14="http://schemas.microsoft.com/office/powerpoint/2010/main" val="342326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Time Series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Discrete (bucketed)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Discrete time series data values are from specific points or blocks of time, and there is a finite number of possible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a:t>
            </a:r>
            <a:r>
              <a:rPr lang="en-GB" sz="1800" b="1" dirty="0">
                <a:latin typeface="Roboto Light" panose="02000000000000000000" pitchFamily="2" charset="0"/>
                <a:ea typeface="Roboto Light" panose="02000000000000000000" pitchFamily="2" charset="0"/>
              </a:rPr>
              <a:t>line chart</a:t>
            </a:r>
            <a:r>
              <a:rPr lang="en-GB" sz="1800" dirty="0">
                <a:latin typeface="Roboto Light" panose="02000000000000000000" pitchFamily="2" charset="0"/>
                <a:ea typeface="Roboto Light" panose="02000000000000000000" pitchFamily="2" charset="0"/>
              </a:rPr>
              <a:t> is the most effective way to display time series data. A line chart for discrete time series data places breaks between time units like year, quarter, month and day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stacked bar charts, and scatterplots can also be used to display time series data</a:t>
            </a:r>
          </a:p>
        </p:txBody>
      </p:sp>
    </p:spTree>
    <p:extLst>
      <p:ext uri="{BB962C8B-B14F-4D97-AF65-F5344CB8AC3E}">
        <p14:creationId xmlns:p14="http://schemas.microsoft.com/office/powerpoint/2010/main" val="278790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Continuous (unbroken)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Visualising continuous time series data is similar to visualising discrete time series data. We still have a discrete number of data points, even if the dataset is continuous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Line chart </a:t>
            </a:r>
            <a:r>
              <a:rPr lang="en-GB" sz="1800" dirty="0">
                <a:latin typeface="Roboto Light" panose="02000000000000000000" pitchFamily="2" charset="0"/>
                <a:ea typeface="Roboto Light" panose="02000000000000000000" pitchFamily="2" charset="0"/>
              </a:rPr>
              <a:t>for continuous time series data is presented as unbroken 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Step charts</a:t>
            </a:r>
            <a:r>
              <a:rPr lang="en-GB" sz="1800" dirty="0">
                <a:latin typeface="Roboto Light" panose="02000000000000000000" pitchFamily="2" charset="0"/>
                <a:ea typeface="Roboto Light" panose="02000000000000000000" pitchFamily="2" charset="0"/>
              </a:rPr>
              <a:t> are appropriate if the measure stays at a value for a long time and all of a sudden declines or inclines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Trendlines </a:t>
            </a:r>
            <a:r>
              <a:rPr lang="en-GB" sz="1800" dirty="0">
                <a:latin typeface="Roboto Light" panose="02000000000000000000" pitchFamily="2" charset="0"/>
                <a:ea typeface="Roboto Light" panose="02000000000000000000" pitchFamily="2" charset="0"/>
              </a:rPr>
              <a:t>are useful in the presence of noisy data or large amounts of data</a:t>
            </a:r>
          </a:p>
        </p:txBody>
      </p:sp>
    </p:spTree>
    <p:extLst>
      <p:ext uri="{BB962C8B-B14F-4D97-AF65-F5344CB8AC3E}">
        <p14:creationId xmlns:p14="http://schemas.microsoft.com/office/powerpoint/2010/main" val="1438888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Sparkline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Gantt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Trendline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Reference Line</a:t>
            </a:r>
          </a:p>
        </p:txBody>
      </p:sp>
    </p:spTree>
    <p:extLst>
      <p:ext uri="{BB962C8B-B14F-4D97-AF65-F5344CB8AC3E}">
        <p14:creationId xmlns:p14="http://schemas.microsoft.com/office/powerpoint/2010/main" val="220255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https://help.tableau.com/current/pro/desktop/en-us/buildexamples_line.htm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0D6D5BE-FD5F-4645-84D5-BFF40BDD9D4E}"/>
              </a:ext>
            </a:extLst>
          </p:cNvPr>
          <p:cNvPicPr>
            <a:picLocks noChangeAspect="1"/>
          </p:cNvPicPr>
          <p:nvPr/>
        </p:nvPicPr>
        <p:blipFill>
          <a:blip r:embed="rId3"/>
          <a:stretch>
            <a:fillRect/>
          </a:stretch>
        </p:blipFill>
        <p:spPr>
          <a:xfrm>
            <a:off x="2806811" y="1659328"/>
            <a:ext cx="3298010" cy="2956647"/>
          </a:xfrm>
          <a:prstGeom prst="rect">
            <a:avLst/>
          </a:prstGeom>
        </p:spPr>
      </p:pic>
    </p:spTree>
    <p:extLst>
      <p:ext uri="{BB962C8B-B14F-4D97-AF65-F5344CB8AC3E}">
        <p14:creationId xmlns:p14="http://schemas.microsoft.com/office/powerpoint/2010/main" val="105981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sparkline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https://kb.tableau.com/articles/howto/creating-sparklines</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5C0DE6AB-0F9F-4F48-83E5-B22957A570CB}"/>
              </a:ext>
            </a:extLst>
          </p:cNvPr>
          <p:cNvPicPr>
            <a:picLocks noChangeAspect="1"/>
          </p:cNvPicPr>
          <p:nvPr/>
        </p:nvPicPr>
        <p:blipFill>
          <a:blip r:embed="rId4"/>
          <a:stretch>
            <a:fillRect/>
          </a:stretch>
        </p:blipFill>
        <p:spPr>
          <a:xfrm>
            <a:off x="1454348" y="1748094"/>
            <a:ext cx="6362700" cy="2762250"/>
          </a:xfrm>
          <a:prstGeom prst="rect">
            <a:avLst/>
          </a:prstGeom>
        </p:spPr>
      </p:pic>
    </p:spTree>
    <p:extLst>
      <p:ext uri="{BB962C8B-B14F-4D97-AF65-F5344CB8AC3E}">
        <p14:creationId xmlns:p14="http://schemas.microsoft.com/office/powerpoint/2010/main" val="200170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t>
            </a:r>
            <a:r>
              <a:rPr lang="en-GB" sz="1800" i="1" dirty="0" err="1">
                <a:latin typeface="Roboto Medium" panose="02000000000000000000" pitchFamily="2" charset="0"/>
                <a:ea typeface="Roboto Medium" panose="02000000000000000000" pitchFamily="2" charset="0"/>
              </a:rPr>
              <a:t>gantt</a:t>
            </a:r>
            <a:r>
              <a:rPr lang="en-GB" sz="1800" i="1" dirty="0">
                <a:latin typeface="Roboto Medium" panose="02000000000000000000" pitchFamily="2" charset="0"/>
                <a:ea typeface="Roboto Medium" panose="02000000000000000000" pitchFamily="2" charset="0"/>
              </a:rPr>
              <a:t> chart</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https://help.tableau.com/current/pro/desktop/en-us/buildexamples_gantt.htm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4E226237-BDDA-4A96-A7B1-AAC82DD0048F}"/>
              </a:ext>
            </a:extLst>
          </p:cNvPr>
          <p:cNvPicPr>
            <a:picLocks noChangeAspect="1"/>
          </p:cNvPicPr>
          <p:nvPr/>
        </p:nvPicPr>
        <p:blipFill>
          <a:blip r:embed="rId4"/>
          <a:stretch>
            <a:fillRect/>
          </a:stretch>
        </p:blipFill>
        <p:spPr>
          <a:xfrm>
            <a:off x="2759103" y="1660445"/>
            <a:ext cx="3916058" cy="3058870"/>
          </a:xfrm>
          <a:prstGeom prst="rect">
            <a:avLst/>
          </a:prstGeom>
        </p:spPr>
      </p:pic>
    </p:spTree>
    <p:extLst>
      <p:ext uri="{BB962C8B-B14F-4D97-AF65-F5344CB8AC3E}">
        <p14:creationId xmlns:p14="http://schemas.microsoft.com/office/powerpoint/2010/main" val="235827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trend line</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https://help.tableau.com/current/pro/desktop/en-us/trendlines_add.htm</a:t>
            </a:r>
            <a:r>
              <a:rPr lang="en-US" sz="1200" dirty="0">
                <a:latin typeface="Roboto" panose="02000000000000000000" pitchFamily="2" charset="0"/>
                <a:ea typeface="Roboto" panose="02000000000000000000" pitchFamily="2" charset="0"/>
              </a:rPr>
              <a:t> </a:t>
            </a:r>
          </a:p>
        </p:txBody>
      </p:sp>
      <p:pic>
        <p:nvPicPr>
          <p:cNvPr id="9" name="Picture 8">
            <a:extLst>
              <a:ext uri="{FF2B5EF4-FFF2-40B4-BE49-F238E27FC236}">
                <a16:creationId xmlns:a16="http://schemas.microsoft.com/office/drawing/2014/main" id="{EC876897-2AFD-4BA4-BB32-12DABBA1F9F9}"/>
              </a:ext>
            </a:extLst>
          </p:cNvPr>
          <p:cNvPicPr>
            <a:picLocks noChangeAspect="1"/>
          </p:cNvPicPr>
          <p:nvPr/>
        </p:nvPicPr>
        <p:blipFill>
          <a:blip r:embed="rId4"/>
          <a:stretch>
            <a:fillRect/>
          </a:stretch>
        </p:blipFill>
        <p:spPr>
          <a:xfrm>
            <a:off x="2390590" y="1769115"/>
            <a:ext cx="4362820" cy="2841529"/>
          </a:xfrm>
          <a:prstGeom prst="rect">
            <a:avLst/>
          </a:prstGeom>
          <a:ln>
            <a:solidFill>
              <a:schemeClr val="accent1"/>
            </a:solidFill>
          </a:ln>
        </p:spPr>
      </p:pic>
    </p:spTree>
    <p:extLst>
      <p:ext uri="{BB962C8B-B14F-4D97-AF65-F5344CB8AC3E}">
        <p14:creationId xmlns:p14="http://schemas.microsoft.com/office/powerpoint/2010/main" val="344235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reference line/band/distribution/boxes</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https://help.tableau.com/current/pro/desktop/en-us/reference_lines.htm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181B60D6-65B0-4B6F-9970-50EAA727BE16}"/>
              </a:ext>
            </a:extLst>
          </p:cNvPr>
          <p:cNvPicPr>
            <a:picLocks noChangeAspect="1"/>
          </p:cNvPicPr>
          <p:nvPr/>
        </p:nvPicPr>
        <p:blipFill>
          <a:blip r:embed="rId4"/>
          <a:stretch>
            <a:fillRect/>
          </a:stretch>
        </p:blipFill>
        <p:spPr>
          <a:xfrm>
            <a:off x="2487529" y="1639975"/>
            <a:ext cx="4109014" cy="3049779"/>
          </a:xfrm>
          <a:prstGeom prst="rect">
            <a:avLst/>
          </a:prstGeom>
          <a:ln>
            <a:solidFill>
              <a:schemeClr val="accent1"/>
            </a:solidFill>
          </a:ln>
        </p:spPr>
      </p:pic>
    </p:spTree>
    <p:extLst>
      <p:ext uri="{BB962C8B-B14F-4D97-AF65-F5344CB8AC3E}">
        <p14:creationId xmlns:p14="http://schemas.microsoft.com/office/powerpoint/2010/main" val="175901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Categorical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spTree>
    <p:extLst>
      <p:ext uri="{BB962C8B-B14F-4D97-AF65-F5344CB8AC3E}">
        <p14:creationId xmlns:p14="http://schemas.microsoft.com/office/powerpoint/2010/main" val="3802790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a:xfrm>
            <a:off x="260212" y="330957"/>
            <a:ext cx="8563649" cy="823392"/>
          </a:xfrm>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a:xfrm>
            <a:off x="260212" y="900973"/>
            <a:ext cx="8563649" cy="2475553"/>
          </a:xfrm>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pic>
        <p:nvPicPr>
          <p:cNvPr id="5" name="Picture 4"/>
          <p:cNvPicPr>
            <a:picLocks noChangeAspect="1"/>
          </p:cNvPicPr>
          <p:nvPr/>
        </p:nvPicPr>
        <p:blipFill>
          <a:blip r:embed="rId3"/>
          <a:stretch>
            <a:fillRect/>
          </a:stretch>
        </p:blipFill>
        <p:spPr>
          <a:xfrm>
            <a:off x="1617366" y="1238814"/>
            <a:ext cx="5526474" cy="3712312"/>
          </a:xfrm>
          <a:prstGeom prst="rect">
            <a:avLst/>
          </a:prstGeom>
        </p:spPr>
      </p:pic>
      <p:sp>
        <p:nvSpPr>
          <p:cNvPr id="6" name="Rectangle 5"/>
          <p:cNvSpPr/>
          <p:nvPr/>
        </p:nvSpPr>
        <p:spPr>
          <a:xfrm>
            <a:off x="1617366" y="4827842"/>
            <a:ext cx="6685439" cy="415498"/>
          </a:xfrm>
          <a:prstGeom prst="rect">
            <a:avLst/>
          </a:prstGeom>
        </p:spPr>
        <p:txBody>
          <a:bodyPr wrap="square">
            <a:spAutoFit/>
          </a:bodyPr>
          <a:lstStyle/>
          <a:p>
            <a:r>
              <a:rPr lang="en-SG" sz="1050" i="1" dirty="0"/>
              <a:t>Source: </a:t>
            </a:r>
            <a:r>
              <a:rPr lang="en-SG" sz="1050" i="1" dirty="0">
                <a:hlinkClick r:id="rId4"/>
              </a:rPr>
              <a:t>http://</a:t>
            </a:r>
            <a:r>
              <a:rPr lang="en-SG" sz="1050" i="1" dirty="0" smtClean="0">
                <a:hlinkClick r:id="rId4"/>
              </a:rPr>
              <a:t>dashflows.com/ww2/wp-content/uploads/2014/11/CTT-Wireless.png</a:t>
            </a:r>
            <a:endParaRPr lang="en-SG" sz="1050" i="1" dirty="0" smtClean="0"/>
          </a:p>
          <a:p>
            <a:endParaRPr lang="en-SG" sz="1050" i="1" dirty="0"/>
          </a:p>
        </p:txBody>
      </p:sp>
    </p:spTree>
    <p:extLst>
      <p:ext uri="{BB962C8B-B14F-4D97-AF65-F5344CB8AC3E}">
        <p14:creationId xmlns:p14="http://schemas.microsoft.com/office/powerpoint/2010/main" val="1800682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
        <p:nvSpPr>
          <p:cNvPr id="9" name="TextBox 8"/>
          <p:cNvSpPr txBox="1"/>
          <p:nvPr/>
        </p:nvSpPr>
        <p:spPr>
          <a:xfrm>
            <a:off x="1600200" y="792521"/>
            <a:ext cx="6400800" cy="4185761"/>
          </a:xfrm>
          <a:prstGeom prst="rect">
            <a:avLst/>
          </a:prstGeom>
          <a:noFill/>
        </p:spPr>
        <p:txBody>
          <a:bodyPr wrap="square" rtlCol="0">
            <a:spAutoFit/>
          </a:bodyPr>
          <a:lstStyle/>
          <a:p>
            <a:pPr marL="342900" indent="-342900">
              <a:buFont typeface="+mj-lt"/>
              <a:buAutoNum type="arabicPeriod"/>
            </a:pPr>
            <a:r>
              <a:rPr lang="en-SG" sz="1600" dirty="0">
                <a:latin typeface="Roboto Light"/>
              </a:rPr>
              <a:t>Sit with your GBA’s team mates</a:t>
            </a:r>
          </a:p>
          <a:p>
            <a:pPr marL="342900" indent="-342900">
              <a:buFont typeface="+mj-lt"/>
              <a:buAutoNum type="arabicPeriod"/>
            </a:pPr>
            <a:endParaRPr lang="en-SG" sz="1600" dirty="0">
              <a:latin typeface="Roboto Light"/>
            </a:endParaRPr>
          </a:p>
          <a:p>
            <a:pPr marL="342900" indent="-342900">
              <a:buFont typeface="+mj-lt"/>
              <a:buAutoNum type="arabicPeriod"/>
            </a:pPr>
            <a:r>
              <a:rPr lang="en-SG" sz="1600" dirty="0">
                <a:latin typeface="Roboto Light"/>
              </a:rPr>
              <a:t>Follow your instructor to create the followings:</a:t>
            </a:r>
          </a:p>
          <a:p>
            <a:pPr marL="685800" lvl="1" indent="-342900">
              <a:buFont typeface="Arial" panose="020B0604020202020204" pitchFamily="34" charset="0"/>
              <a:buChar char="•"/>
            </a:pPr>
            <a:r>
              <a:rPr lang="en-SG" sz="1600" dirty="0">
                <a:latin typeface="Roboto Light"/>
              </a:rPr>
              <a:t>Simple report</a:t>
            </a:r>
          </a:p>
          <a:p>
            <a:pPr marL="685800" lvl="1" indent="-342900">
              <a:buFont typeface="Arial" panose="020B0604020202020204" pitchFamily="34" charset="0"/>
              <a:buChar char="•"/>
            </a:pPr>
            <a:r>
              <a:rPr lang="en-SG" sz="1600" dirty="0">
                <a:latin typeface="Roboto Light"/>
              </a:rPr>
              <a:t>Two measures report</a:t>
            </a:r>
          </a:p>
          <a:p>
            <a:pPr marL="685800" lvl="1" indent="-342900">
              <a:buFont typeface="Arial" panose="020B0604020202020204" pitchFamily="34" charset="0"/>
              <a:buChar char="•"/>
            </a:pPr>
            <a:r>
              <a:rPr lang="en-SG" sz="1600" dirty="0">
                <a:latin typeface="Roboto Light"/>
              </a:rPr>
              <a:t>Pie chart</a:t>
            </a:r>
          </a:p>
          <a:p>
            <a:pPr marL="685800" lvl="1" indent="-342900">
              <a:buFont typeface="Arial" panose="020B0604020202020204" pitchFamily="34" charset="0"/>
              <a:buChar char="•"/>
            </a:pPr>
            <a:r>
              <a:rPr lang="en-SG" sz="1600" dirty="0">
                <a:latin typeface="Roboto Light"/>
              </a:rPr>
              <a:t>Bar chart with reference line</a:t>
            </a:r>
          </a:p>
          <a:p>
            <a:pPr marL="685800" lvl="1" indent="-342900">
              <a:buFont typeface="Arial" panose="020B0604020202020204" pitchFamily="34" charset="0"/>
              <a:buChar char="•"/>
            </a:pPr>
            <a:r>
              <a:rPr lang="en-SG" sz="1600" dirty="0">
                <a:latin typeface="Roboto Light"/>
              </a:rPr>
              <a:t>Stacked bar chart</a:t>
            </a:r>
          </a:p>
          <a:p>
            <a:pPr marL="685800" lvl="1" indent="-342900">
              <a:buFont typeface="Arial" panose="020B0604020202020204" pitchFamily="34" charset="0"/>
              <a:buChar char="•"/>
            </a:pPr>
            <a:r>
              <a:rPr lang="en-SG" sz="1600" dirty="0">
                <a:latin typeface="Roboto Light"/>
              </a:rPr>
              <a:t>Line chart with trend line</a:t>
            </a:r>
          </a:p>
          <a:p>
            <a:pPr marL="685800" lvl="1" indent="-342900">
              <a:buFont typeface="Arial" panose="020B0604020202020204" pitchFamily="34" charset="0"/>
              <a:buChar char="•"/>
            </a:pPr>
            <a:r>
              <a:rPr lang="en-SG" sz="1600" dirty="0">
                <a:latin typeface="Roboto Light"/>
              </a:rPr>
              <a:t>Line chart with 2 axis</a:t>
            </a:r>
          </a:p>
          <a:p>
            <a:pPr marL="685800" lvl="1" indent="-342900">
              <a:buFont typeface="Arial" panose="020B0604020202020204" pitchFamily="34" charset="0"/>
              <a:buChar char="•"/>
            </a:pPr>
            <a:r>
              <a:rPr lang="en-SG" sz="1600" dirty="0">
                <a:latin typeface="Roboto Light"/>
              </a:rPr>
              <a:t>Area chart</a:t>
            </a:r>
          </a:p>
          <a:p>
            <a:pPr marL="685800" lvl="1" indent="-342900">
              <a:buFont typeface="Arial" panose="020B0604020202020204" pitchFamily="34" charset="0"/>
              <a:buChar char="•"/>
            </a:pPr>
            <a:r>
              <a:rPr lang="en-SG" sz="1600" dirty="0">
                <a:latin typeface="Roboto Light"/>
              </a:rPr>
              <a:t>Bullet chart</a:t>
            </a:r>
          </a:p>
          <a:p>
            <a:pPr marL="685800" lvl="1" indent="-342900">
              <a:buFont typeface="Arial" panose="020B0604020202020204" pitchFamily="34" charset="0"/>
              <a:buChar char="•"/>
            </a:pPr>
            <a:r>
              <a:rPr lang="en-SG" sz="1600" dirty="0">
                <a:latin typeface="Roboto Light"/>
              </a:rPr>
              <a:t>Gantt chart</a:t>
            </a:r>
          </a:p>
          <a:p>
            <a:pPr marL="685800" lvl="1" indent="-342900">
              <a:buFont typeface="Arial" panose="020B0604020202020204" pitchFamily="34" charset="0"/>
              <a:buChar char="•"/>
            </a:pPr>
            <a:r>
              <a:rPr lang="en-SG" sz="1600" dirty="0">
                <a:latin typeface="Roboto Light"/>
              </a:rPr>
              <a:t>Heat  Map</a:t>
            </a:r>
          </a:p>
          <a:p>
            <a:endParaRPr lang="en-SG" sz="2100" dirty="0"/>
          </a:p>
          <a:p>
            <a:endParaRPr lang="en-SG" sz="2100" dirty="0"/>
          </a:p>
        </p:txBody>
      </p:sp>
    </p:spTree>
    <p:custDataLst>
      <p:tags r:id="rId1"/>
    </p:custDataLst>
    <p:extLst>
      <p:ext uri="{BB962C8B-B14F-4D97-AF65-F5344CB8AC3E}">
        <p14:creationId xmlns:p14="http://schemas.microsoft.com/office/powerpoint/2010/main" val="4067183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4468691" y="727007"/>
            <a:ext cx="3116495" cy="1983224"/>
          </a:xfrm>
          <a:prstGeom prst="rect">
            <a:avLst/>
          </a:prstGeom>
        </p:spPr>
      </p:pic>
      <p:pic>
        <p:nvPicPr>
          <p:cNvPr id="8" name="Picture 7"/>
          <p:cNvPicPr>
            <a:picLocks noChangeAspect="1"/>
          </p:cNvPicPr>
          <p:nvPr/>
        </p:nvPicPr>
        <p:blipFill>
          <a:blip r:embed="rId5"/>
          <a:stretch>
            <a:fillRect/>
          </a:stretch>
        </p:blipFill>
        <p:spPr>
          <a:xfrm>
            <a:off x="1224554" y="968305"/>
            <a:ext cx="2258851" cy="1717745"/>
          </a:xfrm>
          <a:prstGeom prst="rect">
            <a:avLst/>
          </a:prstGeom>
        </p:spPr>
      </p:pic>
      <p:pic>
        <p:nvPicPr>
          <p:cNvPr id="10" name="Picture 9"/>
          <p:cNvPicPr>
            <a:picLocks noChangeAspect="1"/>
          </p:cNvPicPr>
          <p:nvPr/>
        </p:nvPicPr>
        <p:blipFill>
          <a:blip r:embed="rId6"/>
          <a:stretch>
            <a:fillRect/>
          </a:stretch>
        </p:blipFill>
        <p:spPr>
          <a:xfrm>
            <a:off x="2353979" y="2686051"/>
            <a:ext cx="2982651" cy="2256764"/>
          </a:xfrm>
          <a:prstGeom prst="rect">
            <a:avLst/>
          </a:prstGeom>
        </p:spPr>
      </p:pic>
      <p:sp>
        <p:nvSpPr>
          <p:cNvPr id="11" name="TextBox 10"/>
          <p:cNvSpPr txBox="1"/>
          <p:nvPr/>
        </p:nvSpPr>
        <p:spPr>
          <a:xfrm>
            <a:off x="1680740" y="688298"/>
            <a:ext cx="1346478" cy="300082"/>
          </a:xfrm>
          <a:prstGeom prst="rect">
            <a:avLst/>
          </a:prstGeom>
          <a:noFill/>
        </p:spPr>
        <p:txBody>
          <a:bodyPr wrap="square" rtlCol="0">
            <a:spAutoFit/>
          </a:bodyPr>
          <a:lstStyle/>
          <a:p>
            <a:r>
              <a:rPr lang="en-SG" sz="1350" dirty="0"/>
              <a:t>Simple Report</a:t>
            </a:r>
          </a:p>
        </p:txBody>
      </p:sp>
      <p:sp>
        <p:nvSpPr>
          <p:cNvPr id="12" name="TextBox 11"/>
          <p:cNvSpPr txBox="1"/>
          <p:nvPr/>
        </p:nvSpPr>
        <p:spPr>
          <a:xfrm>
            <a:off x="5943600" y="1770904"/>
            <a:ext cx="1346478" cy="300082"/>
          </a:xfrm>
          <a:prstGeom prst="rect">
            <a:avLst/>
          </a:prstGeom>
          <a:noFill/>
        </p:spPr>
        <p:txBody>
          <a:bodyPr wrap="square" rtlCol="0">
            <a:spAutoFit/>
          </a:bodyPr>
          <a:lstStyle/>
          <a:p>
            <a:r>
              <a:rPr lang="en-SG" sz="1350" dirty="0"/>
              <a:t>Pie Chart</a:t>
            </a:r>
          </a:p>
        </p:txBody>
      </p:sp>
      <p:sp>
        <p:nvSpPr>
          <p:cNvPr id="13" name="TextBox 12"/>
          <p:cNvSpPr txBox="1"/>
          <p:nvPr/>
        </p:nvSpPr>
        <p:spPr>
          <a:xfrm>
            <a:off x="4286250" y="4286251"/>
            <a:ext cx="1346478" cy="507831"/>
          </a:xfrm>
          <a:prstGeom prst="rect">
            <a:avLst/>
          </a:prstGeom>
          <a:noFill/>
        </p:spPr>
        <p:txBody>
          <a:bodyPr wrap="square" rtlCol="0">
            <a:spAutoFit/>
          </a:bodyPr>
          <a:lstStyle/>
          <a:p>
            <a:r>
              <a:rPr lang="en-SG" sz="1350" dirty="0"/>
              <a:t>Two-Measures Report</a:t>
            </a:r>
          </a:p>
        </p:txBody>
      </p:sp>
      <p:sp>
        <p:nvSpPr>
          <p:cNvPr id="14" name="Title 1">
            <a:extLst>
              <a:ext uri="{FF2B5EF4-FFF2-40B4-BE49-F238E27FC236}">
                <a16:creationId xmlns:a16="http://schemas.microsoft.com/office/drawing/2014/main" id="{2D1A4B79-C466-4349-B4E0-6A7FAD82307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486011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27173" y="1506863"/>
            <a:ext cx="2036358" cy="2814504"/>
          </a:xfrm>
          <a:prstGeom prst="rect">
            <a:avLst/>
          </a:prstGeom>
        </p:spPr>
      </p:pic>
      <p:sp>
        <p:nvSpPr>
          <p:cNvPr id="7" name="TextBox 6"/>
          <p:cNvSpPr txBox="1"/>
          <p:nvPr/>
        </p:nvSpPr>
        <p:spPr>
          <a:xfrm>
            <a:off x="5809645" y="4343400"/>
            <a:ext cx="1346478" cy="507831"/>
          </a:xfrm>
          <a:prstGeom prst="rect">
            <a:avLst/>
          </a:prstGeom>
          <a:noFill/>
        </p:spPr>
        <p:txBody>
          <a:bodyPr wrap="square" rtlCol="0">
            <a:spAutoFit/>
          </a:bodyPr>
          <a:lstStyle/>
          <a:p>
            <a:r>
              <a:rPr lang="en-SG" sz="1350" dirty="0"/>
              <a:t>Stacked Bar Chart</a:t>
            </a:r>
          </a:p>
        </p:txBody>
      </p:sp>
      <p:pic>
        <p:nvPicPr>
          <p:cNvPr id="8" name="Picture 7"/>
          <p:cNvPicPr>
            <a:picLocks noChangeAspect="1"/>
          </p:cNvPicPr>
          <p:nvPr/>
        </p:nvPicPr>
        <p:blipFill>
          <a:blip r:embed="rId4"/>
          <a:stretch>
            <a:fillRect/>
          </a:stretch>
        </p:blipFill>
        <p:spPr>
          <a:xfrm>
            <a:off x="1239522" y="968519"/>
            <a:ext cx="4551158" cy="2369660"/>
          </a:xfrm>
          <a:prstGeom prst="rect">
            <a:avLst/>
          </a:prstGeom>
        </p:spPr>
      </p:pic>
      <p:sp>
        <p:nvSpPr>
          <p:cNvPr id="9" name="TextBox 8"/>
          <p:cNvSpPr txBox="1"/>
          <p:nvPr/>
        </p:nvSpPr>
        <p:spPr>
          <a:xfrm>
            <a:off x="1239522" y="3314701"/>
            <a:ext cx="1346478" cy="507831"/>
          </a:xfrm>
          <a:prstGeom prst="rect">
            <a:avLst/>
          </a:prstGeom>
          <a:noFill/>
        </p:spPr>
        <p:txBody>
          <a:bodyPr wrap="square" rtlCol="0">
            <a:spAutoFit/>
          </a:bodyPr>
          <a:lstStyle/>
          <a:p>
            <a:r>
              <a:rPr lang="en-SG" sz="1350" dirty="0"/>
              <a:t>Bar Chart with reference line</a:t>
            </a:r>
          </a:p>
        </p:txBody>
      </p:sp>
      <p:sp>
        <p:nvSpPr>
          <p:cNvPr id="10" name="Title 1">
            <a:extLst>
              <a:ext uri="{FF2B5EF4-FFF2-40B4-BE49-F238E27FC236}">
                <a16:creationId xmlns:a16="http://schemas.microsoft.com/office/drawing/2014/main" id="{27E2A3A5-A6D1-4BC2-A5D4-A2A0AE0A477A}"/>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865992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84632-9195-4FC7-A398-B756F963E80A}"/>
              </a:ext>
            </a:extLst>
          </p:cNvPr>
          <p:cNvSpPr>
            <a:spLocks noGrp="1"/>
          </p:cNvSpPr>
          <p:nvPr>
            <p:ph type="title"/>
          </p:nvPr>
        </p:nvSpPr>
        <p:spPr>
          <a:xfrm>
            <a:off x="1558235" y="1187598"/>
            <a:ext cx="5955958" cy="528851"/>
          </a:xfrm>
        </p:spPr>
        <p:txBody>
          <a:bodyPr/>
          <a:lstStyle/>
          <a:p>
            <a:endParaRPr lang="en-SG" dirty="0"/>
          </a:p>
        </p:txBody>
      </p:sp>
      <p:pic>
        <p:nvPicPr>
          <p:cNvPr id="5" name="Picture 4"/>
          <p:cNvPicPr>
            <a:picLocks noChangeAspect="1"/>
          </p:cNvPicPr>
          <p:nvPr/>
        </p:nvPicPr>
        <p:blipFill>
          <a:blip r:embed="rId4"/>
          <a:stretch>
            <a:fillRect/>
          </a:stretch>
        </p:blipFill>
        <p:spPr>
          <a:xfrm>
            <a:off x="1149858" y="793669"/>
            <a:ext cx="4972050" cy="2607473"/>
          </a:xfrm>
          <a:prstGeom prst="rect">
            <a:avLst/>
          </a:prstGeom>
        </p:spPr>
      </p:pic>
      <p:sp>
        <p:nvSpPr>
          <p:cNvPr id="8" name="TextBox 7"/>
          <p:cNvSpPr txBox="1"/>
          <p:nvPr/>
        </p:nvSpPr>
        <p:spPr>
          <a:xfrm>
            <a:off x="2171700" y="1129474"/>
            <a:ext cx="1346478" cy="507831"/>
          </a:xfrm>
          <a:prstGeom prst="rect">
            <a:avLst/>
          </a:prstGeom>
          <a:noFill/>
        </p:spPr>
        <p:txBody>
          <a:bodyPr wrap="square" rtlCol="0">
            <a:spAutoFit/>
          </a:bodyPr>
          <a:lstStyle/>
          <a:p>
            <a:r>
              <a:rPr lang="en-SG" sz="1350" dirty="0"/>
              <a:t>Line Chart with trend line</a:t>
            </a:r>
          </a:p>
        </p:txBody>
      </p:sp>
      <p:pic>
        <p:nvPicPr>
          <p:cNvPr id="9" name="Picture 8"/>
          <p:cNvPicPr>
            <a:picLocks noChangeAspect="1"/>
          </p:cNvPicPr>
          <p:nvPr/>
        </p:nvPicPr>
        <p:blipFill>
          <a:blip r:embed="rId5"/>
          <a:stretch>
            <a:fillRect/>
          </a:stretch>
        </p:blipFill>
        <p:spPr>
          <a:xfrm>
            <a:off x="3086101" y="2554000"/>
            <a:ext cx="4428092" cy="2345534"/>
          </a:xfrm>
          <a:prstGeom prst="rect">
            <a:avLst/>
          </a:prstGeom>
        </p:spPr>
      </p:pic>
      <p:sp>
        <p:nvSpPr>
          <p:cNvPr id="10" name="TextBox 9"/>
          <p:cNvSpPr txBox="1"/>
          <p:nvPr/>
        </p:nvSpPr>
        <p:spPr>
          <a:xfrm>
            <a:off x="5372100" y="4229101"/>
            <a:ext cx="1346478" cy="507831"/>
          </a:xfrm>
          <a:prstGeom prst="rect">
            <a:avLst/>
          </a:prstGeom>
          <a:noFill/>
        </p:spPr>
        <p:txBody>
          <a:bodyPr wrap="square" rtlCol="0">
            <a:spAutoFit/>
          </a:bodyPr>
          <a:lstStyle/>
          <a:p>
            <a:r>
              <a:rPr lang="en-SG" sz="1350" dirty="0"/>
              <a:t>Line Chart with 2 Y-axis</a:t>
            </a:r>
          </a:p>
        </p:txBody>
      </p:sp>
      <p:sp>
        <p:nvSpPr>
          <p:cNvPr id="11" name="Title 1">
            <a:extLst>
              <a:ext uri="{FF2B5EF4-FFF2-40B4-BE49-F238E27FC236}">
                <a16:creationId xmlns:a16="http://schemas.microsoft.com/office/drawing/2014/main" id="{D2A2DB27-616D-4B41-9CA6-CFA5ED851F60}"/>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700202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6080" y="911392"/>
            <a:ext cx="6172200" cy="3302669"/>
          </a:xfrm>
          <a:prstGeom prst="rect">
            <a:avLst/>
          </a:prstGeom>
        </p:spPr>
        <p:txBody>
          <a:bodyPr vert="horz" lIns="68580" tIns="34290" rIns="68580" bIns="34290" rtlCol="0" anchor="t">
            <a:norm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endParaRPr lang="en-SG" sz="2100" dirty="0"/>
          </a:p>
        </p:txBody>
      </p:sp>
      <p:pic>
        <p:nvPicPr>
          <p:cNvPr id="5" name="Picture 4"/>
          <p:cNvPicPr>
            <a:picLocks noChangeAspect="1"/>
          </p:cNvPicPr>
          <p:nvPr/>
        </p:nvPicPr>
        <p:blipFill>
          <a:blip r:embed="rId4"/>
          <a:stretch>
            <a:fillRect/>
          </a:stretch>
        </p:blipFill>
        <p:spPr>
          <a:xfrm>
            <a:off x="1143000" y="654127"/>
            <a:ext cx="3086100" cy="2634761"/>
          </a:xfrm>
          <a:prstGeom prst="rect">
            <a:avLst/>
          </a:prstGeom>
        </p:spPr>
      </p:pic>
      <p:pic>
        <p:nvPicPr>
          <p:cNvPr id="8" name="Picture 7"/>
          <p:cNvPicPr>
            <a:picLocks noChangeAspect="1"/>
          </p:cNvPicPr>
          <p:nvPr/>
        </p:nvPicPr>
        <p:blipFill>
          <a:blip r:embed="rId5"/>
          <a:stretch>
            <a:fillRect/>
          </a:stretch>
        </p:blipFill>
        <p:spPr>
          <a:xfrm>
            <a:off x="1223971" y="3343945"/>
            <a:ext cx="6696059" cy="1525235"/>
          </a:xfrm>
          <a:prstGeom prst="rect">
            <a:avLst/>
          </a:prstGeom>
        </p:spPr>
      </p:pic>
      <p:sp>
        <p:nvSpPr>
          <p:cNvPr id="9" name="TextBox 8"/>
          <p:cNvSpPr txBox="1"/>
          <p:nvPr/>
        </p:nvSpPr>
        <p:spPr>
          <a:xfrm>
            <a:off x="4451209" y="911392"/>
            <a:ext cx="1346478" cy="300082"/>
          </a:xfrm>
          <a:prstGeom prst="rect">
            <a:avLst/>
          </a:prstGeom>
          <a:noFill/>
        </p:spPr>
        <p:txBody>
          <a:bodyPr wrap="square" rtlCol="0">
            <a:spAutoFit/>
          </a:bodyPr>
          <a:lstStyle/>
          <a:p>
            <a:r>
              <a:rPr lang="en-SG" sz="1350" dirty="0"/>
              <a:t>Area Chart</a:t>
            </a:r>
          </a:p>
        </p:txBody>
      </p:sp>
      <p:sp>
        <p:nvSpPr>
          <p:cNvPr id="10" name="TextBox 9"/>
          <p:cNvSpPr txBox="1"/>
          <p:nvPr/>
        </p:nvSpPr>
        <p:spPr>
          <a:xfrm>
            <a:off x="5657850" y="4315155"/>
            <a:ext cx="1346478" cy="300082"/>
          </a:xfrm>
          <a:prstGeom prst="rect">
            <a:avLst/>
          </a:prstGeom>
          <a:noFill/>
        </p:spPr>
        <p:txBody>
          <a:bodyPr wrap="square" rtlCol="0">
            <a:spAutoFit/>
          </a:bodyPr>
          <a:lstStyle/>
          <a:p>
            <a:r>
              <a:rPr lang="en-SG" sz="1350" dirty="0"/>
              <a:t>Bullet Chart</a:t>
            </a:r>
          </a:p>
        </p:txBody>
      </p:sp>
      <p:sp>
        <p:nvSpPr>
          <p:cNvPr id="11" name="Title 1">
            <a:extLst>
              <a:ext uri="{FF2B5EF4-FFF2-40B4-BE49-F238E27FC236}">
                <a16:creationId xmlns:a16="http://schemas.microsoft.com/office/drawing/2014/main" id="{7548B1A4-97EF-4355-A061-2EF9DE1BC244}"/>
              </a:ext>
            </a:extLst>
          </p:cNvPr>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3340139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243738" y="946471"/>
            <a:ext cx="6656525" cy="2050256"/>
          </a:xfrm>
          <a:prstGeom prst="rect">
            <a:avLst/>
          </a:prstGeom>
        </p:spPr>
      </p:pic>
      <p:pic>
        <p:nvPicPr>
          <p:cNvPr id="5" name="Picture 4"/>
          <p:cNvPicPr>
            <a:picLocks noChangeAspect="1"/>
          </p:cNvPicPr>
          <p:nvPr/>
        </p:nvPicPr>
        <p:blipFill>
          <a:blip r:embed="rId5"/>
          <a:stretch>
            <a:fillRect/>
          </a:stretch>
        </p:blipFill>
        <p:spPr>
          <a:xfrm>
            <a:off x="4446683" y="2876595"/>
            <a:ext cx="3314700" cy="2112717"/>
          </a:xfrm>
          <a:prstGeom prst="rect">
            <a:avLst/>
          </a:prstGeom>
        </p:spPr>
      </p:pic>
      <p:sp>
        <p:nvSpPr>
          <p:cNvPr id="6" name="TextBox 5"/>
          <p:cNvSpPr txBox="1"/>
          <p:nvPr/>
        </p:nvSpPr>
        <p:spPr>
          <a:xfrm>
            <a:off x="1485900" y="669471"/>
            <a:ext cx="1346478" cy="300082"/>
          </a:xfrm>
          <a:prstGeom prst="rect">
            <a:avLst/>
          </a:prstGeom>
          <a:noFill/>
        </p:spPr>
        <p:txBody>
          <a:bodyPr wrap="square" rtlCol="0">
            <a:spAutoFit/>
          </a:bodyPr>
          <a:lstStyle/>
          <a:p>
            <a:r>
              <a:rPr lang="en-SG" sz="1350" dirty="0"/>
              <a:t>Gantt Chart</a:t>
            </a:r>
          </a:p>
        </p:txBody>
      </p:sp>
      <p:sp>
        <p:nvSpPr>
          <p:cNvPr id="7" name="TextBox 6"/>
          <p:cNvSpPr txBox="1"/>
          <p:nvPr/>
        </p:nvSpPr>
        <p:spPr>
          <a:xfrm>
            <a:off x="6553784" y="4000500"/>
            <a:ext cx="1346478" cy="300082"/>
          </a:xfrm>
          <a:prstGeom prst="rect">
            <a:avLst/>
          </a:prstGeom>
          <a:noFill/>
        </p:spPr>
        <p:txBody>
          <a:bodyPr wrap="square" rtlCol="0">
            <a:spAutoFit/>
          </a:bodyPr>
          <a:lstStyle/>
          <a:p>
            <a:r>
              <a:rPr lang="en-SG" sz="1350" dirty="0"/>
              <a:t>Heat Map</a:t>
            </a:r>
          </a:p>
        </p:txBody>
      </p:sp>
      <p:sp>
        <p:nvSpPr>
          <p:cNvPr id="9" name="Title 1">
            <a:extLst>
              <a:ext uri="{FF2B5EF4-FFF2-40B4-BE49-F238E27FC236}">
                <a16:creationId xmlns:a16="http://schemas.microsoft.com/office/drawing/2014/main" id="{79DCA720-DDE6-4EF5-BDA8-EFE67524E9B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2306038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853401856"/>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rPr>
                        <a:t>https://</a:t>
                      </a:r>
                      <a:r>
                        <a:rPr lang="en-US" b="0" i="0" dirty="0" smtClean="0">
                          <a:solidFill>
                            <a:schemeClr val="bg1"/>
                          </a:solidFill>
                          <a:latin typeface="Roboto" panose="02000000000000000000" pitchFamily="2" charset="0"/>
                          <a:ea typeface="Roboto" panose="02000000000000000000" pitchFamily="2" charset="0"/>
                          <a:hlinkClick r:id="rId3"/>
                        </a:rPr>
                        <a:t>canvas.suss.edu.sg/courses/31564</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extLst>
                              <a:ext uri="{A12FA001-AC4F-418D-AE19-62706E023703}">
                                <ahyp:hlinkClr xmlns=""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smtClean="0">
                          <a:solidFill>
                            <a:schemeClr val="bg1"/>
                          </a:solidFill>
                          <a:latin typeface="Roboto" panose="02000000000000000000" pitchFamily="2" charset="0"/>
                          <a:ea typeface="Roboto" panose="02000000000000000000" pitchFamily="2" charset="0"/>
                        </a:rPr>
                        <a:t>https://www.suss.edu.sg/docs/default-source/contentdoc/src/ft-2022acadcalendar.pdf</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344364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categorical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 categorical data, we often look for both </a:t>
            </a:r>
            <a:r>
              <a:rPr lang="en-GB" sz="1800" i="1" dirty="0">
                <a:solidFill>
                  <a:srgbClr val="01385B"/>
                </a:solidFill>
                <a:latin typeface="Roboto" panose="02000000000000000000" pitchFamily="2" charset="0"/>
                <a:ea typeface="Roboto" panose="02000000000000000000" pitchFamily="2" charset="0"/>
              </a:rPr>
              <a:t>maximum</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minimum</a:t>
            </a:r>
            <a:r>
              <a:rPr lang="en-GB" sz="1800" dirty="0">
                <a:latin typeface="Roboto Light" panose="02000000000000000000" pitchFamily="2" charset="0"/>
                <a:ea typeface="Roboto Light" panose="02000000000000000000" pitchFamily="2" charset="0"/>
              </a:rPr>
              <a:t> values because they give us a sense of the data range, and they can be easily found by sorting the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Next we look at the </a:t>
            </a:r>
            <a:r>
              <a:rPr lang="en-GB" sz="1800" i="1" dirty="0">
                <a:solidFill>
                  <a:srgbClr val="01385B"/>
                </a:solidFill>
                <a:latin typeface="Roboto" panose="02000000000000000000" pitchFamily="2" charset="0"/>
                <a:ea typeface="Roboto" panose="02000000000000000000" pitchFamily="2" charset="0"/>
              </a:rPr>
              <a:t>distribution</a:t>
            </a:r>
            <a:r>
              <a:rPr lang="en-GB" sz="1800" dirty="0">
                <a:latin typeface="Roboto Light" panose="02000000000000000000" pitchFamily="2" charset="0"/>
                <a:ea typeface="Roboto Light" panose="02000000000000000000" pitchFamily="2" charset="0"/>
              </a:rPr>
              <a:t> of the data, i.e., whether it is positively skewed, negatively skewed, or normally distributed</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Finally, we look for </a:t>
            </a:r>
            <a:r>
              <a:rPr lang="en-GB" sz="1800" i="1" dirty="0">
                <a:solidFill>
                  <a:srgbClr val="01385B"/>
                </a:solidFill>
                <a:latin typeface="Roboto" panose="02000000000000000000" pitchFamily="2" charset="0"/>
                <a:ea typeface="Roboto" panose="02000000000000000000" pitchFamily="2" charset="0"/>
              </a:rPr>
              <a:t>structure</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patterns</a:t>
            </a:r>
            <a:r>
              <a:rPr lang="en-GB" sz="1800" dirty="0">
                <a:latin typeface="Roboto Light" panose="02000000000000000000" pitchFamily="2" charset="0"/>
                <a:ea typeface="Roboto Light" panose="02000000000000000000" pitchFamily="2" charset="0"/>
              </a:rPr>
              <a:t>. If several categories have similar/different values, it is worth asking why and what makes the categories similar or different</a:t>
            </a:r>
          </a:p>
        </p:txBody>
      </p:sp>
    </p:spTree>
    <p:extLst>
      <p:ext uri="{BB962C8B-B14F-4D97-AF65-F5344CB8AC3E}">
        <p14:creationId xmlns:p14="http://schemas.microsoft.com/office/powerpoint/2010/main" val="28406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a:t>
            </a:r>
          </a:p>
        </p:txBody>
      </p:sp>
      <p:sp>
        <p:nvSpPr>
          <p:cNvPr id="4" name="Content Placeholder 3"/>
          <p:cNvSpPr>
            <a:spLocks noGrp="1"/>
          </p:cNvSpPr>
          <p:nvPr>
            <p:ph idx="1"/>
          </p:nvPr>
        </p:nvSpPr>
        <p:spPr>
          <a:xfrm>
            <a:off x="260212" y="1905100"/>
            <a:ext cx="8563649" cy="1961263"/>
          </a:xfrm>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 Stacked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Pie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Area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Heat 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Tree Map</a:t>
            </a:r>
          </a:p>
        </p:txBody>
      </p:sp>
    </p:spTree>
    <p:extLst>
      <p:ext uri="{BB962C8B-B14F-4D97-AF65-F5344CB8AC3E}">
        <p14:creationId xmlns:p14="http://schemas.microsoft.com/office/powerpoint/2010/main" val="172527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bar chart / stacked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https://help.tableau.com/current/pro/desktop/en-us/buildexamples_bar.htm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CF8F7B42-792C-448E-A2F1-82EE8F246E80}"/>
              </a:ext>
            </a:extLst>
          </p:cNvPr>
          <p:cNvPicPr>
            <a:picLocks noChangeAspect="1"/>
          </p:cNvPicPr>
          <p:nvPr/>
        </p:nvPicPr>
        <p:blipFill>
          <a:blip r:embed="rId4"/>
          <a:stretch>
            <a:fillRect/>
          </a:stretch>
        </p:blipFill>
        <p:spPr>
          <a:xfrm>
            <a:off x="49364" y="1779069"/>
            <a:ext cx="8985344" cy="2406640"/>
          </a:xfrm>
          <a:prstGeom prst="rect">
            <a:avLst/>
          </a:prstGeom>
        </p:spPr>
      </p:pic>
    </p:spTree>
    <p:extLst>
      <p:ext uri="{BB962C8B-B14F-4D97-AF65-F5344CB8AC3E}">
        <p14:creationId xmlns:p14="http://schemas.microsoft.com/office/powerpoint/2010/main" val="304218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side-by-side (i.e., grouped)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https://kb.tableau.com/articles/howto/creation-of-a-grouped-bar-chart</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0ED3E06B-5870-4139-B70A-D42FBF73E0A7}"/>
              </a:ext>
            </a:extLst>
          </p:cNvPr>
          <p:cNvPicPr>
            <a:picLocks noChangeAspect="1"/>
          </p:cNvPicPr>
          <p:nvPr/>
        </p:nvPicPr>
        <p:blipFill>
          <a:blip r:embed="rId3"/>
          <a:stretch>
            <a:fillRect/>
          </a:stretch>
        </p:blipFill>
        <p:spPr>
          <a:xfrm>
            <a:off x="2337605" y="1646242"/>
            <a:ext cx="4408862" cy="3043512"/>
          </a:xfrm>
          <a:prstGeom prst="rect">
            <a:avLst/>
          </a:prstGeom>
        </p:spPr>
      </p:pic>
    </p:spTree>
    <p:extLst>
      <p:ext uri="{BB962C8B-B14F-4D97-AF65-F5344CB8AC3E}">
        <p14:creationId xmlns:p14="http://schemas.microsoft.com/office/powerpoint/2010/main" val="254623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pie chart</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https://help.tableau.com/current/pro/desktop/en-us/buildexamples_pie.htm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EB5B7646-B1C2-4FC6-96D5-F9C5274079BA}"/>
              </a:ext>
            </a:extLst>
          </p:cNvPr>
          <p:cNvPicPr>
            <a:picLocks noChangeAspect="1"/>
          </p:cNvPicPr>
          <p:nvPr/>
        </p:nvPicPr>
        <p:blipFill>
          <a:blip r:embed="rId4"/>
          <a:stretch>
            <a:fillRect/>
          </a:stretch>
        </p:blipFill>
        <p:spPr>
          <a:xfrm>
            <a:off x="1595271" y="1546504"/>
            <a:ext cx="5762625" cy="3143250"/>
          </a:xfrm>
          <a:prstGeom prst="rect">
            <a:avLst/>
          </a:prstGeom>
        </p:spPr>
      </p:pic>
    </p:spTree>
    <p:extLst>
      <p:ext uri="{BB962C8B-B14F-4D97-AF65-F5344CB8AC3E}">
        <p14:creationId xmlns:p14="http://schemas.microsoft.com/office/powerpoint/2010/main" val="142898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area chart</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https://help.tableau.com/current/pro/desktop/en-us/qs_area_charts.htm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4B499511-4D75-5941-B58A-156772F4F47E}"/>
              </a:ext>
            </a:extLst>
          </p:cNvPr>
          <p:cNvPicPr>
            <a:picLocks noGrp="1" noChangeAspect="1"/>
          </p:cNvPicPr>
          <p:nvPr>
            <p:ph idx="1"/>
          </p:nvPr>
        </p:nvPicPr>
        <p:blipFill>
          <a:blip r:embed="rId3"/>
          <a:stretch>
            <a:fillRect/>
          </a:stretch>
        </p:blipFill>
        <p:spPr>
          <a:xfrm>
            <a:off x="1910406" y="1690006"/>
            <a:ext cx="5323187" cy="2999747"/>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3078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heat map</a:t>
            </a:r>
          </a:p>
        </p:txBody>
      </p:sp>
      <p:sp>
        <p:nvSpPr>
          <p:cNvPr id="5" name="Rectangle 4">
            <a:extLst>
              <a:ext uri="{FF2B5EF4-FFF2-40B4-BE49-F238E27FC236}">
                <a16:creationId xmlns:a16="http://schemas.microsoft.com/office/drawing/2014/main" id="{60593F36-5B7E-0E48-8D3D-4EE9FBB109D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https://help.tableau.com/current/pro/desktop/en-us/buildexamples_highlight.htm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B00E6779-8F5C-47E9-904F-FF5AE226421C}"/>
              </a:ext>
            </a:extLst>
          </p:cNvPr>
          <p:cNvPicPr>
            <a:picLocks noChangeAspect="1"/>
          </p:cNvPicPr>
          <p:nvPr/>
        </p:nvPicPr>
        <p:blipFill>
          <a:blip r:embed="rId3"/>
          <a:stretch>
            <a:fillRect/>
          </a:stretch>
        </p:blipFill>
        <p:spPr>
          <a:xfrm>
            <a:off x="1887847" y="1792920"/>
            <a:ext cx="5135275" cy="2483966"/>
          </a:xfrm>
          <a:prstGeom prst="rect">
            <a:avLst/>
          </a:prstGeom>
        </p:spPr>
      </p:pic>
    </p:spTree>
    <p:extLst>
      <p:ext uri="{BB962C8B-B14F-4D97-AF65-F5344CB8AC3E}">
        <p14:creationId xmlns:p14="http://schemas.microsoft.com/office/powerpoint/2010/main" val="2552325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7342</TotalTime>
  <Words>1661</Words>
  <Application>Microsoft Office PowerPoint</Application>
  <PresentationFormat>On-screen Show (16:9)</PresentationFormat>
  <Paragraphs>208</Paragraphs>
  <Slides>31</Slides>
  <Notes>18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Montserrat Medium</vt:lpstr>
      <vt:lpstr>Roboto</vt:lpstr>
      <vt:lpstr>Roboto Light</vt:lpstr>
      <vt:lpstr>Roboto Medium</vt:lpstr>
      <vt:lpstr>System Font Regular</vt:lpstr>
      <vt:lpstr>ヒラギノ角ゴ Pro W3</vt:lpstr>
      <vt:lpstr>Office Theme</vt:lpstr>
      <vt:lpstr>Visualisation for Business ANL 201</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Discussion </vt:lpstr>
      <vt:lpstr>Discussion </vt:lpstr>
      <vt:lpstr>Tableau (Class Activity)</vt:lpstr>
      <vt:lpstr>Tableau (Class Activity)</vt:lpstr>
      <vt:lpstr>PowerPoint Presentation</vt:lpstr>
      <vt:lpstr>PowerPoint Presentation</vt:lpstr>
      <vt:lpstr>PowerPoint Presentation</vt:lpstr>
      <vt:lpstr>Tableau (Class Activity)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Priyanka Gupta (SUSS)</cp:lastModifiedBy>
  <cp:revision>268</cp:revision>
  <dcterms:created xsi:type="dcterms:W3CDTF">2010-04-12T23:12:02Z</dcterms:created>
  <dcterms:modified xsi:type="dcterms:W3CDTF">2021-12-07T08:15:05Z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