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0"/>
  </p:notesMasterIdLst>
  <p:handoutMasterIdLst>
    <p:handoutMasterId r:id="rId41"/>
  </p:handoutMasterIdLst>
  <p:sldIdLst>
    <p:sldId id="257" r:id="rId5"/>
    <p:sldId id="268" r:id="rId6"/>
    <p:sldId id="335" r:id="rId7"/>
    <p:sldId id="344" r:id="rId8"/>
    <p:sldId id="345" r:id="rId9"/>
    <p:sldId id="357" r:id="rId10"/>
    <p:sldId id="358" r:id="rId11"/>
    <p:sldId id="317" r:id="rId12"/>
    <p:sldId id="339" r:id="rId13"/>
    <p:sldId id="346" r:id="rId14"/>
    <p:sldId id="354" r:id="rId15"/>
    <p:sldId id="355" r:id="rId16"/>
    <p:sldId id="356" r:id="rId17"/>
    <p:sldId id="387" r:id="rId18"/>
    <p:sldId id="403" r:id="rId19"/>
    <p:sldId id="340" r:id="rId20"/>
    <p:sldId id="341" r:id="rId21"/>
    <p:sldId id="347" r:id="rId22"/>
    <p:sldId id="349" r:id="rId23"/>
    <p:sldId id="350" r:id="rId24"/>
    <p:sldId id="351" r:id="rId25"/>
    <p:sldId id="352" r:id="rId26"/>
    <p:sldId id="353" r:id="rId27"/>
    <p:sldId id="342" r:id="rId28"/>
    <p:sldId id="343" r:id="rId29"/>
    <p:sldId id="348" r:id="rId30"/>
    <p:sldId id="362" r:id="rId31"/>
    <p:sldId id="392" r:id="rId32"/>
    <p:sldId id="381" r:id="rId33"/>
    <p:sldId id="400" r:id="rId34"/>
    <p:sldId id="401" r:id="rId35"/>
    <p:sldId id="402" r:id="rId36"/>
    <p:sldId id="404" r:id="rId37"/>
    <p:sldId id="267" r:id="rId38"/>
    <p:sldId id="331"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7" autoAdjust="0"/>
    <p:restoredTop sz="68717" autoAdjust="0"/>
  </p:normalViewPr>
  <p:slideViewPr>
    <p:cSldViewPr snapToGrid="0" snapToObjects="1">
      <p:cViewPr varScale="1">
        <p:scale>
          <a:sx n="78" d="100"/>
          <a:sy n="78" d="100"/>
        </p:scale>
        <p:origin x="1572" y="72"/>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a:t>
            </a:r>
            <a:r>
              <a:rPr lang="en-SG" baseline="0"/>
              <a:t>retrieve only US data</a:t>
            </a:r>
            <a:endParaRPr lang="en-SG" baseline="0" dirty="0"/>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29</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30</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homepage to </a:t>
            </a:r>
            <a:r>
              <a:rPr lang="en-US" baseline="0" smtClean="0"/>
              <a:t>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4608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34</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smtClean="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smtClean="0"/>
          </a:p>
          <a:p>
            <a:r>
              <a:rPr lang="en-US" sz="1200" b="0" i="0" kern="1200" dirty="0" smtClean="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smtClean="0"/>
          </a:p>
          <a:p>
            <a:r>
              <a:rPr lang="en-US" sz="1200" b="1" i="0" u="none" strike="noStrike" kern="1200" dirty="0" err="1" smtClean="0">
                <a:solidFill>
                  <a:schemeClr val="tx1"/>
                </a:solidFill>
                <a:effectLst/>
                <a:latin typeface="+mn-lt"/>
                <a:ea typeface="+mn-ea"/>
                <a:cs typeface="+mn-cs"/>
                <a:hlinkClick r:id="rId3"/>
              </a:rPr>
              <a:t>Overplotting</a:t>
            </a:r>
            <a:endParaRPr lang="en-US" sz="1200" b="1" i="0" u="none" strike="noStrike" kern="1200" dirty="0" smtClean="0">
              <a:solidFill>
                <a:schemeClr val="tx1"/>
              </a:solidFill>
              <a:effectLst/>
              <a:latin typeface="+mn-lt"/>
              <a:ea typeface="+mn-ea"/>
              <a:cs typeface="+mn-cs"/>
              <a:hlinkClick r:id="rId3"/>
            </a:endParaRPr>
          </a:p>
          <a:p>
            <a:r>
              <a:rPr lang="en-US" sz="1200" b="0" i="0" kern="1200" dirty="0" smtClean="0">
                <a:solidFill>
                  <a:schemeClr val="tx1"/>
                </a:solidFill>
                <a:effectLst/>
                <a:latin typeface="+mn-lt"/>
                <a:ea typeface="+mn-ea"/>
                <a:cs typeface="+mn-cs"/>
              </a:rPr>
              <a:t>When we have lots of data points to plot, this can run into the issue of </a:t>
            </a:r>
            <a:r>
              <a:rPr lang="en-US" sz="1200" b="0" i="0" kern="1200" dirty="0" err="1" smtClean="0">
                <a:solidFill>
                  <a:schemeClr val="tx1"/>
                </a:solidFill>
                <a:effectLst/>
                <a:latin typeface="+mn-lt"/>
                <a:ea typeface="+mn-ea"/>
                <a:cs typeface="+mn-cs"/>
              </a:rPr>
              <a:t>overplotting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Overplotting</a:t>
            </a:r>
            <a:r>
              <a:rPr lang="en-US" sz="1200" b="0" i="0" kern="1200" dirty="0" smtClean="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smtClean="0">
                <a:solidFill>
                  <a:schemeClr val="tx1"/>
                </a:solidFill>
                <a:effectLst/>
                <a:latin typeface="+mn-lt"/>
                <a:ea typeface="+mn-ea"/>
                <a:cs typeface="+mn-cs"/>
                <a:hlinkClick r:id="rId4"/>
              </a:rPr>
              <a:t>heatmap</a:t>
            </a:r>
            <a:r>
              <a:rPr lang="en-US" sz="1200" b="0" i="0" kern="1200" dirty="0" smtClean="0">
                <a:solidFill>
                  <a:schemeClr val="tx1"/>
                </a:solidFill>
                <a:effectLst/>
                <a:latin typeface="+mn-lt"/>
                <a:ea typeface="+mn-ea"/>
                <a:cs typeface="+mn-cs"/>
              </a:rPr>
              <a:t>, where color indicates the number of points in each bin. </a:t>
            </a:r>
            <a:r>
              <a:rPr lang="en-US" sz="1200" b="0" i="0" kern="1200" dirty="0" err="1" smtClean="0">
                <a:solidFill>
                  <a:schemeClr val="tx1"/>
                </a:solidFill>
                <a:effectLst/>
                <a:latin typeface="+mn-lt"/>
                <a:ea typeface="+mn-ea"/>
                <a:cs typeface="+mn-cs"/>
              </a:rPr>
              <a:t>Heatmaps</a:t>
            </a:r>
            <a:r>
              <a:rPr lang="en-US" sz="1200" b="0" i="0" kern="1200" dirty="0" smtClean="0">
                <a:solidFill>
                  <a:schemeClr val="tx1"/>
                </a:solidFill>
                <a:effectLst/>
                <a:latin typeface="+mn-lt"/>
                <a:ea typeface="+mn-ea"/>
                <a:cs typeface="+mn-cs"/>
              </a:rPr>
              <a:t> in this use case are also known as 2-d histograms.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nterpreting correlations as causation</a:t>
            </a:r>
          </a:p>
          <a:p>
            <a:r>
              <a:rPr lang="en-US" sz="1200" b="0" i="0" kern="1200" dirty="0" smtClean="0">
                <a:solidFill>
                  <a:schemeClr val="tx1"/>
                </a:solidFill>
                <a:effectLst/>
                <a:latin typeface="+mn-lt"/>
                <a:ea typeface="+mn-ea"/>
                <a:cs typeface="+mn-cs"/>
              </a:rPr>
              <a:t>Add a trend line</a:t>
            </a:r>
          </a:p>
          <a:p>
            <a:r>
              <a:rPr lang="en-US" sz="1200" b="0" i="0" kern="1200" dirty="0" smtClean="0">
                <a:solidFill>
                  <a:schemeClr val="tx1"/>
                </a:solidFill>
                <a:effectLst/>
                <a:latin typeface="+mn-lt"/>
                <a:ea typeface="+mn-ea"/>
                <a:cs typeface="+mn-cs"/>
              </a:rPr>
              <a:t>Categorical third variable</a:t>
            </a:r>
          </a:p>
          <a:p>
            <a:r>
              <a:rPr lang="en-US" sz="1200" b="0" i="0" kern="1200" dirty="0" smtClean="0">
                <a:solidFill>
                  <a:schemeClr val="tx1"/>
                </a:solidFill>
                <a:effectLst/>
                <a:latin typeface="+mn-lt"/>
                <a:ea typeface="+mn-ea"/>
                <a:cs typeface="+mn-cs"/>
              </a:rPr>
              <a:t>Numeric third variable</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14</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15</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hyperlink" Target="https://canvas.suss.edu.sg/courses/31564"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hyperlink" Target="https://www.tableau.com/learn/get-started/creator" TargetMode="External"/><Relationship Id="rId5" Type="http://schemas.openxmlformats.org/officeDocument/2006/relationships/hyperlink" Target="https://www.tableau.com/products/trial" TargetMode="External"/><Relationship Id="rId4" Type="http://schemas.openxmlformats.org/officeDocument/2006/relationships/hyperlink" Target="https://ibookstore.suss.edu.s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990528"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2022</a:t>
            </a:r>
            <a:endParaRPr lang="en-US" sz="1200" dirty="0" smtClean="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2443594" y="1766403"/>
            <a:ext cx="3540092" cy="2694279"/>
          </a:xfrm>
          <a:prstGeom prst="rect">
            <a:avLst/>
          </a:prstGeom>
          <a:ln>
            <a:solidFill>
              <a:schemeClr val="accent1"/>
            </a:solidFill>
          </a:ln>
        </p:spPr>
      </p:pic>
    </p:spTree>
    <p:extLst>
      <p:ext uri="{BB962C8B-B14F-4D97-AF65-F5344CB8AC3E}">
        <p14:creationId xmlns:p14="http://schemas.microsoft.com/office/powerpoint/2010/main" val="4143114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Map</a:t>
            </a:r>
            <a:endParaRPr lang="en-US" dirty="0">
              <a:solidFill>
                <a:schemeClr val="tx1"/>
              </a:solidFill>
            </a:endParaRP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Circle View</a:t>
            </a:r>
            <a:endParaRPr lang="en-US" dirty="0">
              <a:solidFill>
                <a:schemeClr val="tx1"/>
              </a:solidFill>
            </a:endParaRP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Side-by-Side Circle Plot Chart</a:t>
            </a:r>
            <a:endParaRPr lang="en-US" dirty="0">
              <a:solidFill>
                <a:schemeClr val="tx1"/>
              </a:solidFill>
            </a:endParaRPr>
          </a:p>
        </p:txBody>
      </p:sp>
    </p:spTree>
    <p:extLst>
      <p:ext uri="{BB962C8B-B14F-4D97-AF65-F5344CB8AC3E}">
        <p14:creationId xmlns:p14="http://schemas.microsoft.com/office/powerpoint/2010/main" val="291254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8339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1422598" y="1893114"/>
            <a:ext cx="6238875" cy="2295525"/>
          </a:xfrm>
          <a:prstGeom prst="rect">
            <a:avLst/>
          </a:prstGeom>
          <a:ln>
            <a:solidFill>
              <a:schemeClr val="accent1"/>
            </a:solidFill>
          </a:ln>
        </p:spPr>
      </p:pic>
    </p:spTree>
    <p:extLst>
      <p:ext uri="{BB962C8B-B14F-4D97-AF65-F5344CB8AC3E}">
        <p14:creationId xmlns:p14="http://schemas.microsoft.com/office/powerpoint/2010/main" val="230204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2830664" y="1690006"/>
            <a:ext cx="3715496" cy="2773160"/>
          </a:xfrm>
          <a:prstGeom prst="rect">
            <a:avLst/>
          </a:prstGeom>
          <a:ln>
            <a:solidFill>
              <a:schemeClr val="accent1"/>
            </a:solidFill>
          </a:ln>
        </p:spPr>
      </p:pic>
    </p:spTree>
    <p:extLst>
      <p:ext uri="{BB962C8B-B14F-4D97-AF65-F5344CB8AC3E}">
        <p14:creationId xmlns:p14="http://schemas.microsoft.com/office/powerpoint/2010/main" val="10402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Tree>
    <p:extLst>
      <p:ext uri="{BB962C8B-B14F-4D97-AF65-F5344CB8AC3E}">
        <p14:creationId xmlns:p14="http://schemas.microsoft.com/office/powerpoint/2010/main" val="107052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8448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371600" y="1040732"/>
            <a:ext cx="6400800" cy="238526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the following visuals:</a:t>
            </a:r>
          </a:p>
          <a:p>
            <a:pPr marL="342900" indent="-342900">
              <a:buFont typeface="+mj-lt"/>
              <a:buAutoNum type="arabicPeriod"/>
            </a:pPr>
            <a:endParaRPr lang="en-SG" sz="1600" dirty="0">
              <a:latin typeface="Roboto Light"/>
            </a:endParaRP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spatial data is with maps that place values within a geographic coordinate. We can visualise the geographic coordinate of a location by mapping the latitude and longitude 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density of individual locations across a region is more informative than the overlapping points on a map, we may want to colour code the region 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3381575303"/>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rPr>
                        <a:t>https://</a:t>
                      </a:r>
                      <a:r>
                        <a:rPr lang="en-US" b="0" i="0" dirty="0" smtClean="0">
                          <a:solidFill>
                            <a:schemeClr val="bg1"/>
                          </a:solidFill>
                          <a:latin typeface="Roboto" panose="02000000000000000000" pitchFamily="2" charset="0"/>
                          <a:ea typeface="Roboto" panose="02000000000000000000" pitchFamily="2" charset="0"/>
                          <a:hlinkClick r:id="rId3"/>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extLst>
                              <a:ext uri="{A12FA001-AC4F-418D-AE19-62706E023703}">
                                <ahyp:hlinkClr xmlns=""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rPr>
                        <a:t>https://www.suss.edu.sg/docs/default-source/contentdoc/src/ft-2022acadcalendar.pdf</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size the regions by the data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Tree>
    <p:extLst>
      <p:ext uri="{BB962C8B-B14F-4D97-AF65-F5344CB8AC3E}">
        <p14:creationId xmlns:p14="http://schemas.microsoft.com/office/powerpoint/2010/main" val="261063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2392846" y="1667994"/>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181597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2473930" y="1666048"/>
            <a:ext cx="4196140" cy="3021221"/>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0146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Tree>
    <p:extLst>
      <p:ext uri="{BB962C8B-B14F-4D97-AF65-F5344CB8AC3E}">
        <p14:creationId xmlns:p14="http://schemas.microsoft.com/office/powerpoint/2010/main" val="1696722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3177</TotalTime>
  <Words>2451</Words>
  <Application>Microsoft Office PowerPoint</Application>
  <PresentationFormat>On-screen Show (16:9)</PresentationFormat>
  <Paragraphs>238</Paragraphs>
  <Slides>35</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等线</vt:lpstr>
      <vt:lpstr>Microsoft Himalaya</vt:lpstr>
      <vt:lpstr>Montserrat Medium</vt:lpstr>
      <vt:lpstr>Roboto</vt:lpstr>
      <vt:lpstr>Roboto Light</vt:lpstr>
      <vt:lpstr>Roboto Medium</vt:lpstr>
      <vt:lpstr>System Font Regular</vt:lpstr>
      <vt:lpstr>Office Theme</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Priyanka Gupta (SUSS)</cp:lastModifiedBy>
  <cp:revision>264</cp:revision>
  <dcterms:created xsi:type="dcterms:W3CDTF">2010-04-12T23:12:02Z</dcterms:created>
  <dcterms:modified xsi:type="dcterms:W3CDTF">2021-12-07T08:17:18Z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