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5"/>
  </p:notesMasterIdLst>
  <p:handoutMasterIdLst>
    <p:handoutMasterId r:id="rId36"/>
  </p:handoutMasterIdLst>
  <p:sldIdLst>
    <p:sldId id="257" r:id="rId5"/>
    <p:sldId id="268" r:id="rId6"/>
    <p:sldId id="335" r:id="rId7"/>
    <p:sldId id="349" r:id="rId8"/>
    <p:sldId id="342" r:id="rId9"/>
    <p:sldId id="407" r:id="rId10"/>
    <p:sldId id="343" r:id="rId11"/>
    <p:sldId id="408" r:id="rId12"/>
    <p:sldId id="344" r:id="rId13"/>
    <p:sldId id="409" r:id="rId14"/>
    <p:sldId id="345" r:id="rId15"/>
    <p:sldId id="346" r:id="rId16"/>
    <p:sldId id="347" r:id="rId17"/>
    <p:sldId id="348" r:id="rId18"/>
    <p:sldId id="317" r:id="rId19"/>
    <p:sldId id="339" r:id="rId20"/>
    <p:sldId id="421" r:id="rId21"/>
    <p:sldId id="425" r:id="rId22"/>
    <p:sldId id="423" r:id="rId23"/>
    <p:sldId id="426" r:id="rId24"/>
    <p:sldId id="340" r:id="rId25"/>
    <p:sldId id="341" r:id="rId26"/>
    <p:sldId id="362" r:id="rId27"/>
    <p:sldId id="415" r:id="rId28"/>
    <p:sldId id="403" r:id="rId29"/>
    <p:sldId id="404" r:id="rId30"/>
    <p:sldId id="424" r:id="rId31"/>
    <p:sldId id="427" r:id="rId32"/>
    <p:sldId id="267" r:id="rId33"/>
    <p:sldId id="331"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85B"/>
    <a:srgbClr val="DA291C"/>
    <a:srgbClr val="CE0000"/>
    <a:srgbClr val="003B5C"/>
    <a:srgbClr val="C8C9C7"/>
    <a:srgbClr val="042A4A"/>
    <a:srgbClr val="99D6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83" autoAdjust="0"/>
    <p:restoredTop sz="63089" autoAdjust="0"/>
  </p:normalViewPr>
  <p:slideViewPr>
    <p:cSldViewPr snapToGrid="0" snapToObjects="1">
      <p:cViewPr varScale="1">
        <p:scale>
          <a:sx n="71" d="100"/>
          <a:sy n="71" d="100"/>
        </p:scale>
        <p:origin x="1650" y="72"/>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6</a:t>
            </a:fld>
            <a:endParaRPr lang="en-US"/>
          </a:p>
        </p:txBody>
      </p:sp>
    </p:spTree>
    <p:extLst>
      <p:ext uri="{BB962C8B-B14F-4D97-AF65-F5344CB8AC3E}">
        <p14:creationId xmlns:p14="http://schemas.microsoft.com/office/powerpoint/2010/main" val="1385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Guide the students through</a:t>
            </a:r>
            <a:r>
              <a:rPr lang="en-SG" baseline="0" dirty="0"/>
              <a:t> to create the charts </a:t>
            </a:r>
          </a:p>
          <a:p>
            <a:r>
              <a:rPr lang="en-SG" baseline="0" dirty="0"/>
              <a:t>Set the Order Date to be continuous</a:t>
            </a:r>
          </a:p>
          <a:p>
            <a:pPr marL="228600" indent="-228600">
              <a:buAutoNum type="arabicPeriod"/>
            </a:pPr>
            <a:r>
              <a:rPr lang="en-SG" baseline="0" dirty="0"/>
              <a:t>Profit vs Order Count – Set Month(Order Date) to column, count of records and sum(profit) as rows. Create filter for segment. Rename the axis accordingly. </a:t>
            </a:r>
          </a:p>
          <a:p>
            <a:pPr marL="228600" indent="-228600">
              <a:buAutoNum type="arabicPeriod"/>
            </a:pPr>
            <a:r>
              <a:rPr lang="en-SG" baseline="0" dirty="0"/>
              <a:t>Profit vs Sales – Set Month(Order Date) to column, sum(sales) and sum(profit) as rows. </a:t>
            </a:r>
          </a:p>
          <a:p>
            <a:pPr marL="228600" indent="-228600">
              <a:buAutoNum type="arabicPeriod"/>
            </a:pPr>
            <a:r>
              <a:rPr lang="en-SG" baseline="0" dirty="0"/>
              <a:t>Sales by States – Set longitude as column and latitude as rows. Set sum(sales) as colour and size, Edit the colour to red-green. Set state for details.</a:t>
            </a:r>
          </a:p>
          <a:p>
            <a:pPr marL="0" indent="0">
              <a:buNone/>
            </a:pPr>
            <a:endParaRPr lang="en-SG" baseline="0" dirty="0"/>
          </a:p>
          <a:p>
            <a:pPr marL="0" indent="0">
              <a:buNone/>
            </a:pPr>
            <a:r>
              <a:rPr lang="en-SG" baseline="0" dirty="0"/>
              <a:t>Create a dashboard as displayed. Set the segment filter to be applied to all sheet in this dashboard.</a:t>
            </a: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25</a:t>
            </a:fld>
            <a:endParaRPr lang="en-US"/>
          </a:p>
        </p:txBody>
      </p:sp>
    </p:spTree>
    <p:extLst>
      <p:ext uri="{BB962C8B-B14F-4D97-AF65-F5344CB8AC3E}">
        <p14:creationId xmlns:p14="http://schemas.microsoft.com/office/powerpoint/2010/main" val="1478232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SG" baseline="0" dirty="0"/>
              <a:t>Profit by Product Category – Set Month(Order Date) to column and sum(profit) as rows. Create filter for segment. </a:t>
            </a:r>
          </a:p>
          <a:p>
            <a:pPr marL="228600" indent="-228600">
              <a:buAutoNum type="arabicPeriod"/>
            </a:pPr>
            <a:r>
              <a:rPr lang="en-SG" baseline="0" dirty="0"/>
              <a:t>Profit vs Product Sub-Category – Set Category and Sub-Category to column and sum(profit) as rows. Set product category as the colour. Create filter for Order Date</a:t>
            </a:r>
          </a:p>
          <a:p>
            <a:pPr marL="228600" indent="-228600">
              <a:buAutoNum type="arabicPeriod"/>
            </a:pPr>
            <a:r>
              <a:rPr lang="en-SG" baseline="0" dirty="0"/>
              <a:t>Sales vs Product Sub-Category – Set Category and Sub-Category to column and sum(sales) as rows. Set product category as the colour.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Create a dashboard as displayed. Set the segment filter to be applied to all sheet in this dashboard. Set the Order Date filter to be applied Profit vs Product Sub-Category and Sales vs Product Sub-Category. Create a storyboard and put the 2 dashboards into the storyboard. Add the storyboard title and the title for the pages. </a:t>
            </a: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26</a:t>
            </a:fld>
            <a:endParaRPr lang="en-US"/>
          </a:p>
        </p:txBody>
      </p:sp>
    </p:spTree>
    <p:extLst>
      <p:ext uri="{BB962C8B-B14F-4D97-AF65-F5344CB8AC3E}">
        <p14:creationId xmlns:p14="http://schemas.microsoft.com/office/powerpoint/2010/main" val="3978027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how to create an Action for highlighting specific data fields. If time permits, you can cover other Actions such as Go to URL as well. </a:t>
            </a:r>
          </a:p>
        </p:txBody>
      </p:sp>
      <p:sp>
        <p:nvSpPr>
          <p:cNvPr id="4" name="Slide Number Placeholder 3"/>
          <p:cNvSpPr>
            <a:spLocks noGrp="1"/>
          </p:cNvSpPr>
          <p:nvPr>
            <p:ph type="sldNum" sz="quarter" idx="5"/>
          </p:nvPr>
        </p:nvSpPr>
        <p:spPr/>
        <p:txBody>
          <a:bodyPr/>
          <a:lstStyle/>
          <a:p>
            <a:fld id="{2E36A4A8-4679-F349-B4E1-60A94314D23D}" type="slidenum">
              <a:rPr lang="en-US" smtClean="0"/>
              <a:t>27</a:t>
            </a:fld>
            <a:endParaRPr lang="en-US"/>
          </a:p>
        </p:txBody>
      </p:sp>
    </p:spTree>
    <p:extLst>
      <p:ext uri="{BB962C8B-B14F-4D97-AF65-F5344CB8AC3E}">
        <p14:creationId xmlns:p14="http://schemas.microsoft.com/office/powerpoint/2010/main" val="138254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 homepage to</a:t>
            </a:r>
            <a:r>
              <a:rPr lang="en-US" baseline="0" dirty="0" smtClean="0"/>
              <a:t>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28</a:t>
            </a:fld>
            <a:endParaRPr lang="en-US"/>
          </a:p>
        </p:txBody>
      </p:sp>
    </p:spTree>
    <p:extLst>
      <p:ext uri="{BB962C8B-B14F-4D97-AF65-F5344CB8AC3E}">
        <p14:creationId xmlns:p14="http://schemas.microsoft.com/office/powerpoint/2010/main" val="1415464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29</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8</a:t>
            </a:fld>
            <a:endParaRPr lang="en-US"/>
          </a:p>
        </p:txBody>
      </p:sp>
    </p:spTree>
    <p:extLst>
      <p:ext uri="{BB962C8B-B14F-4D97-AF65-F5344CB8AC3E}">
        <p14:creationId xmlns:p14="http://schemas.microsoft.com/office/powerpoint/2010/main" val="3069792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Operational</a:t>
            </a:r>
            <a:r>
              <a:rPr lang="en-US" sz="1200" kern="1200" baseline="0" dirty="0">
                <a:solidFill>
                  <a:schemeClr val="tx1"/>
                </a:solidFill>
                <a:effectLst/>
                <a:latin typeface="Arial" pitchFamily="34" charset="0"/>
                <a:ea typeface="+mn-ea"/>
                <a:cs typeface="Arial" pitchFamily="34" charset="0"/>
              </a:rPr>
              <a:t> D</a:t>
            </a:r>
            <a:r>
              <a:rPr lang="en-US" sz="1200" kern="1200" dirty="0">
                <a:solidFill>
                  <a:schemeClr val="tx1"/>
                </a:solidFill>
                <a:effectLst/>
                <a:latin typeface="Arial" pitchFamily="34" charset="0"/>
                <a:ea typeface="+mn-ea"/>
                <a:cs typeface="Arial" pitchFamily="34" charset="0"/>
              </a:rPr>
              <a:t>ashboard is usually very specific to a particular operation or process.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image</a:t>
            </a:r>
            <a:r>
              <a:rPr lang="en-US" sz="1200" kern="1200" baseline="0" dirty="0">
                <a:solidFill>
                  <a:schemeClr val="tx1"/>
                </a:solidFill>
                <a:effectLst/>
                <a:latin typeface="Arial" pitchFamily="34" charset="0"/>
                <a:ea typeface="+mn-ea"/>
                <a:cs typeface="Arial" pitchFamily="34" charset="0"/>
              </a:rPr>
              <a:t> is a </a:t>
            </a:r>
            <a:r>
              <a:rPr lang="en-SG" dirty="0">
                <a:effectLst/>
              </a:rPr>
              <a:t>website operational dashboard that shows the performance metrics and key performance indicators required to operate a website</a:t>
            </a:r>
            <a:endParaRPr lang="en-SG" sz="1200" kern="1200" dirty="0">
              <a:solidFill>
                <a:schemeClr val="tx1"/>
              </a:solidFill>
              <a:effectLst/>
              <a:latin typeface="Arial" pitchFamily="34" charset="0"/>
              <a:ea typeface="+mn-ea"/>
              <a:cs typeface="Arial" pitchFamily="34" charset="0"/>
            </a:endParaRP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10</a:t>
            </a:fld>
            <a:endParaRPr lang="en-US"/>
          </a:p>
        </p:txBody>
      </p:sp>
    </p:spTree>
    <p:extLst>
      <p:ext uri="{BB962C8B-B14F-4D97-AF65-F5344CB8AC3E}">
        <p14:creationId xmlns:p14="http://schemas.microsoft.com/office/powerpoint/2010/main" val="232880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Overuse of </a:t>
            </a:r>
            <a:r>
              <a:rPr lang="en-SG" b="1" dirty="0" err="1"/>
              <a:t>color</a:t>
            </a:r>
            <a:r>
              <a:rPr lang="en-SG" dirty="0"/>
              <a:t> - The number of </a:t>
            </a:r>
            <a:r>
              <a:rPr lang="en-SG" dirty="0" err="1"/>
              <a:t>color</a:t>
            </a:r>
            <a:r>
              <a:rPr lang="en-SG" dirty="0"/>
              <a:t> used in this dashboard is distracting and makes it difficult to understand This creates a huge cognitive barrier for the brain when trying to process the data quickly.</a:t>
            </a:r>
          </a:p>
          <a:p>
            <a:r>
              <a:rPr lang="en-SG" b="1" dirty="0"/>
              <a:t>Pie charts</a:t>
            </a:r>
            <a:r>
              <a:rPr lang="en-SG" dirty="0"/>
              <a:t> - The large data set (“Contributing Cause”) makes the pie chart impossible to determine the percentage of each item</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17</a:t>
            </a:fld>
            <a:endParaRPr lang="en-US"/>
          </a:p>
        </p:txBody>
      </p:sp>
    </p:spTree>
    <p:extLst>
      <p:ext uri="{BB962C8B-B14F-4D97-AF65-F5344CB8AC3E}">
        <p14:creationId xmlns:p14="http://schemas.microsoft.com/office/powerpoint/2010/main" val="270228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Overuse of </a:t>
            </a:r>
            <a:r>
              <a:rPr lang="en-SG" b="1" dirty="0" err="1"/>
              <a:t>color</a:t>
            </a:r>
            <a:r>
              <a:rPr lang="en-SG" dirty="0"/>
              <a:t> - The number of </a:t>
            </a:r>
            <a:r>
              <a:rPr lang="en-SG" dirty="0" err="1"/>
              <a:t>color</a:t>
            </a:r>
            <a:r>
              <a:rPr lang="en-SG" dirty="0"/>
              <a:t> used in this dashboard is distracting and makes it difficult to understand This creates a huge cognitive barrier for the brain when trying to process the data quickly.</a:t>
            </a:r>
          </a:p>
          <a:p>
            <a:r>
              <a:rPr lang="en-SG" b="1" dirty="0"/>
              <a:t>Pie charts</a:t>
            </a:r>
            <a:r>
              <a:rPr lang="en-SG" dirty="0"/>
              <a:t> - The large data set (“Contributing Cause”) makes the pie chart impossible to determine the percentage of each item</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18</a:t>
            </a:fld>
            <a:endParaRPr lang="en-US"/>
          </a:p>
        </p:txBody>
      </p:sp>
    </p:spTree>
    <p:extLst>
      <p:ext uri="{BB962C8B-B14F-4D97-AF65-F5344CB8AC3E}">
        <p14:creationId xmlns:p14="http://schemas.microsoft.com/office/powerpoint/2010/main" val="343830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Don’t display everything </a:t>
            </a:r>
            <a:r>
              <a:rPr lang="en-SG" dirty="0"/>
              <a:t>- this dashboard is too cluttered and poorly structured, making it difficult to navigate.</a:t>
            </a:r>
          </a:p>
          <a:p>
            <a:r>
              <a:rPr lang="en-SG" b="1" dirty="0"/>
              <a:t>Variation in font sizes</a:t>
            </a:r>
            <a:r>
              <a:rPr lang="en-SG" dirty="0"/>
              <a:t> - there doesn’t appear to be any hierarchy to the extreme range in font sizes. </a:t>
            </a:r>
          </a:p>
          <a:p>
            <a:r>
              <a:rPr lang="en-SG" b="1" dirty="0"/>
              <a:t>Metrics hard to interpret</a:t>
            </a:r>
            <a:r>
              <a:rPr lang="en-SG" dirty="0"/>
              <a:t> - the window size for each metric varies arbitrarily, making it more difficult to process. Are some numbers more important than others</a:t>
            </a:r>
          </a:p>
        </p:txBody>
      </p:sp>
      <p:sp>
        <p:nvSpPr>
          <p:cNvPr id="4" name="Slide Number Placeholder 3"/>
          <p:cNvSpPr>
            <a:spLocks noGrp="1"/>
          </p:cNvSpPr>
          <p:nvPr>
            <p:ph type="sldNum" sz="quarter" idx="10"/>
          </p:nvPr>
        </p:nvSpPr>
        <p:spPr/>
        <p:txBody>
          <a:bodyPr/>
          <a:lstStyle/>
          <a:p>
            <a:fld id="{5D162ADB-F00E-4290-B162-FD0969BE4B2B}" type="slidenum">
              <a:rPr lang="en-US" smtClean="0"/>
              <a:t>19</a:t>
            </a:fld>
            <a:endParaRPr lang="en-US"/>
          </a:p>
        </p:txBody>
      </p:sp>
    </p:spTree>
    <p:extLst>
      <p:ext uri="{BB962C8B-B14F-4D97-AF65-F5344CB8AC3E}">
        <p14:creationId xmlns:p14="http://schemas.microsoft.com/office/powerpoint/2010/main" val="39662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Don’t display everything </a:t>
            </a:r>
            <a:r>
              <a:rPr lang="en-SG" dirty="0"/>
              <a:t>- this dashboard is too cluttered and poorly structured, making it difficult to navigate.</a:t>
            </a:r>
          </a:p>
          <a:p>
            <a:r>
              <a:rPr lang="en-SG" b="1" dirty="0"/>
              <a:t>Variation in font sizes</a:t>
            </a:r>
            <a:r>
              <a:rPr lang="en-SG" dirty="0"/>
              <a:t> - there doesn’t appear to be any hierarchy to the extreme range in font sizes. </a:t>
            </a:r>
          </a:p>
          <a:p>
            <a:r>
              <a:rPr lang="en-SG" b="1" dirty="0"/>
              <a:t>Metrics hard to interpret</a:t>
            </a:r>
            <a:r>
              <a:rPr lang="en-SG" dirty="0"/>
              <a:t> - the window size for each metric varies arbitrarily, making it more difficult to process. Are some numbers more important than others</a:t>
            </a:r>
          </a:p>
        </p:txBody>
      </p:sp>
      <p:sp>
        <p:nvSpPr>
          <p:cNvPr id="4" name="Slide Number Placeholder 3"/>
          <p:cNvSpPr>
            <a:spLocks noGrp="1"/>
          </p:cNvSpPr>
          <p:nvPr>
            <p:ph type="sldNum" sz="quarter" idx="10"/>
          </p:nvPr>
        </p:nvSpPr>
        <p:spPr/>
        <p:txBody>
          <a:bodyPr/>
          <a:lstStyle/>
          <a:p>
            <a:fld id="{5D162ADB-F00E-4290-B162-FD0969BE4B2B}" type="slidenum">
              <a:rPr lang="en-US" smtClean="0"/>
              <a:t>20</a:t>
            </a:fld>
            <a:endParaRPr lang="en-US"/>
          </a:p>
        </p:txBody>
      </p:sp>
    </p:spTree>
    <p:extLst>
      <p:ext uri="{BB962C8B-B14F-4D97-AF65-F5344CB8AC3E}">
        <p14:creationId xmlns:p14="http://schemas.microsoft.com/office/powerpoint/2010/main" val="864860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SG" sz="1200" kern="1200" dirty="0" smtClean="0">
                <a:solidFill>
                  <a:schemeClr val="tx1"/>
                </a:solidFill>
                <a:effectLst/>
                <a:latin typeface="Arial" pitchFamily="34" charset="0"/>
                <a:ea typeface="+mn-ea"/>
                <a:cs typeface="Arial" pitchFamily="34" charset="0"/>
              </a:rPr>
              <a:t>Before</a:t>
            </a:r>
            <a:r>
              <a:rPr lang="en-SG" sz="1200" kern="1200" baseline="0" dirty="0" smtClean="0">
                <a:solidFill>
                  <a:schemeClr val="tx1"/>
                </a:solidFill>
                <a:effectLst/>
                <a:latin typeface="Arial" pitchFamily="34" charset="0"/>
                <a:ea typeface="+mn-ea"/>
                <a:cs typeface="Arial" pitchFamily="34" charset="0"/>
              </a:rPr>
              <a:t> we position objects in the Dashboard Workspace, we </a:t>
            </a:r>
            <a:r>
              <a:rPr lang="en-US" sz="1200" kern="1200" baseline="0" dirty="0" smtClean="0">
                <a:solidFill>
                  <a:schemeClr val="tx1"/>
                </a:solidFill>
                <a:effectLst/>
                <a:latin typeface="Arial" pitchFamily="34" charset="0"/>
                <a:ea typeface="+mn-ea"/>
                <a:cs typeface="Arial" pitchFamily="34" charset="0"/>
              </a:rPr>
              <a:t>need to</a:t>
            </a:r>
            <a:r>
              <a:rPr lang="en-US" sz="1200" kern="1200" dirty="0" smtClean="0">
                <a:solidFill>
                  <a:schemeClr val="tx1"/>
                </a:solidFill>
                <a:effectLst/>
                <a:latin typeface="Arial" pitchFamily="34" charset="0"/>
                <a:ea typeface="+mn-ea"/>
                <a:cs typeface="Arial" pitchFamily="34" charset="0"/>
              </a:rPr>
              <a:t> define the sizing of the entire Dashboard and the individual objects included in the Dashboard workspace.</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Once the size has been defined, we are ready to add individual Worksheet objects into the Dashboard.</a:t>
            </a:r>
            <a:r>
              <a:rPr lang="en-SG"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There are two ways to add objects into the Dashboard Workspace.  We can either drag the selected object into the “Drop sheet here” area or double click the Worksheet objects on the top-left hand corner.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To control the placement of an individual object more precisely, drag the object into the View</a:t>
            </a:r>
            <a:r>
              <a:rPr lang="en-SG" sz="1200" kern="1200" dirty="0" smtClean="0">
                <a:solidFill>
                  <a:schemeClr val="tx1"/>
                </a:solidFill>
                <a:effectLst/>
                <a:latin typeface="Arial" pitchFamily="34" charset="0"/>
                <a:ea typeface="+mn-ea"/>
                <a:cs typeface="Arial" pitchFamily="34" charset="0"/>
              </a:rPr>
              <a:t>.</a:t>
            </a:r>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smtClean="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Subsequently, we need to add a title to the Dashboard by selecting the “Show Title” option on the bottom left of the Dashboard Shelves.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We can build Actions that filter and highlight the main Dashboard.  Actions facilitate insight discovery by altering the context of the Dashboard based on selections made by the Dashboard viewers.  Highlighting helps Dashboard viewers to see related information more easily. </a:t>
            </a:r>
            <a:endParaRPr lang="en-SG" sz="1200" kern="1200" dirty="0" smtClean="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smtClean="0">
              <a:solidFill>
                <a:schemeClr val="tx1"/>
              </a:solidFill>
              <a:effectLst/>
              <a:latin typeface="Arial" pitchFamily="34" charset="0"/>
              <a:ea typeface="+mn-ea"/>
              <a:cs typeface="Arial" pitchFamily="34" charset="0"/>
            </a:endParaRPr>
          </a:p>
          <a:p>
            <a:pPr algn="just"/>
            <a:r>
              <a:rPr lang="en-US" dirty="0" smtClean="0"/>
              <a:t>To create a Filter Action, we need to activate the object we want to filter, select the drop down arrow to expose the filter menu, pick the “use as filter” menu option, and edit the Filter Action.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To edit a filter action, we need to access the dashboard’s menu option, then select the actions menu to expose the actions dialogue box.</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SG" dirty="0" smtClean="0"/>
              <a:t>Users can generate the Highlighting function from Legends by activating the Highlighting tool that appears when we point at the Legend.</a:t>
            </a:r>
            <a:endParaRPr lang="en-US" dirty="0" smtClean="0"/>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smtClean="0">
              <a:solidFill>
                <a:schemeClr val="tx1"/>
              </a:solidFill>
              <a:effectLst/>
              <a:latin typeface="Arial" pitchFamily="34" charset="0"/>
              <a:ea typeface="+mn-ea"/>
              <a:cs typeface="Arial" pitchFamily="34" charset="0"/>
            </a:endParaRP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3539084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Using the </a:t>
            </a:r>
            <a:r>
              <a:rPr lang="en-SG" dirty="0" err="1"/>
              <a:t>AmazingMart</a:t>
            </a:r>
            <a:r>
              <a:rPr lang="en-SG" dirty="0"/>
              <a:t> data set, create dashboards and storyboard</a:t>
            </a:r>
          </a:p>
          <a:p>
            <a:endParaRPr lang="en-SG" dirty="0"/>
          </a:p>
          <a:p>
            <a:r>
              <a:rPr lang="en-SG" dirty="0"/>
              <a:t>You can get the students</a:t>
            </a:r>
            <a:r>
              <a:rPr lang="en-SG" baseline="0" dirty="0"/>
              <a:t> to discuss on what would be good dashboard design elements, and need not necessary follow the solutions as indicated in the slides. </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24</a:t>
            </a:fld>
            <a:endParaRPr lang="en-US"/>
          </a:p>
        </p:txBody>
      </p:sp>
    </p:spTree>
    <p:extLst>
      <p:ext uri="{BB962C8B-B14F-4D97-AF65-F5344CB8AC3E}">
        <p14:creationId xmlns:p14="http://schemas.microsoft.com/office/powerpoint/2010/main" val="334448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1366508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hf hdr="0" ftr="0" dt="0"/>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www.dashboardinsight.com/CMS/bcd462ac-24a3-44af-ad1d-2cadc951ae0d/website-operational-dashboard.png"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public.tableau.com/en-us/s/blog/2015/06/rough-guide-dashboard-actions"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s://canvas.suss.edu.sg/courses/31564"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hyperlink" Target="https://www.tableau.com/learn/get-started/creator" TargetMode="External"/><Relationship Id="rId5" Type="http://schemas.openxmlformats.org/officeDocument/2006/relationships/hyperlink" Target="https://www.tableau.com/products/trial" TargetMode="External"/><Relationship Id="rId4" Type="http://schemas.openxmlformats.org/officeDocument/2006/relationships/hyperlink" Target="https://ibookstore.suss.edu.sg/"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image.slidesharecdn.com/artandscienceofdashboarddesign-140313160137-phpapp01/95/art-and-science-of-dashboard-design-24-638.jpg?cb=1394726642"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www.visualmining.com/wp-content/uploads/2012/10/Retail-Example-Dashboard.jpg"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Business Performance Dashboard</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6</a:t>
            </a:r>
          </a:p>
        </p:txBody>
      </p:sp>
      <p:sp>
        <p:nvSpPr>
          <p:cNvPr id="5" name="TextBox 4">
            <a:extLst>
              <a:ext uri="{FF2B5EF4-FFF2-40B4-BE49-F238E27FC236}">
                <a16:creationId xmlns:a16="http://schemas.microsoft.com/office/drawing/2014/main" id="{11A4312C-DA28-8B4B-9913-7A2B2785E59B}"/>
              </a:ext>
            </a:extLst>
          </p:cNvPr>
          <p:cNvSpPr txBox="1"/>
          <p:nvPr/>
        </p:nvSpPr>
        <p:spPr>
          <a:xfrm>
            <a:off x="253128" y="3896768"/>
            <a:ext cx="1112805"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a:t>
            </a:r>
            <a:r>
              <a:rPr lang="en-US" sz="1200" dirty="0" smtClean="0">
                <a:solidFill>
                  <a:srgbClr val="99D6EA"/>
                </a:solidFill>
                <a:latin typeface="Roboto Medium" panose="02000000000000000000" pitchFamily="2" charset="0"/>
                <a:ea typeface="Roboto Medium" panose="02000000000000000000" pitchFamily="2" charset="0"/>
              </a:rPr>
              <a:t>2022</a:t>
            </a:r>
            <a:endParaRPr lang="en-US" sz="1200" dirty="0" smtClean="0">
              <a:solidFill>
                <a:srgbClr val="99D6EA"/>
              </a:soli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1840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85900" y="0"/>
            <a:ext cx="6172200" cy="628650"/>
          </a:xfrm>
        </p:spPr>
        <p:txBody>
          <a:bodyPr/>
          <a:lstStyle/>
          <a:p>
            <a:r>
              <a:rPr lang="en-US" dirty="0">
                <a:latin typeface="+mj-lt"/>
              </a:rPr>
              <a:t>Operational Dashboard</a:t>
            </a:r>
          </a:p>
        </p:txBody>
      </p:sp>
      <p:sp>
        <p:nvSpPr>
          <p:cNvPr id="5" name="Content Placeholder 2"/>
          <p:cNvSpPr txBox="1">
            <a:spLocks/>
          </p:cNvSpPr>
          <p:nvPr/>
        </p:nvSpPr>
        <p:spPr>
          <a:xfrm>
            <a:off x="1485900" y="640081"/>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7" name="TextBox 6"/>
          <p:cNvSpPr txBox="1"/>
          <p:nvPr/>
        </p:nvSpPr>
        <p:spPr>
          <a:xfrm>
            <a:off x="3657600" y="4758440"/>
            <a:ext cx="5015679" cy="369332"/>
          </a:xfrm>
          <a:prstGeom prst="rect">
            <a:avLst/>
          </a:prstGeom>
          <a:noFill/>
        </p:spPr>
        <p:txBody>
          <a:bodyPr wrap="square" rtlCol="0">
            <a:spAutoFit/>
          </a:bodyPr>
          <a:lstStyle/>
          <a:p>
            <a:r>
              <a:rPr lang="en-SG" sz="900" i="1" dirty="0"/>
              <a:t>Source: </a:t>
            </a:r>
            <a:r>
              <a:rPr lang="en-SG" sz="900" i="1" dirty="0">
                <a:hlinkClick r:id="rId3"/>
              </a:rPr>
              <a:t>http://www.dashboardinsight.com/CMS/bcd462ac-24a3-44af-ad1d-2cadc951ae0d/website-operational-dashboard.png</a:t>
            </a:r>
            <a:r>
              <a:rPr lang="en-SG" sz="900" i="1" dirty="0"/>
              <a:t> </a:t>
            </a:r>
          </a:p>
        </p:txBody>
      </p:sp>
      <p:pic>
        <p:nvPicPr>
          <p:cNvPr id="8" name="Picture 7"/>
          <p:cNvPicPr>
            <a:picLocks noChangeAspect="1"/>
          </p:cNvPicPr>
          <p:nvPr/>
        </p:nvPicPr>
        <p:blipFill>
          <a:blip r:embed="rId4"/>
          <a:stretch>
            <a:fillRect/>
          </a:stretch>
        </p:blipFill>
        <p:spPr>
          <a:xfrm>
            <a:off x="1485899" y="640081"/>
            <a:ext cx="6378205" cy="389810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1465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Communicate strategy </a:t>
            </a:r>
            <a:r>
              <a:rPr lang="en-GB" sz="1800" dirty="0">
                <a:latin typeface="Roboto Light" panose="02000000000000000000" pitchFamily="2" charset="0"/>
                <a:ea typeface="Roboto Light" panose="02000000000000000000" pitchFamily="2" charset="0"/>
              </a:rPr>
              <a:t>— Business performance dashboards facilitate the translation of corporate strategy into measures with their corresponding targets</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insight </a:t>
            </a:r>
            <a:r>
              <a:rPr lang="en-GB" sz="1800" dirty="0">
                <a:latin typeface="Roboto Light" panose="02000000000000000000" pitchFamily="2" charset="0"/>
                <a:ea typeface="Roboto Light" panose="02000000000000000000" pitchFamily="2" charset="0"/>
              </a:rPr>
              <a:t>— Business performance dashboards empower the management team with greater insights into the business performance in a timely manner</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motivation </a:t>
            </a:r>
            <a:r>
              <a:rPr lang="en-GB" sz="1800" dirty="0">
                <a:latin typeface="Roboto Light" panose="02000000000000000000" pitchFamily="2" charset="0"/>
                <a:ea typeface="Roboto Light" panose="02000000000000000000" pitchFamily="2" charset="0"/>
              </a:rPr>
              <a:t>— With the measures and the corresponding targets displayed in business performance dashboards, the motivation to excel in the measured areas is increased</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(1/3)</a:t>
            </a:r>
          </a:p>
        </p:txBody>
      </p:sp>
    </p:spTree>
    <p:extLst>
      <p:ext uri="{BB962C8B-B14F-4D97-AF65-F5344CB8AC3E}">
        <p14:creationId xmlns:p14="http://schemas.microsoft.com/office/powerpoint/2010/main" val="393471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coordination </a:t>
            </a:r>
            <a:r>
              <a:rPr lang="en-GB" sz="1800" dirty="0">
                <a:latin typeface="Roboto Light" panose="02000000000000000000" pitchFamily="2" charset="0"/>
                <a:ea typeface="Roboto Light" panose="02000000000000000000" pitchFamily="2" charset="0"/>
              </a:rPr>
              <a:t>— Objectivity, openness and transparency in business performance dashboards help promote effective coordination, and encourage different departments to work more closely</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Consistent view of business </a:t>
            </a:r>
            <a:r>
              <a:rPr lang="en-GB" sz="1800" dirty="0">
                <a:latin typeface="Roboto Light" panose="02000000000000000000" pitchFamily="2" charset="0"/>
                <a:ea typeface="Roboto Light" panose="02000000000000000000" pitchFamily="2" charset="0"/>
              </a:rPr>
              <a:t>— Business performance dashboards consolidate and integrate business performance information using a common platform, definition, measures, and rules</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(2/3)</a:t>
            </a:r>
          </a:p>
        </p:txBody>
      </p:sp>
    </p:spTree>
    <p:extLst>
      <p:ext uri="{BB962C8B-B14F-4D97-AF65-F5344CB8AC3E}">
        <p14:creationId xmlns:p14="http://schemas.microsoft.com/office/powerpoint/2010/main" val="108295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Reduce cost and redundancy </a:t>
            </a:r>
            <a:r>
              <a:rPr lang="en-GB" sz="1800" dirty="0">
                <a:latin typeface="Roboto Light" panose="02000000000000000000" pitchFamily="2" charset="0"/>
                <a:ea typeface="Roboto Light" panose="02000000000000000000" pitchFamily="2" charset="0"/>
              </a:rPr>
              <a:t>— Standardising information and reporting based on business performance dashboards can eliminate the duplication of reports</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User sufficiency and empowerment </a:t>
            </a:r>
            <a:r>
              <a:rPr lang="en-GB" sz="1800" dirty="0">
                <a:latin typeface="Roboto Light" panose="02000000000000000000" pitchFamily="2" charset="0"/>
                <a:ea typeface="Roboto Light" panose="02000000000000000000" pitchFamily="2" charset="0"/>
              </a:rPr>
              <a:t>— Business performance dashboards allow users to be self-sufficient in creating, organising, and presenting information on business performance</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(3/3)</a:t>
            </a:r>
          </a:p>
        </p:txBody>
      </p:sp>
    </p:spTree>
    <p:extLst>
      <p:ext uri="{BB962C8B-B14F-4D97-AF65-F5344CB8AC3E}">
        <p14:creationId xmlns:p14="http://schemas.microsoft.com/office/powerpoint/2010/main" val="444664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Display of selected measures and their corresponding targets that track business performance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Graphics that facilitate visualisation of past trends or magnitude of differences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use of traffic light colours (green, ember, and red) to demarcate regions of desirability for a measure</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Attributes of the business performance dashboard</a:t>
            </a:r>
          </a:p>
        </p:txBody>
      </p:sp>
    </p:spTree>
    <p:extLst>
      <p:ext uri="{BB962C8B-B14F-4D97-AF65-F5344CB8AC3E}">
        <p14:creationId xmlns:p14="http://schemas.microsoft.com/office/powerpoint/2010/main" val="240088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Dashboard Design Principles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Dashboard Design Principles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Dashboard design principles</a:t>
            </a:r>
          </a:p>
        </p:txBody>
      </p:sp>
      <p:sp>
        <p:nvSpPr>
          <p:cNvPr id="4" name="Content Placeholder 3"/>
          <p:cNvSpPr>
            <a:spLocks noGrp="1"/>
          </p:cNvSpPr>
          <p:nvPr>
            <p:ph idx="1"/>
          </p:nvPr>
        </p:nvSpPr>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Keep it simple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Don’t display everything</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Keep to a single page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Avoid fancy formatting</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layout and placement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Format numbers effectively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titles and labels effectively</a:t>
            </a:r>
          </a:p>
        </p:txBody>
      </p:sp>
    </p:spTree>
    <p:extLst>
      <p:ext uri="{BB962C8B-B14F-4D97-AF65-F5344CB8AC3E}">
        <p14:creationId xmlns:p14="http://schemas.microsoft.com/office/powerpoint/2010/main" val="1696722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825942" y="69056"/>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2144920" y="1252538"/>
            <a:ext cx="5450681" cy="3507581"/>
          </a:xfrm>
          <a:prstGeom prst="rect">
            <a:avLst/>
          </a:prstGeom>
        </p:spPr>
      </p:pic>
      <p:sp>
        <p:nvSpPr>
          <p:cNvPr id="7" name="TextBox 6">
            <a:extLst>
              <a:ext uri="{FF2B5EF4-FFF2-40B4-BE49-F238E27FC236}">
                <a16:creationId xmlns:a16="http://schemas.microsoft.com/office/drawing/2014/main" id="{0B4364D3-98DE-4B5D-B002-1D81F4CBA2C7}"/>
              </a:ext>
            </a:extLst>
          </p:cNvPr>
          <p:cNvSpPr txBox="1"/>
          <p:nvPr/>
        </p:nvSpPr>
        <p:spPr>
          <a:xfrm>
            <a:off x="1196936" y="4797445"/>
            <a:ext cx="7732379"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Tree>
    <p:extLst>
      <p:ext uri="{BB962C8B-B14F-4D97-AF65-F5344CB8AC3E}">
        <p14:creationId xmlns:p14="http://schemas.microsoft.com/office/powerpoint/2010/main" val="183599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825942" y="69056"/>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3478634" y="1289864"/>
            <a:ext cx="5450681" cy="3507581"/>
          </a:xfrm>
          <a:prstGeom prst="rect">
            <a:avLst/>
          </a:prstGeom>
        </p:spPr>
      </p:pic>
      <p:sp>
        <p:nvSpPr>
          <p:cNvPr id="7" name="TextBox 6">
            <a:extLst>
              <a:ext uri="{FF2B5EF4-FFF2-40B4-BE49-F238E27FC236}">
                <a16:creationId xmlns:a16="http://schemas.microsoft.com/office/drawing/2014/main" id="{0B4364D3-98DE-4B5D-B002-1D81F4CBA2C7}"/>
              </a:ext>
            </a:extLst>
          </p:cNvPr>
          <p:cNvSpPr txBox="1"/>
          <p:nvPr/>
        </p:nvSpPr>
        <p:spPr>
          <a:xfrm>
            <a:off x="1196936" y="4797445"/>
            <a:ext cx="7732379"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
        <p:nvSpPr>
          <p:cNvPr id="5" name="Rectangle 4"/>
          <p:cNvSpPr/>
          <p:nvPr/>
        </p:nvSpPr>
        <p:spPr>
          <a:xfrm>
            <a:off x="0" y="1878012"/>
            <a:ext cx="3657600" cy="2031325"/>
          </a:xfrm>
          <a:prstGeom prst="rect">
            <a:avLst/>
          </a:prstGeom>
        </p:spPr>
        <p:txBody>
          <a:bodyPr wrap="square">
            <a:spAutoFit/>
          </a:bodyPr>
          <a:lstStyle/>
          <a:p>
            <a:r>
              <a:rPr lang="en-SG" sz="1400" b="1" dirty="0"/>
              <a:t>Overuse of </a:t>
            </a:r>
            <a:r>
              <a:rPr lang="en-SG" sz="1400" b="1" dirty="0" err="1"/>
              <a:t>color</a:t>
            </a:r>
            <a:r>
              <a:rPr lang="en-SG" sz="1400" dirty="0"/>
              <a:t> - The number of </a:t>
            </a:r>
            <a:r>
              <a:rPr lang="en-SG" sz="1400" dirty="0" err="1"/>
              <a:t>color</a:t>
            </a:r>
            <a:r>
              <a:rPr lang="en-SG" sz="1400" dirty="0"/>
              <a:t> used in this dashboard is distracting and makes it difficult to understand This creates a huge cognitive barrier for the brain when trying to process the data quickly.</a:t>
            </a:r>
          </a:p>
          <a:p>
            <a:r>
              <a:rPr lang="en-SG" sz="1400" b="1" dirty="0"/>
              <a:t>Pie charts</a:t>
            </a:r>
            <a:r>
              <a:rPr lang="en-SG" sz="1400" dirty="0"/>
              <a:t> - The large data set (“Contributing Cause”) makes the pie chart impossible to determine the percentage of each item. </a:t>
            </a:r>
          </a:p>
        </p:txBody>
      </p:sp>
    </p:spTree>
    <p:extLst>
      <p:ext uri="{BB962C8B-B14F-4D97-AF65-F5344CB8AC3E}">
        <p14:creationId xmlns:p14="http://schemas.microsoft.com/office/powerpoint/2010/main" val="2515752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738477" y="35921"/>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2157236" y="1340644"/>
            <a:ext cx="5379244" cy="3014663"/>
          </a:xfrm>
          <a:prstGeom prst="rect">
            <a:avLst/>
          </a:prstGeom>
        </p:spPr>
      </p:pic>
      <p:sp>
        <p:nvSpPr>
          <p:cNvPr id="7" name="TextBox 6">
            <a:extLst>
              <a:ext uri="{FF2B5EF4-FFF2-40B4-BE49-F238E27FC236}">
                <a16:creationId xmlns:a16="http://schemas.microsoft.com/office/drawing/2014/main" id="{0EED2826-B6E6-491B-A6BC-8EDA29C5EFAF}"/>
              </a:ext>
            </a:extLst>
          </p:cNvPr>
          <p:cNvSpPr txBox="1"/>
          <p:nvPr/>
        </p:nvSpPr>
        <p:spPr>
          <a:xfrm>
            <a:off x="1329362" y="4552951"/>
            <a:ext cx="7695368"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Tree>
    <p:extLst>
      <p:ext uri="{BB962C8B-B14F-4D97-AF65-F5344CB8AC3E}">
        <p14:creationId xmlns:p14="http://schemas.microsoft.com/office/powerpoint/2010/main" val="72235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Business Performance Dashboard</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738477" y="35921"/>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3489648" y="1381697"/>
            <a:ext cx="5379244" cy="3014663"/>
          </a:xfrm>
          <a:prstGeom prst="rect">
            <a:avLst/>
          </a:prstGeom>
        </p:spPr>
      </p:pic>
      <p:sp>
        <p:nvSpPr>
          <p:cNvPr id="7" name="TextBox 6">
            <a:extLst>
              <a:ext uri="{FF2B5EF4-FFF2-40B4-BE49-F238E27FC236}">
                <a16:creationId xmlns:a16="http://schemas.microsoft.com/office/drawing/2014/main" id="{0EED2826-B6E6-491B-A6BC-8EDA29C5EFAF}"/>
              </a:ext>
            </a:extLst>
          </p:cNvPr>
          <p:cNvSpPr txBox="1"/>
          <p:nvPr/>
        </p:nvSpPr>
        <p:spPr>
          <a:xfrm>
            <a:off x="1329362" y="4552951"/>
            <a:ext cx="7695368"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
        <p:nvSpPr>
          <p:cNvPr id="5" name="Rectangle 4"/>
          <p:cNvSpPr/>
          <p:nvPr/>
        </p:nvSpPr>
        <p:spPr>
          <a:xfrm>
            <a:off x="272320" y="1602879"/>
            <a:ext cx="3217328" cy="2677656"/>
          </a:xfrm>
          <a:prstGeom prst="rect">
            <a:avLst/>
          </a:prstGeom>
        </p:spPr>
        <p:txBody>
          <a:bodyPr wrap="square">
            <a:spAutoFit/>
          </a:bodyPr>
          <a:lstStyle/>
          <a:p>
            <a:r>
              <a:rPr lang="en-SG" sz="1400" b="1" dirty="0"/>
              <a:t>Don’t display everything </a:t>
            </a:r>
            <a:r>
              <a:rPr lang="en-SG" sz="1400" dirty="0"/>
              <a:t>- this dashboard is too cluttered and poorly structured, making it difficult to navigate.</a:t>
            </a:r>
          </a:p>
          <a:p>
            <a:r>
              <a:rPr lang="en-SG" sz="1400" b="1" dirty="0"/>
              <a:t>Variation in font sizes</a:t>
            </a:r>
            <a:r>
              <a:rPr lang="en-SG" sz="1400" dirty="0"/>
              <a:t> - there doesn’t appear to be any hierarchy to the extreme range in font sizes. </a:t>
            </a:r>
          </a:p>
          <a:p>
            <a:r>
              <a:rPr lang="en-SG" sz="1400" b="1" dirty="0"/>
              <a:t>Metrics hard to interpret</a:t>
            </a:r>
            <a:r>
              <a:rPr lang="en-SG" sz="1400" dirty="0"/>
              <a:t> - the window size for each metric varies arbitrarily, making it more difficult to process. Are some numbers more important than others? </a:t>
            </a:r>
          </a:p>
        </p:txBody>
      </p:sp>
    </p:spTree>
    <p:extLst>
      <p:ext uri="{BB962C8B-B14F-4D97-AF65-F5344CB8AC3E}">
        <p14:creationId xmlns:p14="http://schemas.microsoft.com/office/powerpoint/2010/main" val="1608770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Creating Business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Performance Dashboards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83397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Creating Business Performance Dashboards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Creating business performance dashboards in Tableau</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Position objects in the dashboard workspace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action to create advanced dashboard navigation</a:t>
            </a: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a:p>
            <a:pPr marL="0" indent="0">
              <a:spcBef>
                <a:spcPts val="0"/>
              </a:spcBef>
              <a:spcAft>
                <a:spcPts val="1200"/>
              </a:spcAft>
              <a:buClr>
                <a:srgbClr val="CE0000"/>
              </a:buClr>
              <a:buNone/>
            </a:pPr>
            <a:r>
              <a:rPr lang="en-US" sz="1800" dirty="0">
                <a:hlinkClick r:id="rId3"/>
              </a:rPr>
              <a:t>https://public.tableau.com/en-us/s/blog/2015/06/rough-guide-dashboard-actions</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696608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78234" y="92400"/>
            <a:ext cx="6172200" cy="628650"/>
          </a:xfrm>
        </p:spPr>
        <p:txBody>
          <a:bodyPr/>
          <a:lstStyle/>
          <a:p>
            <a:r>
              <a:rPr lang="en-SG" dirty="0">
                <a:latin typeface="+mj-lt"/>
              </a:rPr>
              <a:t>Tableau (Class Activity)</a:t>
            </a:r>
          </a:p>
        </p:txBody>
      </p:sp>
      <p:sp>
        <p:nvSpPr>
          <p:cNvPr id="5" name="TextBox 4"/>
          <p:cNvSpPr txBox="1"/>
          <p:nvPr/>
        </p:nvSpPr>
        <p:spPr>
          <a:xfrm>
            <a:off x="1133061" y="835811"/>
            <a:ext cx="7613374" cy="3570208"/>
          </a:xfrm>
          <a:prstGeom prst="rect">
            <a:avLst/>
          </a:prstGeom>
          <a:noFill/>
        </p:spPr>
        <p:txBody>
          <a:bodyPr wrap="square" rtlCol="0">
            <a:spAutoFit/>
          </a:bodyPr>
          <a:lstStyle/>
          <a:p>
            <a:pPr marL="342900" indent="-342900">
              <a:buFont typeface="+mj-lt"/>
              <a:buAutoNum type="arabicPeriod"/>
            </a:pPr>
            <a:r>
              <a:rPr lang="en-SG" sz="1600" dirty="0">
                <a:latin typeface="Roboto Light"/>
              </a:rPr>
              <a:t>Follow your instructor to create a storyboard using dashboards for Amazing Mart.</a:t>
            </a:r>
          </a:p>
          <a:p>
            <a:endParaRPr lang="en-SG" sz="1600" dirty="0">
              <a:latin typeface="Roboto Light"/>
            </a:endParaRPr>
          </a:p>
          <a:p>
            <a:r>
              <a:rPr lang="en-SG" sz="1600" dirty="0">
                <a:latin typeface="Roboto Light"/>
              </a:rPr>
              <a:t>Amazing Mart’s Sales Manager would like to have a dashboard that </a:t>
            </a:r>
            <a:r>
              <a:rPr lang="en-SG" sz="1600" b="1" dirty="0">
                <a:latin typeface="Roboto Light"/>
              </a:rPr>
              <a:t>tracks the sales and profits</a:t>
            </a:r>
            <a:r>
              <a:rPr lang="en-SG" sz="1600" dirty="0">
                <a:latin typeface="Roboto Light"/>
              </a:rPr>
              <a:t> of the products they sell. </a:t>
            </a:r>
          </a:p>
          <a:p>
            <a:endParaRPr lang="en-SG" sz="1600" dirty="0">
              <a:latin typeface="Roboto Light"/>
            </a:endParaRPr>
          </a:p>
          <a:p>
            <a:r>
              <a:rPr lang="en-SG" sz="1600" dirty="0">
                <a:latin typeface="Roboto Light"/>
              </a:rPr>
              <a:t>The collected data is stored in 2 entities, </a:t>
            </a:r>
            <a:r>
              <a:rPr lang="en-SG" sz="1600" dirty="0">
                <a:latin typeface="Roboto" panose="02000000000000000000" pitchFamily="2" charset="0"/>
                <a:ea typeface="Roboto" panose="02000000000000000000" pitchFamily="2" charset="0"/>
              </a:rPr>
              <a:t>List of Orders </a:t>
            </a:r>
            <a:r>
              <a:rPr lang="en-SG" sz="1600" dirty="0">
                <a:latin typeface="Roboto Light"/>
              </a:rPr>
              <a:t>and</a:t>
            </a:r>
            <a:r>
              <a:rPr lang="en-SG" sz="1600" b="1" dirty="0">
                <a:latin typeface="Roboto Light"/>
              </a:rPr>
              <a:t> </a:t>
            </a:r>
            <a:r>
              <a:rPr lang="en-SG" sz="1600" dirty="0">
                <a:latin typeface="Roboto" panose="02000000000000000000" pitchFamily="2" charset="0"/>
                <a:ea typeface="Roboto" panose="02000000000000000000" pitchFamily="2" charset="0"/>
              </a:rPr>
              <a:t>Order Breakdown</a:t>
            </a:r>
            <a:r>
              <a:rPr lang="en-SG" sz="1600" dirty="0">
                <a:latin typeface="Roboto Light"/>
              </a:rPr>
              <a:t>.</a:t>
            </a:r>
          </a:p>
          <a:p>
            <a:endParaRPr lang="en-SG" sz="1600" dirty="0">
              <a:latin typeface="Roboto Light"/>
            </a:endParaRPr>
          </a:p>
          <a:p>
            <a:r>
              <a:rPr lang="en-SG" sz="1600" dirty="0">
                <a:latin typeface="Roboto" panose="02000000000000000000" pitchFamily="2" charset="0"/>
                <a:ea typeface="Roboto" panose="02000000000000000000" pitchFamily="2" charset="0"/>
              </a:rPr>
              <a:t>List of Orders </a:t>
            </a:r>
            <a:r>
              <a:rPr lang="en-SG" sz="1600" dirty="0">
                <a:latin typeface="Roboto Light"/>
              </a:rPr>
              <a:t>contains information about the customer, such as customer name, the segment they are in, order date, shipping date, and mode. </a:t>
            </a:r>
          </a:p>
          <a:p>
            <a:endParaRPr lang="en-SG" sz="1600" dirty="0">
              <a:latin typeface="Roboto Light"/>
            </a:endParaRPr>
          </a:p>
          <a:p>
            <a:r>
              <a:rPr lang="en-SG" sz="1600" dirty="0">
                <a:latin typeface="Roboto" panose="02000000000000000000" pitchFamily="2" charset="0"/>
                <a:ea typeface="Roboto" panose="02000000000000000000" pitchFamily="2" charset="0"/>
              </a:rPr>
              <a:t>Order Breakdown </a:t>
            </a:r>
            <a:r>
              <a:rPr lang="en-SG" sz="1600" dirty="0">
                <a:latin typeface="Roboto Light"/>
              </a:rPr>
              <a:t>contains information about the product they purchased, the sales price and the profit that was made from the sales. </a:t>
            </a:r>
          </a:p>
          <a:p>
            <a:endParaRPr lang="en-SG" dirty="0"/>
          </a:p>
        </p:txBody>
      </p:sp>
    </p:spTree>
    <p:extLst>
      <p:ext uri="{BB962C8B-B14F-4D97-AF65-F5344CB8AC3E}">
        <p14:creationId xmlns:p14="http://schemas.microsoft.com/office/powerpoint/2010/main" val="1736213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394101" y="958774"/>
            <a:ext cx="4355798" cy="4092326"/>
          </a:xfrm>
          <a:prstGeom prst="rect">
            <a:avLst/>
          </a:prstGeom>
          <a:effectLst>
            <a:outerShdw blurRad="63500" sx="102000" sy="102000" algn="ctr" rotWithShape="0">
              <a:prstClr val="black">
                <a:alpha val="40000"/>
              </a:prstClr>
            </a:outerShdw>
          </a:effectLst>
        </p:spPr>
      </p:pic>
      <p:sp>
        <p:nvSpPr>
          <p:cNvPr id="7" name="Title 1">
            <a:extLst>
              <a:ext uri="{FF2B5EF4-FFF2-40B4-BE49-F238E27FC236}">
                <a16:creationId xmlns:a16="http://schemas.microsoft.com/office/drawing/2014/main" id="{F3F73E39-4C89-444E-BA5B-175E88339896}"/>
              </a:ext>
            </a:extLst>
          </p:cNvPr>
          <p:cNvSpPr>
            <a:spLocks noGrp="1"/>
          </p:cNvSpPr>
          <p:nvPr>
            <p:ph type="title"/>
          </p:nvPr>
        </p:nvSpPr>
        <p:spPr>
          <a:xfrm>
            <a:off x="778234" y="92400"/>
            <a:ext cx="6172200" cy="628650"/>
          </a:xfrm>
        </p:spPr>
        <p:txBody>
          <a:bodyPr/>
          <a:lstStyle/>
          <a:p>
            <a:r>
              <a:rPr lang="en-SG" dirty="0">
                <a:latin typeface="+mj-lt"/>
              </a:rPr>
              <a:t>Tableau (Class Activity)</a:t>
            </a:r>
          </a:p>
        </p:txBody>
      </p:sp>
    </p:spTree>
    <p:extLst>
      <p:ext uri="{BB962C8B-B14F-4D97-AF65-F5344CB8AC3E}">
        <p14:creationId xmlns:p14="http://schemas.microsoft.com/office/powerpoint/2010/main" val="1669603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08667" y="894376"/>
            <a:ext cx="4326665" cy="4146208"/>
          </a:xfrm>
          <a:prstGeom prst="rect">
            <a:avLst/>
          </a:prstGeom>
          <a:effectLst>
            <a:outerShdw blurRad="63500" sx="102000" sy="102000" algn="ctr" rotWithShape="0">
              <a:prstClr val="black">
                <a:alpha val="40000"/>
              </a:prstClr>
            </a:outerShdw>
          </a:effectLst>
        </p:spPr>
      </p:pic>
      <p:sp>
        <p:nvSpPr>
          <p:cNvPr id="6" name="Title 1">
            <a:extLst>
              <a:ext uri="{FF2B5EF4-FFF2-40B4-BE49-F238E27FC236}">
                <a16:creationId xmlns:a16="http://schemas.microsoft.com/office/drawing/2014/main" id="{65C3475C-342B-443C-9169-A0538C2C28F9}"/>
              </a:ext>
            </a:extLst>
          </p:cNvPr>
          <p:cNvSpPr>
            <a:spLocks noGrp="1"/>
          </p:cNvSpPr>
          <p:nvPr>
            <p:ph type="title"/>
          </p:nvPr>
        </p:nvSpPr>
        <p:spPr>
          <a:xfrm>
            <a:off x="778234" y="92400"/>
            <a:ext cx="6172200" cy="628650"/>
          </a:xfrm>
        </p:spPr>
        <p:txBody>
          <a:bodyPr/>
          <a:lstStyle/>
          <a:p>
            <a:r>
              <a:rPr lang="en-SG" dirty="0">
                <a:latin typeface="+mj-lt"/>
              </a:rPr>
              <a:t>Tableau (Class Activity)</a:t>
            </a:r>
          </a:p>
        </p:txBody>
      </p:sp>
    </p:spTree>
    <p:extLst>
      <p:ext uri="{BB962C8B-B14F-4D97-AF65-F5344CB8AC3E}">
        <p14:creationId xmlns:p14="http://schemas.microsoft.com/office/powerpoint/2010/main" val="1955645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238991-1B90-4FBC-B8A4-41001FABDB25}"/>
              </a:ext>
            </a:extLst>
          </p:cNvPr>
          <p:cNvPicPr>
            <a:picLocks noChangeAspect="1"/>
          </p:cNvPicPr>
          <p:nvPr/>
        </p:nvPicPr>
        <p:blipFill>
          <a:blip r:embed="rId3"/>
          <a:stretch>
            <a:fillRect/>
          </a:stretch>
        </p:blipFill>
        <p:spPr>
          <a:xfrm>
            <a:off x="1613497" y="1365982"/>
            <a:ext cx="5917005" cy="3561778"/>
          </a:xfrm>
          <a:prstGeom prst="rect">
            <a:avLst/>
          </a:prstGeom>
          <a:effectLst>
            <a:outerShdw blurRad="63500" sx="102000" sy="102000" algn="ctr" rotWithShape="0">
              <a:prstClr val="black">
                <a:alpha val="40000"/>
              </a:prstClr>
            </a:outerShdw>
          </a:effectLst>
        </p:spPr>
      </p:pic>
      <p:sp>
        <p:nvSpPr>
          <p:cNvPr id="6" name="Title 1">
            <a:extLst>
              <a:ext uri="{FF2B5EF4-FFF2-40B4-BE49-F238E27FC236}">
                <a16:creationId xmlns:a16="http://schemas.microsoft.com/office/drawing/2014/main" id="{1161D0C5-C0B5-4C2A-8A76-9DACE2C01705}"/>
              </a:ext>
            </a:extLst>
          </p:cNvPr>
          <p:cNvSpPr>
            <a:spLocks noGrp="1"/>
          </p:cNvSpPr>
          <p:nvPr>
            <p:ph type="title"/>
          </p:nvPr>
        </p:nvSpPr>
        <p:spPr>
          <a:xfrm>
            <a:off x="682819" y="215740"/>
            <a:ext cx="6172200" cy="628650"/>
          </a:xfrm>
        </p:spPr>
        <p:txBody>
          <a:bodyPr/>
          <a:lstStyle/>
          <a:p>
            <a:r>
              <a:rPr lang="en-SG" sz="3300" dirty="0">
                <a:latin typeface="+mj-lt"/>
              </a:rPr>
              <a:t>Tableau (Class Activity)</a:t>
            </a:r>
          </a:p>
        </p:txBody>
      </p:sp>
    </p:spTree>
    <p:extLst>
      <p:ext uri="{BB962C8B-B14F-4D97-AF65-F5344CB8AC3E}">
        <p14:creationId xmlns:p14="http://schemas.microsoft.com/office/powerpoint/2010/main" val="1804417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extLst>
              <p:ext uri="{D42A27DB-BD31-4B8C-83A1-F6EECF244321}">
                <p14:modId xmlns:p14="http://schemas.microsoft.com/office/powerpoint/2010/main" val="3430497543"/>
              </p:ext>
            </p:extLst>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rPr>
                        <a:t>https://</a:t>
                      </a:r>
                      <a:r>
                        <a:rPr lang="en-US" b="0" i="0" dirty="0" smtClean="0">
                          <a:solidFill>
                            <a:schemeClr val="bg1"/>
                          </a:solidFill>
                          <a:latin typeface="Roboto" panose="02000000000000000000" pitchFamily="2" charset="0"/>
                          <a:ea typeface="Roboto" panose="02000000000000000000" pitchFamily="2" charset="0"/>
                          <a:hlinkClick r:id="rId3"/>
                        </a:rPr>
                        <a:t>canvas.suss.edu.sg/courses/31564</a:t>
                      </a:r>
                      <a:r>
                        <a:rPr lang="en-US" b="0" i="0" dirty="0" smtClean="0">
                          <a:solidFill>
                            <a:schemeClr val="bg1"/>
                          </a:solidFill>
                          <a:latin typeface="Roboto" panose="02000000000000000000" pitchFamily="2" charset="0"/>
                          <a:ea typeface="Roboto" panose="02000000000000000000" pitchFamily="2" charset="0"/>
                        </a:rPr>
                        <a:t>  </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extLst>
                              <a:ext uri="{A12FA001-AC4F-418D-AE19-62706E023703}">
                                <ahyp:hlinkClr xmlns=""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smtClean="0">
                          <a:solidFill>
                            <a:schemeClr val="bg1"/>
                          </a:solidFill>
                          <a:latin typeface="Roboto" panose="02000000000000000000" pitchFamily="2" charset="0"/>
                          <a:ea typeface="Roboto" panose="02000000000000000000" pitchFamily="2" charset="0"/>
                        </a:rPr>
                        <a:t>https://www.suss.edu.sg/docs/default-source/contentdoc/src/ft-2022acadcalendar.pdf </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167933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(1/2)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business performance dashboard can be defined as a visual display of the most important information needed to achieve one or more objectives, consolidated and arranged on a single screen so that the information can be monitored at a glance </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This allows management to identify business processes that are doing well and those that are having problems and requiring corrective action</a:t>
            </a:r>
          </a:p>
        </p:txBody>
      </p:sp>
    </p:spTree>
    <p:extLst>
      <p:ext uri="{BB962C8B-B14F-4D97-AF65-F5344CB8AC3E}">
        <p14:creationId xmlns:p14="http://schemas.microsoft.com/office/powerpoint/2010/main" val="284064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(2/2)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business performance dashboard serves as a critical performance reporting function in the strategic performance management model</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It acts like a magnifying glass to bring to focus an organisation’s attention on deficiencies that impede the achievement of the overall strategy</a:t>
            </a:r>
          </a:p>
        </p:txBody>
      </p:sp>
    </p:spTree>
    <p:extLst>
      <p:ext uri="{BB962C8B-B14F-4D97-AF65-F5344CB8AC3E}">
        <p14:creationId xmlns:p14="http://schemas.microsoft.com/office/powerpoint/2010/main" val="149561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strategic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strategic dashboard is used by senior executives and managers to monitor the execution of strategic objectives. These strategic objectives can be the results of using a balanced scorecard approach</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key features of the strategic dashboard are simplicity and high visual impact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An intuitive strategic dashboard is something that allows senior management to understand the company’s performance at a glance, and drill down to the details of any indicator or the underlying tactical dashboard</a:t>
            </a:r>
          </a:p>
        </p:txBody>
      </p:sp>
    </p:spTree>
    <p:extLst>
      <p:ext uri="{BB962C8B-B14F-4D97-AF65-F5344CB8AC3E}">
        <p14:creationId xmlns:p14="http://schemas.microsoft.com/office/powerpoint/2010/main" val="154134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58964" y="69595"/>
            <a:ext cx="6172200" cy="628650"/>
          </a:xfrm>
        </p:spPr>
        <p:txBody>
          <a:bodyPr/>
          <a:lstStyle/>
          <a:p>
            <a:r>
              <a:rPr lang="en-SG" sz="3200" dirty="0">
                <a:latin typeface="Roboto Medium"/>
              </a:rPr>
              <a:t>Strategic Dashboard</a:t>
            </a:r>
          </a:p>
        </p:txBody>
      </p:sp>
      <p:sp>
        <p:nvSpPr>
          <p:cNvPr id="5" name="Content Placeholder 2"/>
          <p:cNvSpPr txBox="1">
            <a:spLocks/>
          </p:cNvSpPr>
          <p:nvPr/>
        </p:nvSpPr>
        <p:spPr>
          <a:xfrm>
            <a:off x="1491037" y="757684"/>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7" name="TextBox 6"/>
          <p:cNvSpPr txBox="1"/>
          <p:nvPr/>
        </p:nvSpPr>
        <p:spPr>
          <a:xfrm>
            <a:off x="3074077" y="4413415"/>
            <a:ext cx="4589160" cy="507831"/>
          </a:xfrm>
          <a:prstGeom prst="rect">
            <a:avLst/>
          </a:prstGeom>
          <a:noFill/>
        </p:spPr>
        <p:txBody>
          <a:bodyPr wrap="square" rtlCol="0">
            <a:spAutoFit/>
          </a:bodyPr>
          <a:lstStyle/>
          <a:p>
            <a:r>
              <a:rPr lang="en-SG" sz="900" i="1" dirty="0"/>
              <a:t>Source: </a:t>
            </a:r>
            <a:r>
              <a:rPr lang="en-SG" sz="900" i="1" dirty="0">
                <a:hlinkClick r:id="rId3"/>
              </a:rPr>
              <a:t>http://image.slidesharecdn.com/artandscienceofdashboarddesign-140313160137-phpapp01/95/art-and-science-of-dashboard-design-24-638.jpg?cb=1394726642</a:t>
            </a:r>
            <a:r>
              <a:rPr lang="en-SG" sz="900" i="1" dirty="0"/>
              <a:t> </a:t>
            </a:r>
          </a:p>
        </p:txBody>
      </p:sp>
      <p:pic>
        <p:nvPicPr>
          <p:cNvPr id="8" name="Picture 7"/>
          <p:cNvPicPr>
            <a:picLocks noChangeAspect="1"/>
          </p:cNvPicPr>
          <p:nvPr/>
        </p:nvPicPr>
        <p:blipFill>
          <a:blip r:embed="rId4"/>
          <a:stretch>
            <a:fillRect/>
          </a:stretch>
        </p:blipFill>
        <p:spPr>
          <a:xfrm>
            <a:off x="1773915" y="895294"/>
            <a:ext cx="5596169" cy="307240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112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tactical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tactical dashboard is used by managers and analysts to track the progress of departmental processes and projects against budget plans, forecasts or previous periods achievements</a:t>
            </a:r>
          </a:p>
        </p:txBody>
      </p:sp>
    </p:spTree>
    <p:extLst>
      <p:ext uri="{BB962C8B-B14F-4D97-AF65-F5344CB8AC3E}">
        <p14:creationId xmlns:p14="http://schemas.microsoft.com/office/powerpoint/2010/main" val="3528695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32" y="59784"/>
            <a:ext cx="6172200" cy="628650"/>
          </a:xfrm>
        </p:spPr>
        <p:txBody>
          <a:bodyPr/>
          <a:lstStyle/>
          <a:p>
            <a:r>
              <a:rPr lang="en-SG" sz="3200" dirty="0">
                <a:latin typeface="Roboto Medium" panose="02000000000000000000"/>
              </a:rPr>
              <a:t>Tactical Dashboard</a:t>
            </a:r>
          </a:p>
        </p:txBody>
      </p:sp>
      <p:sp>
        <p:nvSpPr>
          <p:cNvPr id="3" name="Content Placeholder 2"/>
          <p:cNvSpPr txBox="1">
            <a:spLocks/>
          </p:cNvSpPr>
          <p:nvPr/>
        </p:nvSpPr>
        <p:spPr>
          <a:xfrm>
            <a:off x="1474470" y="688434"/>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5" name="TextBox 4"/>
          <p:cNvSpPr txBox="1"/>
          <p:nvPr/>
        </p:nvSpPr>
        <p:spPr>
          <a:xfrm>
            <a:off x="2759729" y="4765781"/>
            <a:ext cx="6507309" cy="230832"/>
          </a:xfrm>
          <a:prstGeom prst="rect">
            <a:avLst/>
          </a:prstGeom>
          <a:noFill/>
        </p:spPr>
        <p:txBody>
          <a:bodyPr wrap="square" rtlCol="0">
            <a:spAutoFit/>
          </a:bodyPr>
          <a:lstStyle/>
          <a:p>
            <a:r>
              <a:rPr lang="en-SG" sz="900" i="1" dirty="0"/>
              <a:t>Source: </a:t>
            </a:r>
            <a:r>
              <a:rPr lang="en-SG" sz="900" i="1" dirty="0">
                <a:hlinkClick r:id="rId3"/>
              </a:rPr>
              <a:t>http://www.visualmining.com/wp-content/uploads/2012/10/Retail-Example-Dashboard.jpg</a:t>
            </a:r>
            <a:r>
              <a:rPr lang="en-SG" sz="900" i="1" dirty="0"/>
              <a:t> </a:t>
            </a:r>
          </a:p>
        </p:txBody>
      </p:sp>
      <p:pic>
        <p:nvPicPr>
          <p:cNvPr id="6" name="Picture 5"/>
          <p:cNvPicPr>
            <a:picLocks noChangeAspect="1"/>
          </p:cNvPicPr>
          <p:nvPr/>
        </p:nvPicPr>
        <p:blipFill>
          <a:blip r:embed="rId4"/>
          <a:stretch>
            <a:fillRect/>
          </a:stretch>
        </p:blipFill>
        <p:spPr>
          <a:xfrm>
            <a:off x="1620574" y="807890"/>
            <a:ext cx="5791051" cy="377865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42157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operational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operational dashboard is used by operational staff and their supervisors to monitor operational processes</a:t>
            </a:r>
          </a:p>
        </p:txBody>
      </p:sp>
    </p:spTree>
    <p:extLst>
      <p:ext uri="{BB962C8B-B14F-4D97-AF65-F5344CB8AC3E}">
        <p14:creationId xmlns:p14="http://schemas.microsoft.com/office/powerpoint/2010/main" val="10241227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2855</TotalTime>
  <Words>1958</Words>
  <Application>Microsoft Office PowerPoint</Application>
  <PresentationFormat>On-screen Show (16:9)</PresentationFormat>
  <Paragraphs>187</Paragraphs>
  <Slides>30</Slides>
  <Notes>14</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Montserrat Medium</vt:lpstr>
      <vt:lpstr>Roboto</vt:lpstr>
      <vt:lpstr>Roboto Light</vt:lpstr>
      <vt:lpstr>Roboto Medium</vt:lpstr>
      <vt:lpstr>System Font Regular</vt:lpstr>
      <vt:lpstr>Office Theme</vt:lpstr>
      <vt:lpstr>Visualisation for Business ANL 201</vt:lpstr>
      <vt:lpstr>Business Performance Dashboard</vt:lpstr>
      <vt:lpstr>Business Performance Dashboard</vt:lpstr>
      <vt:lpstr>Business Performance Dashboard</vt:lpstr>
      <vt:lpstr>Business Performance Dashboard</vt:lpstr>
      <vt:lpstr>Strategic Dashboard</vt:lpstr>
      <vt:lpstr>Business Performance Dashboard</vt:lpstr>
      <vt:lpstr>Tactical Dashboard</vt:lpstr>
      <vt:lpstr>Business Performance Dashboard</vt:lpstr>
      <vt:lpstr>Operational Dashboard</vt:lpstr>
      <vt:lpstr>Business Performance Dashboard</vt:lpstr>
      <vt:lpstr>Business Performance Dashboard</vt:lpstr>
      <vt:lpstr>Business Performance Dashboard</vt:lpstr>
      <vt:lpstr>Business Performance Dashboard</vt:lpstr>
      <vt:lpstr>Dashboard Design Principles</vt:lpstr>
      <vt:lpstr>Dashboard Design Principles</vt:lpstr>
      <vt:lpstr>Discussion</vt:lpstr>
      <vt:lpstr>Discussion</vt:lpstr>
      <vt:lpstr>Discussion</vt:lpstr>
      <vt:lpstr>Discussion</vt:lpstr>
      <vt:lpstr>Creating Business  Performance Dashboards</vt:lpstr>
      <vt:lpstr>Creating Business Performance Dashboards</vt:lpstr>
      <vt:lpstr>Tableau (Class Activity)</vt:lpstr>
      <vt:lpstr>Tableau (Class Activity)</vt:lpstr>
      <vt:lpstr>Tableau (Class Activity)</vt:lpstr>
      <vt:lpstr>Tableau (Class Activity)</vt:lpstr>
      <vt:lpstr>Tableau (Class Activity)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Priyanka Gupta (SUSS)</cp:lastModifiedBy>
  <cp:revision>261</cp:revision>
  <dcterms:created xsi:type="dcterms:W3CDTF">2010-04-12T23:12:02Z</dcterms:created>
  <dcterms:modified xsi:type="dcterms:W3CDTF">2021-12-07T08:19:58Z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