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2" r:id="rId6"/>
    <p:sldId id="265" r:id="rId7"/>
    <p:sldId id="266" r:id="rId8"/>
    <p:sldId id="267" r:id="rId9"/>
    <p:sldId id="261" r:id="rId10"/>
    <p:sldId id="263" r:id="rId11"/>
    <p:sldId id="264" r:id="rId12"/>
    <p:sldId id="285" r:id="rId13"/>
    <p:sldId id="272" r:id="rId14"/>
    <p:sldId id="274" r:id="rId15"/>
    <p:sldId id="273" r:id="rId16"/>
    <p:sldId id="268" r:id="rId17"/>
    <p:sldId id="269" r:id="rId18"/>
    <p:sldId id="270" r:id="rId19"/>
    <p:sldId id="271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B1E375-CCC3-407C-B886-FB72017E131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45AA40B-2690-40A4-A04B-6355A57D145B}">
      <dgm:prSet/>
      <dgm:spPr/>
      <dgm:t>
        <a:bodyPr/>
        <a:lstStyle/>
        <a:p>
          <a:r>
            <a:rPr lang="en-US" dirty="0"/>
            <a:t>The demand for electricity in Singapore is increasing steadily due to population growth and urbanization.</a:t>
          </a:r>
        </a:p>
      </dgm:t>
    </dgm:pt>
    <dgm:pt modelId="{C04B791F-32B4-4B45-891B-B919065AD787}" type="parTrans" cxnId="{B848FEB1-8527-4E91-9F2A-818EB0F40441}">
      <dgm:prSet/>
      <dgm:spPr/>
      <dgm:t>
        <a:bodyPr/>
        <a:lstStyle/>
        <a:p>
          <a:endParaRPr lang="en-US"/>
        </a:p>
      </dgm:t>
    </dgm:pt>
    <dgm:pt modelId="{B69AA979-D0D3-40D5-9CF8-ECE614956AC0}" type="sibTrans" cxnId="{B848FEB1-8527-4E91-9F2A-818EB0F40441}">
      <dgm:prSet/>
      <dgm:spPr/>
      <dgm:t>
        <a:bodyPr/>
        <a:lstStyle/>
        <a:p>
          <a:endParaRPr lang="en-US"/>
        </a:p>
      </dgm:t>
    </dgm:pt>
    <dgm:pt modelId="{57753DAD-A7AE-4298-AA4C-655766BF4F37}">
      <dgm:prSet/>
      <dgm:spPr/>
      <dgm:t>
        <a:bodyPr/>
        <a:lstStyle/>
        <a:p>
          <a:r>
            <a:rPr lang="en-US" dirty="0"/>
            <a:t>Policymakers and energy providers need a comprehensive understanding of the energy landscape and accurate forecasts to meet the country's growing electricity demands.</a:t>
          </a:r>
        </a:p>
      </dgm:t>
    </dgm:pt>
    <dgm:pt modelId="{362A4A6D-B6E8-4298-8040-4AF106CC2C6C}" type="parTrans" cxnId="{4606A1CE-0434-4F86-99D9-C97226682E00}">
      <dgm:prSet/>
      <dgm:spPr/>
      <dgm:t>
        <a:bodyPr/>
        <a:lstStyle/>
        <a:p>
          <a:endParaRPr lang="en-US"/>
        </a:p>
      </dgm:t>
    </dgm:pt>
    <dgm:pt modelId="{5EBFF36C-DBC3-425B-A003-23675D013856}" type="sibTrans" cxnId="{4606A1CE-0434-4F86-99D9-C97226682E00}">
      <dgm:prSet/>
      <dgm:spPr/>
      <dgm:t>
        <a:bodyPr/>
        <a:lstStyle/>
        <a:p>
          <a:endParaRPr lang="en-US"/>
        </a:p>
      </dgm:t>
    </dgm:pt>
    <dgm:pt modelId="{C762EBFE-1DEE-4F39-A569-A7FAB00ED2A1}" type="pres">
      <dgm:prSet presAssocID="{CBB1E375-CCC3-407C-B886-FB72017E1315}" presName="vert0" presStyleCnt="0">
        <dgm:presLayoutVars>
          <dgm:dir/>
          <dgm:animOne val="branch"/>
          <dgm:animLvl val="lvl"/>
        </dgm:presLayoutVars>
      </dgm:prSet>
      <dgm:spPr/>
    </dgm:pt>
    <dgm:pt modelId="{973F5BE1-8148-4518-A077-32C4A11CE7FB}" type="pres">
      <dgm:prSet presAssocID="{245AA40B-2690-40A4-A04B-6355A57D145B}" presName="thickLine" presStyleLbl="alignNode1" presStyleIdx="0" presStyleCnt="2"/>
      <dgm:spPr/>
    </dgm:pt>
    <dgm:pt modelId="{47051033-9D17-4CDB-8582-50DA92B7C50E}" type="pres">
      <dgm:prSet presAssocID="{245AA40B-2690-40A4-A04B-6355A57D145B}" presName="horz1" presStyleCnt="0"/>
      <dgm:spPr/>
    </dgm:pt>
    <dgm:pt modelId="{503839E4-3A36-4541-BB37-7CA352DFA93A}" type="pres">
      <dgm:prSet presAssocID="{245AA40B-2690-40A4-A04B-6355A57D145B}" presName="tx1" presStyleLbl="revTx" presStyleIdx="0" presStyleCnt="2"/>
      <dgm:spPr/>
    </dgm:pt>
    <dgm:pt modelId="{97625982-A01E-4E91-9F57-9B387C63C9BD}" type="pres">
      <dgm:prSet presAssocID="{245AA40B-2690-40A4-A04B-6355A57D145B}" presName="vert1" presStyleCnt="0"/>
      <dgm:spPr/>
    </dgm:pt>
    <dgm:pt modelId="{D4289B71-0126-43B5-B1BA-FE554B22F538}" type="pres">
      <dgm:prSet presAssocID="{57753DAD-A7AE-4298-AA4C-655766BF4F37}" presName="thickLine" presStyleLbl="alignNode1" presStyleIdx="1" presStyleCnt="2"/>
      <dgm:spPr/>
    </dgm:pt>
    <dgm:pt modelId="{0264364C-3064-40CA-B3FE-26904C4CF2C7}" type="pres">
      <dgm:prSet presAssocID="{57753DAD-A7AE-4298-AA4C-655766BF4F37}" presName="horz1" presStyleCnt="0"/>
      <dgm:spPr/>
    </dgm:pt>
    <dgm:pt modelId="{5A654150-A8C0-47F6-86FC-5AEB1EAAC66C}" type="pres">
      <dgm:prSet presAssocID="{57753DAD-A7AE-4298-AA4C-655766BF4F37}" presName="tx1" presStyleLbl="revTx" presStyleIdx="1" presStyleCnt="2"/>
      <dgm:spPr/>
    </dgm:pt>
    <dgm:pt modelId="{22CCE09A-6988-4850-A198-BF33629DF4B9}" type="pres">
      <dgm:prSet presAssocID="{57753DAD-A7AE-4298-AA4C-655766BF4F37}" presName="vert1" presStyleCnt="0"/>
      <dgm:spPr/>
    </dgm:pt>
  </dgm:ptLst>
  <dgm:cxnLst>
    <dgm:cxn modelId="{BE7C8B72-4EF0-4DF9-88C7-2B9089D97885}" type="presOf" srcId="{57753DAD-A7AE-4298-AA4C-655766BF4F37}" destId="{5A654150-A8C0-47F6-86FC-5AEB1EAAC66C}" srcOrd="0" destOrd="0" presId="urn:microsoft.com/office/officeart/2008/layout/LinedList"/>
    <dgm:cxn modelId="{B848FEB1-8527-4E91-9F2A-818EB0F40441}" srcId="{CBB1E375-CCC3-407C-B886-FB72017E1315}" destId="{245AA40B-2690-40A4-A04B-6355A57D145B}" srcOrd="0" destOrd="0" parTransId="{C04B791F-32B4-4B45-891B-B919065AD787}" sibTransId="{B69AA979-D0D3-40D5-9CF8-ECE614956AC0}"/>
    <dgm:cxn modelId="{4606A1CE-0434-4F86-99D9-C97226682E00}" srcId="{CBB1E375-CCC3-407C-B886-FB72017E1315}" destId="{57753DAD-A7AE-4298-AA4C-655766BF4F37}" srcOrd="1" destOrd="0" parTransId="{362A4A6D-B6E8-4298-8040-4AF106CC2C6C}" sibTransId="{5EBFF36C-DBC3-425B-A003-23675D013856}"/>
    <dgm:cxn modelId="{09F906E0-3A65-4EFF-9800-F52B1BC0A6FB}" type="presOf" srcId="{CBB1E375-CCC3-407C-B886-FB72017E1315}" destId="{C762EBFE-1DEE-4F39-A569-A7FAB00ED2A1}" srcOrd="0" destOrd="0" presId="urn:microsoft.com/office/officeart/2008/layout/LinedList"/>
    <dgm:cxn modelId="{D03AB1E5-96F2-4C05-A8AB-4CAA53C9912C}" type="presOf" srcId="{245AA40B-2690-40A4-A04B-6355A57D145B}" destId="{503839E4-3A36-4541-BB37-7CA352DFA93A}" srcOrd="0" destOrd="0" presId="urn:microsoft.com/office/officeart/2008/layout/LinedList"/>
    <dgm:cxn modelId="{AB8D8A36-0E4E-4E76-8996-C6A577601FBD}" type="presParOf" srcId="{C762EBFE-1DEE-4F39-A569-A7FAB00ED2A1}" destId="{973F5BE1-8148-4518-A077-32C4A11CE7FB}" srcOrd="0" destOrd="0" presId="urn:microsoft.com/office/officeart/2008/layout/LinedList"/>
    <dgm:cxn modelId="{62324B96-A7D0-4E45-B30B-9B5786EEA414}" type="presParOf" srcId="{C762EBFE-1DEE-4F39-A569-A7FAB00ED2A1}" destId="{47051033-9D17-4CDB-8582-50DA92B7C50E}" srcOrd="1" destOrd="0" presId="urn:microsoft.com/office/officeart/2008/layout/LinedList"/>
    <dgm:cxn modelId="{C1D773C3-DBFF-4C0E-B409-81DAB992723E}" type="presParOf" srcId="{47051033-9D17-4CDB-8582-50DA92B7C50E}" destId="{503839E4-3A36-4541-BB37-7CA352DFA93A}" srcOrd="0" destOrd="0" presId="urn:microsoft.com/office/officeart/2008/layout/LinedList"/>
    <dgm:cxn modelId="{C69A25E3-9501-4F67-A041-EB5C6C8CC20A}" type="presParOf" srcId="{47051033-9D17-4CDB-8582-50DA92B7C50E}" destId="{97625982-A01E-4E91-9F57-9B387C63C9BD}" srcOrd="1" destOrd="0" presId="urn:microsoft.com/office/officeart/2008/layout/LinedList"/>
    <dgm:cxn modelId="{5C6156EE-8973-4495-98E8-F494BA8EF559}" type="presParOf" srcId="{C762EBFE-1DEE-4F39-A569-A7FAB00ED2A1}" destId="{D4289B71-0126-43B5-B1BA-FE554B22F538}" srcOrd="2" destOrd="0" presId="urn:microsoft.com/office/officeart/2008/layout/LinedList"/>
    <dgm:cxn modelId="{F7D64889-FCA5-4293-92AA-FC0AAC8D76BD}" type="presParOf" srcId="{C762EBFE-1DEE-4F39-A569-A7FAB00ED2A1}" destId="{0264364C-3064-40CA-B3FE-26904C4CF2C7}" srcOrd="3" destOrd="0" presId="urn:microsoft.com/office/officeart/2008/layout/LinedList"/>
    <dgm:cxn modelId="{9B9BD1A1-6C11-4D9D-BE0C-A04D3C1DAFCC}" type="presParOf" srcId="{0264364C-3064-40CA-B3FE-26904C4CF2C7}" destId="{5A654150-A8C0-47F6-86FC-5AEB1EAAC66C}" srcOrd="0" destOrd="0" presId="urn:microsoft.com/office/officeart/2008/layout/LinedList"/>
    <dgm:cxn modelId="{7715B6F0-92C7-4169-B1B6-ACAA16224482}" type="presParOf" srcId="{0264364C-3064-40CA-B3FE-26904C4CF2C7}" destId="{22CCE09A-6988-4850-A198-BF33629DF4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4E8E6F-3CAE-4F2F-ACFC-1988BBDE02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E597A0-91FA-48FA-9DE5-ACE7ADBD5933}">
      <dgm:prSet/>
      <dgm:spPr/>
      <dgm:t>
        <a:bodyPr/>
        <a:lstStyle/>
        <a:p>
          <a:r>
            <a:rPr lang="en-SG" dirty="0"/>
            <a:t>Best model obtained:  ARIMA(2,1,2)(3,1,1)[12] based on the lowest </a:t>
          </a:r>
          <a:r>
            <a:rPr lang="en-SG" b="0" i="0" dirty="0"/>
            <a:t>Akaike Information Criterion (</a:t>
          </a:r>
          <a:r>
            <a:rPr lang="en-SG" dirty="0"/>
            <a:t>AIC)</a:t>
          </a:r>
          <a:endParaRPr lang="en-US" dirty="0"/>
        </a:p>
      </dgm:t>
    </dgm:pt>
    <dgm:pt modelId="{B78F2DBD-2E80-4F2D-A317-FF63EAFA0C4E}" type="parTrans" cxnId="{6059162E-8E85-4BC7-9F4B-DC5ED6E911ED}">
      <dgm:prSet/>
      <dgm:spPr/>
      <dgm:t>
        <a:bodyPr/>
        <a:lstStyle/>
        <a:p>
          <a:endParaRPr lang="en-US"/>
        </a:p>
      </dgm:t>
    </dgm:pt>
    <dgm:pt modelId="{70B347BE-7975-4161-BC1E-29E60F879D2E}" type="sibTrans" cxnId="{6059162E-8E85-4BC7-9F4B-DC5ED6E911ED}">
      <dgm:prSet/>
      <dgm:spPr/>
      <dgm:t>
        <a:bodyPr/>
        <a:lstStyle/>
        <a:p>
          <a:endParaRPr lang="en-US"/>
        </a:p>
      </dgm:t>
    </dgm:pt>
    <dgm:pt modelId="{06586265-D3AB-4AAE-AA3D-2867AC134E71}">
      <dgm:prSet/>
      <dgm:spPr/>
      <dgm:t>
        <a:bodyPr/>
        <a:lstStyle/>
        <a:p>
          <a:r>
            <a:rPr lang="en-US" dirty="0"/>
            <a:t>Mean Squared Error: 1046.19</a:t>
          </a:r>
        </a:p>
        <a:p>
          <a:r>
            <a:rPr lang="en-SG" dirty="0"/>
            <a:t>Mean Absolute Percentage Error: 6.15</a:t>
          </a:r>
          <a:endParaRPr lang="en-US" dirty="0"/>
        </a:p>
      </dgm:t>
    </dgm:pt>
    <dgm:pt modelId="{ED5414CA-23B3-4875-93E8-76402D8DCB45}" type="parTrans" cxnId="{3C81DF3C-1BB3-4A7D-A378-6594B4DD08E2}">
      <dgm:prSet/>
      <dgm:spPr/>
      <dgm:t>
        <a:bodyPr/>
        <a:lstStyle/>
        <a:p>
          <a:endParaRPr lang="en-US"/>
        </a:p>
      </dgm:t>
    </dgm:pt>
    <dgm:pt modelId="{F6A48F44-9B26-4A9A-B7D1-6D4FFD79DF09}" type="sibTrans" cxnId="{3C81DF3C-1BB3-4A7D-A378-6594B4DD08E2}">
      <dgm:prSet/>
      <dgm:spPr/>
      <dgm:t>
        <a:bodyPr/>
        <a:lstStyle/>
        <a:p>
          <a:endParaRPr lang="en-US"/>
        </a:p>
      </dgm:t>
    </dgm:pt>
    <dgm:pt modelId="{132AD5CF-5E47-49A0-9389-A02B62EBD939}">
      <dgm:prSet/>
      <dgm:spPr/>
      <dgm:t>
        <a:bodyPr/>
        <a:lstStyle/>
        <a:p>
          <a:r>
            <a:rPr lang="en-US" dirty="0"/>
            <a:t>Root Mean Squared Error: 32.34</a:t>
          </a:r>
        </a:p>
      </dgm:t>
    </dgm:pt>
    <dgm:pt modelId="{6D1AC8C6-FF81-491D-883E-0551364A7E92}" type="parTrans" cxnId="{9714E52E-FDFE-4CB4-B187-90FE469A50AF}">
      <dgm:prSet/>
      <dgm:spPr/>
      <dgm:t>
        <a:bodyPr/>
        <a:lstStyle/>
        <a:p>
          <a:endParaRPr lang="en-US"/>
        </a:p>
      </dgm:t>
    </dgm:pt>
    <dgm:pt modelId="{7055B69A-10B3-45CE-A916-3C9D547C763A}" type="sibTrans" cxnId="{9714E52E-FDFE-4CB4-B187-90FE469A50AF}">
      <dgm:prSet/>
      <dgm:spPr/>
      <dgm:t>
        <a:bodyPr/>
        <a:lstStyle/>
        <a:p>
          <a:endParaRPr lang="en-US"/>
        </a:p>
      </dgm:t>
    </dgm:pt>
    <dgm:pt modelId="{98C7F8A8-E43A-4D54-AAAB-3B44EC85349A}" type="pres">
      <dgm:prSet presAssocID="{6C4E8E6F-3CAE-4F2F-ACFC-1988BBDE0270}" presName="root" presStyleCnt="0">
        <dgm:presLayoutVars>
          <dgm:dir/>
          <dgm:resizeHandles val="exact"/>
        </dgm:presLayoutVars>
      </dgm:prSet>
      <dgm:spPr/>
    </dgm:pt>
    <dgm:pt modelId="{819017E0-A715-49CA-AEB0-93C6229BEB9E}" type="pres">
      <dgm:prSet presAssocID="{E4E597A0-91FA-48FA-9DE5-ACE7ADBD5933}" presName="compNode" presStyleCnt="0"/>
      <dgm:spPr/>
    </dgm:pt>
    <dgm:pt modelId="{4BF8FD4D-735E-4C51-AE93-A3411B243257}" type="pres">
      <dgm:prSet presAssocID="{E4E597A0-91FA-48FA-9DE5-ACE7ADBD5933}" presName="bgRect" presStyleLbl="bgShp" presStyleIdx="0" presStyleCnt="3"/>
      <dgm:spPr/>
    </dgm:pt>
    <dgm:pt modelId="{4D158E5A-D402-4C12-91C9-838F28359129}" type="pres">
      <dgm:prSet presAssocID="{E4E597A0-91FA-48FA-9DE5-ACE7ADBD59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B5878CEC-80DE-4BD9-B9C6-9892F8710F53}" type="pres">
      <dgm:prSet presAssocID="{E4E597A0-91FA-48FA-9DE5-ACE7ADBD5933}" presName="spaceRect" presStyleCnt="0"/>
      <dgm:spPr/>
    </dgm:pt>
    <dgm:pt modelId="{82145AF2-9283-4F7A-9DCA-D2E25FC88475}" type="pres">
      <dgm:prSet presAssocID="{E4E597A0-91FA-48FA-9DE5-ACE7ADBD5933}" presName="parTx" presStyleLbl="revTx" presStyleIdx="0" presStyleCnt="3">
        <dgm:presLayoutVars>
          <dgm:chMax val="0"/>
          <dgm:chPref val="0"/>
        </dgm:presLayoutVars>
      </dgm:prSet>
      <dgm:spPr/>
    </dgm:pt>
    <dgm:pt modelId="{00EAF2F2-F8FE-4F2C-81EC-AF4241B3CB47}" type="pres">
      <dgm:prSet presAssocID="{70B347BE-7975-4161-BC1E-29E60F879D2E}" presName="sibTrans" presStyleCnt="0"/>
      <dgm:spPr/>
    </dgm:pt>
    <dgm:pt modelId="{E13998BE-E895-4596-8A55-334A73474E8A}" type="pres">
      <dgm:prSet presAssocID="{06586265-D3AB-4AAE-AA3D-2867AC134E71}" presName="compNode" presStyleCnt="0"/>
      <dgm:spPr/>
    </dgm:pt>
    <dgm:pt modelId="{635AC7C1-1CEC-4EFA-997D-B58B4CD1A44F}" type="pres">
      <dgm:prSet presAssocID="{06586265-D3AB-4AAE-AA3D-2867AC134E71}" presName="bgRect" presStyleLbl="bgShp" presStyleIdx="1" presStyleCnt="3" custLinFactNeighborX="50" custLinFactNeighborY="45750"/>
      <dgm:spPr/>
    </dgm:pt>
    <dgm:pt modelId="{CFC43D61-FB48-465B-AB71-114FF8DD694A}" type="pres">
      <dgm:prSet presAssocID="{06586265-D3AB-4AAE-AA3D-2867AC134E71}" presName="iconRect" presStyleLbl="node1" presStyleIdx="1" presStyleCnt="3" custLinFactNeighborX="770" custLinFactNeighborY="8318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E428BFE0-50DB-4AE5-B560-DE0676E9FB5D}" type="pres">
      <dgm:prSet presAssocID="{06586265-D3AB-4AAE-AA3D-2867AC134E71}" presName="spaceRect" presStyleCnt="0"/>
      <dgm:spPr/>
    </dgm:pt>
    <dgm:pt modelId="{87AE6B86-A9F1-4C24-B814-49702C9C1491}" type="pres">
      <dgm:prSet presAssocID="{06586265-D3AB-4AAE-AA3D-2867AC134E71}" presName="parTx" presStyleLbl="revTx" presStyleIdx="1" presStyleCnt="3" custLinFactNeighborX="68" custLinFactNeighborY="45750">
        <dgm:presLayoutVars>
          <dgm:chMax val="0"/>
          <dgm:chPref val="0"/>
        </dgm:presLayoutVars>
      </dgm:prSet>
      <dgm:spPr/>
    </dgm:pt>
    <dgm:pt modelId="{EEC38101-610A-4739-93DC-575016AF7E2F}" type="pres">
      <dgm:prSet presAssocID="{F6A48F44-9B26-4A9A-B7D1-6D4FFD79DF09}" presName="sibTrans" presStyleCnt="0"/>
      <dgm:spPr/>
    </dgm:pt>
    <dgm:pt modelId="{9DA15DA0-64EF-4FDA-93DF-4D5A06832D29}" type="pres">
      <dgm:prSet presAssocID="{132AD5CF-5E47-49A0-9389-A02B62EBD939}" presName="compNode" presStyleCnt="0"/>
      <dgm:spPr/>
    </dgm:pt>
    <dgm:pt modelId="{27B17995-B23F-4D43-BE72-5BF325360AC3}" type="pres">
      <dgm:prSet presAssocID="{132AD5CF-5E47-49A0-9389-A02B62EBD939}" presName="bgRect" presStyleLbl="bgShp" presStyleIdx="2" presStyleCnt="3"/>
      <dgm:spPr/>
    </dgm:pt>
    <dgm:pt modelId="{183B3AC0-B9FE-42C6-9A89-CB1F0C0D8410}" type="pres">
      <dgm:prSet presAssocID="{132AD5CF-5E47-49A0-9389-A02B62EBD9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C1D2BB4-8AD1-4D0C-9674-9A2E79940FA6}" type="pres">
      <dgm:prSet presAssocID="{132AD5CF-5E47-49A0-9389-A02B62EBD939}" presName="spaceRect" presStyleCnt="0"/>
      <dgm:spPr/>
    </dgm:pt>
    <dgm:pt modelId="{4807F640-7365-4DA7-8C0F-0A57A449A3D9}" type="pres">
      <dgm:prSet presAssocID="{132AD5CF-5E47-49A0-9389-A02B62EBD93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AC321A-1715-422F-9CDC-F3EB399DCA28}" type="presOf" srcId="{E4E597A0-91FA-48FA-9DE5-ACE7ADBD5933}" destId="{82145AF2-9283-4F7A-9DCA-D2E25FC88475}" srcOrd="0" destOrd="0" presId="urn:microsoft.com/office/officeart/2018/2/layout/IconVerticalSolidList"/>
    <dgm:cxn modelId="{5D0BC821-80AE-41C4-8564-C117852AFF01}" type="presOf" srcId="{06586265-D3AB-4AAE-AA3D-2867AC134E71}" destId="{87AE6B86-A9F1-4C24-B814-49702C9C1491}" srcOrd="0" destOrd="0" presId="urn:microsoft.com/office/officeart/2018/2/layout/IconVerticalSolidList"/>
    <dgm:cxn modelId="{6059162E-8E85-4BC7-9F4B-DC5ED6E911ED}" srcId="{6C4E8E6F-3CAE-4F2F-ACFC-1988BBDE0270}" destId="{E4E597A0-91FA-48FA-9DE5-ACE7ADBD5933}" srcOrd="0" destOrd="0" parTransId="{B78F2DBD-2E80-4F2D-A317-FF63EAFA0C4E}" sibTransId="{70B347BE-7975-4161-BC1E-29E60F879D2E}"/>
    <dgm:cxn modelId="{9714E52E-FDFE-4CB4-B187-90FE469A50AF}" srcId="{6C4E8E6F-3CAE-4F2F-ACFC-1988BBDE0270}" destId="{132AD5CF-5E47-49A0-9389-A02B62EBD939}" srcOrd="2" destOrd="0" parTransId="{6D1AC8C6-FF81-491D-883E-0551364A7E92}" sibTransId="{7055B69A-10B3-45CE-A916-3C9D547C763A}"/>
    <dgm:cxn modelId="{3C81DF3C-1BB3-4A7D-A378-6594B4DD08E2}" srcId="{6C4E8E6F-3CAE-4F2F-ACFC-1988BBDE0270}" destId="{06586265-D3AB-4AAE-AA3D-2867AC134E71}" srcOrd="1" destOrd="0" parTransId="{ED5414CA-23B3-4875-93E8-76402D8DCB45}" sibTransId="{F6A48F44-9B26-4A9A-B7D1-6D4FFD79DF09}"/>
    <dgm:cxn modelId="{1656BD46-80C4-4F7D-8BF0-CB25E043EA52}" type="presOf" srcId="{132AD5CF-5E47-49A0-9389-A02B62EBD939}" destId="{4807F640-7365-4DA7-8C0F-0A57A449A3D9}" srcOrd="0" destOrd="0" presId="urn:microsoft.com/office/officeart/2018/2/layout/IconVerticalSolidList"/>
    <dgm:cxn modelId="{1F996EF0-9D39-4709-954F-09D5DF80BA75}" type="presOf" srcId="{6C4E8E6F-3CAE-4F2F-ACFC-1988BBDE0270}" destId="{98C7F8A8-E43A-4D54-AAAB-3B44EC85349A}" srcOrd="0" destOrd="0" presId="urn:microsoft.com/office/officeart/2018/2/layout/IconVerticalSolidList"/>
    <dgm:cxn modelId="{620D3F9E-7408-443D-A797-BA453A418888}" type="presParOf" srcId="{98C7F8A8-E43A-4D54-AAAB-3B44EC85349A}" destId="{819017E0-A715-49CA-AEB0-93C6229BEB9E}" srcOrd="0" destOrd="0" presId="urn:microsoft.com/office/officeart/2018/2/layout/IconVerticalSolidList"/>
    <dgm:cxn modelId="{5CCA921F-1E1C-4803-9D09-1DB32A1D3F57}" type="presParOf" srcId="{819017E0-A715-49CA-AEB0-93C6229BEB9E}" destId="{4BF8FD4D-735E-4C51-AE93-A3411B243257}" srcOrd="0" destOrd="0" presId="urn:microsoft.com/office/officeart/2018/2/layout/IconVerticalSolidList"/>
    <dgm:cxn modelId="{FD6B1096-49C0-4BEA-9EAB-18906C0DDE00}" type="presParOf" srcId="{819017E0-A715-49CA-AEB0-93C6229BEB9E}" destId="{4D158E5A-D402-4C12-91C9-838F28359129}" srcOrd="1" destOrd="0" presId="urn:microsoft.com/office/officeart/2018/2/layout/IconVerticalSolidList"/>
    <dgm:cxn modelId="{62E2894F-67F8-4A01-8970-8F18A364B67C}" type="presParOf" srcId="{819017E0-A715-49CA-AEB0-93C6229BEB9E}" destId="{B5878CEC-80DE-4BD9-B9C6-9892F8710F53}" srcOrd="2" destOrd="0" presId="urn:microsoft.com/office/officeart/2018/2/layout/IconVerticalSolidList"/>
    <dgm:cxn modelId="{D97B8B9D-2284-4019-A3D7-1610CCA3A959}" type="presParOf" srcId="{819017E0-A715-49CA-AEB0-93C6229BEB9E}" destId="{82145AF2-9283-4F7A-9DCA-D2E25FC88475}" srcOrd="3" destOrd="0" presId="urn:microsoft.com/office/officeart/2018/2/layout/IconVerticalSolidList"/>
    <dgm:cxn modelId="{86696EAB-ED4D-4519-ADCB-B8FCE46D9F45}" type="presParOf" srcId="{98C7F8A8-E43A-4D54-AAAB-3B44EC85349A}" destId="{00EAF2F2-F8FE-4F2C-81EC-AF4241B3CB47}" srcOrd="1" destOrd="0" presId="urn:microsoft.com/office/officeart/2018/2/layout/IconVerticalSolidList"/>
    <dgm:cxn modelId="{9BE4C171-EE10-4EDB-BCC1-29D7ED8908BC}" type="presParOf" srcId="{98C7F8A8-E43A-4D54-AAAB-3B44EC85349A}" destId="{E13998BE-E895-4596-8A55-334A73474E8A}" srcOrd="2" destOrd="0" presId="urn:microsoft.com/office/officeart/2018/2/layout/IconVerticalSolidList"/>
    <dgm:cxn modelId="{98DE0298-D75C-4937-9732-EC55885D783A}" type="presParOf" srcId="{E13998BE-E895-4596-8A55-334A73474E8A}" destId="{635AC7C1-1CEC-4EFA-997D-B58B4CD1A44F}" srcOrd="0" destOrd="0" presId="urn:microsoft.com/office/officeart/2018/2/layout/IconVerticalSolidList"/>
    <dgm:cxn modelId="{03568F21-214E-4A82-BB5F-45932446B2A8}" type="presParOf" srcId="{E13998BE-E895-4596-8A55-334A73474E8A}" destId="{CFC43D61-FB48-465B-AB71-114FF8DD694A}" srcOrd="1" destOrd="0" presId="urn:microsoft.com/office/officeart/2018/2/layout/IconVerticalSolidList"/>
    <dgm:cxn modelId="{90C31E11-857F-45BC-A58C-3E031CB7DA7F}" type="presParOf" srcId="{E13998BE-E895-4596-8A55-334A73474E8A}" destId="{E428BFE0-50DB-4AE5-B560-DE0676E9FB5D}" srcOrd="2" destOrd="0" presId="urn:microsoft.com/office/officeart/2018/2/layout/IconVerticalSolidList"/>
    <dgm:cxn modelId="{7354F799-2B36-4C31-8823-1A8E18700E6D}" type="presParOf" srcId="{E13998BE-E895-4596-8A55-334A73474E8A}" destId="{87AE6B86-A9F1-4C24-B814-49702C9C1491}" srcOrd="3" destOrd="0" presId="urn:microsoft.com/office/officeart/2018/2/layout/IconVerticalSolidList"/>
    <dgm:cxn modelId="{6EDBD9D3-7D92-4D9C-AF90-42AC3192D68B}" type="presParOf" srcId="{98C7F8A8-E43A-4D54-AAAB-3B44EC85349A}" destId="{EEC38101-610A-4739-93DC-575016AF7E2F}" srcOrd="3" destOrd="0" presId="urn:microsoft.com/office/officeart/2018/2/layout/IconVerticalSolidList"/>
    <dgm:cxn modelId="{F1645D05-7675-41E3-8198-B4B779BB58FC}" type="presParOf" srcId="{98C7F8A8-E43A-4D54-AAAB-3B44EC85349A}" destId="{9DA15DA0-64EF-4FDA-93DF-4D5A06832D29}" srcOrd="4" destOrd="0" presId="urn:microsoft.com/office/officeart/2018/2/layout/IconVerticalSolidList"/>
    <dgm:cxn modelId="{FE9081A4-7C27-416B-ACD5-C7A2CA49CCD6}" type="presParOf" srcId="{9DA15DA0-64EF-4FDA-93DF-4D5A06832D29}" destId="{27B17995-B23F-4D43-BE72-5BF325360AC3}" srcOrd="0" destOrd="0" presId="urn:microsoft.com/office/officeart/2018/2/layout/IconVerticalSolidList"/>
    <dgm:cxn modelId="{1E471A12-4FFE-481B-833F-1ACFB782E0A3}" type="presParOf" srcId="{9DA15DA0-64EF-4FDA-93DF-4D5A06832D29}" destId="{183B3AC0-B9FE-42C6-9A89-CB1F0C0D8410}" srcOrd="1" destOrd="0" presId="urn:microsoft.com/office/officeart/2018/2/layout/IconVerticalSolidList"/>
    <dgm:cxn modelId="{1FD3E180-891B-41A3-805C-3A2E95DFE4AF}" type="presParOf" srcId="{9DA15DA0-64EF-4FDA-93DF-4D5A06832D29}" destId="{CC1D2BB4-8AD1-4D0C-9674-9A2E79940FA6}" srcOrd="2" destOrd="0" presId="urn:microsoft.com/office/officeart/2018/2/layout/IconVerticalSolidList"/>
    <dgm:cxn modelId="{24C1E0EF-4343-4CCC-8857-326A1047ACAC}" type="presParOf" srcId="{9DA15DA0-64EF-4FDA-93DF-4D5A06832D29}" destId="{4807F640-7365-4DA7-8C0F-0A57A449A3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4E8E6F-3CAE-4F2F-ACFC-1988BBDE02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E4E597A0-91FA-48FA-9DE5-ACE7ADBD5933}">
      <dgm:prSet/>
      <dgm:spPr/>
      <dgm:t>
        <a:bodyPr/>
        <a:lstStyle/>
        <a:p>
          <a:r>
            <a:rPr lang="en-SG"/>
            <a:t>Best model obtained:  ARIMA(0,1,0)(1,1,0)[12] based on the lowest </a:t>
          </a:r>
          <a:r>
            <a:rPr lang="en-SG" b="0" i="0"/>
            <a:t>Akaike Information Criterion (</a:t>
          </a:r>
          <a:r>
            <a:rPr lang="en-SG"/>
            <a:t>AIC)</a:t>
          </a:r>
          <a:endParaRPr lang="en-US"/>
        </a:p>
      </dgm:t>
    </dgm:pt>
    <dgm:pt modelId="{B78F2DBD-2E80-4F2D-A317-FF63EAFA0C4E}" type="parTrans" cxnId="{6059162E-8E85-4BC7-9F4B-DC5ED6E911ED}">
      <dgm:prSet/>
      <dgm:spPr/>
      <dgm:t>
        <a:bodyPr/>
        <a:lstStyle/>
        <a:p>
          <a:endParaRPr lang="en-US"/>
        </a:p>
      </dgm:t>
    </dgm:pt>
    <dgm:pt modelId="{70B347BE-7975-4161-BC1E-29E60F879D2E}" type="sibTrans" cxnId="{6059162E-8E85-4BC7-9F4B-DC5ED6E911ED}">
      <dgm:prSet/>
      <dgm:spPr/>
      <dgm:t>
        <a:bodyPr/>
        <a:lstStyle/>
        <a:p>
          <a:endParaRPr lang="en-US"/>
        </a:p>
      </dgm:t>
    </dgm:pt>
    <dgm:pt modelId="{98C7F8A8-E43A-4D54-AAAB-3B44EC85349A}" type="pres">
      <dgm:prSet presAssocID="{6C4E8E6F-3CAE-4F2F-ACFC-1988BBDE0270}" presName="root" presStyleCnt="0">
        <dgm:presLayoutVars>
          <dgm:dir/>
          <dgm:resizeHandles val="exact"/>
        </dgm:presLayoutVars>
      </dgm:prSet>
      <dgm:spPr/>
    </dgm:pt>
    <dgm:pt modelId="{819017E0-A715-49CA-AEB0-93C6229BEB9E}" type="pres">
      <dgm:prSet presAssocID="{E4E597A0-91FA-48FA-9DE5-ACE7ADBD5933}" presName="compNode" presStyleCnt="0"/>
      <dgm:spPr/>
    </dgm:pt>
    <dgm:pt modelId="{4BF8FD4D-735E-4C51-AE93-A3411B243257}" type="pres">
      <dgm:prSet presAssocID="{E4E597A0-91FA-48FA-9DE5-ACE7ADBD5933}" presName="bgRect" presStyleLbl="bgShp" presStyleIdx="0" presStyleCnt="1"/>
      <dgm:spPr/>
    </dgm:pt>
    <dgm:pt modelId="{4D158E5A-D402-4C12-91C9-838F28359129}" type="pres">
      <dgm:prSet presAssocID="{E4E597A0-91FA-48FA-9DE5-ACE7ADBD593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B5878CEC-80DE-4BD9-B9C6-9892F8710F53}" type="pres">
      <dgm:prSet presAssocID="{E4E597A0-91FA-48FA-9DE5-ACE7ADBD5933}" presName="spaceRect" presStyleCnt="0"/>
      <dgm:spPr/>
    </dgm:pt>
    <dgm:pt modelId="{82145AF2-9283-4F7A-9DCA-D2E25FC88475}" type="pres">
      <dgm:prSet presAssocID="{E4E597A0-91FA-48FA-9DE5-ACE7ADBD593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A4AC321A-1715-422F-9CDC-F3EB399DCA28}" type="presOf" srcId="{E4E597A0-91FA-48FA-9DE5-ACE7ADBD5933}" destId="{82145AF2-9283-4F7A-9DCA-D2E25FC88475}" srcOrd="0" destOrd="0" presId="urn:microsoft.com/office/officeart/2018/2/layout/IconVerticalSolidList"/>
    <dgm:cxn modelId="{6059162E-8E85-4BC7-9F4B-DC5ED6E911ED}" srcId="{6C4E8E6F-3CAE-4F2F-ACFC-1988BBDE0270}" destId="{E4E597A0-91FA-48FA-9DE5-ACE7ADBD5933}" srcOrd="0" destOrd="0" parTransId="{B78F2DBD-2E80-4F2D-A317-FF63EAFA0C4E}" sibTransId="{70B347BE-7975-4161-BC1E-29E60F879D2E}"/>
    <dgm:cxn modelId="{1F996EF0-9D39-4709-954F-09D5DF80BA75}" type="presOf" srcId="{6C4E8E6F-3CAE-4F2F-ACFC-1988BBDE0270}" destId="{98C7F8A8-E43A-4D54-AAAB-3B44EC85349A}" srcOrd="0" destOrd="0" presId="urn:microsoft.com/office/officeart/2018/2/layout/IconVerticalSolidList"/>
    <dgm:cxn modelId="{620D3F9E-7408-443D-A797-BA453A418888}" type="presParOf" srcId="{98C7F8A8-E43A-4D54-AAAB-3B44EC85349A}" destId="{819017E0-A715-49CA-AEB0-93C6229BEB9E}" srcOrd="0" destOrd="0" presId="urn:microsoft.com/office/officeart/2018/2/layout/IconVerticalSolidList"/>
    <dgm:cxn modelId="{5CCA921F-1E1C-4803-9D09-1DB32A1D3F57}" type="presParOf" srcId="{819017E0-A715-49CA-AEB0-93C6229BEB9E}" destId="{4BF8FD4D-735E-4C51-AE93-A3411B243257}" srcOrd="0" destOrd="0" presId="urn:microsoft.com/office/officeart/2018/2/layout/IconVerticalSolidList"/>
    <dgm:cxn modelId="{FD6B1096-49C0-4BEA-9EAB-18906C0DDE00}" type="presParOf" srcId="{819017E0-A715-49CA-AEB0-93C6229BEB9E}" destId="{4D158E5A-D402-4C12-91C9-838F28359129}" srcOrd="1" destOrd="0" presId="urn:microsoft.com/office/officeart/2018/2/layout/IconVerticalSolidList"/>
    <dgm:cxn modelId="{62E2894F-67F8-4A01-8970-8F18A364B67C}" type="presParOf" srcId="{819017E0-A715-49CA-AEB0-93C6229BEB9E}" destId="{B5878CEC-80DE-4BD9-B9C6-9892F8710F53}" srcOrd="2" destOrd="0" presId="urn:microsoft.com/office/officeart/2018/2/layout/IconVerticalSolidList"/>
    <dgm:cxn modelId="{D97B8B9D-2284-4019-A3D7-1610CCA3A959}" type="presParOf" srcId="{819017E0-A715-49CA-AEB0-93C6229BEB9E}" destId="{82145AF2-9283-4F7A-9DCA-D2E25FC884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4E8E6F-3CAE-4F2F-ACFC-1988BBDE02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4E597A0-91FA-48FA-9DE5-ACE7ADBD5933}">
      <dgm:prSet/>
      <dgm:spPr/>
      <dgm:t>
        <a:bodyPr/>
        <a:lstStyle/>
        <a:p>
          <a:r>
            <a:rPr lang="en-SG"/>
            <a:t>Best model obtained:  ARIMA(1,1,0)(0,1,3)[12] based on the lowest </a:t>
          </a:r>
          <a:r>
            <a:rPr lang="en-SG" b="0" i="0"/>
            <a:t>Akaike Information Criterion (</a:t>
          </a:r>
          <a:r>
            <a:rPr lang="en-SG"/>
            <a:t>AIC)</a:t>
          </a:r>
          <a:endParaRPr lang="en-US"/>
        </a:p>
      </dgm:t>
    </dgm:pt>
    <dgm:pt modelId="{B78F2DBD-2E80-4F2D-A317-FF63EAFA0C4E}" type="parTrans" cxnId="{6059162E-8E85-4BC7-9F4B-DC5ED6E911ED}">
      <dgm:prSet/>
      <dgm:spPr/>
      <dgm:t>
        <a:bodyPr/>
        <a:lstStyle/>
        <a:p>
          <a:endParaRPr lang="en-US"/>
        </a:p>
      </dgm:t>
    </dgm:pt>
    <dgm:pt modelId="{70B347BE-7975-4161-BC1E-29E60F879D2E}" type="sibTrans" cxnId="{6059162E-8E85-4BC7-9F4B-DC5ED6E911ED}">
      <dgm:prSet/>
      <dgm:spPr/>
      <dgm:t>
        <a:bodyPr/>
        <a:lstStyle/>
        <a:p>
          <a:endParaRPr lang="en-US"/>
        </a:p>
      </dgm:t>
    </dgm:pt>
    <dgm:pt modelId="{98C7F8A8-E43A-4D54-AAAB-3B44EC85349A}" type="pres">
      <dgm:prSet presAssocID="{6C4E8E6F-3CAE-4F2F-ACFC-1988BBDE0270}" presName="root" presStyleCnt="0">
        <dgm:presLayoutVars>
          <dgm:dir/>
          <dgm:resizeHandles val="exact"/>
        </dgm:presLayoutVars>
      </dgm:prSet>
      <dgm:spPr/>
    </dgm:pt>
    <dgm:pt modelId="{819017E0-A715-49CA-AEB0-93C6229BEB9E}" type="pres">
      <dgm:prSet presAssocID="{E4E597A0-91FA-48FA-9DE5-ACE7ADBD5933}" presName="compNode" presStyleCnt="0"/>
      <dgm:spPr/>
    </dgm:pt>
    <dgm:pt modelId="{4BF8FD4D-735E-4C51-AE93-A3411B243257}" type="pres">
      <dgm:prSet presAssocID="{E4E597A0-91FA-48FA-9DE5-ACE7ADBD5933}" presName="bgRect" presStyleLbl="bgShp" presStyleIdx="0" presStyleCnt="1"/>
      <dgm:spPr/>
    </dgm:pt>
    <dgm:pt modelId="{4D158E5A-D402-4C12-91C9-838F28359129}" type="pres">
      <dgm:prSet presAssocID="{E4E597A0-91FA-48FA-9DE5-ACE7ADBD593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B5878CEC-80DE-4BD9-B9C6-9892F8710F53}" type="pres">
      <dgm:prSet presAssocID="{E4E597A0-91FA-48FA-9DE5-ACE7ADBD5933}" presName="spaceRect" presStyleCnt="0"/>
      <dgm:spPr/>
    </dgm:pt>
    <dgm:pt modelId="{82145AF2-9283-4F7A-9DCA-D2E25FC88475}" type="pres">
      <dgm:prSet presAssocID="{E4E597A0-91FA-48FA-9DE5-ACE7ADBD593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A4AC321A-1715-422F-9CDC-F3EB399DCA28}" type="presOf" srcId="{E4E597A0-91FA-48FA-9DE5-ACE7ADBD5933}" destId="{82145AF2-9283-4F7A-9DCA-D2E25FC88475}" srcOrd="0" destOrd="0" presId="urn:microsoft.com/office/officeart/2018/2/layout/IconVerticalSolidList"/>
    <dgm:cxn modelId="{6059162E-8E85-4BC7-9F4B-DC5ED6E911ED}" srcId="{6C4E8E6F-3CAE-4F2F-ACFC-1988BBDE0270}" destId="{E4E597A0-91FA-48FA-9DE5-ACE7ADBD5933}" srcOrd="0" destOrd="0" parTransId="{B78F2DBD-2E80-4F2D-A317-FF63EAFA0C4E}" sibTransId="{70B347BE-7975-4161-BC1E-29E60F879D2E}"/>
    <dgm:cxn modelId="{1F996EF0-9D39-4709-954F-09D5DF80BA75}" type="presOf" srcId="{6C4E8E6F-3CAE-4F2F-ACFC-1988BBDE0270}" destId="{98C7F8A8-E43A-4D54-AAAB-3B44EC85349A}" srcOrd="0" destOrd="0" presId="urn:microsoft.com/office/officeart/2018/2/layout/IconVerticalSolidList"/>
    <dgm:cxn modelId="{620D3F9E-7408-443D-A797-BA453A418888}" type="presParOf" srcId="{98C7F8A8-E43A-4D54-AAAB-3B44EC85349A}" destId="{819017E0-A715-49CA-AEB0-93C6229BEB9E}" srcOrd="0" destOrd="0" presId="urn:microsoft.com/office/officeart/2018/2/layout/IconVerticalSolidList"/>
    <dgm:cxn modelId="{5CCA921F-1E1C-4803-9D09-1DB32A1D3F57}" type="presParOf" srcId="{819017E0-A715-49CA-AEB0-93C6229BEB9E}" destId="{4BF8FD4D-735E-4C51-AE93-A3411B243257}" srcOrd="0" destOrd="0" presId="urn:microsoft.com/office/officeart/2018/2/layout/IconVerticalSolidList"/>
    <dgm:cxn modelId="{FD6B1096-49C0-4BEA-9EAB-18906C0DDE00}" type="presParOf" srcId="{819017E0-A715-49CA-AEB0-93C6229BEB9E}" destId="{4D158E5A-D402-4C12-91C9-838F28359129}" srcOrd="1" destOrd="0" presId="urn:microsoft.com/office/officeart/2018/2/layout/IconVerticalSolidList"/>
    <dgm:cxn modelId="{62E2894F-67F8-4A01-8970-8F18A364B67C}" type="presParOf" srcId="{819017E0-A715-49CA-AEB0-93C6229BEB9E}" destId="{B5878CEC-80DE-4BD9-B9C6-9892F8710F53}" srcOrd="2" destOrd="0" presId="urn:microsoft.com/office/officeart/2018/2/layout/IconVerticalSolidList"/>
    <dgm:cxn modelId="{D97B8B9D-2284-4019-A3D7-1610CCA3A959}" type="presParOf" srcId="{819017E0-A715-49CA-AEB0-93C6229BEB9E}" destId="{82145AF2-9283-4F7A-9DCA-D2E25FC884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5EDB1E-CDC7-45AA-8665-5F64AFE397F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DD8049F-DF05-497D-B305-ED375D6FC1DD}">
      <dgm:prSet/>
      <dgm:spPr/>
      <dgm:t>
        <a:bodyPr/>
        <a:lstStyle/>
        <a:p>
          <a:r>
            <a:rPr lang="en-US" dirty="0"/>
            <a:t>The analysis provided can inform policymakers and energy providers in developing strategies for meeting the country's growing electricity demand.</a:t>
          </a:r>
        </a:p>
      </dgm:t>
    </dgm:pt>
    <dgm:pt modelId="{019BD88F-82D6-4FE4-A1BE-030BD5F7B3DF}" type="parTrans" cxnId="{49849DBA-17DB-4981-9E22-12E0535CE19C}">
      <dgm:prSet/>
      <dgm:spPr/>
      <dgm:t>
        <a:bodyPr/>
        <a:lstStyle/>
        <a:p>
          <a:endParaRPr lang="en-US"/>
        </a:p>
      </dgm:t>
    </dgm:pt>
    <dgm:pt modelId="{7241F160-CA88-494B-81EF-6E6E66DB39AB}" type="sibTrans" cxnId="{49849DBA-17DB-4981-9E22-12E0535CE19C}">
      <dgm:prSet/>
      <dgm:spPr/>
      <dgm:t>
        <a:bodyPr/>
        <a:lstStyle/>
        <a:p>
          <a:endParaRPr lang="en-US"/>
        </a:p>
      </dgm:t>
    </dgm:pt>
    <dgm:pt modelId="{0D64D536-55F8-4056-8654-DABCC616D16C}">
      <dgm:prSet/>
      <dgm:spPr/>
      <dgm:t>
        <a:bodyPr/>
        <a:lstStyle/>
        <a:p>
          <a:r>
            <a:rPr lang="en-US" dirty="0"/>
            <a:t>Data-driven insights can support decision-making and resource allocation.</a:t>
          </a:r>
        </a:p>
      </dgm:t>
    </dgm:pt>
    <dgm:pt modelId="{FE5F79CE-C5DD-4D04-9D3D-57CB34272879}" type="parTrans" cxnId="{1AAD5C22-265A-4472-BD85-BA87B9EADE4A}">
      <dgm:prSet/>
      <dgm:spPr/>
      <dgm:t>
        <a:bodyPr/>
        <a:lstStyle/>
        <a:p>
          <a:endParaRPr lang="en-US"/>
        </a:p>
      </dgm:t>
    </dgm:pt>
    <dgm:pt modelId="{49FDAC1A-AF4B-4A79-B7E8-D15588F0CA27}" type="sibTrans" cxnId="{1AAD5C22-265A-4472-BD85-BA87B9EADE4A}">
      <dgm:prSet/>
      <dgm:spPr/>
      <dgm:t>
        <a:bodyPr/>
        <a:lstStyle/>
        <a:p>
          <a:endParaRPr lang="en-US"/>
        </a:p>
      </dgm:t>
    </dgm:pt>
    <dgm:pt modelId="{0F75518A-C600-4F47-82F1-5679E6EABFA1}" type="pres">
      <dgm:prSet presAssocID="{DE5EDB1E-CDC7-45AA-8665-5F64AFE397F4}" presName="linear" presStyleCnt="0">
        <dgm:presLayoutVars>
          <dgm:animLvl val="lvl"/>
          <dgm:resizeHandles val="exact"/>
        </dgm:presLayoutVars>
      </dgm:prSet>
      <dgm:spPr/>
    </dgm:pt>
    <dgm:pt modelId="{EFBC9735-09C2-4CE4-B3B9-1ED2679871DF}" type="pres">
      <dgm:prSet presAssocID="{2DD8049F-DF05-497D-B305-ED375D6FC1D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B43203B-6D76-4422-B121-328785943296}" type="pres">
      <dgm:prSet presAssocID="{7241F160-CA88-494B-81EF-6E6E66DB39AB}" presName="spacer" presStyleCnt="0"/>
      <dgm:spPr/>
    </dgm:pt>
    <dgm:pt modelId="{9337052E-4292-40E0-A18B-619C4750B938}" type="pres">
      <dgm:prSet presAssocID="{0D64D536-55F8-4056-8654-DABCC616D16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AAD5C22-265A-4472-BD85-BA87B9EADE4A}" srcId="{DE5EDB1E-CDC7-45AA-8665-5F64AFE397F4}" destId="{0D64D536-55F8-4056-8654-DABCC616D16C}" srcOrd="1" destOrd="0" parTransId="{FE5F79CE-C5DD-4D04-9D3D-57CB34272879}" sibTransId="{49FDAC1A-AF4B-4A79-B7E8-D15588F0CA27}"/>
    <dgm:cxn modelId="{F3170C91-6A1E-4704-A55E-52B4E6A5C20F}" type="presOf" srcId="{2DD8049F-DF05-497D-B305-ED375D6FC1DD}" destId="{EFBC9735-09C2-4CE4-B3B9-1ED2679871DF}" srcOrd="0" destOrd="0" presId="urn:microsoft.com/office/officeart/2005/8/layout/vList2"/>
    <dgm:cxn modelId="{49849DBA-17DB-4981-9E22-12E0535CE19C}" srcId="{DE5EDB1E-CDC7-45AA-8665-5F64AFE397F4}" destId="{2DD8049F-DF05-497D-B305-ED375D6FC1DD}" srcOrd="0" destOrd="0" parTransId="{019BD88F-82D6-4FE4-A1BE-030BD5F7B3DF}" sibTransId="{7241F160-CA88-494B-81EF-6E6E66DB39AB}"/>
    <dgm:cxn modelId="{7616D4D4-3842-4E87-A504-5BBF0A4D442B}" type="presOf" srcId="{0D64D536-55F8-4056-8654-DABCC616D16C}" destId="{9337052E-4292-40E0-A18B-619C4750B938}" srcOrd="0" destOrd="0" presId="urn:microsoft.com/office/officeart/2005/8/layout/vList2"/>
    <dgm:cxn modelId="{7653CCF2-1EE6-453B-B859-181FFA4FC35E}" type="presOf" srcId="{DE5EDB1E-CDC7-45AA-8665-5F64AFE397F4}" destId="{0F75518A-C600-4F47-82F1-5679E6EABFA1}" srcOrd="0" destOrd="0" presId="urn:microsoft.com/office/officeart/2005/8/layout/vList2"/>
    <dgm:cxn modelId="{7A273D1C-D4BD-4116-BEE5-4383B6B4A2F1}" type="presParOf" srcId="{0F75518A-C600-4F47-82F1-5679E6EABFA1}" destId="{EFBC9735-09C2-4CE4-B3B9-1ED2679871DF}" srcOrd="0" destOrd="0" presId="urn:microsoft.com/office/officeart/2005/8/layout/vList2"/>
    <dgm:cxn modelId="{9A7569CA-591A-4283-A7B3-F95434312D05}" type="presParOf" srcId="{0F75518A-C600-4F47-82F1-5679E6EABFA1}" destId="{6B43203B-6D76-4422-B121-328785943296}" srcOrd="1" destOrd="0" presId="urn:microsoft.com/office/officeart/2005/8/layout/vList2"/>
    <dgm:cxn modelId="{6FB5DF12-F251-4F50-A367-D1576C82775D}" type="presParOf" srcId="{0F75518A-C600-4F47-82F1-5679E6EABFA1}" destId="{9337052E-4292-40E0-A18B-619C4750B9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F5BE1-8148-4518-A077-32C4A11CE7FB}">
      <dsp:nvSpPr>
        <dsp:cNvPr id="0" name=""/>
        <dsp:cNvSpPr/>
      </dsp:nvSpPr>
      <dsp:spPr>
        <a:xfrm>
          <a:off x="0" y="0"/>
          <a:ext cx="560923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839E4-3A36-4541-BB37-7CA352DFA93A}">
      <dsp:nvSpPr>
        <dsp:cNvPr id="0" name=""/>
        <dsp:cNvSpPr/>
      </dsp:nvSpPr>
      <dsp:spPr>
        <a:xfrm>
          <a:off x="0" y="0"/>
          <a:ext cx="5609230" cy="2360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demand for electricity in Singapore is increasing steadily due to population growth and urbanization.</a:t>
          </a:r>
        </a:p>
      </dsp:txBody>
      <dsp:txXfrm>
        <a:off x="0" y="0"/>
        <a:ext cx="5609230" cy="2360154"/>
      </dsp:txXfrm>
    </dsp:sp>
    <dsp:sp modelId="{D4289B71-0126-43B5-B1BA-FE554B22F538}">
      <dsp:nvSpPr>
        <dsp:cNvPr id="0" name=""/>
        <dsp:cNvSpPr/>
      </dsp:nvSpPr>
      <dsp:spPr>
        <a:xfrm>
          <a:off x="0" y="2360154"/>
          <a:ext cx="5609230" cy="0"/>
        </a:xfrm>
        <a:prstGeom prst="line">
          <a:avLst/>
        </a:prstGeom>
        <a:solidFill>
          <a:schemeClr val="accent5">
            <a:hueOff val="8137091"/>
            <a:satOff val="55197"/>
            <a:lumOff val="-783"/>
            <a:alphaOff val="0"/>
          </a:schemeClr>
        </a:solidFill>
        <a:ln w="12700" cap="flat" cmpd="sng" algn="ctr">
          <a:solidFill>
            <a:schemeClr val="accent5">
              <a:hueOff val="8137091"/>
              <a:satOff val="55197"/>
              <a:lumOff val="-7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54150-A8C0-47F6-86FC-5AEB1EAAC66C}">
      <dsp:nvSpPr>
        <dsp:cNvPr id="0" name=""/>
        <dsp:cNvSpPr/>
      </dsp:nvSpPr>
      <dsp:spPr>
        <a:xfrm>
          <a:off x="0" y="2360154"/>
          <a:ext cx="5609230" cy="2360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Policymakers and energy providers need a comprehensive understanding of the energy landscape and accurate forecasts to meet the country's growing electricity demands.</a:t>
          </a:r>
        </a:p>
      </dsp:txBody>
      <dsp:txXfrm>
        <a:off x="0" y="2360154"/>
        <a:ext cx="5609230" cy="2360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8FD4D-735E-4C51-AE93-A3411B243257}">
      <dsp:nvSpPr>
        <dsp:cNvPr id="0" name=""/>
        <dsp:cNvSpPr/>
      </dsp:nvSpPr>
      <dsp:spPr>
        <a:xfrm>
          <a:off x="0" y="614"/>
          <a:ext cx="6132236" cy="14382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58E5A-D402-4C12-91C9-838F28359129}">
      <dsp:nvSpPr>
        <dsp:cNvPr id="0" name=""/>
        <dsp:cNvSpPr/>
      </dsp:nvSpPr>
      <dsp:spPr>
        <a:xfrm>
          <a:off x="435058" y="324211"/>
          <a:ext cx="791015" cy="7910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45AF2-9283-4F7A-9DCA-D2E25FC88475}">
      <dsp:nvSpPr>
        <dsp:cNvPr id="0" name=""/>
        <dsp:cNvSpPr/>
      </dsp:nvSpPr>
      <dsp:spPr>
        <a:xfrm>
          <a:off x="1661133" y="614"/>
          <a:ext cx="4471103" cy="1438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11" tIns="152211" rIns="152211" bIns="15221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Best model obtained:  ARIMA(2,1,2)(3,1,1)[12] based on the lowest </a:t>
          </a:r>
          <a:r>
            <a:rPr lang="en-SG" sz="1700" b="0" i="0" kern="1200" dirty="0"/>
            <a:t>Akaike Information Criterion (</a:t>
          </a:r>
          <a:r>
            <a:rPr lang="en-SG" sz="1700" kern="1200" dirty="0"/>
            <a:t>AIC)</a:t>
          </a:r>
          <a:endParaRPr lang="en-US" sz="1700" kern="1200" dirty="0"/>
        </a:p>
      </dsp:txBody>
      <dsp:txXfrm>
        <a:off x="1661133" y="614"/>
        <a:ext cx="4471103" cy="1438210"/>
      </dsp:txXfrm>
    </dsp:sp>
    <dsp:sp modelId="{635AC7C1-1CEC-4EFA-997D-B58B4CD1A44F}">
      <dsp:nvSpPr>
        <dsp:cNvPr id="0" name=""/>
        <dsp:cNvSpPr/>
      </dsp:nvSpPr>
      <dsp:spPr>
        <a:xfrm>
          <a:off x="0" y="2456359"/>
          <a:ext cx="6132236" cy="14382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43D61-FB48-465B-AB71-114FF8DD694A}">
      <dsp:nvSpPr>
        <dsp:cNvPr id="0" name=""/>
        <dsp:cNvSpPr/>
      </dsp:nvSpPr>
      <dsp:spPr>
        <a:xfrm>
          <a:off x="441149" y="2779949"/>
          <a:ext cx="791015" cy="7910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E6B86-A9F1-4C24-B814-49702C9C1491}">
      <dsp:nvSpPr>
        <dsp:cNvPr id="0" name=""/>
        <dsp:cNvSpPr/>
      </dsp:nvSpPr>
      <dsp:spPr>
        <a:xfrm>
          <a:off x="1661133" y="2456359"/>
          <a:ext cx="4471103" cy="1438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11" tIns="152211" rIns="152211" bIns="15221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Mean Squared Error: 1046.19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Mean Absolute Percentage Error: 6.15</a:t>
          </a:r>
          <a:endParaRPr lang="en-US" sz="1700" kern="1200" dirty="0"/>
        </a:p>
      </dsp:txBody>
      <dsp:txXfrm>
        <a:off x="1661133" y="2456359"/>
        <a:ext cx="4471103" cy="1438210"/>
      </dsp:txXfrm>
    </dsp:sp>
    <dsp:sp modelId="{27B17995-B23F-4D43-BE72-5BF325360AC3}">
      <dsp:nvSpPr>
        <dsp:cNvPr id="0" name=""/>
        <dsp:cNvSpPr/>
      </dsp:nvSpPr>
      <dsp:spPr>
        <a:xfrm>
          <a:off x="0" y="3596140"/>
          <a:ext cx="6132236" cy="14382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B3AC0-B9FE-42C6-9A89-CB1F0C0D8410}">
      <dsp:nvSpPr>
        <dsp:cNvPr id="0" name=""/>
        <dsp:cNvSpPr/>
      </dsp:nvSpPr>
      <dsp:spPr>
        <a:xfrm>
          <a:off x="435058" y="3919738"/>
          <a:ext cx="791015" cy="7910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7F640-7365-4DA7-8C0F-0A57A449A3D9}">
      <dsp:nvSpPr>
        <dsp:cNvPr id="0" name=""/>
        <dsp:cNvSpPr/>
      </dsp:nvSpPr>
      <dsp:spPr>
        <a:xfrm>
          <a:off x="1661133" y="3596140"/>
          <a:ext cx="4471103" cy="1438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11" tIns="152211" rIns="152211" bIns="15221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Root Mean Squared Error: 32.34</a:t>
          </a:r>
        </a:p>
      </dsp:txBody>
      <dsp:txXfrm>
        <a:off x="1661133" y="3596140"/>
        <a:ext cx="4471103" cy="14382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8FD4D-735E-4C51-AE93-A3411B243257}">
      <dsp:nvSpPr>
        <dsp:cNvPr id="0" name=""/>
        <dsp:cNvSpPr/>
      </dsp:nvSpPr>
      <dsp:spPr>
        <a:xfrm>
          <a:off x="0" y="1509490"/>
          <a:ext cx="6197007" cy="12938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58E5A-D402-4C12-91C9-838F28359129}">
      <dsp:nvSpPr>
        <dsp:cNvPr id="0" name=""/>
        <dsp:cNvSpPr/>
      </dsp:nvSpPr>
      <dsp:spPr>
        <a:xfrm>
          <a:off x="391389" y="1800606"/>
          <a:ext cx="711616" cy="711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45AF2-9283-4F7A-9DCA-D2E25FC88475}">
      <dsp:nvSpPr>
        <dsp:cNvPr id="0" name=""/>
        <dsp:cNvSpPr/>
      </dsp:nvSpPr>
      <dsp:spPr>
        <a:xfrm>
          <a:off x="1494395" y="1509490"/>
          <a:ext cx="4702611" cy="1293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932" tIns="136932" rIns="136932" bIns="13693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/>
            <a:t>Best model obtained:  ARIMA(0,1,0)(1,1,0)[12] based on the lowest </a:t>
          </a:r>
          <a:r>
            <a:rPr lang="en-SG" sz="1800" b="0" i="0" kern="1200"/>
            <a:t>Akaike Information Criterion (</a:t>
          </a:r>
          <a:r>
            <a:rPr lang="en-SG" sz="1800" kern="1200"/>
            <a:t>AIC)</a:t>
          </a:r>
          <a:endParaRPr lang="en-US" sz="1800" kern="1200"/>
        </a:p>
      </dsp:txBody>
      <dsp:txXfrm>
        <a:off x="1494395" y="1509490"/>
        <a:ext cx="4702611" cy="12938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8FD4D-735E-4C51-AE93-A3411B243257}">
      <dsp:nvSpPr>
        <dsp:cNvPr id="0" name=""/>
        <dsp:cNvSpPr/>
      </dsp:nvSpPr>
      <dsp:spPr>
        <a:xfrm>
          <a:off x="0" y="1509490"/>
          <a:ext cx="6197007" cy="12938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58E5A-D402-4C12-91C9-838F28359129}">
      <dsp:nvSpPr>
        <dsp:cNvPr id="0" name=""/>
        <dsp:cNvSpPr/>
      </dsp:nvSpPr>
      <dsp:spPr>
        <a:xfrm>
          <a:off x="391389" y="1800606"/>
          <a:ext cx="711616" cy="711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45AF2-9283-4F7A-9DCA-D2E25FC88475}">
      <dsp:nvSpPr>
        <dsp:cNvPr id="0" name=""/>
        <dsp:cNvSpPr/>
      </dsp:nvSpPr>
      <dsp:spPr>
        <a:xfrm>
          <a:off x="1494395" y="1509490"/>
          <a:ext cx="4702611" cy="1293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932" tIns="136932" rIns="136932" bIns="13693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/>
            <a:t>Best model obtained:  ARIMA(1,1,0)(0,1,3)[12] based on the lowest </a:t>
          </a:r>
          <a:r>
            <a:rPr lang="en-SG" sz="1800" b="0" i="0" kern="1200"/>
            <a:t>Akaike Information Criterion (</a:t>
          </a:r>
          <a:r>
            <a:rPr lang="en-SG" sz="1800" kern="1200"/>
            <a:t>AIC)</a:t>
          </a:r>
          <a:endParaRPr lang="en-US" sz="1800" kern="1200"/>
        </a:p>
      </dsp:txBody>
      <dsp:txXfrm>
        <a:off x="1494395" y="1509490"/>
        <a:ext cx="4702611" cy="12938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C9735-09C2-4CE4-B3B9-1ED2679871DF}">
      <dsp:nvSpPr>
        <dsp:cNvPr id="0" name=""/>
        <dsp:cNvSpPr/>
      </dsp:nvSpPr>
      <dsp:spPr>
        <a:xfrm>
          <a:off x="0" y="321207"/>
          <a:ext cx="5664038" cy="21340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analysis provided can inform policymakers and energy providers in developing strategies for meeting the country's growing electricity demand.</a:t>
          </a:r>
        </a:p>
      </dsp:txBody>
      <dsp:txXfrm>
        <a:off x="104177" y="425384"/>
        <a:ext cx="5455684" cy="1925725"/>
      </dsp:txXfrm>
    </dsp:sp>
    <dsp:sp modelId="{9337052E-4292-40E0-A18B-619C4750B938}">
      <dsp:nvSpPr>
        <dsp:cNvPr id="0" name=""/>
        <dsp:cNvSpPr/>
      </dsp:nvSpPr>
      <dsp:spPr>
        <a:xfrm>
          <a:off x="0" y="2524407"/>
          <a:ext cx="5664038" cy="2134079"/>
        </a:xfrm>
        <a:prstGeom prst="roundRect">
          <a:avLst/>
        </a:prstGeom>
        <a:solidFill>
          <a:schemeClr val="accent2">
            <a:hueOff val="-18210601"/>
            <a:satOff val="2931"/>
            <a:lumOff val="8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Data-driven insights can support decision-making and resource allocation.</a:t>
          </a:r>
        </a:p>
      </dsp:txBody>
      <dsp:txXfrm>
        <a:off x="104177" y="2628584"/>
        <a:ext cx="5455684" cy="1925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04F97-C7BF-411C-B8D7-3672876A8DDC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74DB6-7395-4DB6-8563-056E9FF480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859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SLIDES_API193999368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SLIDES_API193999368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61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5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9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2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5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3/21/2023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200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3/21/2023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6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7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7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3/21/2023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4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3/21/2023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3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9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6" r:id="rId7"/>
    <p:sldLayoutId id="2147483817" r:id="rId8"/>
    <p:sldLayoutId id="2147483818" r:id="rId9"/>
    <p:sldLayoutId id="2147483819" r:id="rId10"/>
    <p:sldLayoutId id="214748382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i="0" kern="1200" spc="4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1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20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3603A60-AB63-88F7-A30A-682C82DBD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5279" r="8480" b="-1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A62E24-EBCB-EF7D-C493-D1A91C24D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sz="4200" b="1">
                <a:latin typeface="League Spartan"/>
                <a:ea typeface="League Spartan"/>
                <a:cs typeface="League Spartan"/>
                <a:sym typeface="League Spartan"/>
              </a:rPr>
              <a:t>Analysing Energy Trends in Singapore</a:t>
            </a:r>
            <a:br>
              <a:rPr lang="en-GB" sz="4200" b="1">
                <a:latin typeface="League Spartan"/>
                <a:ea typeface="League Spartan"/>
                <a:cs typeface="League Spartan"/>
                <a:sym typeface="League Spartan"/>
              </a:rPr>
            </a:br>
            <a:endParaRPr lang="en-SG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A7FCC-1B00-76E7-CAF3-584447222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353" y="6044120"/>
            <a:ext cx="3447287" cy="1126364"/>
          </a:xfrm>
        </p:spPr>
        <p:txBody>
          <a:bodyPr anchor="t">
            <a:normAutofit/>
          </a:bodyPr>
          <a:lstStyle/>
          <a:p>
            <a:r>
              <a:rPr lang="en-SG" sz="1400" dirty="0"/>
              <a:t>Ernest Pek Jun Wei</a:t>
            </a:r>
          </a:p>
          <a:p>
            <a:r>
              <a:rPr lang="en-SG" sz="1400" dirty="0"/>
              <a:t>B1981095</a:t>
            </a:r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2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E645-35D8-2B49-4B68-0009EA3A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85" y="386418"/>
            <a:ext cx="6082115" cy="1137581"/>
          </a:xfrm>
        </p:spPr>
        <p:txBody>
          <a:bodyPr/>
          <a:lstStyle/>
          <a:p>
            <a:r>
              <a:rPr lang="en-SG" dirty="0"/>
              <a:t>Replacing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BA1CD-A75A-E489-B2BE-CCCC79FA7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32" y="4636685"/>
            <a:ext cx="10229936" cy="905471"/>
          </a:xfrm>
        </p:spPr>
        <p:txBody>
          <a:bodyPr/>
          <a:lstStyle/>
          <a:p>
            <a:r>
              <a:rPr lang="en-SG" dirty="0"/>
              <a:t>Using linear interpolation to replace the 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EAEF5-8AEA-87E9-2F6D-3F44B8A86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0" y="1676083"/>
            <a:ext cx="4966717" cy="2651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42B3D9-0BE2-F6C1-FE0C-007F254C9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19" y="1676083"/>
            <a:ext cx="5024582" cy="265186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D49A6D-160B-DA8C-7383-FFBA575B2FA4}"/>
              </a:ext>
            </a:extLst>
          </p:cNvPr>
          <p:cNvCxnSpPr/>
          <p:nvPr/>
        </p:nvCxnSpPr>
        <p:spPr>
          <a:xfrm>
            <a:off x="5846618" y="3002014"/>
            <a:ext cx="49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4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E645-35D8-2B49-4B68-0009EA3A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85" y="386418"/>
            <a:ext cx="6082115" cy="1137581"/>
          </a:xfrm>
        </p:spPr>
        <p:txBody>
          <a:bodyPr/>
          <a:lstStyle/>
          <a:p>
            <a:r>
              <a:rPr lang="en-SG" dirty="0"/>
              <a:t>Replacing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BA1CD-A75A-E489-B2BE-CCCC79FA7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32" y="4636685"/>
            <a:ext cx="10229936" cy="1005831"/>
          </a:xfrm>
        </p:spPr>
        <p:txBody>
          <a:bodyPr/>
          <a:lstStyle/>
          <a:p>
            <a:r>
              <a:rPr lang="en-SG" dirty="0"/>
              <a:t>Using linear interpolation to replace the outliers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D49A6D-160B-DA8C-7383-FFBA575B2FA4}"/>
              </a:ext>
            </a:extLst>
          </p:cNvPr>
          <p:cNvCxnSpPr>
            <a:cxnSpLocks/>
          </p:cNvCxnSpPr>
          <p:nvPr/>
        </p:nvCxnSpPr>
        <p:spPr>
          <a:xfrm>
            <a:off x="5591175" y="3002014"/>
            <a:ext cx="1019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F9B2705-99DD-A2D4-3F4D-5182393C7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523999"/>
            <a:ext cx="4062378" cy="2900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EF272F-8289-CF1E-A609-43AF36578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790" y="1520299"/>
            <a:ext cx="3995381" cy="290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64EE1-C454-0B37-0522-0B0F6390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624" y="771525"/>
            <a:ext cx="4358472" cy="37307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700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Removing Outliers</a:t>
            </a:r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A88FBD-3AF7-9961-E700-01F41144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335" y="3048612"/>
            <a:ext cx="4587280" cy="2396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77C580-B470-C36F-87D4-9618F9EAC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65" y="3048612"/>
            <a:ext cx="4563602" cy="239664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065E09-1F31-2755-1FAC-D63CB1ACC619}"/>
              </a:ext>
            </a:extLst>
          </p:cNvPr>
          <p:cNvCxnSpPr/>
          <p:nvPr/>
        </p:nvCxnSpPr>
        <p:spPr>
          <a:xfrm>
            <a:off x="5724525" y="4246932"/>
            <a:ext cx="1076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15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02AE-E045-85F6-8D9C-69BAF822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58952"/>
            <a:ext cx="4400549" cy="4754880"/>
          </a:xfrm>
        </p:spPr>
        <p:txBody>
          <a:bodyPr/>
          <a:lstStyle/>
          <a:p>
            <a:r>
              <a:rPr lang="en-SG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42A4-BAD2-9D7F-2F40-540FEE4CB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2260473"/>
          </a:xfrm>
        </p:spPr>
        <p:txBody>
          <a:bodyPr/>
          <a:lstStyle/>
          <a:p>
            <a:r>
              <a:rPr lang="en-SG" dirty="0"/>
              <a:t>Using SARIMA to predict the future household electricity consumption</a:t>
            </a:r>
          </a:p>
          <a:p>
            <a:r>
              <a:rPr lang="en-SG" dirty="0"/>
              <a:t> Using SARIMA to predict the future population growth and in turn, the total number of households in the future</a:t>
            </a:r>
          </a:p>
          <a:p>
            <a:endParaRPr lang="en-SG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51A660-9ADA-5BDC-2929-1E3EA3E10F32}"/>
              </a:ext>
            </a:extLst>
          </p:cNvPr>
          <p:cNvCxnSpPr>
            <a:cxnSpLocks/>
          </p:cNvCxnSpPr>
          <p:nvPr/>
        </p:nvCxnSpPr>
        <p:spPr>
          <a:xfrm>
            <a:off x="7858125" y="2895600"/>
            <a:ext cx="0" cy="87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CA0D2A-0B47-6332-B122-7D70210321DC}"/>
              </a:ext>
            </a:extLst>
          </p:cNvPr>
          <p:cNvSpPr txBox="1">
            <a:spLocks/>
          </p:cNvSpPr>
          <p:nvPr/>
        </p:nvSpPr>
        <p:spPr>
          <a:xfrm>
            <a:off x="5184648" y="3771900"/>
            <a:ext cx="6245352" cy="2260473"/>
          </a:xfrm>
          <a:prstGeom prst="rect">
            <a:avLst/>
          </a:prstGeom>
        </p:spPr>
        <p:txBody>
          <a:bodyPr lIns="109728" tIns="109728" rIns="109728" bIns="91440"/>
          <a:lstStyle>
            <a:lvl1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1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Total future household consumption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92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02AE-E045-85F6-8D9C-69BAF822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58952"/>
            <a:ext cx="4400549" cy="4754880"/>
          </a:xfrm>
        </p:spPr>
        <p:txBody>
          <a:bodyPr/>
          <a:lstStyle/>
          <a:p>
            <a:r>
              <a:rPr lang="en-SG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42A4-BAD2-9D7F-2F40-540FEE4CB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2260473"/>
          </a:xfrm>
        </p:spPr>
        <p:txBody>
          <a:bodyPr/>
          <a:lstStyle/>
          <a:p>
            <a:r>
              <a:rPr lang="en-SG" dirty="0"/>
              <a:t>Using SARIMA to predict the future generating capacity of the power plants</a:t>
            </a:r>
          </a:p>
          <a:p>
            <a:r>
              <a:rPr lang="en-SG" dirty="0"/>
              <a:t>Using linear regression to predict the future Household-Total proportion</a:t>
            </a:r>
          </a:p>
          <a:p>
            <a:r>
              <a:rPr lang="en-SG" dirty="0"/>
              <a:t>Using Monte Carlo Simulation to simulate the capacity factor in future periods</a:t>
            </a:r>
          </a:p>
          <a:p>
            <a:endParaRPr lang="en-SG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51A660-9ADA-5BDC-2929-1E3EA3E10F32}"/>
              </a:ext>
            </a:extLst>
          </p:cNvPr>
          <p:cNvCxnSpPr>
            <a:cxnSpLocks/>
          </p:cNvCxnSpPr>
          <p:nvPr/>
        </p:nvCxnSpPr>
        <p:spPr>
          <a:xfrm>
            <a:off x="7858125" y="3333750"/>
            <a:ext cx="0" cy="87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CA0D2A-0B47-6332-B122-7D70210321DC}"/>
              </a:ext>
            </a:extLst>
          </p:cNvPr>
          <p:cNvSpPr txBox="1">
            <a:spLocks/>
          </p:cNvSpPr>
          <p:nvPr/>
        </p:nvSpPr>
        <p:spPr>
          <a:xfrm>
            <a:off x="5184648" y="4210050"/>
            <a:ext cx="6245352" cy="2260473"/>
          </a:xfrm>
          <a:prstGeom prst="rect">
            <a:avLst/>
          </a:prstGeom>
        </p:spPr>
        <p:txBody>
          <a:bodyPr lIns="109728" tIns="109728" rIns="109728" bIns="91440"/>
          <a:lstStyle>
            <a:lvl1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1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Total future household capacity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172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E02AE-E045-85F6-8D9C-69BAF822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CA0D2A-0B47-6332-B122-7D70210321DC}"/>
              </a:ext>
            </a:extLst>
          </p:cNvPr>
          <p:cNvSpPr txBox="1">
            <a:spLocks/>
          </p:cNvSpPr>
          <p:nvPr/>
        </p:nvSpPr>
        <p:spPr>
          <a:xfrm>
            <a:off x="1068497" y="2933390"/>
            <a:ext cx="5312254" cy="2861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1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b="1" dirty="0"/>
              <a:t>Total future household capacity </a:t>
            </a:r>
            <a:r>
              <a:rPr lang="en-US" dirty="0"/>
              <a:t>- </a:t>
            </a:r>
            <a:r>
              <a:rPr lang="en-US" b="1" dirty="0"/>
              <a:t>Total future household consumption </a:t>
            </a: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dirty="0"/>
              <a:t>= </a:t>
            </a:r>
            <a:r>
              <a:rPr lang="en-US" b="1" dirty="0"/>
              <a:t>Future Surplus/Deficit </a:t>
            </a: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76C355F-28BE-46B1-9B8D-5D71A4815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aphic 10" descr="Upward trend">
            <a:extLst>
              <a:ext uri="{FF2B5EF4-FFF2-40B4-BE49-F238E27FC236}">
                <a16:creationId xmlns:a16="http://schemas.microsoft.com/office/drawing/2014/main" id="{17F71676-6A1F-87EF-9912-AE1956080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4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95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3064E-F99C-FC0E-59A9-13A5E675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4" y="1086354"/>
            <a:ext cx="4162425" cy="4807541"/>
          </a:xfrm>
        </p:spPr>
        <p:txBody>
          <a:bodyPr>
            <a:noAutofit/>
          </a:bodyPr>
          <a:lstStyle/>
          <a:p>
            <a:r>
              <a:rPr lang="en-SG" sz="4400" dirty="0"/>
              <a:t>Using </a:t>
            </a:r>
            <a:r>
              <a:rPr lang="en-SG" sz="4400" dirty="0" err="1"/>
              <a:t>pmdarima’s</a:t>
            </a:r>
            <a:r>
              <a:rPr lang="en-SG" sz="4400" dirty="0"/>
              <a:t> auto </a:t>
            </a:r>
            <a:r>
              <a:rPr lang="en-SG" sz="4400" dirty="0" err="1"/>
              <a:t>arima</a:t>
            </a:r>
            <a:r>
              <a:rPr lang="en-SG" sz="4400" dirty="0"/>
              <a:t> to get the best model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3022EF-4E43-4298-8E3D-DA5EF061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B525A9-9470-DC69-0970-473E59DD9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295528"/>
              </p:ext>
            </p:extLst>
          </p:nvPr>
        </p:nvGraphicFramePr>
        <p:xfrm>
          <a:off x="5297763" y="972642"/>
          <a:ext cx="6132237" cy="5034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799B9E-C387-6C41-6A57-EA515B062575}"/>
              </a:ext>
            </a:extLst>
          </p:cNvPr>
          <p:cNvCxnSpPr>
            <a:cxnSpLocks/>
          </p:cNvCxnSpPr>
          <p:nvPr/>
        </p:nvCxnSpPr>
        <p:spPr>
          <a:xfrm>
            <a:off x="8658225" y="2447925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51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3064E-F99C-FC0E-59A9-13A5E675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452661"/>
            <a:ext cx="3660648" cy="33422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600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SARIMA Model for Household Electrical Consumption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0DA82E-CD8E-9205-B618-7E92CFFA9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857" y="1800225"/>
            <a:ext cx="6387352" cy="3257550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8A5B2B-3979-21B2-CDBC-0B300685B422}"/>
              </a:ext>
            </a:extLst>
          </p:cNvPr>
          <p:cNvSpPr txBox="1"/>
          <p:nvPr/>
        </p:nvSpPr>
        <p:spPr>
          <a:xfrm>
            <a:off x="3048000" y="32490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3089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A07DF-1515-77BC-CB09-54EC916F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1128811"/>
            <a:ext cx="3565395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Forecasting the household consumption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46CB71-F682-9C80-0AFF-994F34450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1764123"/>
            <a:ext cx="6743700" cy="3439288"/>
          </a:xfrm>
          <a:prstGeom prst="rect">
            <a:avLst/>
          </a:prstGeom>
        </p:spPr>
      </p:pic>
      <p:sp>
        <p:nvSpPr>
          <p:cNvPr id="3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73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3064E-F99C-FC0E-59A9-13A5E675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sz="5000" dirty="0"/>
              <a:t>Using auto </a:t>
            </a:r>
            <a:r>
              <a:rPr lang="en-SG" sz="5000" dirty="0" err="1"/>
              <a:t>arima</a:t>
            </a:r>
            <a:r>
              <a:rPr lang="en-SG" sz="5000" dirty="0"/>
              <a:t> to get the best model for Population Growth Rate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B525A9-9470-DC69-0970-473E59DD9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346645"/>
              </p:ext>
            </p:extLst>
          </p:nvPr>
        </p:nvGraphicFramePr>
        <p:xfrm>
          <a:off x="5232992" y="1201002"/>
          <a:ext cx="6197007" cy="4312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0000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284AC-F524-AD62-95BE-100A8B73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940679"/>
            <a:ext cx="6932502" cy="723211"/>
          </a:xfrm>
        </p:spPr>
        <p:txBody>
          <a:bodyPr>
            <a:noAutofit/>
          </a:bodyPr>
          <a:lstStyle/>
          <a:p>
            <a:r>
              <a:rPr lang="en-GB" sz="2800" b="1" dirty="0">
                <a:latin typeface="League Spartan"/>
                <a:ea typeface="League Spartan"/>
                <a:cs typeface="League Spartan"/>
                <a:sym typeface="League Spartan"/>
              </a:rPr>
              <a:t>Analysing Energy Trends in Singapore</a:t>
            </a:r>
            <a:br>
              <a:rPr lang="en-GB" sz="2800" b="1" dirty="0">
                <a:latin typeface="League Spartan"/>
                <a:ea typeface="League Spartan"/>
                <a:cs typeface="League Spartan"/>
                <a:sym typeface="League Spartan"/>
              </a:rPr>
            </a:br>
            <a:endParaRPr lang="en-SG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A027-9261-6CB5-91F7-F629C5D55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104" y="2154457"/>
            <a:ext cx="5312254" cy="459876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900" dirty="0">
                <a:latin typeface="Inter"/>
                <a:ea typeface="Inter"/>
                <a:cs typeface="Inter"/>
                <a:sym typeface="Inter"/>
              </a:rPr>
              <a:t>This presentation covers the methodology and findings of an analysis of energy consumption and capacity, including historical trends and future projections. It covers a comparison of surplus and deficit with forecasted values and ARIMA model, and highlights how this analysis can inform policymakers and energy providers.</a:t>
            </a:r>
          </a:p>
          <a:p>
            <a:endParaRPr lang="en-SG" sz="19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3B95B800-BA4B-7CD0-50CE-AEA63F3EC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09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3064E-F99C-FC0E-59A9-13A5E675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01" y="157795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SARIMA Model for Population Growth Rate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5DE13-BAA0-8D9D-4BD5-63C91AF9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1447573"/>
            <a:ext cx="4704254" cy="34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42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3064E-F99C-FC0E-59A9-13A5E675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sz="5000" dirty="0"/>
              <a:t>Using auto </a:t>
            </a:r>
            <a:r>
              <a:rPr lang="en-SG" sz="5000" dirty="0" err="1"/>
              <a:t>arima</a:t>
            </a:r>
            <a:r>
              <a:rPr lang="en-SG" sz="5000" dirty="0"/>
              <a:t> to get the best model for Total Capacity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B525A9-9470-DC69-0970-473E59DD9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020726"/>
              </p:ext>
            </p:extLst>
          </p:nvPr>
        </p:nvGraphicFramePr>
        <p:xfrm>
          <a:off x="5232992" y="1201002"/>
          <a:ext cx="6197007" cy="4312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4805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03D31-912E-2A50-2C07-88B85480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01" y="1757855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SARIMA Model for Total Capacity</a:t>
            </a:r>
            <a:endParaRPr lang="en-US" i="1" kern="1200" spc="1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D3905-65F5-89E0-6730-94FB996D6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500" y="1955975"/>
            <a:ext cx="5640399" cy="3003513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54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96C4F-7BAF-9F98-995A-4161D98B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 for </a:t>
            </a:r>
            <a:r>
              <a:rPr lang="en-US" sz="30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Household:Total</a:t>
            </a:r>
            <a:r>
              <a:rPr lang="en-US" sz="30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Proportion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5ED501-8024-C8CF-EDB9-02467621D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198" y="1895474"/>
            <a:ext cx="6623035" cy="339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41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38A31-368D-B51A-8068-70826E6EB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743" y="1104066"/>
            <a:ext cx="3464109" cy="31463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Monte Carlo Simulation for Capacity Factor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65F10-D83E-4811-5A0B-1A0465642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" y="1704975"/>
            <a:ext cx="7537171" cy="3467099"/>
          </a:xfrm>
          <a:prstGeom prst="rect">
            <a:avLst/>
          </a:prstGeom>
        </p:spPr>
      </p:pic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0552FC00-E6D3-45AF-BE3D-036814114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45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07F3A-7650-645D-B79E-35ACA855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671" y="2460540"/>
            <a:ext cx="6103827" cy="1540106"/>
          </a:xfrm>
        </p:spPr>
        <p:txBody>
          <a:bodyPr>
            <a:normAutofit fontScale="90000"/>
          </a:bodyPr>
          <a:lstStyle/>
          <a:p>
            <a:r>
              <a:rPr lang="en-SG" dirty="0"/>
              <a:t>Monte Carlo Results</a:t>
            </a:r>
          </a:p>
        </p:txBody>
      </p:sp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90503B-7E7F-D092-0913-E68620B11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891" y="786957"/>
            <a:ext cx="3678236" cy="24811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D70B51-007B-DEE9-A627-4587A95BC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891" y="3695991"/>
            <a:ext cx="3711262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36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82E4-9F96-BCCA-1E4E-F0406F0B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Historical vs Forecasted Surplus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FE1372-4465-F869-2E3B-898F2A7C6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6500" y="2005329"/>
            <a:ext cx="5640399" cy="2904805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89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09FB9-9B56-3461-F185-1C677CCD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77" y="1757855"/>
            <a:ext cx="3447288" cy="33422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600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Historical </a:t>
            </a:r>
            <a:br>
              <a:rPr lang="en-US" sz="4600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600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vs Forecasted vs </a:t>
            </a:r>
            <a:br>
              <a:rPr lang="en-US" sz="4600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600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ARIMA Surplus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1DC283-239C-3530-5F66-091F31AED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941" y="1720585"/>
            <a:ext cx="6708064" cy="34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36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0A023-0AC8-8217-10D4-05DF9365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5"/>
            <a:ext cx="3379677" cy="48075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800" b="1" dirty="0">
                <a:latin typeface="League Spartan"/>
                <a:ea typeface="League Spartan"/>
                <a:cs typeface="League Spartan"/>
                <a:sym typeface="League Spartan"/>
              </a:rPr>
              <a:t>Informing policymakers and energy providers</a:t>
            </a:r>
            <a:br>
              <a:rPr lang="en-US" sz="3800" b="1" dirty="0">
                <a:latin typeface="League Spartan"/>
                <a:ea typeface="League Spartan"/>
                <a:cs typeface="League Spartan"/>
                <a:sym typeface="League Spartan"/>
              </a:rPr>
            </a:br>
            <a:endParaRPr lang="en-SG" sz="3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BB25A96-E96A-4D45-AA98-5275E81FA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658F5F-483A-5A75-BDA7-A28D26CF6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477704"/>
              </p:ext>
            </p:extLst>
          </p:nvPr>
        </p:nvGraphicFramePr>
        <p:xfrm>
          <a:off x="5765962" y="972642"/>
          <a:ext cx="5664038" cy="4979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59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8BE08C7-18A5-93D3-7DAC-BC85DCA2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3" y="1063256"/>
            <a:ext cx="3382050" cy="4558954"/>
          </a:xfrm>
        </p:spPr>
        <p:txBody>
          <a:bodyPr anchor="ctr">
            <a:normAutofit/>
          </a:bodyPr>
          <a:lstStyle/>
          <a:p>
            <a:r>
              <a:rPr lang="en-GB" b="1">
                <a:solidFill>
                  <a:schemeClr val="bg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Business Problem</a:t>
            </a:r>
            <a:br>
              <a:rPr lang="en-GB" b="1">
                <a:solidFill>
                  <a:schemeClr val="bg1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endParaRPr lang="en-SG">
              <a:solidFill>
                <a:schemeClr val="bg1"/>
              </a:solidFill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B96B26CA-9949-4D9C-A2F3-DB3CA283A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81328C-3B0F-D46B-7219-F57B7577D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642003"/>
              </p:ext>
            </p:extLst>
          </p:nvPr>
        </p:nvGraphicFramePr>
        <p:xfrm>
          <a:off x="5820770" y="1063256"/>
          <a:ext cx="5609230" cy="4720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091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B0FEA-5618-9555-FBBF-4960CBF5A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GB" b="1">
                <a:latin typeface="League Spartan"/>
                <a:ea typeface="League Spartan"/>
                <a:cs typeface="League Spartan"/>
                <a:sym typeface="League Spartan"/>
              </a:rPr>
              <a:t>Historical Data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E22564F-849A-7B7E-C7A8-B7A64BF7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823964"/>
            <a:ext cx="5312254" cy="2861349"/>
          </a:xfrm>
        </p:spPr>
        <p:txBody>
          <a:bodyPr>
            <a:normAutofit/>
          </a:bodyPr>
          <a:lstStyle/>
          <a:p>
            <a:pPr marL="0" lvl="0" indent="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Inter"/>
                <a:ea typeface="Inter"/>
                <a:cs typeface="Inter"/>
                <a:sym typeface="Inter"/>
              </a:rPr>
              <a:t>Historical data on energy consumption, population growth rate and power plant capacities were examined and pre-processed by removing outliers, interpolating missing values, and calculating average consumption for each year.</a:t>
            </a:r>
          </a:p>
          <a:p>
            <a:pPr marL="0" lvl="0" indent="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Inter"/>
              <a:ea typeface="Inter"/>
              <a:cs typeface="Inter"/>
              <a:sym typeface="Inter"/>
            </a:endParaRPr>
          </a:p>
          <a:p>
            <a:pPr marL="0" indent="0">
              <a:lnSpc>
                <a:spcPct val="104000"/>
              </a:lnSpc>
              <a:buNone/>
            </a:pPr>
            <a:endParaRPr lang="en-SG" sz="1800" dirty="0"/>
          </a:p>
        </p:txBody>
      </p:sp>
      <p:pic>
        <p:nvPicPr>
          <p:cNvPr id="18" name="Picture 4" descr="Smoke from a factory">
            <a:extLst>
              <a:ext uri="{FF2B5EF4-FFF2-40B4-BE49-F238E27FC236}">
                <a16:creationId xmlns:a16="http://schemas.microsoft.com/office/drawing/2014/main" id="{EB2DB8F3-F7A2-8FBF-5E92-53859D32A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63" r="26777" b="-1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2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9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3FD29A28-53D4-A071-2FE7-6A25FE75C8B5}"/>
              </a:ext>
            </a:extLst>
          </p:cNvPr>
          <p:cNvSpPr txBox="1"/>
          <p:nvPr/>
        </p:nvSpPr>
        <p:spPr>
          <a:xfrm>
            <a:off x="0" y="1128811"/>
            <a:ext cx="5519853" cy="334229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League Spartan"/>
              </a:rPr>
              <a:t>Average Monthly Household Electricity Consumption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League Spartan"/>
              </a:rPr>
              <a:t>(kWh)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DAB88-FE2D-4A4B-E0DC-6CD1ECEEF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034" y="1543921"/>
            <a:ext cx="6718959" cy="3544249"/>
          </a:xfrm>
          <a:prstGeom prst="rect">
            <a:avLst/>
          </a:prstGeom>
        </p:spPr>
      </p:pic>
      <p:sp>
        <p:nvSpPr>
          <p:cNvPr id="1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D83634-AB74-228F-4C43-2FDD92D64B3F}"/>
              </a:ext>
            </a:extLst>
          </p:cNvPr>
          <p:cNvSpPr txBox="1">
            <a:spLocks/>
          </p:cNvSpPr>
          <p:nvPr/>
        </p:nvSpPr>
        <p:spPr>
          <a:xfrm>
            <a:off x="9107020" y="6424682"/>
            <a:ext cx="2676990" cy="41481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1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200" dirty="0"/>
              <a:t>Source: Energy Market Authority</a:t>
            </a:r>
          </a:p>
        </p:txBody>
      </p:sp>
    </p:spTree>
    <p:extLst>
      <p:ext uri="{BB962C8B-B14F-4D97-AF65-F5344CB8AC3E}">
        <p14:creationId xmlns:p14="http://schemas.microsoft.com/office/powerpoint/2010/main" val="155784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3177" y="66751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D14F0CE-4A68-4F5C-AC85-FF283F92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3FD29A28-53D4-A071-2FE7-6A25FE75C8B5}"/>
              </a:ext>
            </a:extLst>
          </p:cNvPr>
          <p:cNvSpPr txBox="1"/>
          <p:nvPr/>
        </p:nvSpPr>
        <p:spPr>
          <a:xfrm>
            <a:off x="7902054" y="1357952"/>
            <a:ext cx="3940007" cy="27697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League Spartan"/>
              </a:rPr>
              <a:t>Singapore Population Growth Rate (1950-2021)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C23EB5-7005-A652-ABBB-00AC4A131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1" y="1572245"/>
            <a:ext cx="5393371" cy="391019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A5D3C5-685F-48D8-8503-EC7C2FDCA3DC}"/>
              </a:ext>
            </a:extLst>
          </p:cNvPr>
          <p:cNvSpPr txBox="1">
            <a:spLocks/>
          </p:cNvSpPr>
          <p:nvPr/>
        </p:nvSpPr>
        <p:spPr>
          <a:xfrm>
            <a:off x="4629150" y="6537960"/>
            <a:ext cx="3412827" cy="32004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1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200" dirty="0"/>
              <a:t>Source: Singapore Department Of Statistics</a:t>
            </a:r>
          </a:p>
        </p:txBody>
      </p:sp>
    </p:spTree>
    <p:extLst>
      <p:ext uri="{BB962C8B-B14F-4D97-AF65-F5344CB8AC3E}">
        <p14:creationId xmlns:p14="http://schemas.microsoft.com/office/powerpoint/2010/main" val="23661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3FD29A28-53D4-A071-2FE7-6A25FE75C8B5}"/>
              </a:ext>
            </a:extLst>
          </p:cNvPr>
          <p:cNvSpPr txBox="1"/>
          <p:nvPr/>
        </p:nvSpPr>
        <p:spPr>
          <a:xfrm>
            <a:off x="1078994" y="1143000"/>
            <a:ext cx="4358472" cy="373075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League Spartan"/>
              </a:rPr>
              <a:t>Total Capacity (MWh)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League Spartan"/>
              </a:rPr>
              <a:t>&amp;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League Spartan"/>
              </a:rPr>
              <a:t>Capacity Factor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D72B868-72C7-2960-667B-4C74B8ECE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724" y="3904524"/>
            <a:ext cx="5349066" cy="2634414"/>
          </a:xfrm>
          <a:prstGeom prst="rect">
            <a:avLst/>
          </a:prstGeom>
        </p:spPr>
      </p:pic>
      <p:sp>
        <p:nvSpPr>
          <p:cNvPr id="1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546688-E6BF-E916-937B-99C930EE7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699" y="316380"/>
            <a:ext cx="5723116" cy="32921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B08882-0173-EBEC-E507-CDD6799546FE}"/>
              </a:ext>
            </a:extLst>
          </p:cNvPr>
          <p:cNvSpPr txBox="1">
            <a:spLocks/>
          </p:cNvSpPr>
          <p:nvPr/>
        </p:nvSpPr>
        <p:spPr>
          <a:xfrm>
            <a:off x="5809088" y="6503263"/>
            <a:ext cx="6813669" cy="41481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1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200" dirty="0"/>
              <a:t>*assumption that there were 30 days every month for the conversion to MWh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7DDE39-0826-0B8B-8426-3C53EF8DB218}"/>
              </a:ext>
            </a:extLst>
          </p:cNvPr>
          <p:cNvSpPr txBox="1">
            <a:spLocks/>
          </p:cNvSpPr>
          <p:nvPr/>
        </p:nvSpPr>
        <p:spPr>
          <a:xfrm>
            <a:off x="9515009" y="3654838"/>
            <a:ext cx="2676990" cy="41481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1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200" dirty="0"/>
              <a:t>Source: Energy Market Authority</a:t>
            </a:r>
          </a:p>
        </p:txBody>
      </p:sp>
    </p:spTree>
    <p:extLst>
      <p:ext uri="{BB962C8B-B14F-4D97-AF65-F5344CB8AC3E}">
        <p14:creationId xmlns:p14="http://schemas.microsoft.com/office/powerpoint/2010/main" val="84527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F0F2E41F-06A7-CFFA-5B65-50B8844F8598}"/>
              </a:ext>
            </a:extLst>
          </p:cNvPr>
          <p:cNvSpPr txBox="1"/>
          <p:nvPr/>
        </p:nvSpPr>
        <p:spPr>
          <a:xfrm>
            <a:off x="758952" y="1128811"/>
            <a:ext cx="3447288" cy="334229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  <a:sym typeface="League Spartan"/>
              </a:rPr>
              <a:t>Ratio of Household : Total Electrical Consumption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F4ACA0-6909-AFE2-3E79-0ED27805451C}"/>
              </a:ext>
            </a:extLst>
          </p:cNvPr>
          <p:cNvSpPr txBox="1">
            <a:spLocks/>
          </p:cNvSpPr>
          <p:nvPr/>
        </p:nvSpPr>
        <p:spPr>
          <a:xfrm>
            <a:off x="9107020" y="6424682"/>
            <a:ext cx="2676990" cy="41481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1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200" dirty="0"/>
              <a:t>Source: Energy Market Authority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70CEEC-707A-723A-F268-B21D57DEC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1813734"/>
            <a:ext cx="6558376" cy="344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2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l="29432" r="29432"/>
          <a:stretch/>
        </p:blipFill>
        <p:spPr>
          <a:xfrm>
            <a:off x="7958667" y="0"/>
            <a:ext cx="42331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0"/>
            <a:ext cx="12192000" cy="84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6"/>
          <p:cNvSpPr txBox="1"/>
          <p:nvPr/>
        </p:nvSpPr>
        <p:spPr>
          <a:xfrm>
            <a:off x="677333" y="846667"/>
            <a:ext cx="6028400" cy="6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3200" b="1" dirty="0">
                <a:latin typeface="League Spartan"/>
                <a:ea typeface="League Spartan"/>
                <a:cs typeface="League Spartan"/>
                <a:sym typeface="League Spartan"/>
              </a:rPr>
              <a:t>Effects of COVID-19 Pandemic</a:t>
            </a:r>
            <a:endParaRPr sz="3200" b="1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77333" y="2014933"/>
            <a:ext cx="6028400" cy="2776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dirty="0">
                <a:latin typeface="Inter"/>
                <a:ea typeface="Inter"/>
                <a:cs typeface="Inter"/>
                <a:sym typeface="Inter"/>
              </a:rPr>
              <a:t>-  Outliers in electricity consumption and population growth rate and the proportion of household to total consumption were noticed in 2020 due to the impact of the COVID-19 pandemic.</a:t>
            </a:r>
            <a:endParaRPr sz="2400" dirty="0">
              <a:latin typeface="Inter"/>
              <a:ea typeface="Inter"/>
              <a:cs typeface="Inter"/>
              <a:sym typeface="Inter"/>
            </a:endParaRPr>
          </a:p>
          <a:p>
            <a:endParaRPr sz="2400" dirty="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552</Words>
  <Application>Microsoft Office PowerPoint</Application>
  <PresentationFormat>Widescreen</PresentationFormat>
  <Paragraphs>62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Inter</vt:lpstr>
      <vt:lpstr>League Spartan</vt:lpstr>
      <vt:lpstr>Microsoft GothicNeo</vt:lpstr>
      <vt:lpstr>Arial</vt:lpstr>
      <vt:lpstr>Calibri</vt:lpstr>
      <vt:lpstr>HeadlinesVTI</vt:lpstr>
      <vt:lpstr>Analysing Energy Trends in Singapore </vt:lpstr>
      <vt:lpstr>Analysing Energy Trends in Singapore </vt:lpstr>
      <vt:lpstr>The Business Problem </vt:lpstr>
      <vt:lpstr>Historical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Replacing Outliers</vt:lpstr>
      <vt:lpstr>Replacing Outliers</vt:lpstr>
      <vt:lpstr>Removing Outliers</vt:lpstr>
      <vt:lpstr>Methodology</vt:lpstr>
      <vt:lpstr>Methodology</vt:lpstr>
      <vt:lpstr>Methodology</vt:lpstr>
      <vt:lpstr>Using pmdarima’s auto arima to get the best model</vt:lpstr>
      <vt:lpstr>SARIMA Model for Household Electrical Consumption</vt:lpstr>
      <vt:lpstr>Forecasting the household consumption data</vt:lpstr>
      <vt:lpstr>Using auto arima to get the best model for Population Growth Rate</vt:lpstr>
      <vt:lpstr>SARIMA Model for Population Growth Rate</vt:lpstr>
      <vt:lpstr>Using auto arima to get the best model for Total Capacity</vt:lpstr>
      <vt:lpstr>SARIMA Model for Total Capacity</vt:lpstr>
      <vt:lpstr>Linear Regression for Household:Total Proportion</vt:lpstr>
      <vt:lpstr>Monte Carlo Simulation for Capacity Factor</vt:lpstr>
      <vt:lpstr>Monte Carlo Results</vt:lpstr>
      <vt:lpstr>Historical vs Forecasted Surplus</vt:lpstr>
      <vt:lpstr>Historical  vs Forecasted vs  ARIMA Surplus</vt:lpstr>
      <vt:lpstr>Informing policymakers and energy providers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Energy Trends in Singapore </dc:title>
  <dc:creator># ERNEST PEK JUN WEI (UC-FT)</dc:creator>
  <cp:lastModifiedBy># ERNEST PEK JUN WEI (UC-FT)</cp:lastModifiedBy>
  <cp:revision>2</cp:revision>
  <dcterms:created xsi:type="dcterms:W3CDTF">2023-03-21T06:30:19Z</dcterms:created>
  <dcterms:modified xsi:type="dcterms:W3CDTF">2023-03-21T09:49:09Z</dcterms:modified>
</cp:coreProperties>
</file>