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notesSlides/notesSlide16.xml" ContentType="application/vnd.openxmlformats-officedocument.presentationml.notesSlide+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2.xml" ContentType="application/vnd.openxmlformats-officedocument.presentationml.notesSlide+xml"/>
  <Override PartName="/ppt/tags/tag48.xml" ContentType="application/vnd.openxmlformats-officedocument.presentationml.tags+xml"/>
  <Override PartName="/ppt/notesSlides/notesSlide23.xml" ContentType="application/vnd.openxmlformats-officedocument.presentationml.notesSlide+xml"/>
  <Override PartName="/ppt/tags/tag49.xml" ContentType="application/vnd.openxmlformats-officedocument.presentationml.tags+xml"/>
  <Override PartName="/ppt/notesSlides/notesSlide24.xml" ContentType="application/vnd.openxmlformats-officedocument.presentationml.notesSlide+xml"/>
  <Override PartName="/ppt/tags/tag50.xml" ContentType="application/vnd.openxmlformats-officedocument.presentationml.tags+xml"/>
  <Override PartName="/ppt/notesSlides/notesSlide25.xml" ContentType="application/vnd.openxmlformats-officedocument.presentationml.notesSlide+xml"/>
  <Override PartName="/ppt/tags/tag51.xml" ContentType="application/vnd.openxmlformats-officedocument.presentationml.tags+xml"/>
  <Override PartName="/ppt/notesSlides/notesSlide26.xml" ContentType="application/vnd.openxmlformats-officedocument.presentationml.notesSlide+xml"/>
  <Override PartName="/ppt/tags/tag52.xml" ContentType="application/vnd.openxmlformats-officedocument.presentationml.tags+xml"/>
  <Override PartName="/ppt/notesSlides/notesSlide27.xml" ContentType="application/vnd.openxmlformats-officedocument.presentationml.notesSlide+xml"/>
  <Override PartName="/ppt/tags/tag53.xml" ContentType="application/vnd.openxmlformats-officedocument.presentationml.tags+xml"/>
  <Override PartName="/ppt/notesSlides/notesSlide28.xml" ContentType="application/vnd.openxmlformats-officedocument.presentationml.notesSlide+xml"/>
  <Override PartName="/ppt/tags/tag54.xml" ContentType="application/vnd.openxmlformats-officedocument.presentationml.tags+xml"/>
  <Override PartName="/ppt/notesSlides/notesSlide29.xml" ContentType="application/vnd.openxmlformats-officedocument.presentationml.notesSlide+xml"/>
  <Override PartName="/ppt/tags/tag55.xml" ContentType="application/vnd.openxmlformats-officedocument.presentationml.tags+xml"/>
  <Override PartName="/ppt/notesSlides/notesSlide30.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1.xml" ContentType="application/vnd.openxmlformats-officedocument.presentationml.notesSlide+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notesSlides/notesSlide3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6.xml" ContentType="application/vnd.openxmlformats-officedocument.presentationml.notesSlide+xml"/>
  <Override PartName="/ppt/tags/tag65.xml" ContentType="application/vnd.openxmlformats-officedocument.presentationml.tags+xml"/>
  <Override PartName="/ppt/notesSlides/notesSlide37.xml" ContentType="application/vnd.openxmlformats-officedocument.presentationml.notesSlide+xml"/>
  <Override PartName="/ppt/tags/tag66.xml" ContentType="application/vnd.openxmlformats-officedocument.presentationml.tags+xml"/>
  <Override PartName="/ppt/notesSlides/notesSlide38.xml" ContentType="application/vnd.openxmlformats-officedocument.presentationml.notesSlide+xml"/>
  <Override PartName="/ppt/tags/tag67.xml" ContentType="application/vnd.openxmlformats-officedocument.presentationml.tags+xml"/>
  <Override PartName="/ppt/notesSlides/notesSlide39.xml" ContentType="application/vnd.openxmlformats-officedocument.presentationml.notesSlide+xml"/>
  <Override PartName="/ppt/tags/tag68.xml" ContentType="application/vnd.openxmlformats-officedocument.presentationml.tags+xml"/>
  <Override PartName="/ppt/notesSlides/notesSlide40.xml" ContentType="application/vnd.openxmlformats-officedocument.presentationml.notesSlide+xml"/>
  <Override PartName="/ppt/tags/tag69.xml" ContentType="application/vnd.openxmlformats-officedocument.presentationml.tags+xml"/>
  <Override PartName="/ppt/notesSlides/notesSlide41.xml" ContentType="application/vnd.openxmlformats-officedocument.presentationml.notesSlide+xml"/>
  <Override PartName="/ppt/tags/tag70.xml" ContentType="application/vnd.openxmlformats-officedocument.presentationml.tags+xml"/>
  <Override PartName="/ppt/notesSlides/notesSlide42.xml" ContentType="application/vnd.openxmlformats-officedocument.presentationml.notesSlide+xml"/>
  <Override PartName="/ppt/tags/tag71.xml" ContentType="application/vnd.openxmlformats-officedocument.presentationml.tags+xml"/>
  <Override PartName="/ppt/notesSlides/notesSlide43.xml" ContentType="application/vnd.openxmlformats-officedocument.presentationml.notesSlide+xml"/>
  <Override PartName="/ppt/tags/tag72.xml" ContentType="application/vnd.openxmlformats-officedocument.presentationml.tags+xml"/>
  <Override PartName="/ppt/notesSlides/notesSlide44.xml" ContentType="application/vnd.openxmlformats-officedocument.presentationml.notesSlide+xml"/>
  <Override PartName="/ppt/tags/tag73.xml" ContentType="application/vnd.openxmlformats-officedocument.presentationml.tags+xml"/>
  <Override PartName="/ppt/notesSlides/notesSlide45.xml" ContentType="application/vnd.openxmlformats-officedocument.presentationml.notesSlide+xml"/>
  <Override PartName="/ppt/tags/tag74.xml" ContentType="application/vnd.openxmlformats-officedocument.presentationml.tags+xml"/>
  <Override PartName="/ppt/notesSlides/notesSlide46.xml" ContentType="application/vnd.openxmlformats-officedocument.presentationml.notesSlide+xml"/>
  <Override PartName="/ppt/tags/tag75.xml" ContentType="application/vnd.openxmlformats-officedocument.presentationml.tags+xml"/>
  <Override PartName="/ppt/notesSlides/notesSlide47.xml" ContentType="application/vnd.openxmlformats-officedocument.presentationml.notesSlide+xml"/>
  <Override PartName="/ppt/tags/tag76.xml" ContentType="application/vnd.openxmlformats-officedocument.presentationml.tags+xml"/>
  <Override PartName="/ppt/notesSlides/notesSlide48.xml" ContentType="application/vnd.openxmlformats-officedocument.presentationml.notesSlide+xml"/>
  <Override PartName="/ppt/tags/tag77.xml" ContentType="application/vnd.openxmlformats-officedocument.presentationml.tags+xml"/>
  <Override PartName="/ppt/notesSlides/notesSlide49.xml" ContentType="application/vnd.openxmlformats-officedocument.presentationml.notesSlide+xml"/>
  <Override PartName="/ppt/tags/tag78.xml" ContentType="application/vnd.openxmlformats-officedocument.presentationml.tags+xml"/>
  <Override PartName="/ppt/notesSlides/notesSlide50.xml" ContentType="application/vnd.openxmlformats-officedocument.presentationml.notesSlide+xml"/>
  <Override PartName="/ppt/tags/tag79.xml" ContentType="application/vnd.openxmlformats-officedocument.presentationml.tags+xml"/>
  <Override PartName="/ppt/notesSlides/notesSlide5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2.xml" ContentType="application/vnd.openxmlformats-officedocument.presentationml.notesSlide+xml"/>
  <Override PartName="/ppt/tags/tag82.xml" ContentType="application/vnd.openxmlformats-officedocument.presentationml.tags+xml"/>
  <Override PartName="/ppt/notesSlides/notesSlide5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77"/>
  </p:notesMasterIdLst>
  <p:handoutMasterIdLst>
    <p:handoutMasterId r:id="rId78"/>
  </p:handoutMasterIdLst>
  <p:sldIdLst>
    <p:sldId id="416" r:id="rId7"/>
    <p:sldId id="479" r:id="rId8"/>
    <p:sldId id="480" r:id="rId9"/>
    <p:sldId id="337" r:id="rId10"/>
    <p:sldId id="257" r:id="rId11"/>
    <p:sldId id="277" r:id="rId12"/>
    <p:sldId id="375" r:id="rId13"/>
    <p:sldId id="379" r:id="rId14"/>
    <p:sldId id="380" r:id="rId15"/>
    <p:sldId id="376" r:id="rId16"/>
    <p:sldId id="268" r:id="rId17"/>
    <p:sldId id="468" r:id="rId18"/>
    <p:sldId id="382" r:id="rId19"/>
    <p:sldId id="383" r:id="rId20"/>
    <p:sldId id="385" r:id="rId21"/>
    <p:sldId id="389" r:id="rId22"/>
    <p:sldId id="393" r:id="rId23"/>
    <p:sldId id="469" r:id="rId24"/>
    <p:sldId id="470" r:id="rId25"/>
    <p:sldId id="395" r:id="rId26"/>
    <p:sldId id="399" r:id="rId27"/>
    <p:sldId id="401" r:id="rId28"/>
    <p:sldId id="405" r:id="rId29"/>
    <p:sldId id="408" r:id="rId30"/>
    <p:sldId id="409" r:id="rId31"/>
    <p:sldId id="398" r:id="rId32"/>
    <p:sldId id="417" r:id="rId33"/>
    <p:sldId id="481" r:id="rId34"/>
    <p:sldId id="483" r:id="rId35"/>
    <p:sldId id="484" r:id="rId36"/>
    <p:sldId id="485" r:id="rId37"/>
    <p:sldId id="419" r:id="rId38"/>
    <p:sldId id="472" r:id="rId39"/>
    <p:sldId id="420" r:id="rId40"/>
    <p:sldId id="421" r:id="rId41"/>
    <p:sldId id="422" r:id="rId42"/>
    <p:sldId id="423" r:id="rId43"/>
    <p:sldId id="424" r:id="rId44"/>
    <p:sldId id="425" r:id="rId45"/>
    <p:sldId id="432" r:id="rId46"/>
    <p:sldId id="486" r:id="rId47"/>
    <p:sldId id="433" r:id="rId48"/>
    <p:sldId id="439" r:id="rId49"/>
    <p:sldId id="441" r:id="rId50"/>
    <p:sldId id="445" r:id="rId51"/>
    <p:sldId id="430" r:id="rId52"/>
    <p:sldId id="487" r:id="rId53"/>
    <p:sldId id="446" r:id="rId54"/>
    <p:sldId id="447" r:id="rId55"/>
    <p:sldId id="473" r:id="rId56"/>
    <p:sldId id="448" r:id="rId57"/>
    <p:sldId id="449" r:id="rId58"/>
    <p:sldId id="450" r:id="rId59"/>
    <p:sldId id="451" r:id="rId60"/>
    <p:sldId id="452" r:id="rId61"/>
    <p:sldId id="453" r:id="rId62"/>
    <p:sldId id="454" r:id="rId63"/>
    <p:sldId id="455" r:id="rId64"/>
    <p:sldId id="456" r:id="rId65"/>
    <p:sldId id="460" r:id="rId66"/>
    <p:sldId id="476" r:id="rId67"/>
    <p:sldId id="477" r:id="rId68"/>
    <p:sldId id="462" r:id="rId69"/>
    <p:sldId id="463" r:id="rId70"/>
    <p:sldId id="464" r:id="rId71"/>
    <p:sldId id="482" r:id="rId72"/>
    <p:sldId id="488" r:id="rId73"/>
    <p:sldId id="489" r:id="rId74"/>
    <p:sldId id="378" r:id="rId75"/>
    <p:sldId id="458" r:id="rId76"/>
  </p:sldIdLst>
  <p:sldSz cx="9144000" cy="6858000" type="screen4x3"/>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A7C2491-6DDA-4B8C-B2E0-27F1E98D2B82}">
          <p14:sldIdLst>
            <p14:sldId id="416"/>
            <p14:sldId id="479"/>
            <p14:sldId id="480"/>
          </p14:sldIdLst>
        </p14:section>
        <p14:section name="Intro" id="{359A7824-EA66-469F-BDC1-D97504BDE8D4}">
          <p14:sldIdLst>
            <p14:sldId id="337"/>
            <p14:sldId id="257"/>
            <p14:sldId id="277"/>
            <p14:sldId id="375"/>
            <p14:sldId id="379"/>
            <p14:sldId id="380"/>
            <p14:sldId id="376"/>
            <p14:sldId id="268"/>
            <p14:sldId id="468"/>
            <p14:sldId id="382"/>
            <p14:sldId id="383"/>
            <p14:sldId id="385"/>
            <p14:sldId id="389"/>
            <p14:sldId id="393"/>
            <p14:sldId id="469"/>
            <p14:sldId id="470"/>
            <p14:sldId id="395"/>
            <p14:sldId id="399"/>
            <p14:sldId id="401"/>
            <p14:sldId id="405"/>
            <p14:sldId id="408"/>
            <p14:sldId id="409"/>
          </p14:sldIdLst>
        </p14:section>
        <p14:section name="Activity 1" id="{575C58E7-5F60-418C-B723-4C82E0161F79}">
          <p14:sldIdLst>
            <p14:sldId id="398"/>
            <p14:sldId id="417"/>
            <p14:sldId id="481"/>
            <p14:sldId id="483"/>
            <p14:sldId id="484"/>
            <p14:sldId id="485"/>
            <p14:sldId id="419"/>
            <p14:sldId id="472"/>
            <p14:sldId id="420"/>
            <p14:sldId id="421"/>
            <p14:sldId id="422"/>
            <p14:sldId id="423"/>
            <p14:sldId id="424"/>
            <p14:sldId id="425"/>
            <p14:sldId id="432"/>
            <p14:sldId id="486"/>
            <p14:sldId id="433"/>
            <p14:sldId id="439"/>
            <p14:sldId id="441"/>
          </p14:sldIdLst>
        </p14:section>
        <p14:section name="Activity 2" id="{DA7A5B54-DB14-41DA-8CC9-CB0E384A6517}">
          <p14:sldIdLst>
            <p14:sldId id="445"/>
            <p14:sldId id="430"/>
            <p14:sldId id="487"/>
            <p14:sldId id="446"/>
            <p14:sldId id="447"/>
            <p14:sldId id="473"/>
            <p14:sldId id="448"/>
            <p14:sldId id="449"/>
            <p14:sldId id="450"/>
            <p14:sldId id="451"/>
            <p14:sldId id="452"/>
            <p14:sldId id="453"/>
            <p14:sldId id="454"/>
            <p14:sldId id="455"/>
            <p14:sldId id="456"/>
            <p14:sldId id="460"/>
            <p14:sldId id="476"/>
            <p14:sldId id="477"/>
            <p14:sldId id="462"/>
            <p14:sldId id="463"/>
            <p14:sldId id="464"/>
            <p14:sldId id="482"/>
            <p14:sldId id="488"/>
            <p14:sldId id="489"/>
          </p14:sldIdLst>
        </p14:section>
        <p14:section name="Activity 3" id="{42764F94-412D-4DF8-8D8E-35BB210849FB}">
          <p14:sldIdLst>
            <p14:sldId id="378"/>
            <p14:sldId id="4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015" autoAdjust="0"/>
  </p:normalViewPr>
  <p:slideViewPr>
    <p:cSldViewPr snapToGrid="0">
      <p:cViewPr varScale="1">
        <p:scale>
          <a:sx n="80" d="100"/>
          <a:sy n="80" d="100"/>
        </p:scale>
        <p:origin x="1478" y="5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tags" Target="tags/tag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6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ags" Target="../tags/tag80.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ags" Target="../tags/tag83.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251173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 DataFrame contains categorical variables, they must be treated differently in comparison to scale or interval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data analytics, we usually convert them to dummy variables in the pre-processing stage.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Nevertheless, if the variable contains a large number of categories, the number of dummy variables will become large as well.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the analytics algorithm will have to handle a large number of variables and the required computational effort in the fitting process could be significant.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possible solution here is to reduce the number of categories at the expense of information loss. It is therefore a task for data analysts to balance this trade-off carefully.</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Basically, the process of category reduction is to put observations from similar categories into a new category. For instance, if the country names are categories of a categorical variable, we can group them by their continents, and if a categorical variable contains the models of a certain product, we can group them by their brands or their main features. The similarity of the categories is essential here for not losing too much information.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terms of programming, all we need to do is to replace some category labels in a variable by the .replace() method of the pandas package.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to_replace</a:t>
            </a:r>
            <a:r>
              <a:rPr lang="en-GB" kern="1200" dirty="0">
                <a:solidFill>
                  <a:schemeClr val="tx1"/>
                </a:solidFill>
                <a:effectLst/>
                <a:latin typeface="Calibri" panose="020F0502020204030204" pitchFamily="34" charset="0"/>
                <a:ea typeface="+mn-ea"/>
                <a:cs typeface="Arial" panose="020B0604020202020204" pitchFamily="34" charset="0"/>
              </a:rPr>
              <a:t> can be a list or dictionary of category labels to be replaced by the list or dictionary of new labels that is assigned to the value parameter.</a:t>
            </a: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If a categorical variable has ordered numeric values as categories, we can discretise them into new bins by the cut() function of the pandas package.</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For our purpose here to reduce the number of categories, it is sufficient to put the highest value of each category in the list assigned to bins. </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When applying the cut() function, we have to be aware that it only includes the rightmost edge in each bin and not the leftmost one. Hence, the list for bins should start with 0, or -1 in case 0 is one of the numeric values of the original categories.</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very common that a dataset contains variables that are not directly relevant to be included in the analytics algorithm.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Some of them could be redundant in their meaning; some of them are the original version of a transformed variable.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These variables should be removed from the DataFrame before using the data to run the scikit-learn estimator.</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We have learned how to select rows and columns from the pandas DataFrame using index, Boolean masks, and localisation.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attributes .</a:t>
            </a:r>
            <a:r>
              <a:rPr lang="en-GB" sz="1200" kern="1200" dirty="0" err="1">
                <a:solidFill>
                  <a:schemeClr val="tx1"/>
                </a:solidFill>
                <a:effectLst/>
                <a:latin typeface="Calibri" panose="020F0502020204030204" pitchFamily="34" charset="0"/>
                <a:ea typeface="+mn-ea"/>
                <a:cs typeface="Arial" panose="020B0604020202020204" pitchFamily="34" charset="0"/>
              </a:rPr>
              <a:t>iloc</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loc</a:t>
            </a:r>
            <a:r>
              <a:rPr lang="en-GB" sz="1200" kern="1200" dirty="0">
                <a:solidFill>
                  <a:schemeClr val="tx1"/>
                </a:solidFill>
                <a:effectLst/>
                <a:latin typeface="Calibri" panose="020F0502020204030204" pitchFamily="34" charset="0"/>
                <a:ea typeface="+mn-ea"/>
                <a:cs typeface="Arial" panose="020B0604020202020204" pitchFamily="34" charset="0"/>
              </a:rPr>
              <a:t>() are crucial in this context. We can use the same procedures to select the necessary columns for the scikit-learn algorithm.</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mj-lt"/>
                <a:ea typeface="+mn-ea"/>
                <a:cs typeface="Arial" panose="020B0604020202020204" pitchFamily="34" charset="0"/>
              </a:rPr>
              <a:t>If a dataset is originated from an external source, the given variable names may not necessarily reflect the needs and ideas of the analyst. </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Sometimes, they can be lengthy and make the result output visually appalling. In pandas, the .rename() method is used to rename the variables in a DataFrame.</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kern="1200" dirty="0">
                <a:solidFill>
                  <a:schemeClr val="tx1"/>
                </a:solidFill>
                <a:effectLst/>
                <a:latin typeface="+mj-lt"/>
                <a:ea typeface="+mn-ea"/>
                <a:cs typeface="Arial" panose="020B0604020202020204" pitchFamily="34" charset="0"/>
              </a:rPr>
              <a:t>The column labels to be renamed must be put as keys of a dictionary that will be assigned to the parameter columns in the .rename() method. The values of the dictionary will then be the new labels of the corresponding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863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Categorical variables must be converted to dummy variables before they can be evaluated and included in the computation of the scikit-learn algorithms.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Dummy variables are binary variables that only have two values: 0 and 1.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an observation belongs to a certain category, the corresponding dummy variable will be 1, otherwise 0.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each category of a categorical variable will be transformed to a dummy variable, the number of categories has indeed a direct impact on the number of dummy variables in the final DataFrame used in the algorithm.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it is important to keep the number of categories at a rather low level.</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Python, we can convert categorical variables to dummy variables using the </a:t>
            </a:r>
            <a:r>
              <a:rPr lang="en-GB" kern="1200" dirty="0" err="1">
                <a:solidFill>
                  <a:schemeClr val="tx1"/>
                </a:solidFill>
                <a:effectLst/>
                <a:latin typeface="Calibri" panose="020F0502020204030204" pitchFamily="34" charset="0"/>
                <a:ea typeface="+mn-ea"/>
                <a:cs typeface="Arial" panose="020B0604020202020204" pitchFamily="34" charset="0"/>
              </a:rPr>
              <a:t>get_dummies</a:t>
            </a:r>
            <a:r>
              <a:rPr lang="en-GB" kern="1200" dirty="0">
                <a:solidFill>
                  <a:schemeClr val="tx1"/>
                </a:solidFill>
                <a:effectLst/>
                <a:latin typeface="Calibri" panose="020F0502020204030204" pitchFamily="34" charset="0"/>
                <a:ea typeface="+mn-ea"/>
                <a:cs typeface="Arial" panose="020B0604020202020204" pitchFamily="34" charset="0"/>
              </a:rPr>
              <a:t>() function of the pandas package.</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parameter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is used to instruct Python to take the first category as the reference level and remove it from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reason to define a reference level for categorical variables and to remove it from the DataFrame is to avoid linear dependence in the data matrix, which causes error in the calculation.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default setting here is </a:t>
            </a:r>
            <a:r>
              <a:rPr lang="en-GB" kern="1200" dirty="0" err="1">
                <a:solidFill>
                  <a:schemeClr val="tx1"/>
                </a:solidFill>
                <a:effectLst/>
                <a:latin typeface="Calibri" panose="020F0502020204030204" pitchFamily="34" charset="0"/>
                <a:ea typeface="+mn-ea"/>
                <a:cs typeface="Arial" panose="020B0604020202020204" pitchFamily="34" charset="0"/>
              </a:rPr>
              <a:t>drop_first</a:t>
            </a:r>
            <a:r>
              <a:rPr lang="en-GB" kern="1200" dirty="0">
                <a:solidFill>
                  <a:schemeClr val="tx1"/>
                </a:solidFill>
                <a:effectLst/>
                <a:latin typeface="Calibri" panose="020F0502020204030204" pitchFamily="34" charset="0"/>
                <a:ea typeface="+mn-ea"/>
                <a:cs typeface="Arial" panose="020B0604020202020204" pitchFamily="34" charset="0"/>
              </a:rPr>
              <a:t> = False. In this case, all dummy variables will remain in the resulting DataFrame.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Since most of the modules in scikit-learn have their own algorithms to deal with this issue, we can keep this setting without causing error in the estimation process.</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meaning of the parameter data is obvious. Note that pandas will create dummy variables for each uniquely existing string in all non-numeric variables.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If we have a numeric categorical variable which we would like to convert to dummy variables as well, we will need to change its data type using the .</a:t>
            </a:r>
            <a:r>
              <a:rPr lang="en-GB" kern="1200" dirty="0" err="1">
                <a:solidFill>
                  <a:schemeClr val="tx1"/>
                </a:solidFill>
                <a:effectLst/>
                <a:latin typeface="Calibri" panose="020F0502020204030204" pitchFamily="34" charset="0"/>
                <a:ea typeface="+mn-ea"/>
                <a:cs typeface="Arial" panose="020B0604020202020204" pitchFamily="34" charset="0"/>
              </a:rPr>
              <a:t>astype</a:t>
            </a:r>
            <a:r>
              <a:rPr lang="en-GB" kern="1200" dirty="0">
                <a:solidFill>
                  <a:schemeClr val="tx1"/>
                </a:solidFill>
                <a:effectLst/>
                <a:latin typeface="Calibri" panose="020F0502020204030204" pitchFamily="34" charset="0"/>
                <a:ea typeface="+mn-ea"/>
                <a:cs typeface="Arial" panose="020B0604020202020204" pitchFamily="34" charset="0"/>
              </a:rPr>
              <a:t>() method.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value that should be given to the parameter </a:t>
            </a:r>
            <a:r>
              <a:rPr lang="en-GB" kern="1200" dirty="0" err="1">
                <a:solidFill>
                  <a:schemeClr val="tx1"/>
                </a:solidFill>
                <a:effectLst/>
                <a:latin typeface="Calibri" panose="020F0502020204030204" pitchFamily="34" charset="0"/>
                <a:ea typeface="+mn-ea"/>
                <a:cs typeface="Arial" panose="020B0604020202020204" pitchFamily="34" charset="0"/>
              </a:rPr>
              <a:t>dtype</a:t>
            </a:r>
            <a:r>
              <a:rPr lang="en-GB" kern="1200" dirty="0">
                <a:solidFill>
                  <a:schemeClr val="tx1"/>
                </a:solidFill>
                <a:effectLst/>
                <a:latin typeface="Calibri" panose="020F0502020204030204" pitchFamily="34" charset="0"/>
                <a:ea typeface="+mn-ea"/>
                <a:cs typeface="Arial" panose="020B0604020202020204" pitchFamily="34" charset="0"/>
              </a:rPr>
              <a:t> should be a string that indicates a valid Python data type such as int, float, category, str, object, bool, etc.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To create dummy variables for a numeric categorical variable, we can either change it to “category”, “str” or “object”.</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Numeric </a:t>
            </a:r>
            <a:r>
              <a:rPr lang="en-US" kern="1200" dirty="0">
                <a:solidFill>
                  <a:schemeClr val="tx1"/>
                </a:solidFill>
                <a:effectLst/>
                <a:latin typeface="Calibri" panose="020F0502020204030204" pitchFamily="34" charset="0"/>
                <a:ea typeface="+mn-ea"/>
                <a:cs typeface="Arial" panose="020B0604020202020204" pitchFamily="34" charset="0"/>
              </a:rPr>
              <a:t>input </a:t>
            </a:r>
            <a:r>
              <a:rPr lang="en-GB" kern="1200" dirty="0">
                <a:solidFill>
                  <a:schemeClr val="tx1"/>
                </a:solidFill>
                <a:effectLst/>
                <a:latin typeface="Calibri" panose="020F0502020204030204" pitchFamily="34" charset="0"/>
                <a:ea typeface="+mn-ea"/>
                <a:cs typeface="Arial" panose="020B0604020202020204" pitchFamily="34" charset="0"/>
              </a:rPr>
              <a:t>variables are generally easier to deal with. But they can also cause trouble in the model estimation.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For instance, the range of their values can be rather wide.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As a result, variables with such characteristic tend to have higher impact in the model than those with smaller value ranges.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Therefore, they need to be scaled down to match the value range of other numeric variables. The most common methods for this purpose are normalisation and standardisation.</a:t>
            </a:r>
          </a:p>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scikit-learn, the normalisation</a:t>
            </a:r>
            <a:r>
              <a:rPr lang="en-GB" kern="1200" baseline="0" dirty="0">
                <a:solidFill>
                  <a:schemeClr val="tx1"/>
                </a:solidFill>
                <a:effectLst/>
                <a:latin typeface="Calibri" panose="020F0502020204030204" pitchFamily="34" charset="0"/>
                <a:ea typeface="+mn-ea"/>
                <a:cs typeface="Arial" panose="020B0604020202020204" pitchFamily="34" charset="0"/>
              </a:rPr>
              <a:t> and standardisation</a:t>
            </a:r>
            <a:r>
              <a:rPr lang="en-GB" kern="1200" dirty="0">
                <a:solidFill>
                  <a:schemeClr val="tx1"/>
                </a:solidFill>
                <a:effectLst/>
                <a:latin typeface="Calibri" panose="020F0502020204030204" pitchFamily="34" charset="0"/>
                <a:ea typeface="+mn-ea"/>
                <a:cs typeface="Arial" panose="020B0604020202020204" pitchFamily="34" charset="0"/>
              </a:rPr>
              <a:t> functions can be found in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normalize() function is actually straightforward and easy to handle. The object assigned to parameter X can be a DataFrame, a NumPy array, etc.</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 syntax for standardisation requires the initialisation of the estimator first. The data can be then transformed in the subsequent step.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We first initiate scaler as the estimator object for </a:t>
            </a:r>
            <a:r>
              <a:rPr lang="en-GB" kern="1200" dirty="0" err="1">
                <a:solidFill>
                  <a:schemeClr val="tx1"/>
                </a:solidFill>
                <a:effectLst/>
                <a:latin typeface="Calibri" panose="020F0502020204030204" pitchFamily="34" charset="0"/>
                <a:ea typeface="+mn-ea"/>
                <a:cs typeface="Arial" panose="020B0604020202020204" pitchFamily="34" charset="0"/>
              </a:rPr>
              <a:t>StandardScaler</a:t>
            </a:r>
            <a:r>
              <a:rPr lang="en-GB" kern="1200" dirty="0">
                <a:solidFill>
                  <a:schemeClr val="tx1"/>
                </a:solidFill>
                <a:effectLst/>
                <a:latin typeface="Calibri" panose="020F0502020204030204" pitchFamily="34" charset="0"/>
                <a:ea typeface="+mn-ea"/>
                <a:cs typeface="Arial" panose="020B0604020202020204" pitchFamily="34" charset="0"/>
              </a:rPr>
              <a:t> from the </a:t>
            </a:r>
            <a:r>
              <a:rPr lang="en-GB" kern="1200" dirty="0" err="1">
                <a:solidFill>
                  <a:schemeClr val="tx1"/>
                </a:solidFill>
                <a:effectLst/>
                <a:latin typeface="Calibri" panose="020F0502020204030204" pitchFamily="34" charset="0"/>
                <a:ea typeface="+mn-ea"/>
                <a:cs typeface="Arial" panose="020B0604020202020204" pitchFamily="34" charset="0"/>
              </a:rPr>
              <a:t>preprocessing</a:t>
            </a:r>
            <a:r>
              <a:rPr lang="en-GB" kern="1200" dirty="0">
                <a:solidFill>
                  <a:schemeClr val="tx1"/>
                </a:solidFill>
                <a:effectLst/>
                <a:latin typeface="Calibri" panose="020F0502020204030204" pitchFamily="34" charset="0"/>
                <a:ea typeface="+mn-ea"/>
                <a:cs typeface="Arial" panose="020B0604020202020204" pitchFamily="34" charset="0"/>
              </a:rPr>
              <a:t> module.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Then, the mean and standard deviation of the object X, which should be a DataFrame, will be computed by the fit() function. </a:t>
            </a:r>
          </a:p>
          <a:p>
            <a:pPr>
              <a:spcBef>
                <a:spcPts val="0"/>
              </a:spcBef>
            </a:pPr>
            <a:endParaRPr lang="en-GB" dirty="0"/>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In the final step, the object X will be standardised by the transform() function.</a:t>
            </a: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n-lt"/>
                <a:ea typeface="SimSun" panose="02010600030101010101" pitchFamily="2" charset="-122"/>
                <a:cs typeface="Times New Roman" panose="02020603050405020304" pitchFamily="18" charset="0"/>
              </a:rPr>
              <a:t>In data analytics, the performance of a predictive model is measured by its accuracy of predicting unseen data.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However, such data are usually unavailable. On the other hand, testing the prediction performance of a model by applying it on the original data based on which the model was constructed in the first place is not sensible at all. </a:t>
            </a:r>
          </a:p>
          <a:p>
            <a:pPr algn="just">
              <a:spcBef>
                <a:spcPts val="0"/>
              </a:spcBef>
            </a:pPr>
            <a:endParaRPr lang="en-GB" dirty="0">
              <a:effectLst/>
              <a:latin typeface="+mn-lt"/>
              <a:ea typeface="SimSun" panose="02010600030101010101" pitchFamily="2" charset="-122"/>
              <a:cs typeface="Times New Roman" panose="02020603050405020304" pitchFamily="18" charset="0"/>
            </a:endParaRPr>
          </a:p>
          <a:p>
            <a:pPr algn="just">
              <a:spcBef>
                <a:spcPts val="0"/>
              </a:spcBef>
            </a:pPr>
            <a:r>
              <a:rPr lang="en-GB" dirty="0">
                <a:effectLst/>
                <a:latin typeface="+mn-lt"/>
                <a:ea typeface="SimSun" panose="02010600030101010101" pitchFamily="2" charset="-122"/>
                <a:cs typeface="Times New Roman" panose="02020603050405020304" pitchFamily="18" charset="0"/>
              </a:rPr>
              <a:t>Therefore, analysts usually “hold back” a subset of data, namely the testing dataset, for model evaluation purpose. The remaining data form the training dataset for the construction the model. </a:t>
            </a:r>
          </a:p>
          <a:p>
            <a:pPr algn="just">
              <a:spcBef>
                <a:spcPts val="0"/>
              </a:spcBef>
            </a:pPr>
            <a:endParaRPr lang="en-SG"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In Python, the module </a:t>
            </a:r>
            <a:r>
              <a:rPr lang="en-GB" dirty="0" err="1">
                <a:effectLst/>
                <a:latin typeface="+mn-lt"/>
                <a:ea typeface="SimSun" panose="02010600030101010101" pitchFamily="2" charset="-122"/>
                <a:cs typeface="Times New Roman" panose="02020603050405020304" pitchFamily="18" charset="0"/>
              </a:rPr>
              <a:t>model_selection</a:t>
            </a:r>
            <a:r>
              <a:rPr lang="en-GB" dirty="0">
                <a:effectLst/>
                <a:latin typeface="+mn-lt"/>
                <a:ea typeface="SimSun" panose="02010600030101010101" pitchFamily="2" charset="-122"/>
                <a:cs typeface="Times New Roman" panose="02020603050405020304" pitchFamily="18" charset="0"/>
              </a:rPr>
              <a:t> provides the </a:t>
            </a:r>
            <a:r>
              <a:rPr lang="en-GB" dirty="0" err="1">
                <a:effectLst/>
                <a:latin typeface="+mn-lt"/>
                <a:ea typeface="SimSun" panose="02010600030101010101" pitchFamily="2" charset="-122"/>
                <a:cs typeface="Times New Roman" panose="02020603050405020304" pitchFamily="18" charset="0"/>
              </a:rPr>
              <a:t>train_test_split</a:t>
            </a:r>
            <a:r>
              <a:rPr lang="en-GB" dirty="0">
                <a:effectLst/>
                <a:latin typeface="+mn-lt"/>
                <a:ea typeface="SimSun" panose="02010600030101010101" pitchFamily="2" charset="-122"/>
                <a:cs typeface="Times New Roman" panose="02020603050405020304" pitchFamily="18" charset="0"/>
              </a:rPr>
              <a:t>() function to draw observations randomly from the original DataFrame into the training and the testing datasets.</a:t>
            </a:r>
          </a:p>
          <a:p>
            <a:pPr>
              <a:spcBef>
                <a:spcPts val="0"/>
              </a:spcBef>
            </a:pPr>
            <a:endParaRPr lang="en-GB" kern="1200" dirty="0">
              <a:solidFill>
                <a:schemeClr val="tx1"/>
              </a:solidFill>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objects assigned to the parameter arrays can be NumPy arrays, pandas DataFrames, etc.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A value between 0 and 1 should be given to the parameter </a:t>
            </a:r>
            <a:r>
              <a:rPr lang="en-GB" dirty="0" err="1">
                <a:effectLst/>
                <a:latin typeface="+mn-lt"/>
                <a:ea typeface="SimSun" panose="02010600030101010101" pitchFamily="2" charset="-122"/>
                <a:cs typeface="Times New Roman" panose="02020603050405020304" pitchFamily="18" charset="0"/>
              </a:rPr>
              <a:t>test_size</a:t>
            </a:r>
            <a:r>
              <a:rPr lang="en-GB" dirty="0">
                <a:effectLst/>
                <a:latin typeface="+mn-lt"/>
                <a:ea typeface="SimSun" panose="02010600030101010101" pitchFamily="2" charset="-122"/>
                <a:cs typeface="Times New Roman" panose="02020603050405020304" pitchFamily="18" charset="0"/>
              </a:rPr>
              <a:t>, which determines the proportion of observations in the original array that the testing dataset should be distributed to. The default value here is 0.25. </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a:spcBef>
                <a:spcPts val="0"/>
              </a:spcBef>
            </a:pPr>
            <a:r>
              <a:rPr lang="en-GB" dirty="0">
                <a:effectLst/>
                <a:latin typeface="+mn-lt"/>
                <a:ea typeface="SimSun" panose="02010600030101010101" pitchFamily="2" charset="-122"/>
                <a:cs typeface="Times New Roman" panose="02020603050405020304" pitchFamily="18" charset="0"/>
              </a:rPr>
              <a:t>The parameter </a:t>
            </a:r>
            <a:r>
              <a:rPr lang="en-GB" dirty="0" err="1">
                <a:effectLst/>
                <a:latin typeface="+mn-lt"/>
                <a:ea typeface="SimSun" panose="02010600030101010101" pitchFamily="2" charset="-122"/>
                <a:cs typeface="Times New Roman" panose="02020603050405020304" pitchFamily="18" charset="0"/>
              </a:rPr>
              <a:t>random_state</a:t>
            </a:r>
            <a:r>
              <a:rPr lang="en-GB" dirty="0">
                <a:effectLst/>
                <a:latin typeface="+mn-lt"/>
                <a:ea typeface="SimSun" panose="02010600030101010101" pitchFamily="2" charset="-122"/>
                <a:cs typeface="Times New Roman" panose="02020603050405020304" pitchFamily="18" charset="0"/>
              </a:rPr>
              <a:t> controls the shuffling applied to the data before applying the split. The default value here is "None", which means that different random seeds will be selected independently every time the function is being executed. That is, different observations will be chosen for the testing dataset in every run. Consequently, the testing result of the model will be different as well.</a:t>
            </a: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scikit-learn, the ultimate command of many algorithms to fit a model on a DataFrame is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 function has usually two parameters: X and Y, where Y could be optional for some algorithms.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the design matrix that contains all independent variables, and Y is the vector of the target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Both X and Y can be NumPy arrays or pandas DataFrames.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we need to extract the independent variables as a matrix and the dependent variable as a vector from the original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procedure here is rather straightforward. We simply select the column that represents our dependent variable and save it as a new object.</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Similarly, the matrix of the independent variables can be selected in the same manner.</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it is required to wrap the names of the independent variables in a list (square brackets) first before putting them in the index operator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DataFrame only contains the independent variables and the target variable, we can also simply drop the target variable from the original DataFrame to obtain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target variable is categorical and has been transformed to various dummy variables, the names of the dummy variables must be put in a list when passing them to the .drop() method.</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has become very common to use Python to carry out tasks for data analytics, statistical modelling or machine learning recently. And the trend is rising.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fact, many Python packages in these areas have also been developed. One of the most common libraries used for these purposes is scikit-learn, a free machine learning library written for Python. </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One reason that scikit-learn has become one of the most common machine learning libraries for programming is its broad applicability and functionality.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features various algorithms for classification, regression, clustering, etc.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machine learning, programs are constructed with parameters such that they can “learn” from newly fed data. That is, they can automatically adjust and improve their behaviour according to the new “knowledge”.</a:t>
            </a: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Clustering is a multivariate technique to group “similar” observations into disjoint, finite number of clusters.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of the most popular clustering algorithms is the K-Means method. This technique is very efficient in clustering large data sets.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algorithm here is to split the data into K groups with equal variance by minimising the variation within the cluster.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variation is called the inertia or within-cluster sum-of-squares.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“members” in the same cluster should be as “similar” as possible, while observations from different clusters should be most distinguishable.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Different from some other clustering algorithms in which the number of clusters will only emerge during the grouping process, the K-Means method requires the number of clusters to be specified before the algorithm starts.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clusters are characterised by their centroids, which can be interpreted as the centre of an area in a two-dimensional space, and therefore, they are the average of all the observations within a cluster.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of the algorithm suggests, there should be K different means (centroids) and they should be explored during the clustering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process of K-Means clustering can be described in five main steps: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K observations are randomly selected as initial cluster centroids where K is a pre-defined positive integer.</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Compute the distance of each object to the centroid. </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Based on the distance computed, each object is assigned to the nearest centroid. Objects assigned to the same centroid then form a cluster. There will be K number of clusters.</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For each cluster, recompute the centroid using the objects assigned to the cluster. The iteration starts again from Step 2.</a:t>
            </a:r>
          </a:p>
          <a:p>
            <a:pPr marL="342900" lvl="0" indent="-342900" algn="just">
              <a:spcBef>
                <a:spcPts val="0"/>
              </a:spcBef>
              <a:buFont typeface="+mj-lt"/>
              <a:buAutoNum type="arabicParen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mj-lt"/>
              <a:buAutoNum type="arabicParenR"/>
            </a:pPr>
            <a:r>
              <a:rPr lang="en-GB" dirty="0">
                <a:effectLst/>
                <a:latin typeface="+mj-lt"/>
                <a:ea typeface="SimSun" panose="02010600030101010101" pitchFamily="2" charset="-122"/>
                <a:cs typeface="Times New Roman" panose="02020603050405020304" pitchFamily="18" charset="0"/>
              </a:rPr>
              <a:t>The iteration stops when the centroids remain unchanged or a specified number of iterations has been performed. </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Note that the distance refers to the Euclidean distance in general.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Euclidean distance between an object and a cluster centroid is measured by the sum of the squared differences between the values of some selected clustering criteria, which are usually some input variables of the object and the values of the same clustering criteria of the centroid.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Subsequent to the clustering process, it is important to make sure that the resulting clusters really create some insights.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To interpret the clusters, the characteristics of each cluster should be explored by looking at the summary statistics (e.g. mean, min, max) of the clustering criteria.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good clustering solution should allow us to describe the profile of each cluster clearly.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addition, there are objective measures for evaluating the quality of clustering solutions: cohesion, separation and parsimony.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cohesion measures the similarity of the objects in a cluster. This value should be small because these objects should be similar.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separation, on the other hand, measures how dissimilar the clusters are, and this value should be high.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can apply the Silhouette coefficient since it combines both the cohesion and the separation.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Briefly speaking, the Silhouette coefficient is a value between -1 and 1 that measures the relationship between the intra-cluster distances and nearest cluster distances.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mean of the individual Silhouette coefficients will be computed for every clustering solution for evaluation.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 high and positive average Silhouette coefficient suggests appropriate and useful cluster solution.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contrary, negative Silhouette coefficient indicates a rather undesirable clustering result.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parsimony is another important criterion in clustering.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prefer smaller number of clusters if the quality of the corresponding clustering solution is satisfactory.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Nevertheless, the number of clustering criteria should also be parsimonious, so that the clustering solution can be interpreted conveniently.</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US" dirty="0">
                <a:effectLst/>
                <a:latin typeface="+mn-lt"/>
                <a:ea typeface="SimSun" panose="02010600030101010101" pitchFamily="2" charset="-122"/>
                <a:cs typeface="Times New Roman" panose="02020603050405020304" pitchFamily="18" charset="0"/>
              </a:rPr>
              <a:t>In scikit-learn, all algorithms are controlled and executed by the so-called estimator. We can adjust our parameters for the modelling process in the syntax of the estimator declaration.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In K-Means Clustering, the estimator is called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And it can be imported from the cluster module of the s</a:t>
            </a:r>
            <a:r>
              <a:rPr lang="de-DE" dirty="0">
                <a:effectLst/>
                <a:latin typeface="+mn-lt"/>
                <a:ea typeface="SimSun" panose="02010600030101010101" pitchFamily="2" charset="-122"/>
                <a:cs typeface="Times New Roman" panose="02020603050405020304" pitchFamily="18" charset="0"/>
              </a:rPr>
              <a:t>ci</a:t>
            </a:r>
            <a:r>
              <a:rPr lang="en-US" dirty="0">
                <a:effectLst/>
                <a:latin typeface="+mn-lt"/>
                <a:ea typeface="SimSun" panose="02010600030101010101" pitchFamily="2" charset="-122"/>
                <a:cs typeface="Times New Roman" panose="02020603050405020304" pitchFamily="18" charset="0"/>
              </a:rPr>
              <a:t>kit-learn package. </a:t>
            </a:r>
          </a:p>
          <a:p>
            <a:pPr>
              <a:spcBef>
                <a:spcPts val="0"/>
              </a:spcBef>
            </a:pPr>
            <a:endParaRPr lang="en-US" dirty="0">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First, we need to initiate the </a:t>
            </a:r>
            <a:r>
              <a:rPr lang="en-US" dirty="0" err="1">
                <a:effectLst/>
                <a:latin typeface="+mn-lt"/>
                <a:ea typeface="SimSun" panose="02010600030101010101" pitchFamily="2" charset="-122"/>
                <a:cs typeface="Times New Roman" panose="02020603050405020304" pitchFamily="18" charset="0"/>
              </a:rPr>
              <a:t>KMeans</a:t>
            </a:r>
            <a:r>
              <a:rPr lang="en-US" dirty="0">
                <a:effectLst/>
                <a:latin typeface="+mn-lt"/>
                <a:ea typeface="SimSun" panose="02010600030101010101" pitchFamily="2" charset="-122"/>
                <a:cs typeface="Times New Roman" panose="02020603050405020304" pitchFamily="18" charset="0"/>
              </a:rPr>
              <a:t> estimator and adjust the estimation parameters according to our needs.</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err="1">
                <a:effectLst/>
                <a:latin typeface="+mj-lt"/>
                <a:ea typeface="SimSun" panose="02010600030101010101" pitchFamily="2" charset="-122"/>
                <a:cs typeface="Times New Roman" panose="02020603050405020304" pitchFamily="18" charset="0"/>
              </a:rPr>
              <a:t>Hiere</a:t>
            </a:r>
            <a:r>
              <a:rPr lang="en-GB" dirty="0">
                <a:effectLst/>
                <a:latin typeface="+mj-lt"/>
                <a:ea typeface="SimSun" panose="02010600030101010101" pitchFamily="2" charset="-122"/>
                <a:cs typeface="Times New Roman" panose="02020603050405020304" pitchFamily="18" charset="0"/>
              </a:rPr>
              <a:t> is a list of parameters of the K-Means estimator.</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is the number of clusters to form as well as the number of centroids to generate.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err="1">
                <a:effectLst/>
                <a:latin typeface="+mj-lt"/>
                <a:ea typeface="SimSun" panose="02010600030101010101" pitchFamily="2" charset="-122"/>
                <a:cs typeface="Times New Roman" panose="02020603050405020304" pitchFamily="18" charset="0"/>
              </a:rPr>
              <a:t>init</a:t>
            </a:r>
            <a:r>
              <a:rPr lang="en-GB" dirty="0">
                <a:effectLst/>
                <a:latin typeface="+mj-lt"/>
                <a:ea typeface="SimSun" panose="02010600030101010101" pitchFamily="2" charset="-122"/>
                <a:cs typeface="Times New Roman" panose="02020603050405020304" pitchFamily="18" charset="0"/>
              </a:rPr>
              <a:t> is the method for initialisation: </a:t>
            </a:r>
          </a:p>
          <a:p>
            <a:pPr algn="just">
              <a:spcBef>
                <a:spcPts val="0"/>
              </a:spcBef>
            </a:pPr>
            <a:r>
              <a:rPr lang="en-GB" dirty="0">
                <a:effectLst/>
                <a:latin typeface="+mj-lt"/>
                <a:ea typeface="SimSun" panose="02010600030101010101" pitchFamily="2" charset="-122"/>
                <a:cs typeface="Times New Roman" panose="02020603050405020304" pitchFamily="18" charset="0"/>
              </a:rPr>
              <a:t>"k-means++": selects initial cluster centres for k-mean clustering in a smart way to speed up convergence.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"random": choose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observations at random from the data as initial centroids.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Array: An array with number of rows equal to the number of clusters, and number of columns equal to the number of variables that give the initial centroids.</a:t>
            </a: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Callable: Any function or method that takes arguments X, number of clusters and a random state and return an initialisation.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is the number of time the k-means algorithm will be run with different centroid seeds. The final results will be the best output of </a:t>
            </a:r>
            <a:r>
              <a:rPr lang="en-GB" i="0" dirty="0" err="1">
                <a:effectLst/>
                <a:latin typeface="+mj-lt"/>
                <a:ea typeface="SimSun" panose="02010600030101010101" pitchFamily="2" charset="-122"/>
                <a:cs typeface="Times New Roman" panose="02020603050405020304" pitchFamily="18" charset="0"/>
              </a:rPr>
              <a:t>n_init</a:t>
            </a:r>
            <a:r>
              <a:rPr lang="en-GB" i="0" dirty="0">
                <a:effectLst/>
                <a:latin typeface="+mj-lt"/>
                <a:ea typeface="SimSun" panose="02010600030101010101" pitchFamily="2" charset="-122"/>
                <a:cs typeface="Times New Roman" panose="02020603050405020304" pitchFamily="18" charset="0"/>
              </a:rPr>
              <a:t> consecutive runs in terms of inertia.</a:t>
            </a:r>
            <a:endParaRPr lang="en-GB" b="0" i="0"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GB" b="0" dirty="0">
              <a:effectLst/>
              <a:latin typeface="+mj-lt"/>
              <a:ea typeface="SimSun" panose="02010600030101010101" pitchFamily="2" charset="-122"/>
              <a:cs typeface="Times New Roman" panose="02020603050405020304" pitchFamily="18" charset="0"/>
            </a:endParaRPr>
          </a:p>
          <a:p>
            <a:pPr algn="just">
              <a:spcBef>
                <a:spcPts val="0"/>
              </a:spcBef>
            </a:pPr>
            <a:r>
              <a:rPr lang="en-GB" i="0" dirty="0" err="1">
                <a:effectLst/>
                <a:latin typeface="+mj-lt"/>
                <a:ea typeface="SimSun" panose="02010600030101010101" pitchFamily="2" charset="-122"/>
                <a:cs typeface="Times New Roman" panose="02020603050405020304" pitchFamily="18" charset="0"/>
              </a:rPr>
              <a:t>max_iter</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m</a:t>
            </a:r>
            <a:r>
              <a:rPr lang="en-GB" i="0" dirty="0" err="1">
                <a:effectLst/>
                <a:latin typeface="+mj-lt"/>
                <a:ea typeface="SimSun" panose="02010600030101010101" pitchFamily="2" charset="-122"/>
                <a:cs typeface="Times New Roman" panose="02020603050405020304" pitchFamily="18" charset="0"/>
              </a:rPr>
              <a:t>aximum</a:t>
            </a:r>
            <a:r>
              <a:rPr lang="en-GB" i="0" dirty="0">
                <a:effectLst/>
                <a:latin typeface="+mj-lt"/>
                <a:ea typeface="SimSun" panose="02010600030101010101" pitchFamily="2" charset="-122"/>
                <a:cs typeface="Times New Roman" panose="02020603050405020304" pitchFamily="18" charset="0"/>
              </a:rPr>
              <a:t> iterations of the k-means algorithm for a single run.</a:t>
            </a:r>
          </a:p>
          <a:p>
            <a:pPr algn="just">
              <a:spcBef>
                <a:spcPts val="0"/>
              </a:spcBef>
            </a:pPr>
            <a:endParaRPr lang="en-GB"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tol</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is the r</a:t>
            </a:r>
            <a:r>
              <a:rPr lang="en-GB" i="0" dirty="0">
                <a:effectLst/>
                <a:latin typeface="+mj-lt"/>
                <a:ea typeface="SimSun" panose="02010600030101010101" pitchFamily="2" charset="-122"/>
                <a:cs typeface="Times New Roman" panose="02020603050405020304" pitchFamily="18" charset="0"/>
              </a:rPr>
              <a:t>elative tolerance of the difference in the cluster centres of two consecutive iterations to declare convergence.</a:t>
            </a:r>
            <a:endParaRPr lang="en-SG" i="0" dirty="0">
              <a:effectLst/>
              <a:latin typeface="+mj-lt"/>
              <a:ea typeface="SimSun" panose="02010600030101010101" pitchFamily="2" charset="-122"/>
              <a:cs typeface="Times New Roman" panose="02020603050405020304" pitchFamily="18" charset="0"/>
            </a:endParaRPr>
          </a:p>
          <a:p>
            <a:pPr algn="just">
              <a:spcBef>
                <a:spcPts val="0"/>
              </a:spcBef>
            </a:pPr>
            <a:endParaRPr lang="en-SG" i="0" dirty="0">
              <a:effectLst/>
              <a:latin typeface="+mj-lt"/>
              <a:ea typeface="SimSun" panose="02010600030101010101" pitchFamily="2" charset="-122"/>
              <a:cs typeface="Times New Roman" panose="02020603050405020304" pitchFamily="18" charset="0"/>
            </a:endParaRPr>
          </a:p>
          <a:p>
            <a:pPr algn="l">
              <a:spcBef>
                <a:spcPts val="0"/>
              </a:spcBef>
            </a:pPr>
            <a:r>
              <a:rPr lang="en-GB" i="0" dirty="0" err="1">
                <a:effectLst/>
                <a:latin typeface="+mj-lt"/>
                <a:ea typeface="SimSun" panose="02010600030101010101" pitchFamily="2" charset="-122"/>
                <a:cs typeface="Times New Roman" panose="02020603050405020304" pitchFamily="18" charset="0"/>
              </a:rPr>
              <a:t>precompute_distances</a:t>
            </a:r>
            <a:r>
              <a:rPr lang="en-GB" i="0" dirty="0">
                <a:effectLst/>
                <a:latin typeface="+mj-lt"/>
                <a:ea typeface="SimSun" panose="02010600030101010101" pitchFamily="2" charset="-122"/>
                <a:cs typeface="Times New Roman" panose="02020603050405020304" pitchFamily="18" charset="0"/>
              </a:rPr>
              <a:t> </a:t>
            </a:r>
            <a:r>
              <a:rPr lang="en-US" i="0" dirty="0">
                <a:effectLst/>
                <a:latin typeface="+mj-lt"/>
                <a:ea typeface="SimSun" panose="02010600030101010101" pitchFamily="2" charset="-122"/>
                <a:cs typeface="Times New Roman" panose="02020603050405020304" pitchFamily="18" charset="0"/>
              </a:rPr>
              <a:t>takes three possible values</a:t>
            </a:r>
            <a:r>
              <a:rPr lang="en-GB" i="0" dirty="0">
                <a:effectLst/>
                <a:latin typeface="+mj-lt"/>
                <a:ea typeface="SimSun" panose="02010600030101010101" pitchFamily="2" charset="-122"/>
                <a:cs typeface="Times New Roman" panose="02020603050405020304" pitchFamily="18" charset="0"/>
              </a:rPr>
              <a:t>:</a:t>
            </a:r>
          </a:p>
          <a:p>
            <a:pPr algn="just">
              <a:spcBef>
                <a:spcPts val="0"/>
              </a:spcBef>
            </a:pPr>
            <a:r>
              <a:rPr lang="en-GB" dirty="0">
                <a:effectLst/>
                <a:latin typeface="+mj-lt"/>
                <a:ea typeface="SimSun" panose="02010600030101010101" pitchFamily="2" charset="-122"/>
                <a:cs typeface="Times New Roman" panose="02020603050405020304" pitchFamily="18" charset="0"/>
              </a:rPr>
              <a:t>"auto": do not precompute distances if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 </a:t>
            </a:r>
            <a:r>
              <a:rPr lang="en-GB" dirty="0" err="1">
                <a:effectLst/>
                <a:latin typeface="+mj-lt"/>
                <a:ea typeface="SimSun" panose="02010600030101010101" pitchFamily="2" charset="-122"/>
                <a:cs typeface="Times New Roman" panose="02020603050405020304" pitchFamily="18" charset="0"/>
              </a:rPr>
              <a:t>n_clusters</a:t>
            </a:r>
            <a:r>
              <a:rPr lang="en-GB" dirty="0">
                <a:effectLst/>
                <a:latin typeface="+mj-lt"/>
                <a:ea typeface="SimSun" panose="02010600030101010101" pitchFamily="2" charset="-122"/>
                <a:cs typeface="Times New Roman" panose="02020603050405020304" pitchFamily="18" charset="0"/>
              </a:rPr>
              <a:t> &gt; 12 million. This corresponds to about 100MB overhead per job using double precision.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True: always precompute distances.</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False: never precompute distances.</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l">
              <a:spcBef>
                <a:spcPts val="0"/>
              </a:spcBef>
            </a:pPr>
            <a:r>
              <a:rPr lang="en-GB" dirty="0" err="1">
                <a:effectLst/>
                <a:latin typeface="+mj-lt"/>
                <a:ea typeface="SimSun" panose="02010600030101010101" pitchFamily="2" charset="-122"/>
                <a:cs typeface="Times New Roman" panose="02020603050405020304" pitchFamily="18" charset="0"/>
              </a:rPr>
              <a:t>random_state</a:t>
            </a:r>
            <a:r>
              <a:rPr lang="en-GB" dirty="0">
                <a:effectLst/>
                <a:latin typeface="+mj-lt"/>
                <a:ea typeface="SimSun" panose="02010600030101010101" pitchFamily="2" charset="-122"/>
                <a:cs typeface="Times New Roman" panose="02020603050405020304" pitchFamily="18" charset="0"/>
              </a:rPr>
              <a:t> determines the random number generation for centroid initialisation. Use an integer to make the randomness deterministic.</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We can attach fit() to the </a:t>
            </a:r>
            <a:r>
              <a:rPr lang="en-GB" kern="1200" dirty="0" err="1">
                <a:solidFill>
                  <a:schemeClr val="tx1"/>
                </a:solidFill>
                <a:effectLst/>
                <a:latin typeface="+mj-lt"/>
                <a:ea typeface="+mn-ea"/>
                <a:cs typeface="Arial" panose="020B0604020202020204" pitchFamily="34" charset="0"/>
              </a:rPr>
              <a:t>KMeans</a:t>
            </a:r>
            <a:r>
              <a:rPr lang="en-GB" kern="1200" dirty="0">
                <a:solidFill>
                  <a:schemeClr val="tx1"/>
                </a:solidFill>
                <a:effectLst/>
                <a:latin typeface="+mj-lt"/>
                <a:ea typeface="+mn-ea"/>
                <a:cs typeface="Arial" panose="020B0604020202020204" pitchFamily="34" charset="0"/>
              </a:rPr>
              <a:t> estimator object to perform </a:t>
            </a:r>
            <a:r>
              <a:rPr lang="en-GB" dirty="0">
                <a:effectLst/>
                <a:latin typeface="+mj-lt"/>
                <a:ea typeface="SimSun" panose="02010600030101010101" pitchFamily="2" charset="-122"/>
                <a:cs typeface="Times New Roman" panose="02020603050405020304" pitchFamily="18" charset="0"/>
              </a:rPr>
              <a:t>K-Means clustering on a prepared DataFrame.</a:t>
            </a: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is a prepared DataFrame based on which the clusters are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we can pre-specify the weights for each observation in X. If it is set to None, which is also the default here, all observations will be assigned equal weight.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fitted estimator of the K-Means algorithm is saved in the object left to the equal sign. </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To obtain and view the results of the estimation, we still need to request scikit-learn to predict the cluster classification for each observation in the DataFrame X.</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parameters here are the same as the .fit() function.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parameter X contains the data for which the cluster prediction will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pre-specified individual weights in </a:t>
            </a:r>
            <a:r>
              <a:rPr lang="en-GB" dirty="0" err="1">
                <a:effectLst/>
                <a:latin typeface="+mj-lt"/>
                <a:ea typeface="SimSun" panose="02010600030101010101" pitchFamily="2" charset="-122"/>
                <a:cs typeface="Times New Roman" panose="02020603050405020304" pitchFamily="18" charset="0"/>
              </a:rPr>
              <a:t>sample_weight</a:t>
            </a:r>
            <a:r>
              <a:rPr lang="en-GB" dirty="0">
                <a:effectLst/>
                <a:latin typeface="+mj-lt"/>
                <a:ea typeface="SimSun" panose="02010600030101010101" pitchFamily="2" charset="-122"/>
                <a:cs typeface="Times New Roman" panose="02020603050405020304" pitchFamily="18" charset="0"/>
              </a:rPr>
              <a:t> will be assigned to all observations in the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output object here is an n-dimensional array of length </a:t>
            </a:r>
            <a:r>
              <a:rPr lang="en-GB" dirty="0" err="1">
                <a:effectLst/>
                <a:latin typeface="+mj-lt"/>
                <a:ea typeface="SimSun" panose="02010600030101010101" pitchFamily="2" charset="-122"/>
                <a:cs typeface="Times New Roman" panose="02020603050405020304" pitchFamily="18" charset="0"/>
              </a:rPr>
              <a:t>n_samples</a:t>
            </a:r>
            <a:r>
              <a:rPr lang="en-GB" dirty="0">
                <a:effectLst/>
                <a:latin typeface="+mj-lt"/>
                <a:ea typeface="SimSun" panose="02010600030101010101" pitchFamily="2" charset="-122"/>
                <a:cs typeface="Times New Roman" panose="02020603050405020304" pitchFamily="18" charset="0"/>
              </a:rPr>
              <a:t>, i.e., the number of observations in the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items in the array are indices of the cluster that each sample belongs to.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Recall that the number of clusters, K, must be specified before the clustering algorithm starts. One way to determine the optimal value of K is the elbow method.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Elbow method is a popular technique that uses the inertia as the measurement to compare the distortions in some clustering solutions with different K.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distortion is the sum of squared distances of each data point to the centroids. The plot of distortions which looks like an arm will then be generated.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best value of K can be found at the “elbow”, the inflection point on the curve.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determine the inertia of a clustering solution, we can apply the .inertia_ method on a </a:t>
            </a:r>
            <a:r>
              <a:rPr lang="en-GB" dirty="0" err="1">
                <a:effectLst/>
                <a:latin typeface="+mj-lt"/>
                <a:ea typeface="SimSun" panose="02010600030101010101" pitchFamily="2" charset="-122"/>
                <a:cs typeface="Times New Roman" panose="02020603050405020304" pitchFamily="18" charset="0"/>
              </a:rPr>
              <a:t>KMeans</a:t>
            </a:r>
            <a:r>
              <a:rPr lang="en-GB" dirty="0">
                <a:effectLst/>
                <a:latin typeface="+mj-lt"/>
                <a:ea typeface="SimSun" panose="02010600030101010101" pitchFamily="2" charset="-122"/>
                <a:cs typeface="Times New Roman" panose="02020603050405020304" pitchFamily="18" charset="0"/>
              </a:rPr>
              <a:t> estimator.</a:t>
            </a: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The characteristics of the clusters can be examined by looking at some statistics such as mean, min, max, etc. of the clustering criteria based on which the clusters have been constructed.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can cross-tabulate the clustering criteria and the cluster index to understand the features of the clusters.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a clustering criterion variable is categorical, our focus of interpretation will be on the proportional distribution of the clusters in each category.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crosstab() function, we can easily create a cross-table to fulfil our purpose.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object assigned to the first parameter of the crosstab() function is the row variable of the cross-tabulation.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most of the cases, one of the clustering criteria is placed here since the number of categories could be rather large, and it is more convenient to have them listed in rows rather than in columns.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multiple names are passed to this parameter, these variables will be tabulated in hierarchy.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controls the column variable. Our suggestion is to place the cluster index here since the number of clusters is usually limited.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parameter normalize can take the values "all", "index", "columns", {0, 1}, or {True, False} where the default value is False, or 0 equivalently.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True or 1, Python will return the table percentage of each cell, while the counts of each cell will be shown if normalize is False or 0. </a:t>
            </a:r>
          </a:p>
          <a:p>
            <a:pPr marL="0" marR="0" lvl="0" indent="0" algn="l"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normalize = "index", the row proportion of the cell will be calculated, while the column percentage will be provided if normalize = "column".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margin = True, the marginal frequency of the axis specified in the normalize parameter will be listed out as well.</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r>
              <a:rPr lang="en-SG" dirty="0">
                <a:effectLst/>
                <a:latin typeface="+mj-lt"/>
                <a:ea typeface="SimSun" panose="02010600030101010101" pitchFamily="2" charset="-122"/>
                <a:cs typeface="Times New Roman" panose="02020603050405020304" pitchFamily="18" charset="0"/>
              </a:rPr>
              <a:t>Here </a:t>
            </a:r>
            <a:r>
              <a:rPr lang="en-GB" kern="1200" dirty="0">
                <a:solidFill>
                  <a:schemeClr val="tx1"/>
                </a:solidFill>
                <a:effectLst/>
                <a:latin typeface="+mj-lt"/>
                <a:ea typeface="+mn-ea"/>
                <a:cs typeface="Arial" panose="020B0604020202020204" pitchFamily="34" charset="0"/>
              </a:rPr>
              <a:t>is a table of some common algorithms that are available in scikit-learn.</a:t>
            </a: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Beside machine learning algorithms, scikit-learn also provides modules for model selection, visualisation, data transformation as well as example datasets. </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a clustering criterion variable was numeric, the crosstab() function would not be a good choice since it would take every unique value in it as a separate category.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case, we would rather let Python calculate some statistics of the clustering criteria for each cluster. </a:t>
            </a:r>
          </a:p>
          <a:p>
            <a:pPr marL="0" marR="0" lvl="0" indent="0" algn="just" defTabSz="914400" rtl="0" eaLnBrk="1" fontAlgn="auto" latinLnBrk="0" hangingPunct="1">
              <a:spcBef>
                <a:spcPts val="0"/>
              </a:spcBef>
              <a:buClrTx/>
              <a:buSzTx/>
              <a:buFontTx/>
              <a:buNone/>
              <a:tabLst/>
              <a:defRPr/>
            </a:pPr>
            <a:endParaRPr lang="en-GB" dirty="0">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of the pandas package would become applicable in our Python program once again.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here is specifically adjusted for clustering interpretation.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First, we merge the selected clustering criteria variables from the original DataFrame with the cluster classification variable.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resulting DataFrame will be grouped by the cluster indices, and the method to compute the statistics of interest is appended to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variable used in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which is the cluster index in this case, will be displayed as rows.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we may transpose the DataFrame resulted from the .</a:t>
            </a:r>
            <a:r>
              <a:rPr lang="en-GB" dirty="0" err="1">
                <a:effectLst/>
                <a:latin typeface="+mj-lt"/>
                <a:ea typeface="SimSun" panose="02010600030101010101" pitchFamily="2" charset="-122"/>
                <a:cs typeface="Times New Roman" panose="02020603050405020304" pitchFamily="18" charset="0"/>
              </a:rPr>
              <a:t>groupby</a:t>
            </a:r>
            <a:r>
              <a:rPr lang="en-GB" dirty="0">
                <a:effectLst/>
                <a:latin typeface="+mj-lt"/>
                <a:ea typeface="SimSun" panose="02010600030101010101" pitchFamily="2" charset="-122"/>
                <a:cs typeface="Times New Roman" panose="02020603050405020304" pitchFamily="18" charset="0"/>
              </a:rPr>
              <a:t>() method to swap the rows and columns.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After transposing the table, the cluster indices are put as columns in the same way crosstab() does.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But it is more a step to standardise the presentation rather than an analytics requirement and hence optional for us to integrate it in our syntax or not.</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11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Silhouette coefficient is used to evaluate the cohesion and separation of a clustering solution.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scikit-learn, we can apply the </a:t>
            </a:r>
            <a:r>
              <a:rPr lang="en-GB" dirty="0" err="1">
                <a:effectLst/>
                <a:latin typeface="+mj-lt"/>
                <a:ea typeface="SimSun" panose="02010600030101010101" pitchFamily="2" charset="-122"/>
                <a:cs typeface="Times New Roman" panose="02020603050405020304" pitchFamily="18" charset="0"/>
              </a:rPr>
              <a:t>silhouette_score</a:t>
            </a:r>
            <a:r>
              <a:rPr lang="en-GB" dirty="0">
                <a:effectLst/>
                <a:latin typeface="+mj-lt"/>
                <a:ea typeface="SimSun" panose="02010600030101010101" pitchFamily="2" charset="-122"/>
                <a:cs typeface="Times New Roman" panose="02020603050405020304" pitchFamily="18" charset="0"/>
              </a:rPr>
              <a:t> function from the metrics module to calculate it.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first parameter of the function refers to the matrix of the input variables, or clustering criteria.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second parameter requests for the array of the fitted cluster of each observation.</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40622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understand a clustering solution is the graphical approach.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idea of this approach is to plot all the data points with their cluster classification in a two-dimensional scatter plot.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approach would be rather straightforward if only one or two input variables have been used as clustering criteria.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multivariate case, we need to reduce the dimensionality of all the input variables down to two before plotting.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One of the most common methods to reduce the dimensions of a high-dimensional array (or matrix) is the Principal Component Analysis (PCA).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idea of the PCA is to project each data point onto the first few principal components which contain the majority of the variation in the data.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loss of information caused by the omission of the remaining components is then insignificant and the data dimension is reduced to the number of principal components.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our case, we may only be interested in the first two components to span the space for our scatter plot.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PCA() is an estimator from the decomposition module. Here, we can specify the number of components we would like the result to contain.</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Subsequently, we need to use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(not the .fit() function here) since we are interested in the transformed values of all the criteria variables. The criteria variables are therefore the input variables here.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returned object here is an n-dimensional NumPy array with the transformed data. </a:t>
            </a:r>
          </a:p>
          <a:p>
            <a:pPr>
              <a:spcBef>
                <a:spcPts val="0"/>
              </a:spcBef>
            </a:pPr>
            <a:endParaRPr lang="en-GB" dirty="0">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Hence, the array has 2 columns, and its number of rows corresponds to the number of observations in the DataFrame that has been passed to the  .</a:t>
            </a:r>
            <a:r>
              <a:rPr lang="en-GB" dirty="0" err="1">
                <a:effectLst/>
                <a:latin typeface="+mj-lt"/>
                <a:ea typeface="SimSun" panose="02010600030101010101" pitchFamily="2" charset="-122"/>
                <a:cs typeface="Times New Roman" panose="02020603050405020304" pitchFamily="18" charset="0"/>
              </a:rPr>
              <a:t>fit_transformation</a:t>
            </a:r>
            <a:r>
              <a:rPr lang="en-GB" dirty="0">
                <a:effectLst/>
                <a:latin typeface="+mj-lt"/>
                <a:ea typeface="SimSun" panose="02010600030101010101" pitchFamily="2" charset="-122"/>
                <a:cs typeface="Times New Roman" panose="02020603050405020304" pitchFamily="18" charset="0"/>
              </a:rPr>
              <a:t>() function in the first place.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3422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Decision trees are among the most common data mining methods which are applied to split a set (or subset) of observations to reach certain decision points based on some criteria eventually.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Each decision point in the tree is also called a node and represents a subset of the sample based on which the decision tree is created.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split from a superordinate node are called the child node while the origin node is called the parent node. A child node with no further subdivisions or splitting is called a leaf node.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each observation in the sample will be assigned to one of the nodes eventually, decision tree is a classification technique to separate a sample into multiple classes.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decision tree algorithm predicts the individual classification based on the values of some input variables and calculates the predicted value of the target variable at the same time.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These decision rules form the resulting model which can then be illustrated by a tree-like structure graphically. This structure convenes the interpretation of the modelling result.</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can also use the decision tree model to understand the relationship between the target variable and the input variables.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fact, decision tree handles complex relationship such as non-linearity and interaction rather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not all input variables are of the same importance in the classification process. Their hierarchy in the decision rules reflects in the decision tree in which input variables appear higher up are more important.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Nodes without further splitting are called the leaf nodes. Their value is the prediction of the target variable for those observations classified in the corresponding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target variable is categorical, the value of the leaf node will be the mode, the most frequent class.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And it will be the mean of the data in that node if the decision tree is predicting a numeric variable.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Over the years, there have been many algorithms for splitting the nodes and hence the construction of the tree developed, proposed, and implemented in software packages.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most common ones are CHAID (chi-square automatic interaction detection), C5.0 (a proprietary algorithm) and CART (classification and regression tree).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Python, the estimator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of the scikit-learn package uses an optimised version of the CART algorithm.</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the name suggests, the CART algorithm is capable to create both classification trees and regression trees. While regression trees estimate the values of a continuous target variable, classification trees predict the outcome of a categorical target variable. In other words, CART is applicable on almost every type of output variables.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CART, every parent node has only two child nodes. That is, CART will only split the tree into two sub-samples at every decision point.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the calculation of the split is based on the input variables that are also used to predict the target output. </a:t>
            </a:r>
            <a:r>
              <a:rPr lang="en-US" dirty="0">
                <a:latin typeface="+mj-lt"/>
              </a:rPr>
              <a:t>The splitting process terminates once certain stopping criteria are fulfilled.</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the split process advances, the sample will be divided into more and more, smaller and smaller subsets. These subsets will also become more and more homogeneous. The whole splitting process will be terminated once certain stopping criteria are fulfilled.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homogeneity of each subset reflects the split quality from a parent node to its child nodes.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classification tree, the homogeneity is measured by Gini and Entropy. Roughly speaking, both Gini and Entropy measure the impurity of a node, but with different theoretical background. By comparing the impurity decrease across all possible splits in all input variables, the split with the highest reduction of impurity will be chosen.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scikit-learn, both Gini and entropy are options of the criterion parameter in the </a:t>
            </a:r>
            <a:r>
              <a:rPr lang="en-GB" dirty="0" err="1">
                <a:effectLst/>
                <a:latin typeface="+mj-lt"/>
                <a:ea typeface="SimSun" panose="02010600030101010101" pitchFamily="2" charset="-122"/>
                <a:cs typeface="Times New Roman" panose="02020603050405020304" pitchFamily="18" charset="0"/>
              </a:rPr>
              <a:t>DecisionTreeClassifier</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regression tree, the impurity is measured by the sum of squared error (SSE). The SSE is the total deviance of each observation from the sample mean. For each potential split, CART computes the SSE for each child node and the split with the lowest </a:t>
            </a:r>
            <a:r>
              <a:rPr lang="en-GB" dirty="0">
                <a:latin typeface="+mj-lt"/>
                <a:ea typeface="SimSun" panose="02010600030101010101" pitchFamily="2" charset="-122"/>
                <a:cs typeface="Times New Roman" panose="02020603050405020304" pitchFamily="18" charset="0"/>
              </a:rPr>
              <a:t>total </a:t>
            </a:r>
            <a:r>
              <a:rPr lang="en-GB" dirty="0">
                <a:effectLst/>
                <a:latin typeface="+mj-lt"/>
                <a:ea typeface="SimSun" panose="02010600030101010101" pitchFamily="2" charset="-122"/>
                <a:cs typeface="Times New Roman" panose="02020603050405020304" pitchFamily="18" charset="0"/>
              </a:rPr>
              <a:t>SSE across all child nodes will be chosen. Since the mean of the target variable of the leaf node is equal to the predicted value of the target variable, splits with low SSE have child nodes that contain data whose target values are close to the mean value.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Same as NumPy, </a:t>
            </a:r>
            <a:r>
              <a:rPr lang="en-GB" kern="1200" dirty="0" err="1">
                <a:solidFill>
                  <a:schemeClr val="tx1"/>
                </a:solidFill>
                <a:effectLst/>
                <a:latin typeface="+mj-lt"/>
                <a:ea typeface="+mn-ea"/>
                <a:cs typeface="Arial" panose="020B0604020202020204" pitchFamily="34" charset="0"/>
              </a:rPr>
              <a:t>matplotlib</a:t>
            </a:r>
            <a:r>
              <a:rPr lang="en-GB" kern="1200" dirty="0">
                <a:solidFill>
                  <a:schemeClr val="tx1"/>
                </a:solidFill>
                <a:effectLst/>
                <a:latin typeface="+mj-lt"/>
                <a:ea typeface="+mn-ea"/>
                <a:cs typeface="Arial" panose="020B0604020202020204" pitchFamily="34" charset="0"/>
              </a:rPr>
              <a:t> and pandas, we can simply use pip, the package installer of Python, to download and install scikit-learn. </a:t>
            </a:r>
            <a:endParaRPr lang="en-SG" kern="1200" dirty="0">
              <a:solidFill>
                <a:schemeClr val="tx1"/>
              </a:solidFill>
              <a:effectLst/>
              <a:latin typeface="+mj-lt"/>
              <a:ea typeface="+mn-ea"/>
              <a:cs typeface="Arial" panose="020B0604020202020204" pitchFamily="34"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After installing scikit-learn using pip, we can import it into our program.</a:t>
            </a:r>
            <a:endParaRPr lang="en-SG"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Note that it is </a:t>
            </a:r>
            <a:r>
              <a:rPr lang="en-GB" kern="1200" dirty="0" err="1">
                <a:solidFill>
                  <a:schemeClr val="tx1"/>
                </a:solidFill>
                <a:effectLst/>
                <a:latin typeface="+mj-lt"/>
                <a:ea typeface="+mn-ea"/>
                <a:cs typeface="Arial" panose="020B0604020202020204" pitchFamily="34" charset="0"/>
              </a:rPr>
              <a:t>sklearn</a:t>
            </a:r>
            <a:r>
              <a:rPr lang="en-GB" kern="1200" dirty="0">
                <a:solidFill>
                  <a:schemeClr val="tx1"/>
                </a:solidFill>
                <a:effectLst/>
                <a:latin typeface="+mj-lt"/>
                <a:ea typeface="+mn-ea"/>
                <a:cs typeface="Arial" panose="020B0604020202020204" pitchFamily="34" charset="0"/>
              </a:rPr>
              <a:t> and not scikit-learn that refers to the scikit-learn library in the Python programs. </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possibility to stop the CART algorithm is when the impurity improvement of a new split drops below a certain pre-defined threshold.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a node has reached a rather low Gini or SSE respectively, meaning that the parent node itself is already rather homogeneous, another split from the node would only create homogeneous child nodes.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this case, this split is not really necessary since it does not decrease the impurity significantly.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choosing the right thresholds to stop the split algorithm is not as straightforward as it seems.</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thresholds are high, the resulting tree could be oversimplified as splits become more difficult. Low thresholds, on the other hand, could lead to overcomplicated trees that are difficult to interpret and deploy.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possibility to stop the algorithm is when the tree has attained a pre-specified depth. The depth of the tree refers to the number of splits in it.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method can simply control the size of the tree without oversimplifying or overcomplicating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last stop criterion is to set a lower bound of observations in the nodes. Once the number of observations in all nodes has reached the bound, a new split from any node would only create child nodes that contain less observations than the lower bound allows.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the lower bound blocks the algorithm from carrying out another split and the entire process ends.</a:t>
            </a:r>
          </a:p>
        </p:txBody>
      </p:sp>
    </p:spTree>
    <p:extLst>
      <p:ext uri="{BB962C8B-B14F-4D97-AF65-F5344CB8AC3E}">
        <p14:creationId xmlns:p14="http://schemas.microsoft.com/office/powerpoint/2010/main" val="3563733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One way to evaluate the performance of a decision tree is to examine the precision of its prediction.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 the predicted values of the target variable will be compared with the observed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classification trees, we can use the confusion matrix in which the correct and incorrect classifications are summarised.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larger the proportion of observations for which the predicted and observed classifications are identical, the more accurate is the decision tree model.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regression trees, the Root-Mean-Square-Error (RMSE) is usually used to measure the prediction accuracy of the model.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Basically, the RMSE is kind of an average deviance of all the predicted values from their observed counterparts.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lower such deviance is, the closer are the predictions to the actual values, and the better is the model.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Furthermore, the performance of a decision tree on unseen data must be evaluated as well.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this purpose, we partition the original dataset randomly into a training and a testing dataset.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training dataset is used to construct the model while the predictive performance of the model will be evaluated based on the testing dataset.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the decision tree as a predictive model is evaluated by its ability to apply what it has “learned” from the training data on the testing data.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prediction accuracy of the model on the training data is much higher than the testing data, the model tends to be overfitted. </a:t>
            </a:r>
          </a:p>
          <a:p>
            <a:pPr algn="just">
              <a:spcBef>
                <a:spcPts val="0"/>
              </a:spcBef>
            </a:pPr>
            <a:endParaRPr lang="en-GB" dirty="0">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It is too specialised to the structure of the training dataset and not generalised enough for other data that do not contain certain unique characteristics of the training data.</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Same as K-Means clustering, scikit-learn also has an estimator for decision trees model which is integrated in the tree module.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 order to be able to use all possible functions in the module, the </a:t>
            </a:r>
            <a:r>
              <a:rPr lang="en-GB" sz="1200" kern="1200" dirty="0" err="1">
                <a:solidFill>
                  <a:schemeClr val="tx1"/>
                </a:solidFill>
                <a:effectLst/>
                <a:latin typeface="Calibri" panose="020F0502020204030204" pitchFamily="34" charset="0"/>
                <a:ea typeface="+mn-ea"/>
                <a:cs typeface="Arial" panose="020B0604020202020204" pitchFamily="34" charset="0"/>
              </a:rPr>
              <a:t>sklearn.tree</a:t>
            </a:r>
            <a:r>
              <a:rPr lang="en-GB" sz="1200" kern="1200" dirty="0">
                <a:solidFill>
                  <a:schemeClr val="tx1"/>
                </a:solidFill>
                <a:effectLst/>
                <a:latin typeface="Calibri" panose="020F0502020204030204" pitchFamily="34" charset="0"/>
                <a:ea typeface="+mn-ea"/>
                <a:cs typeface="Arial" panose="020B0604020202020204" pitchFamily="34" charset="0"/>
              </a:rPr>
              <a:t> module shall be imported in the first place. </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If we want to apply a classification tree in Python, we have to initiate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whereas if the data should be fitted by a regression tree, a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 object should be declared.</a:t>
            </a:r>
            <a:endParaRPr lang="en-SG"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r>
              <a:rPr lang="en-US" dirty="0">
                <a:latin typeface="+mj-lt"/>
              </a:rPr>
              <a:t>Here is a list of the parameters of the </a:t>
            </a:r>
            <a:r>
              <a:rPr lang="en-US" dirty="0" err="1">
                <a:solidFill>
                  <a:schemeClr val="tx2"/>
                </a:solidFill>
                <a:latin typeface="+mj-lt"/>
              </a:rPr>
              <a:t>DecisionTreeClassifier</a:t>
            </a:r>
            <a:r>
              <a:rPr lang="en-US" dirty="0">
                <a:latin typeface="+mj-lt"/>
              </a:rPr>
              <a:t> and </a:t>
            </a:r>
            <a:r>
              <a:rPr lang="en-US" dirty="0" err="1">
                <a:solidFill>
                  <a:schemeClr val="tx2"/>
                </a:solidFill>
                <a:latin typeface="+mj-lt"/>
              </a:rPr>
              <a:t>DecisionTreeRegressor</a:t>
            </a:r>
            <a:r>
              <a:rPr lang="en-US" dirty="0">
                <a:latin typeface="+mj-lt"/>
              </a:rPr>
              <a:t> estimators.</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main differences between the estimators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and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are the values of the parameter criterion and the availability of the parameter </a:t>
            </a:r>
            <a:r>
              <a:rPr lang="en-GB" kern="1200" dirty="0" err="1">
                <a:solidFill>
                  <a:schemeClr val="tx1"/>
                </a:solidFill>
                <a:effectLst/>
                <a:latin typeface="+mj-lt"/>
                <a:ea typeface="+mn-ea"/>
                <a:cs typeface="Arial" panose="020B0604020202020204" pitchFamily="34" charset="0"/>
              </a:rPr>
              <a:t>class_weight</a:t>
            </a:r>
            <a:r>
              <a:rPr lang="en-GB" kern="1200" dirty="0">
                <a:solidFill>
                  <a:schemeClr val="tx1"/>
                </a:solidFill>
                <a:effectLst/>
                <a:latin typeface="+mj-lt"/>
                <a:ea typeface="+mn-ea"/>
                <a:cs typeface="Arial" panose="020B0604020202020204" pitchFamily="34" charset="0"/>
              </a:rPr>
              <a:t>.</a:t>
            </a:r>
          </a:p>
          <a:p>
            <a:pPr marL="0" marR="0" lvl="0" indent="0"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Criterion </a:t>
            </a:r>
            <a:r>
              <a:rPr lang="en-US" i="0" kern="1200" dirty="0">
                <a:solidFill>
                  <a:schemeClr val="tx1"/>
                </a:solidFill>
                <a:effectLst/>
                <a:latin typeface="+mj-lt"/>
                <a:ea typeface="+mn-ea"/>
                <a:cs typeface="Arial" panose="020B0604020202020204" pitchFamily="34" charset="0"/>
              </a:rPr>
              <a:t>is the </a:t>
            </a:r>
            <a:r>
              <a:rPr lang="en-GB" i="0" kern="1200" dirty="0">
                <a:solidFill>
                  <a:schemeClr val="tx1"/>
                </a:solidFill>
                <a:effectLst/>
                <a:latin typeface="+mj-lt"/>
                <a:ea typeface="+mn-ea"/>
                <a:cs typeface="Arial" panose="020B0604020202020204" pitchFamily="34" charset="0"/>
              </a:rPr>
              <a:t>function to measure the quality of a split. </a:t>
            </a:r>
          </a:p>
          <a:p>
            <a:pPr>
              <a:spcBef>
                <a:spcPts val="0"/>
              </a:spcBef>
            </a:pPr>
            <a:r>
              <a:rPr lang="en-GB" i="0" kern="1200" dirty="0">
                <a:solidFill>
                  <a:schemeClr val="tx1"/>
                </a:solidFill>
                <a:effectLst/>
                <a:latin typeface="+mj-lt"/>
                <a:ea typeface="+mn-ea"/>
                <a:cs typeface="Arial" panose="020B0604020202020204" pitchFamily="34" charset="0"/>
              </a:rPr>
              <a:t>For classification trees, the supported criteria are "</a:t>
            </a:r>
            <a:r>
              <a:rPr lang="en-GB" i="0" kern="1200" dirty="0" err="1">
                <a:solidFill>
                  <a:schemeClr val="tx1"/>
                </a:solidFill>
                <a:effectLst/>
                <a:latin typeface="+mj-lt"/>
                <a:ea typeface="+mn-ea"/>
                <a:cs typeface="Arial" panose="020B0604020202020204" pitchFamily="34" charset="0"/>
              </a:rPr>
              <a:t>gini</a:t>
            </a:r>
            <a:r>
              <a:rPr lang="en-GB" i="0" kern="1200" dirty="0">
                <a:solidFill>
                  <a:schemeClr val="tx1"/>
                </a:solidFill>
                <a:effectLst/>
                <a:latin typeface="+mj-lt"/>
                <a:ea typeface="+mn-ea"/>
                <a:cs typeface="Arial" panose="020B0604020202020204" pitchFamily="34" charset="0"/>
              </a:rPr>
              <a:t>" for the Gini impurity and "entropy" for the information gain. </a:t>
            </a:r>
            <a:endParaRPr lang="en-SG" i="0"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For regression trees, the supported criteria are "</a:t>
            </a:r>
            <a:r>
              <a:rPr lang="en-GB" i="0" kern="1200" dirty="0" err="1">
                <a:solidFill>
                  <a:schemeClr val="tx1"/>
                </a:solidFill>
                <a:effectLst/>
                <a:latin typeface="+mj-lt"/>
                <a:ea typeface="+mn-ea"/>
                <a:cs typeface="Arial" panose="020B0604020202020204" pitchFamily="34" charset="0"/>
              </a:rPr>
              <a:t>mse</a:t>
            </a:r>
            <a:r>
              <a:rPr lang="en-GB" i="0" kern="1200" dirty="0">
                <a:solidFill>
                  <a:schemeClr val="tx1"/>
                </a:solidFill>
                <a:effectLst/>
                <a:latin typeface="+mj-lt"/>
                <a:ea typeface="+mn-ea"/>
                <a:cs typeface="Arial" panose="020B0604020202020204" pitchFamily="34" charset="0"/>
              </a:rPr>
              <a:t>" for the mean squared error which is equal to variance reduction as feature selection criterion, "</a:t>
            </a:r>
            <a:r>
              <a:rPr lang="en-GB" i="0" kern="1200" dirty="0" err="1">
                <a:solidFill>
                  <a:schemeClr val="tx1"/>
                </a:solidFill>
                <a:effectLst/>
                <a:latin typeface="+mj-lt"/>
                <a:ea typeface="+mn-ea"/>
                <a:cs typeface="Arial" panose="020B0604020202020204" pitchFamily="34" charset="0"/>
              </a:rPr>
              <a:t>friedman_mse</a:t>
            </a:r>
            <a:r>
              <a:rPr lang="en-GB" i="0" kern="1200" dirty="0">
                <a:solidFill>
                  <a:schemeClr val="tx1"/>
                </a:solidFill>
                <a:effectLst/>
                <a:latin typeface="+mj-lt"/>
                <a:ea typeface="+mn-ea"/>
                <a:cs typeface="Arial" panose="020B0604020202020204" pitchFamily="34" charset="0"/>
              </a:rPr>
              <a:t>", which uses mean squared error with Friedman’s improvement score for potential splits, "</a:t>
            </a:r>
            <a:r>
              <a:rPr lang="en-GB" i="0" kern="1200" dirty="0" err="1">
                <a:solidFill>
                  <a:schemeClr val="tx1"/>
                </a:solidFill>
                <a:effectLst/>
                <a:latin typeface="+mj-lt"/>
                <a:ea typeface="+mn-ea"/>
                <a:cs typeface="Arial" panose="020B0604020202020204" pitchFamily="34" charset="0"/>
              </a:rPr>
              <a:t>mae</a:t>
            </a:r>
            <a:r>
              <a:rPr lang="en-GB" i="0" kern="1200" dirty="0">
                <a:solidFill>
                  <a:schemeClr val="tx1"/>
                </a:solidFill>
                <a:effectLst/>
                <a:latin typeface="+mj-lt"/>
                <a:ea typeface="+mn-ea"/>
                <a:cs typeface="Arial" panose="020B0604020202020204" pitchFamily="34" charset="0"/>
              </a:rPr>
              <a:t>" for the mean absolute error, and "</a:t>
            </a:r>
            <a:r>
              <a:rPr lang="en-GB" i="0" kern="1200" dirty="0" err="1">
                <a:solidFill>
                  <a:schemeClr val="tx1"/>
                </a:solidFill>
                <a:effectLst/>
                <a:latin typeface="+mj-lt"/>
                <a:ea typeface="+mn-ea"/>
                <a:cs typeface="Arial" panose="020B0604020202020204" pitchFamily="34" charset="0"/>
              </a:rPr>
              <a:t>poisson</a:t>
            </a:r>
            <a:r>
              <a:rPr lang="en-GB" i="0" kern="1200" dirty="0">
                <a:solidFill>
                  <a:schemeClr val="tx1"/>
                </a:solidFill>
                <a:effectLst/>
                <a:latin typeface="+mj-lt"/>
                <a:ea typeface="+mn-ea"/>
                <a:cs typeface="Arial" panose="020B0604020202020204" pitchFamily="34" charset="0"/>
              </a:rPr>
              <a:t>" which uses reduction in Poisson deviance to find splits.</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splitter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strategy used to choose the split at each node. Supported strategies are "best" to choose the best split and "random" to choose the best random split.</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tree. If None, then nodes are expanded until all leaves are pure or until all leaves contain less than </a:t>
            </a: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samples.</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i="0"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min_samples_split</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minimum number of samples required to split an internal node.</a:t>
            </a: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a:t>
            </a:r>
            <a:r>
              <a:rPr lang="en-US" kern="1200" dirty="0">
                <a:solidFill>
                  <a:schemeClr val="tx1"/>
                </a:solidFill>
                <a:effectLst/>
                <a:latin typeface="+mj-lt"/>
                <a:ea typeface="+mn-ea"/>
                <a:cs typeface="Arial" panose="020B0604020202020204" pitchFamily="34" charset="0"/>
              </a:rPr>
              <a:t>is t</a:t>
            </a:r>
            <a:r>
              <a:rPr lang="en-GB" kern="1200" dirty="0">
                <a:solidFill>
                  <a:schemeClr val="tx1"/>
                </a:solidFill>
                <a:effectLst/>
                <a:latin typeface="+mj-lt"/>
                <a:ea typeface="+mn-ea"/>
                <a:cs typeface="Arial" panose="020B0604020202020204" pitchFamily="34" charset="0"/>
              </a:rPr>
              <a:t>he minimum number of samples required to be at a leaf node. A split point at any depth will only be considered if it leaves at least </a:t>
            </a:r>
            <a:r>
              <a:rPr lang="en-GB" kern="1200" dirty="0" err="1">
                <a:solidFill>
                  <a:schemeClr val="tx1"/>
                </a:solidFill>
                <a:effectLst/>
                <a:latin typeface="+mj-lt"/>
                <a:ea typeface="+mn-ea"/>
                <a:cs typeface="Arial" panose="020B0604020202020204" pitchFamily="34" charset="0"/>
              </a:rPr>
              <a:t>min_samples_leaf</a:t>
            </a:r>
            <a:r>
              <a:rPr lang="en-GB" kern="1200" dirty="0">
                <a:solidFill>
                  <a:schemeClr val="tx1"/>
                </a:solidFill>
                <a:effectLst/>
                <a:latin typeface="+mj-lt"/>
                <a:ea typeface="+mn-ea"/>
                <a:cs typeface="Arial" panose="020B0604020202020204" pitchFamily="34" charset="0"/>
              </a:rPr>
              <a:t> training samples in each of the left and right branches. This may have the effect of smoothing the model, especially in regression.</a:t>
            </a:r>
            <a:endParaRPr lang="en-SG" kern="1200" dirty="0">
              <a:solidFill>
                <a:schemeClr val="tx1"/>
              </a:solidFill>
              <a:effectLst/>
              <a:latin typeface="+mj-lt"/>
              <a:ea typeface="+mn-ea"/>
              <a:cs typeface="Arial" panose="020B0604020202020204" pitchFamily="34" charset="0"/>
            </a:endParaRPr>
          </a:p>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min_weight_fraction_leaf</a:t>
            </a:r>
            <a:r>
              <a:rPr lang="en-US" kern="1200" dirty="0">
                <a:solidFill>
                  <a:schemeClr val="tx1"/>
                </a:solidFill>
                <a:effectLst/>
                <a:latin typeface="Calibri" panose="020F0502020204030204" pitchFamily="34" charset="0"/>
                <a:ea typeface="+mn-ea"/>
                <a:cs typeface="Arial" panose="020B0604020202020204" pitchFamily="34" charset="0"/>
              </a:rPr>
              <a:t> is t</a:t>
            </a:r>
            <a:r>
              <a:rPr lang="en-GB" kern="1200" dirty="0">
                <a:solidFill>
                  <a:schemeClr val="tx1"/>
                </a:solidFill>
                <a:effectLst/>
                <a:latin typeface="Calibri" panose="020F0502020204030204" pitchFamily="34" charset="0"/>
                <a:ea typeface="+mn-ea"/>
                <a:cs typeface="Arial" panose="020B0604020202020204" pitchFamily="34" charset="0"/>
              </a:rPr>
              <a:t>he minimum weighted fraction of the sum total of weights (of all the input samples) required to be at a leaf node.</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max_features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a:t>
            </a:r>
            <a:r>
              <a:rPr lang="en-GB" i="0" kern="1200" dirty="0">
                <a:solidFill>
                  <a:schemeClr val="tx1"/>
                </a:solidFill>
                <a:effectLst/>
                <a:latin typeface="Calibri" panose="020F0502020204030204" pitchFamily="34" charset="0"/>
                <a:ea typeface="+mn-ea"/>
                <a:cs typeface="Arial" panose="020B0604020202020204" pitchFamily="34" charset="0"/>
              </a:rPr>
              <a:t>he number of features to consider when looking for the best split.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random_state</a:t>
            </a:r>
            <a:r>
              <a:rPr lang="en-GB" kern="1200" dirty="0">
                <a:solidFill>
                  <a:schemeClr val="tx1"/>
                </a:solidFill>
                <a:effectLst/>
                <a:latin typeface="Calibri" panose="020F0502020204030204" pitchFamily="34" charset="0"/>
                <a:ea typeface="+mn-ea"/>
                <a:cs typeface="Arial" panose="020B0604020202020204" pitchFamily="34" charset="0"/>
              </a:rPr>
              <a:t> </a:t>
            </a:r>
            <a:r>
              <a:rPr lang="en-US" i="1" kern="1200" dirty="0">
                <a:solidFill>
                  <a:schemeClr val="tx1"/>
                </a:solidFill>
                <a:effectLst/>
                <a:latin typeface="Calibri" panose="020F0502020204030204" pitchFamily="34" charset="0"/>
                <a:ea typeface="+mn-ea"/>
                <a:cs typeface="Arial" panose="020B0604020202020204" pitchFamily="34" charset="0"/>
              </a:rPr>
              <a:t>c</a:t>
            </a:r>
            <a:r>
              <a:rPr lang="en-GB" kern="1200" dirty="0" err="1">
                <a:solidFill>
                  <a:schemeClr val="tx1"/>
                </a:solidFill>
                <a:effectLst/>
                <a:latin typeface="Calibri" panose="020F0502020204030204" pitchFamily="34" charset="0"/>
                <a:ea typeface="+mn-ea"/>
                <a:cs typeface="Arial" panose="020B0604020202020204" pitchFamily="34" charset="0"/>
              </a:rPr>
              <a:t>ontrols</a:t>
            </a:r>
            <a:r>
              <a:rPr lang="en-GB" kern="1200" dirty="0">
                <a:solidFill>
                  <a:schemeClr val="tx1"/>
                </a:solidFill>
                <a:effectLst/>
                <a:latin typeface="Calibri" panose="020F0502020204030204" pitchFamily="34" charset="0"/>
                <a:ea typeface="+mn-ea"/>
                <a:cs typeface="Arial" panose="020B0604020202020204" pitchFamily="34" charset="0"/>
              </a:rPr>
              <a:t> the randomness of the estimator.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allows a tree to grow with </a:t>
            </a:r>
            <a:r>
              <a:rPr lang="en-GB" kern="1200" dirty="0" err="1">
                <a:solidFill>
                  <a:schemeClr val="tx1"/>
                </a:solidFill>
                <a:effectLst/>
                <a:latin typeface="Calibri" panose="020F0502020204030204" pitchFamily="34" charset="0"/>
                <a:ea typeface="+mn-ea"/>
                <a:cs typeface="Arial" panose="020B0604020202020204" pitchFamily="34" charset="0"/>
              </a:rPr>
              <a:t>max_leaf_nodes</a:t>
            </a:r>
            <a:r>
              <a:rPr lang="en-GB" kern="1200" dirty="0">
                <a:solidFill>
                  <a:schemeClr val="tx1"/>
                </a:solidFill>
                <a:effectLst/>
                <a:latin typeface="Calibri" panose="020F0502020204030204" pitchFamily="34" charset="0"/>
                <a:ea typeface="+mn-ea"/>
                <a:cs typeface="Arial" panose="020B0604020202020204" pitchFamily="34" charset="0"/>
              </a:rPr>
              <a:t> in best-first fashion. Best nodes are defined as relative reduction in impurity. If None then unlimited number of leaf nodes.</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err="1">
                <a:solidFill>
                  <a:schemeClr val="tx1"/>
                </a:solidFill>
                <a:effectLst/>
                <a:latin typeface="Calibri" panose="020F0502020204030204" pitchFamily="34" charset="0"/>
                <a:ea typeface="+mn-ea"/>
                <a:cs typeface="Arial" panose="020B0604020202020204" pitchFamily="34" charset="0"/>
              </a:rPr>
              <a:t>min_impurity_decrease</a:t>
            </a:r>
            <a:r>
              <a:rPr lang="en-GB" kern="1200" dirty="0">
                <a:solidFill>
                  <a:schemeClr val="tx1"/>
                </a:solidFill>
                <a:effectLst/>
                <a:latin typeface="Calibri" panose="020F0502020204030204" pitchFamily="34" charset="0"/>
                <a:ea typeface="+mn-ea"/>
                <a:cs typeface="Arial" panose="020B0604020202020204" pitchFamily="34" charset="0"/>
              </a:rPr>
              <a:t> is the threshold value based on which the algorithm would allow </a:t>
            </a:r>
            <a:r>
              <a:rPr lang="en-US" i="1" kern="1200" dirty="0">
                <a:solidFill>
                  <a:schemeClr val="tx1"/>
                </a:solidFill>
                <a:effectLst/>
                <a:latin typeface="Calibri" panose="020F0502020204030204" pitchFamily="34" charset="0"/>
                <a:ea typeface="+mn-ea"/>
                <a:cs typeface="Arial" panose="020B0604020202020204" pitchFamily="34" charset="0"/>
              </a:rPr>
              <a:t>a </a:t>
            </a:r>
            <a:r>
              <a:rPr lang="en-GB" kern="1200" dirty="0">
                <a:solidFill>
                  <a:schemeClr val="tx1"/>
                </a:solidFill>
                <a:effectLst/>
                <a:latin typeface="Calibri" panose="020F0502020204030204" pitchFamily="34" charset="0"/>
                <a:ea typeface="+mn-ea"/>
                <a:cs typeface="Arial" panose="020B0604020202020204" pitchFamily="34" charset="0"/>
              </a:rPr>
              <a:t>node to split or not. The split must induce a decrease of the impurity greater than or equal to this value.</a:t>
            </a:r>
            <a:endParaRPr lang="en-SG"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min_impurity_split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t</a:t>
            </a:r>
            <a:r>
              <a:rPr lang="en-GB" i="0" kern="1200" dirty="0" err="1">
                <a:solidFill>
                  <a:schemeClr val="tx1"/>
                </a:solidFill>
                <a:effectLst/>
                <a:latin typeface="Calibri" panose="020F0502020204030204" pitchFamily="34" charset="0"/>
                <a:ea typeface="+mn-ea"/>
                <a:cs typeface="Arial" panose="020B0604020202020204" pitchFamily="34" charset="0"/>
              </a:rPr>
              <a:t>hreshold</a:t>
            </a:r>
            <a:r>
              <a:rPr lang="en-GB" i="0" kern="1200" dirty="0">
                <a:solidFill>
                  <a:schemeClr val="tx1"/>
                </a:solidFill>
                <a:effectLst/>
                <a:latin typeface="Calibri" panose="020F0502020204030204" pitchFamily="34" charset="0"/>
                <a:ea typeface="+mn-ea"/>
                <a:cs typeface="Arial" panose="020B0604020202020204" pitchFamily="34" charset="0"/>
              </a:rPr>
              <a:t> for early stopping in tree growth. A node will split if its impurity is above the threshold, otherwise it is a leaf.</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class_weight</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w</a:t>
            </a:r>
            <a:r>
              <a:rPr lang="en-GB" i="0" kern="1200" dirty="0">
                <a:solidFill>
                  <a:schemeClr val="tx1"/>
                </a:solidFill>
                <a:effectLst/>
                <a:latin typeface="Calibri" panose="020F0502020204030204" pitchFamily="34" charset="0"/>
                <a:ea typeface="+mn-ea"/>
                <a:cs typeface="Arial" panose="020B0604020202020204" pitchFamily="34" charset="0"/>
              </a:rPr>
              <a:t>eights associated with the categories in a categorical target variable. If None, all classes are supposed to have weight one.</a:t>
            </a: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Next, we can apply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on the prepared training DataFrames with the input variables X and the target variable y.</a:t>
            </a:r>
          </a:p>
          <a:p>
            <a:pPr marL="0" marR="0" lvl="0" indent="0" algn="just"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For both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and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DecisionTreeRegressor</a:t>
            </a:r>
            <a:r>
              <a:rPr lang="en-GB" sz="1200" kern="1200" dirty="0">
                <a:solidFill>
                  <a:schemeClr val="tx1"/>
                </a:solidFill>
                <a:effectLst/>
                <a:latin typeface="Calibri" panose="020F0502020204030204" pitchFamily="34" charset="0"/>
                <a:ea typeface="+mn-ea"/>
                <a:cs typeface="Arial" panose="020B0604020202020204" pitchFamily="34" charset="0"/>
              </a:rPr>
              <a:t> estimators, scikit-learn also facilitates the parameter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to specify individual weights in </a:t>
            </a:r>
            <a:r>
              <a:rPr lang="en-GB" sz="1200" kern="1200" dirty="0" err="1">
                <a:solidFill>
                  <a:schemeClr val="tx1"/>
                </a:solidFill>
                <a:effectLst/>
                <a:latin typeface="Calibri" panose="020F0502020204030204" pitchFamily="34" charset="0"/>
                <a:ea typeface="+mn-ea"/>
                <a:cs typeface="Arial" panose="020B0604020202020204" pitchFamily="34" charset="0"/>
              </a:rPr>
              <a:t>X_train</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If it is set to None, the default value, all observations will be assigned equal weight. </a:t>
            </a:r>
          </a:p>
          <a:p>
            <a:pPr>
              <a:spcBef>
                <a:spcPts val="0"/>
              </a:spcBef>
            </a:pPr>
            <a:endParaRPr lang="en-GB" dirty="0"/>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In addition, </a:t>
            </a:r>
            <a:r>
              <a:rPr lang="en-GB" sz="1200" kern="1200" dirty="0" err="1">
                <a:solidFill>
                  <a:schemeClr val="tx1"/>
                </a:solidFill>
                <a:effectLst/>
                <a:latin typeface="Calibri" panose="020F0502020204030204" pitchFamily="34" charset="0"/>
                <a:ea typeface="+mn-ea"/>
                <a:cs typeface="Arial" panose="020B0604020202020204" pitchFamily="34" charset="0"/>
              </a:rPr>
              <a:t>sample_weight</a:t>
            </a:r>
            <a:r>
              <a:rPr lang="en-GB" sz="1200" kern="1200" dirty="0">
                <a:solidFill>
                  <a:schemeClr val="tx1"/>
                </a:solidFill>
                <a:effectLst/>
                <a:latin typeface="Calibri" panose="020F0502020204030204" pitchFamily="34" charset="0"/>
                <a:ea typeface="+mn-ea"/>
                <a:cs typeface="Arial" panose="020B0604020202020204" pitchFamily="34" charset="0"/>
              </a:rPr>
              <a:t> will be multiplied with </a:t>
            </a:r>
            <a:r>
              <a:rPr lang="en-GB" sz="1200" kern="1200" dirty="0" err="1">
                <a:solidFill>
                  <a:schemeClr val="tx1"/>
                </a:solidFill>
                <a:effectLst/>
                <a:latin typeface="Calibri" panose="020F0502020204030204" pitchFamily="34" charset="0"/>
                <a:ea typeface="+mn-ea"/>
                <a:cs typeface="Arial" panose="020B0604020202020204" pitchFamily="34" charset="0"/>
              </a:rPr>
              <a:t>class_weight</a:t>
            </a:r>
            <a:r>
              <a:rPr lang="en-GB" sz="1200" kern="1200" dirty="0">
                <a:solidFill>
                  <a:schemeClr val="tx1"/>
                </a:solidFill>
                <a:effectLst/>
                <a:latin typeface="Calibri" panose="020F0502020204030204" pitchFamily="34" charset="0"/>
                <a:ea typeface="+mn-ea"/>
                <a:cs typeface="Arial" panose="020B0604020202020204" pitchFamily="34" charset="0"/>
              </a:rPr>
              <a:t> if it is specified in the </a:t>
            </a:r>
            <a:r>
              <a:rPr lang="en-GB" sz="1200" kern="1200" dirty="0" err="1">
                <a:solidFill>
                  <a:schemeClr val="tx1"/>
                </a:solidFill>
                <a:effectLst/>
                <a:latin typeface="Calibri" panose="020F0502020204030204" pitchFamily="34" charset="0"/>
                <a:ea typeface="+mn-ea"/>
                <a:cs typeface="Arial" panose="020B0604020202020204" pitchFamily="34" charset="0"/>
              </a:rPr>
              <a:t>DecisionTreeClassifier</a:t>
            </a:r>
            <a:r>
              <a:rPr lang="en-GB" sz="1200" kern="1200" dirty="0">
                <a:solidFill>
                  <a:schemeClr val="tx1"/>
                </a:solidFill>
                <a:effectLst/>
                <a:latin typeface="Calibri" panose="020F0502020204030204" pitchFamily="34" charset="0"/>
                <a:ea typeface="+mn-ea"/>
                <a:cs typeface="Arial" panose="020B0604020202020204" pitchFamily="34" charset="0"/>
              </a:rPr>
              <a:t> estimator for classification trees.</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With the fitted estimator of the decision trees algorithm, we can predict the classification of the data stored in the testing DataFrame called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returned object is a NumPy array which contains the predicted target values of every observation in the testing dataset. </a:t>
            </a:r>
          </a:p>
          <a:p>
            <a:pPr marL="0" marR="0" lvl="0" indent="0" algn="l" defTabSz="914400" rtl="0" eaLnBrk="1" fontAlgn="auto" latinLnBrk="0" hangingPunct="1">
              <a:spcBef>
                <a:spcPts val="0"/>
              </a:spcBef>
              <a:buClrTx/>
              <a:buSzTx/>
              <a:buFontTx/>
              <a:buNone/>
              <a:tabLst/>
              <a:defRPr/>
            </a:pPr>
            <a:endParaRPr lang="en-GB" dirty="0"/>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number of rows here is therefore equivalent to the number of rows in </a:t>
            </a:r>
            <a:r>
              <a:rPr lang="en-GB" sz="1200" kern="1200" dirty="0" err="1">
                <a:solidFill>
                  <a:schemeClr val="tx1"/>
                </a:solidFill>
                <a:effectLst/>
                <a:latin typeface="Calibri" panose="020F0502020204030204" pitchFamily="34" charset="0"/>
                <a:ea typeface="+mn-ea"/>
                <a:cs typeface="Arial" panose="020B0604020202020204" pitchFamily="34" charset="0"/>
              </a:rPr>
              <a:t>X_test</a:t>
            </a:r>
            <a:r>
              <a:rPr lang="en-GB" sz="1200" kern="1200" dirty="0">
                <a:solidFill>
                  <a:schemeClr val="tx1"/>
                </a:solidFill>
                <a:effectLst/>
                <a:latin typeface="Calibri" panose="020F0502020204030204" pitchFamily="34" charset="0"/>
                <a:ea typeface="+mn-ea"/>
                <a:cs typeface="Arial" panose="020B0604020202020204" pitchFamily="34" charset="0"/>
              </a:rPr>
              <a:t>.</a:t>
            </a: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There are various possibilities to evaluate the performance of a decision tree. One of them is the confusion matrix which compares the actual with the predicted classification of the sample.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In Python, the confusion matrix can be computed by the function </a:t>
            </a:r>
            <a:r>
              <a:rPr lang="en-GB" kern="1200" dirty="0" err="1">
                <a:solidFill>
                  <a:schemeClr val="tx1"/>
                </a:solidFill>
                <a:effectLst/>
                <a:latin typeface="+mj-lt"/>
                <a:ea typeface="+mn-ea"/>
                <a:cs typeface="Arial" panose="020B0604020202020204" pitchFamily="34" charset="0"/>
              </a:rPr>
              <a:t>confusion_matrix</a:t>
            </a:r>
            <a:r>
              <a:rPr lang="en-GB" kern="1200" dirty="0">
                <a:solidFill>
                  <a:schemeClr val="tx1"/>
                </a:solidFill>
                <a:effectLst/>
                <a:latin typeface="+mj-lt"/>
                <a:ea typeface="+mn-ea"/>
                <a:cs typeface="Arial" panose="020B0604020202020204" pitchFamily="34" charset="0"/>
              </a:rPr>
              <a:t>() from the metrics module.</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The object </a:t>
            </a:r>
            <a:r>
              <a:rPr lang="en-GB" kern="1200" dirty="0" err="1">
                <a:solidFill>
                  <a:schemeClr val="tx1"/>
                </a:solidFill>
                <a:effectLst/>
                <a:latin typeface="+mj-lt"/>
                <a:ea typeface="+mn-ea"/>
                <a:cs typeface="Arial" panose="020B0604020202020204" pitchFamily="34" charset="0"/>
              </a:rPr>
              <a:t>target_var</a:t>
            </a:r>
            <a:r>
              <a:rPr lang="en-GB" kern="1200" dirty="0">
                <a:solidFill>
                  <a:schemeClr val="tx1"/>
                </a:solidFill>
                <a:effectLst/>
                <a:latin typeface="+mj-lt"/>
                <a:ea typeface="+mn-ea"/>
                <a:cs typeface="Arial" panose="020B0604020202020204" pitchFamily="34" charset="0"/>
              </a:rPr>
              <a:t> is the column of the target variable in the original DataFrame and </a:t>
            </a:r>
            <a:r>
              <a:rPr lang="en-GB" kern="1200" dirty="0" err="1">
                <a:solidFill>
                  <a:schemeClr val="tx1"/>
                </a:solidFill>
                <a:effectLst/>
                <a:latin typeface="+mj-lt"/>
                <a:ea typeface="+mn-ea"/>
                <a:cs typeface="Arial" panose="020B0604020202020204" pitchFamily="34" charset="0"/>
              </a:rPr>
              <a:t>tree_Pred_Object</a:t>
            </a:r>
            <a:r>
              <a:rPr lang="en-GB" kern="1200" dirty="0">
                <a:solidFill>
                  <a:schemeClr val="tx1"/>
                </a:solidFill>
                <a:effectLst/>
                <a:latin typeface="+mj-lt"/>
                <a:ea typeface="+mn-ea"/>
                <a:cs typeface="Arial" panose="020B0604020202020204" pitchFamily="34" charset="0"/>
              </a:rPr>
              <a:t> is the resulting NumPy array from the predict() function of the </a:t>
            </a:r>
            <a:r>
              <a:rPr lang="en-GB" kern="1200" dirty="0" err="1">
                <a:solidFill>
                  <a:schemeClr val="tx1"/>
                </a:solidFill>
                <a:effectLst/>
                <a:latin typeface="+mj-lt"/>
                <a:ea typeface="+mn-ea"/>
                <a:cs typeface="Arial" panose="020B0604020202020204" pitchFamily="34" charset="0"/>
              </a:rPr>
              <a:t>DecisionTreeClassifier</a:t>
            </a:r>
            <a:r>
              <a:rPr lang="en-GB" kern="1200" dirty="0">
                <a:solidFill>
                  <a:schemeClr val="tx1"/>
                </a:solidFill>
                <a:effectLst/>
                <a:latin typeface="+mj-lt"/>
                <a:ea typeface="+mn-ea"/>
                <a:cs typeface="Arial" panose="020B0604020202020204" pitchFamily="34" charset="0"/>
              </a:rPr>
              <a:t> or </a:t>
            </a:r>
            <a:r>
              <a:rPr lang="en-GB" kern="1200" dirty="0" err="1">
                <a:solidFill>
                  <a:schemeClr val="tx1"/>
                </a:solidFill>
                <a:effectLst/>
                <a:latin typeface="+mj-lt"/>
                <a:ea typeface="+mn-ea"/>
                <a:cs typeface="Arial" panose="020B0604020202020204" pitchFamily="34" charset="0"/>
              </a:rPr>
              <a:t>DecisionTreeRegressor</a:t>
            </a:r>
            <a:r>
              <a:rPr lang="en-GB" kern="1200" dirty="0">
                <a:solidFill>
                  <a:schemeClr val="tx1"/>
                </a:solidFill>
                <a:effectLst/>
                <a:latin typeface="+mj-lt"/>
                <a:ea typeface="+mn-ea"/>
                <a:cs typeface="Arial" panose="020B0604020202020204" pitchFamily="34" charset="0"/>
              </a:rPr>
              <a:t> estimator.</a:t>
            </a:r>
          </a:p>
          <a:p>
            <a:pPr>
              <a:spcBef>
                <a:spcPts val="0"/>
              </a:spcBef>
            </a:pPr>
            <a:endParaRPr lang="en-SG" kern="1200" dirty="0">
              <a:solidFill>
                <a:schemeClr val="tx1"/>
              </a:solidFill>
              <a:effectLst/>
              <a:latin typeface="+mj-lt"/>
              <a:ea typeface="+mn-ea"/>
              <a:cs typeface="Arial" panose="020B0604020202020204" pitchFamily="34" charset="0"/>
            </a:endParaRPr>
          </a:p>
          <a:p>
            <a:pPr>
              <a:spcBef>
                <a:spcPts val="0"/>
              </a:spcBef>
            </a:pPr>
            <a:r>
              <a:rPr lang="en-GB" kern="1200" dirty="0">
                <a:solidFill>
                  <a:schemeClr val="tx1"/>
                </a:solidFill>
                <a:effectLst/>
                <a:latin typeface="+mj-lt"/>
                <a:ea typeface="+mn-ea"/>
                <a:cs typeface="Arial" panose="020B0604020202020204" pitchFamily="34" charset="0"/>
              </a:rPr>
              <a:t>Other indicators such as accuracy, precision, and recall scores can also be considered for assessing the predictive performance of a decision tree.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The above three measures are particularly useful in examining binary classification target variables. A binary target variable has two classes: 0 = “negative” and 1 = “positive”.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Accuracy score measures the sample proportion that has been classified as positive and negative correctly.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Precision score, on the other hand, also called the positive predicted value (PPV) represents the sample proportion that has been predicted as positive correctly (true positive) in relation to all the cases that are predicted as positive, regardless of their actual status. </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kern="1200" dirty="0">
                <a:solidFill>
                  <a:schemeClr val="tx1"/>
                </a:solidFill>
                <a:effectLst/>
                <a:latin typeface="+mj-lt"/>
                <a:ea typeface="+mn-ea"/>
                <a:cs typeface="Arial" panose="020B0604020202020204" pitchFamily="34" charset="0"/>
              </a:rPr>
              <a:t>Recall score, or sensitivity, is the proportion of the true positive cases in relation to the actually positive sample.</a:t>
            </a:r>
            <a:endParaRPr lang="en-SG" kern="1200" dirty="0">
              <a:solidFill>
                <a:schemeClr val="tx1"/>
              </a:solidFill>
              <a:effectLst/>
              <a:latin typeface="+mj-lt"/>
              <a:ea typeface="+mn-ea"/>
              <a:cs typeface="Arial" panose="020B0604020202020204" pitchFamily="34"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most important tool to understand and to evaluate a decision tree is the plot of the tree itself. </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lgn="just">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The tree module of the scikit-learn package provides 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to generate such a graph conveniently.</a:t>
            </a:r>
          </a:p>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The </a:t>
            </a:r>
            <a:r>
              <a:rPr lang="en-GB" sz="1200" kern="1200" dirty="0" err="1">
                <a:solidFill>
                  <a:schemeClr val="tx1"/>
                </a:solidFill>
                <a:effectLst/>
                <a:latin typeface="Calibri" panose="020F0502020204030204" pitchFamily="34" charset="0"/>
                <a:ea typeface="+mn-ea"/>
                <a:cs typeface="Arial" panose="020B0604020202020204" pitchFamily="34" charset="0"/>
              </a:rPr>
              <a:t>plot_tree</a:t>
            </a:r>
            <a:r>
              <a:rPr lang="en-GB" sz="1200" kern="1200" dirty="0">
                <a:solidFill>
                  <a:schemeClr val="tx1"/>
                </a:solidFill>
                <a:effectLst/>
                <a:latin typeface="Calibri" panose="020F0502020204030204" pitchFamily="34" charset="0"/>
                <a:ea typeface="+mn-ea"/>
                <a:cs typeface="Arial" panose="020B0604020202020204" pitchFamily="34" charset="0"/>
              </a:rPr>
              <a:t>() function can also be combined with the </a:t>
            </a:r>
            <a:r>
              <a:rPr lang="en-GB" sz="1200" kern="1200" dirty="0" err="1">
                <a:solidFill>
                  <a:schemeClr val="tx1"/>
                </a:solidFill>
                <a:effectLst/>
                <a:latin typeface="Calibri" panose="020F0502020204030204" pitchFamily="34" charset="0"/>
                <a:ea typeface="+mn-ea"/>
                <a:cs typeface="Arial" panose="020B0604020202020204" pitchFamily="34" charset="0"/>
              </a:rPr>
              <a:t>matplotlib</a:t>
            </a:r>
            <a:r>
              <a:rPr lang="en-GB" sz="1200" kern="1200" dirty="0">
                <a:solidFill>
                  <a:schemeClr val="tx1"/>
                </a:solidFill>
                <a:effectLst/>
                <a:latin typeface="Calibri" panose="020F0502020204030204" pitchFamily="34" charset="0"/>
                <a:ea typeface="+mn-ea"/>
                <a:cs typeface="Arial" panose="020B0604020202020204" pitchFamily="34" charset="0"/>
              </a:rPr>
              <a:t> options such as the plot size, the borderline settings, etc. to optimise the output of the tree.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r>
              <a:rPr lang="en-US" dirty="0">
                <a:latin typeface="+mj-lt"/>
              </a:rPr>
              <a:t>Here is a list of the parameters of the </a:t>
            </a:r>
            <a:r>
              <a:rPr lang="en-GB" dirty="0" err="1">
                <a:solidFill>
                  <a:schemeClr val="tx2"/>
                </a:solidFill>
                <a:latin typeface="+mj-lt"/>
              </a:rPr>
              <a:t>plot_tree</a:t>
            </a:r>
            <a:r>
              <a:rPr lang="en-GB" dirty="0">
                <a:solidFill>
                  <a:schemeClr val="tx2"/>
                </a:solidFill>
                <a:latin typeface="+mj-lt"/>
              </a:rPr>
              <a:t>()</a:t>
            </a:r>
            <a:r>
              <a:rPr lang="en-US" dirty="0">
                <a:latin typeface="+mj-lt"/>
              </a:rPr>
              <a:t> function.</a:t>
            </a:r>
          </a:p>
          <a:p>
            <a:pPr marL="0" marR="0" lvl="0" indent="0" algn="just"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a:p>
            <a:pPr>
              <a:spcBef>
                <a:spcPts val="0"/>
              </a:spcBef>
            </a:pPr>
            <a:r>
              <a:rPr lang="en-GB" kern="1200" dirty="0" err="1">
                <a:solidFill>
                  <a:schemeClr val="tx1"/>
                </a:solidFill>
                <a:effectLst/>
                <a:latin typeface="+mj-lt"/>
                <a:ea typeface="+mn-ea"/>
                <a:cs typeface="Arial" panose="020B0604020202020204" pitchFamily="34" charset="0"/>
              </a:rPr>
              <a:t>decision_tree</a:t>
            </a:r>
            <a:r>
              <a:rPr lang="en-GB" kern="1200" dirty="0">
                <a:solidFill>
                  <a:schemeClr val="tx1"/>
                </a:solidFill>
                <a:effectLst/>
                <a:latin typeface="+mj-lt"/>
                <a:ea typeface="+mn-ea"/>
                <a:cs typeface="Arial" panose="020B0604020202020204" pitchFamily="34" charset="0"/>
              </a:rPr>
              <a:t> is the estimated decision tree object to be plotted.</a:t>
            </a:r>
            <a:endParaRPr lang="en-SG"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max_depth</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a:t>
            </a:r>
            <a:r>
              <a:rPr lang="en-GB" i="0" kern="1200" dirty="0">
                <a:solidFill>
                  <a:schemeClr val="tx1"/>
                </a:solidFill>
                <a:effectLst/>
                <a:latin typeface="+mj-lt"/>
                <a:ea typeface="+mn-ea"/>
                <a:cs typeface="Arial" panose="020B0604020202020204" pitchFamily="34" charset="0"/>
              </a:rPr>
              <a:t>he maximum depth of the representation. If None, the tree is fully generated.</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feature_names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features (variables). If None, generic names will be used ("X[0]", "X[1]", …).</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err="1">
                <a:solidFill>
                  <a:schemeClr val="tx1"/>
                </a:solidFill>
                <a:effectLst/>
                <a:latin typeface="+mj-lt"/>
                <a:ea typeface="+mn-ea"/>
                <a:cs typeface="Arial" panose="020B0604020202020204" pitchFamily="34" charset="0"/>
              </a:rPr>
              <a:t>class_names</a:t>
            </a:r>
            <a:r>
              <a:rPr lang="en-GB" i="0" kern="1200" dirty="0">
                <a:solidFill>
                  <a:schemeClr val="tx1"/>
                </a:solidFill>
                <a:effectLst/>
                <a:latin typeface="+mj-lt"/>
                <a:ea typeface="+mn-ea"/>
                <a:cs typeface="Arial" panose="020B0604020202020204" pitchFamily="34" charset="0"/>
              </a:rPr>
              <a:t> </a:t>
            </a:r>
            <a:r>
              <a:rPr lang="en-US" i="0" kern="1200" dirty="0">
                <a:solidFill>
                  <a:schemeClr val="tx1"/>
                </a:solidFill>
                <a:effectLst/>
                <a:latin typeface="+mj-lt"/>
                <a:ea typeface="+mn-ea"/>
                <a:cs typeface="Arial" panose="020B0604020202020204" pitchFamily="34" charset="0"/>
              </a:rPr>
              <a:t>is the n</a:t>
            </a:r>
            <a:r>
              <a:rPr lang="en-GB" i="0" kern="1200" dirty="0" err="1">
                <a:solidFill>
                  <a:schemeClr val="tx1"/>
                </a:solidFill>
                <a:effectLst/>
                <a:latin typeface="+mj-lt"/>
                <a:ea typeface="+mn-ea"/>
                <a:cs typeface="Arial" panose="020B0604020202020204" pitchFamily="34" charset="0"/>
              </a:rPr>
              <a:t>ames</a:t>
            </a:r>
            <a:r>
              <a:rPr lang="en-GB" i="0" kern="1200" dirty="0">
                <a:solidFill>
                  <a:schemeClr val="tx1"/>
                </a:solidFill>
                <a:effectLst/>
                <a:latin typeface="+mj-lt"/>
                <a:ea typeface="+mn-ea"/>
                <a:cs typeface="Arial" panose="020B0604020202020204" pitchFamily="34" charset="0"/>
              </a:rPr>
              <a:t> of each of the target classes in ascending numerical order. Only relevant for classification and not supported for multi-output. If True, the graph shows a symbolic representation of the class name.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label </a:t>
            </a:r>
            <a:r>
              <a:rPr lang="en-US" i="0" kern="1200" dirty="0">
                <a:solidFill>
                  <a:schemeClr val="tx1"/>
                </a:solidFill>
                <a:effectLst/>
                <a:latin typeface="+mj-lt"/>
                <a:ea typeface="+mn-ea"/>
                <a:cs typeface="Arial" panose="020B0604020202020204" pitchFamily="34" charset="0"/>
              </a:rPr>
              <a:t>controls w</a:t>
            </a:r>
            <a:r>
              <a:rPr lang="en-GB" i="0" kern="1200" dirty="0" err="1">
                <a:solidFill>
                  <a:schemeClr val="tx1"/>
                </a:solidFill>
                <a:effectLst/>
                <a:latin typeface="+mj-lt"/>
                <a:ea typeface="+mn-ea"/>
                <a:cs typeface="Arial" panose="020B0604020202020204" pitchFamily="34" charset="0"/>
              </a:rPr>
              <a:t>hether</a:t>
            </a:r>
            <a:r>
              <a:rPr lang="en-GB" i="0" kern="1200" dirty="0">
                <a:solidFill>
                  <a:schemeClr val="tx1"/>
                </a:solidFill>
                <a:effectLst/>
                <a:latin typeface="+mj-lt"/>
                <a:ea typeface="+mn-ea"/>
                <a:cs typeface="Arial" panose="020B0604020202020204" pitchFamily="34" charset="0"/>
              </a:rPr>
              <a:t> to show informative labels for impurity, etc. or not. Options include "all" to show at every node, "root" to show only at the top root node, or "none" to not show at any node.</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kern="1200" dirty="0">
                <a:solidFill>
                  <a:schemeClr val="tx1"/>
                </a:solidFill>
                <a:effectLst/>
                <a:latin typeface="+mj-lt"/>
                <a:ea typeface="+mn-ea"/>
                <a:cs typeface="Arial" panose="020B0604020202020204" pitchFamily="34" charset="0"/>
              </a:rPr>
              <a:t>filled </a:t>
            </a:r>
            <a:r>
              <a:rPr lang="en-US" i="0" kern="1200" dirty="0">
                <a:solidFill>
                  <a:schemeClr val="tx1"/>
                </a:solidFill>
                <a:effectLst/>
                <a:latin typeface="+mj-lt"/>
                <a:ea typeface="+mn-ea"/>
                <a:cs typeface="Arial" panose="020B0604020202020204" pitchFamily="34" charset="0"/>
              </a:rPr>
              <a:t>controls whether to </a:t>
            </a:r>
            <a:r>
              <a:rPr lang="en-GB" i="0" kern="1200" dirty="0">
                <a:solidFill>
                  <a:schemeClr val="tx1"/>
                </a:solidFill>
                <a:effectLst/>
                <a:latin typeface="+mj-lt"/>
                <a:ea typeface="+mn-ea"/>
                <a:cs typeface="Arial" panose="020B0604020202020204" pitchFamily="34" charset="0"/>
              </a:rPr>
              <a:t>paint the nodes to indicate majority class for classification or extremity of values for regression or not.</a:t>
            </a:r>
            <a:endParaRPr lang="en-SG" i="0" kern="1200" dirty="0">
              <a:solidFill>
                <a:schemeClr val="tx1"/>
              </a:solidFill>
              <a:effectLst/>
              <a:latin typeface="+mj-lt"/>
              <a:ea typeface="+mn-ea"/>
              <a:cs typeface="Arial" panose="020B0604020202020204" pitchFamily="34"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a:spcBef>
                <a:spcPts val="0"/>
              </a:spcBef>
            </a:pPr>
            <a:r>
              <a:rPr lang="en-GB" i="0" u="none" kern="1200" dirty="0">
                <a:solidFill>
                  <a:schemeClr val="tx1"/>
                </a:solidFill>
                <a:effectLst/>
                <a:latin typeface="+mj-lt"/>
                <a:ea typeface="+mn-ea"/>
                <a:cs typeface="Arial" panose="020B0604020202020204" pitchFamily="34" charset="0"/>
              </a:rPr>
              <a:t>Impurity </a:t>
            </a:r>
            <a:r>
              <a:rPr lang="en-US" i="0" u="none" kern="1200" dirty="0">
                <a:solidFill>
                  <a:schemeClr val="tx1"/>
                </a:solidFill>
                <a:effectLst/>
                <a:latin typeface="+mj-lt"/>
                <a:ea typeface="+mn-ea"/>
                <a:cs typeface="Arial" panose="020B0604020202020204" pitchFamily="34" charset="0"/>
              </a:rPr>
              <a:t>controls whether to </a:t>
            </a:r>
            <a:r>
              <a:rPr lang="en-GB" i="0" u="none" kern="1200" dirty="0">
                <a:solidFill>
                  <a:schemeClr val="tx1"/>
                </a:solidFill>
                <a:effectLst/>
                <a:latin typeface="+mj-lt"/>
                <a:ea typeface="+mn-ea"/>
                <a:cs typeface="Arial" panose="020B0604020202020204" pitchFamily="34" charset="0"/>
              </a:rPr>
              <a:t>show the impurity at each node or not.</a:t>
            </a: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r>
              <a:rPr lang="en-US" sz="1200" kern="1200" dirty="0">
                <a:solidFill>
                  <a:schemeClr val="tx1"/>
                </a:solidFill>
                <a:effectLst/>
                <a:latin typeface="Calibri" panose="020F0502020204030204" pitchFamily="34" charset="0"/>
                <a:ea typeface="+mn-ea"/>
                <a:cs typeface="Arial" panose="020B0604020202020204" pitchFamily="34" charset="0"/>
              </a:rPr>
              <a:t>S</a:t>
            </a:r>
            <a:r>
              <a:rPr lang="en-GB" sz="1200" kern="1200" dirty="0" err="1">
                <a:solidFill>
                  <a:schemeClr val="tx1"/>
                </a:solidFill>
                <a:effectLst/>
                <a:latin typeface="Calibri" panose="020F0502020204030204" pitchFamily="34" charset="0"/>
                <a:ea typeface="+mn-ea"/>
                <a:cs typeface="Arial" panose="020B0604020202020204" pitchFamily="34" charset="0"/>
              </a:rPr>
              <a:t>ince</a:t>
            </a:r>
            <a:r>
              <a:rPr lang="en-GB" dirty="0"/>
              <a:t> </a:t>
            </a:r>
            <a:r>
              <a:rPr lang="en-GB" sz="1200" kern="1200" dirty="0">
                <a:solidFill>
                  <a:schemeClr val="tx1"/>
                </a:solidFill>
                <a:effectLst/>
                <a:latin typeface="Calibri" panose="020F0502020204030204" pitchFamily="34" charset="0"/>
                <a:ea typeface="+mn-ea"/>
                <a:cs typeface="Arial" panose="020B0604020202020204" pitchFamily="34" charset="0"/>
              </a:rPr>
              <a:t>the library is extraordinary extensive, programmers usually do not import the entire library.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Instead, the common practice is to load the required algorithm or only its “estimator” object. </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sz="1200" kern="1200" dirty="0">
                <a:solidFill>
                  <a:schemeClr val="tx1"/>
                </a:solidFill>
                <a:effectLst/>
                <a:latin typeface="Calibri" panose="020F0502020204030204" pitchFamily="34" charset="0"/>
                <a:ea typeface="+mn-ea"/>
                <a:cs typeface="Arial" panose="020B0604020202020204" pitchFamily="34" charset="0"/>
              </a:rPr>
              <a:t>For instance, if linear regression models are required for the analytics task, we can import the estimator </a:t>
            </a:r>
            <a:r>
              <a:rPr lang="en-GB" sz="1200" kern="1200" dirty="0" err="1">
                <a:solidFill>
                  <a:schemeClr val="tx1"/>
                </a:solidFill>
                <a:effectLst/>
                <a:latin typeface="Calibri" panose="020F0502020204030204" pitchFamily="34" charset="0"/>
                <a:ea typeface="+mn-ea"/>
                <a:cs typeface="Arial" panose="020B0604020202020204" pitchFamily="34" charset="0"/>
              </a:rPr>
              <a:t>LinearRegression</a:t>
            </a:r>
            <a:r>
              <a:rPr lang="en-GB" sz="1200" kern="1200" dirty="0">
                <a:solidFill>
                  <a:schemeClr val="tx1"/>
                </a:solidFill>
                <a:effectLst/>
                <a:latin typeface="Calibri" panose="020F0502020204030204" pitchFamily="34" charset="0"/>
                <a:ea typeface="+mn-ea"/>
                <a:cs typeface="Arial" panose="020B0604020202020204" pitchFamily="34" charset="0"/>
              </a:rPr>
              <a:t> from the module </a:t>
            </a:r>
            <a:r>
              <a:rPr lang="en-GB" sz="1200" kern="1200" dirty="0" err="1">
                <a:solidFill>
                  <a:schemeClr val="tx1"/>
                </a:solidFill>
                <a:effectLst/>
                <a:latin typeface="Calibri" panose="020F0502020204030204" pitchFamily="34" charset="0"/>
                <a:ea typeface="+mn-ea"/>
                <a:cs typeface="Arial" panose="020B0604020202020204" pitchFamily="34" charset="0"/>
              </a:rPr>
              <a:t>linear_model</a:t>
            </a:r>
            <a:r>
              <a:rPr lang="en-GB" sz="1200" kern="1200" dirty="0">
                <a:solidFill>
                  <a:schemeClr val="tx1"/>
                </a:solidFill>
                <a:effectLst/>
                <a:latin typeface="Calibri" panose="020F0502020204030204" pitchFamily="34" charset="0"/>
                <a:ea typeface="+mn-ea"/>
                <a:cs typeface="Arial" panose="020B0604020202020204" pitchFamily="34" charset="0"/>
              </a:rPr>
              <a:t>.</a:t>
            </a:r>
          </a:p>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Since each module has its own estimators, functions, etc., it is important to refer to the official websites for the correct spelling, including the cases of the names. </a:t>
            </a:r>
          </a:p>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It is not unusual that we need to load couple of them for a single analytics task. It is therefore important to put sufficient comments in the program to explain the purpose and use of each imported module.</a:t>
            </a:r>
          </a:p>
          <a:p>
            <a:pPr>
              <a:spcBef>
                <a:spcPts val="0"/>
              </a:spcBef>
            </a:pPr>
            <a:endParaRPr lang="en-SG" sz="120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sz="1200" kern="1200" dirty="0">
                <a:solidFill>
                  <a:schemeClr val="tx1"/>
                </a:solidFill>
                <a:effectLst/>
                <a:latin typeface="Calibri" panose="020F0502020204030204" pitchFamily="34" charset="0"/>
                <a:ea typeface="+mn-ea"/>
                <a:cs typeface="Arial" panose="020B0604020202020204" pitchFamily="34" charset="0"/>
              </a:rPr>
              <a:t>But before we can apply any analytics algorithm, we need to prepare the data according to the requirements of each of the algorithms.</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node_ids</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controls whether to </a:t>
            </a:r>
            <a:r>
              <a:rPr lang="en-GB" i="0" kern="1200" dirty="0">
                <a:solidFill>
                  <a:schemeClr val="tx1"/>
                </a:solidFill>
                <a:effectLst/>
                <a:latin typeface="Calibri" panose="020F0502020204030204" pitchFamily="34" charset="0"/>
                <a:ea typeface="+mn-ea"/>
                <a:cs typeface="Arial" panose="020B0604020202020204" pitchFamily="34" charset="0"/>
              </a:rPr>
              <a:t>show the ID number on each node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proportion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change the display of ”values” and/or “samples” to be proportions and percentages, respectively,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rounded </a:t>
            </a:r>
            <a:r>
              <a:rPr lang="en-US" i="0" kern="1200" dirty="0">
                <a:solidFill>
                  <a:schemeClr val="tx1"/>
                </a:solidFill>
                <a:effectLst/>
                <a:latin typeface="Calibri" panose="020F0502020204030204" pitchFamily="34" charset="0"/>
                <a:ea typeface="+mn-ea"/>
                <a:cs typeface="Arial" panose="020B0604020202020204" pitchFamily="34" charset="0"/>
              </a:rPr>
              <a:t>controls whether to</a:t>
            </a:r>
            <a:r>
              <a:rPr lang="en-GB" i="0" kern="1200" dirty="0">
                <a:solidFill>
                  <a:schemeClr val="tx1"/>
                </a:solidFill>
                <a:effectLst/>
                <a:latin typeface="Calibri" panose="020F0502020204030204" pitchFamily="34" charset="0"/>
                <a:ea typeface="+mn-ea"/>
                <a:cs typeface="Arial" panose="020B0604020202020204" pitchFamily="34" charset="0"/>
              </a:rPr>
              <a:t> draw node boxes with rounded corners and use Helvetica fonts instead of Times-Roman or not.</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a:solidFill>
                  <a:schemeClr val="tx1"/>
                </a:solidFill>
                <a:effectLst/>
                <a:latin typeface="Calibri" panose="020F0502020204030204" pitchFamily="34" charset="0"/>
                <a:ea typeface="+mn-ea"/>
                <a:cs typeface="Arial" panose="020B0604020202020204" pitchFamily="34" charset="0"/>
              </a:rPr>
              <a:t>precision </a:t>
            </a:r>
            <a:r>
              <a:rPr lang="en-US" i="0" kern="1200" dirty="0">
                <a:solidFill>
                  <a:schemeClr val="tx1"/>
                </a:solidFill>
                <a:effectLst/>
                <a:latin typeface="Calibri" panose="020F0502020204030204" pitchFamily="34" charset="0"/>
                <a:ea typeface="+mn-ea"/>
                <a:cs typeface="Arial" panose="020B0604020202020204" pitchFamily="34" charset="0"/>
              </a:rPr>
              <a:t>is the n</a:t>
            </a:r>
            <a:r>
              <a:rPr lang="en-GB" i="0" kern="1200" dirty="0">
                <a:solidFill>
                  <a:schemeClr val="tx1"/>
                </a:solidFill>
                <a:effectLst/>
                <a:latin typeface="Calibri" panose="020F0502020204030204" pitchFamily="34" charset="0"/>
                <a:ea typeface="+mn-ea"/>
                <a:cs typeface="Arial" panose="020B0604020202020204" pitchFamily="34" charset="0"/>
              </a:rPr>
              <a:t>umber of digits of precision for floating point in the values of impurity, threshold and value attributes of each node.</a:t>
            </a:r>
            <a:endParaRPr lang="en-SG" i="0"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u="none" kern="1200" dirty="0" err="1">
                <a:solidFill>
                  <a:schemeClr val="tx1"/>
                </a:solidFill>
                <a:effectLst/>
                <a:latin typeface="Calibri" panose="020F0502020204030204" pitchFamily="34" charset="0"/>
                <a:ea typeface="+mn-ea"/>
                <a:cs typeface="Arial" panose="020B0604020202020204" pitchFamily="34" charset="0"/>
              </a:rPr>
              <a:t>ax</a:t>
            </a:r>
            <a:r>
              <a:rPr lang="en-GB" i="0" u="none" kern="1200" dirty="0">
                <a:solidFill>
                  <a:schemeClr val="tx1"/>
                </a:solidFill>
                <a:effectLst/>
                <a:latin typeface="Calibri" panose="020F0502020204030204" pitchFamily="34" charset="0"/>
                <a:ea typeface="+mn-ea"/>
                <a:cs typeface="Arial" panose="020B0604020202020204" pitchFamily="34" charset="0"/>
              </a:rPr>
              <a:t> </a:t>
            </a:r>
            <a:r>
              <a:rPr lang="en-US" i="0" u="none" kern="1200" dirty="0">
                <a:solidFill>
                  <a:schemeClr val="tx1"/>
                </a:solidFill>
                <a:effectLst/>
                <a:latin typeface="Calibri" panose="020F0502020204030204" pitchFamily="34" charset="0"/>
                <a:ea typeface="+mn-ea"/>
                <a:cs typeface="Arial" panose="020B0604020202020204" pitchFamily="34" charset="0"/>
              </a:rPr>
              <a:t>is a</a:t>
            </a:r>
            <a:r>
              <a:rPr lang="en-GB" i="0" u="none" kern="1200" dirty="0" err="1">
                <a:solidFill>
                  <a:schemeClr val="tx1"/>
                </a:solidFill>
                <a:effectLst/>
                <a:latin typeface="Calibri" panose="020F0502020204030204" pitchFamily="34" charset="0"/>
                <a:ea typeface="+mn-ea"/>
                <a:cs typeface="Arial" panose="020B0604020202020204" pitchFamily="34" charset="0"/>
              </a:rPr>
              <a:t>xes</a:t>
            </a:r>
            <a:r>
              <a:rPr lang="en-GB" i="0" u="none" kern="1200" dirty="0">
                <a:solidFill>
                  <a:schemeClr val="tx1"/>
                </a:solidFill>
                <a:effectLst/>
                <a:latin typeface="Calibri" panose="020F0502020204030204" pitchFamily="34" charset="0"/>
                <a:ea typeface="+mn-ea"/>
                <a:cs typeface="Arial" panose="020B0604020202020204" pitchFamily="34" charset="0"/>
              </a:rPr>
              <a:t> to plot to. If None, use current axis. Any previous content is cleared.</a:t>
            </a:r>
            <a:endParaRPr lang="en-SG" i="0" u="none"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i="0" kern="1200" dirty="0" err="1">
                <a:solidFill>
                  <a:schemeClr val="tx1"/>
                </a:solidFill>
                <a:effectLst/>
                <a:latin typeface="Calibri" panose="020F0502020204030204" pitchFamily="34" charset="0"/>
                <a:ea typeface="+mn-ea"/>
                <a:cs typeface="Arial" panose="020B0604020202020204" pitchFamily="34" charset="0"/>
              </a:rPr>
              <a:t>fontsize</a:t>
            </a:r>
            <a:r>
              <a:rPr lang="en-GB" i="0" kern="1200" dirty="0">
                <a:solidFill>
                  <a:schemeClr val="tx1"/>
                </a:solidFill>
                <a:effectLst/>
                <a:latin typeface="Calibri" panose="020F0502020204030204" pitchFamily="34" charset="0"/>
                <a:ea typeface="+mn-ea"/>
                <a:cs typeface="Arial" panose="020B0604020202020204" pitchFamily="34" charset="0"/>
              </a:rPr>
              <a:t> </a:t>
            </a:r>
            <a:r>
              <a:rPr lang="en-US" i="0" kern="1200" dirty="0">
                <a:solidFill>
                  <a:schemeClr val="tx1"/>
                </a:solidFill>
                <a:effectLst/>
                <a:latin typeface="Calibri" panose="020F0502020204030204" pitchFamily="34" charset="0"/>
                <a:ea typeface="+mn-ea"/>
                <a:cs typeface="Arial" panose="020B0604020202020204" pitchFamily="34" charset="0"/>
              </a:rPr>
              <a:t>is the s</a:t>
            </a:r>
            <a:r>
              <a:rPr lang="en-GB" i="0" kern="1200" dirty="0" err="1">
                <a:solidFill>
                  <a:schemeClr val="tx1"/>
                </a:solidFill>
                <a:effectLst/>
                <a:latin typeface="Calibri" panose="020F0502020204030204" pitchFamily="34" charset="0"/>
                <a:ea typeface="+mn-ea"/>
                <a:cs typeface="Arial" panose="020B0604020202020204" pitchFamily="34" charset="0"/>
              </a:rPr>
              <a:t>ize</a:t>
            </a:r>
            <a:r>
              <a:rPr lang="en-GB" i="0" kern="1200" dirty="0">
                <a:solidFill>
                  <a:schemeClr val="tx1"/>
                </a:solidFill>
                <a:effectLst/>
                <a:latin typeface="Calibri" panose="020F0502020204030204" pitchFamily="34" charset="0"/>
                <a:ea typeface="+mn-ea"/>
                <a:cs typeface="Arial" panose="020B0604020202020204" pitchFamily="34" charset="0"/>
              </a:rPr>
              <a:t> of text font. If None, determined automatically to fit figure.</a:t>
            </a:r>
            <a:endParaRPr lang="en-SG" i="0" kern="1200" dirty="0">
              <a:solidFill>
                <a:schemeClr val="tx1"/>
              </a:solidFill>
              <a:effectLst/>
              <a:latin typeface="Calibri" panose="020F0502020204030204" pitchFamily="34" charset="0"/>
              <a:ea typeface="+mn-ea"/>
              <a:cs typeface="Arial" panose="020B0604020202020204" pitchFamily="34" charset="0"/>
            </a:endParaRPr>
          </a:p>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One of the first steps in data preparation is to check on and to deal with missing values in the dataset. </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kern="1200" dirty="0">
                <a:solidFill>
                  <a:schemeClr val="tx1"/>
                </a:solidFill>
                <a:effectLst/>
                <a:latin typeface="Calibri" panose="020F0502020204030204" pitchFamily="34" charset="0"/>
                <a:ea typeface="+mn-ea"/>
                <a:cs typeface="Arial" panose="020B0604020202020204" pitchFamily="34" charset="0"/>
              </a:rPr>
              <a:t>Previously, we have discussed how to specify, identify, and modify observations with missing values. To recall some details, we can define specific strings in the dataset as missing values during the reading process and, at the same time, we instruct Python to treat white strings as missing values if necessary.</a:t>
            </a:r>
          </a:p>
          <a:p>
            <a:pPr>
              <a:spcBef>
                <a:spcPts val="0"/>
              </a:spcBef>
            </a:pPr>
            <a:endParaRPr lang="en-GB" kern="1200" dirty="0">
              <a:solidFill>
                <a:schemeClr val="tx1"/>
              </a:solidFill>
              <a:effectLst/>
              <a:latin typeface="Calibri" panose="020F0502020204030204" pitchFamily="34" charset="0"/>
              <a:ea typeface="+mn-ea"/>
              <a:cs typeface="Arial" panose="020B0604020202020204" pitchFamily="34" charset="0"/>
            </a:endParaRPr>
          </a:p>
          <a:p>
            <a:pPr>
              <a:spcBef>
                <a:spcPts val="0"/>
              </a:spcBef>
            </a:pPr>
            <a:r>
              <a:rPr lang="en-GB" dirty="0"/>
              <a:t>After creating a pandas DataFrame, we have to decide on the appropriate measure to deal with the missing values in it. </a:t>
            </a:r>
          </a:p>
          <a:p>
            <a:pPr>
              <a:spcBef>
                <a:spcPts val="0"/>
              </a:spcBef>
            </a:pPr>
            <a:endParaRPr lang="en-GB" dirty="0"/>
          </a:p>
          <a:p>
            <a:pPr>
              <a:spcBef>
                <a:spcPts val="0"/>
              </a:spcBef>
            </a:pPr>
            <a:r>
              <a:rPr lang="en-GB" dirty="0"/>
              <a:t>One way to deal with them is to remove those rows with missing values in any of the columns completely from the DataFrame.</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latin typeface="+mj-lt"/>
              </a:rPr>
              <a:t>Another way to deal with missing values is to replace them by specific values. Here, we can choose to apply the replacement on missing values of the entire DataFrame or just a specific column. </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latin typeface="+mj-lt"/>
              </a:rPr>
              <a:t>The advantage of replacing the missing values in all columns is certainly the convenience in creating the corresponding code. Nevertheless, it is not unusual that a DataFrame contains various types of variables. In this case, replacing all missing values by a single value may not be desirable or even possible. The replacement values should be chosen according to the characteristics and requirements of each variable.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endParaRPr lang="en-SG" sz="2000" dirty="0">
              <a:solidFill>
                <a:schemeClr val="tx1"/>
              </a:solidFill>
              <a:latin typeface="+mn-lt"/>
            </a:endParaRP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380178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70957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021891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4667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859614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04642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18565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260714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1877194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418186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endParaRPr lang="en-SG" sz="2000" dirty="0">
              <a:solidFill>
                <a:schemeClr val="tx1"/>
              </a:solidFill>
              <a:latin typeface="+mn-lt"/>
            </a:endParaRP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483793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94301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1593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2922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06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7751181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2614079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1846390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38331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269152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14113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7107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46030118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hyperlink" Target="https://scikit-learn.org/stable/modules/generated/sklearn.cluster.KMeans.%20&#8204;html"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5.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hyperlink" Target="https://scikit-learn.org/stable/modules/generated/sklearn.tree.plot_tree.html" TargetMode="Externa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hyperlink" Target="https://scikit-learn.org/stable/modules/generated/sklearn.tree.plot_tree.html" TargetMode="Externa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79.xml"/><Relationship Id="rId5" Type="http://schemas.openxmlformats.org/officeDocument/2006/relationships/image" Target="../media/image17.wmf"/><Relationship Id="rId4" Type="http://schemas.openxmlformats.org/officeDocument/2006/relationships/oleObject" Target="../embeddings/oleObject3.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27 January 2023, noon</a:t>
                      </a:r>
                      <a:endParaRPr lang="en-SG" dirty="0"/>
                    </a:p>
                  </a:txBody>
                  <a:tcPr anchor="ct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tc>
                <a:tc>
                  <a:txBody>
                    <a:bodyPr/>
                    <a:lstStyle/>
                    <a:p>
                      <a:pPr algn="ctr"/>
                      <a:r>
                        <a:rPr lang="en-US" dirty="0"/>
                        <a:t>2%</a:t>
                      </a:r>
                      <a:endParaRPr lang="en-SG" dirty="0"/>
                    </a:p>
                  </a:txBody>
                  <a:tcPr anchor="ctr"/>
                </a:tc>
                <a:tc>
                  <a:txBody>
                    <a:bodyPr/>
                    <a:lstStyle/>
                    <a:p>
                      <a:pPr algn="ctr"/>
                      <a:r>
                        <a:rPr lang="en-US" dirty="0"/>
                        <a:t>6 February 2023, noon</a:t>
                      </a:r>
                      <a:endParaRPr lang="en-SG" dirty="0"/>
                    </a:p>
                  </a:txBody>
                  <a:tcPr anchor="ct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tc>
                <a:tc>
                  <a:txBody>
                    <a:bodyPr/>
                    <a:lstStyle/>
                    <a:p>
                      <a:pPr algn="ctr"/>
                      <a:r>
                        <a:rPr lang="en-US" dirty="0"/>
                        <a:t>18%</a:t>
                      </a:r>
                      <a:endParaRPr lang="en-SG" dirty="0"/>
                    </a:p>
                  </a:txBody>
                  <a:tcPr anchor="ctr"/>
                </a:tc>
                <a:tc>
                  <a:txBody>
                    <a:bodyPr/>
                    <a:lstStyle/>
                    <a:p>
                      <a:pPr algn="ctr"/>
                      <a:r>
                        <a:rPr lang="en-SG" dirty="0"/>
                        <a:t>5 February 2023, 2355hrs</a:t>
                      </a:r>
                    </a:p>
                  </a:txBody>
                  <a:tcPr anchor="ct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SG" dirty="0"/>
                        <a:t>19 February 2023, 2355hrs</a:t>
                      </a:r>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is the difference between supervised and unsupervised machine learning?</a:t>
            </a:r>
          </a:p>
          <a:p>
            <a:pPr marL="811213" lvl="1" indent="-354013" algn="l">
              <a:buFont typeface="Wingdings" panose="05000000000000000000" pitchFamily="2" charset="2"/>
              <a:buChar char="Ø"/>
            </a:pPr>
            <a:r>
              <a:rPr lang="en-US" dirty="0"/>
              <a:t>The main difference between supervised vs unsupervised learning is the need for labelled training data.</a:t>
            </a:r>
          </a:p>
          <a:p>
            <a:pPr marL="354013" indent="-354013">
              <a:buFont typeface="Arial" panose="020B0604020202020204" pitchFamily="34" charset="0"/>
              <a:buChar char="•"/>
            </a:pPr>
            <a:r>
              <a:rPr lang="en-US" dirty="0"/>
              <a:t>Is it sensible to use alias when importing a module or an estimator of an algorithm from the scikit-learn package?</a:t>
            </a:r>
          </a:p>
          <a:p>
            <a:pPr marL="811213" lvl="1" indent="-354013" algn="l">
              <a:buFont typeface="Wingdings" panose="05000000000000000000" pitchFamily="2" charset="2"/>
              <a:buChar char="Ø"/>
            </a:pPr>
            <a:r>
              <a:rPr lang="en-US" dirty="0"/>
              <a:t>Yes</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beside the white strings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 (rem: axis = 0 is for rows)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38291"/>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na_filter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a:t>
            </a:r>
            <a:r>
              <a:rPr lang="en-US" dirty="0" err="1">
                <a:latin typeface="Calibri" panose="020F0502020204030204" pitchFamily="34" charset="0"/>
              </a:rPr>
              <a:t>DataFrame</a:t>
            </a:r>
            <a:r>
              <a:rPr lang="en-US" dirty="0">
                <a:latin typeface="Calibri" panose="020F0502020204030204" pitchFamily="34" charset="0"/>
              </a:rPr>
              <a:t>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.loc()</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5: Data Analytics in Python</a:t>
            </a:r>
          </a:p>
        </p:txBody>
      </p:sp>
    </p:spTree>
    <p:extLst>
      <p:ext uri="{BB962C8B-B14F-4D97-AF65-F5344CB8AC3E}">
        <p14:creationId xmlns:p14="http://schemas.microsoft.com/office/powerpoint/2010/main" val="89483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177284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477321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err="1">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929594"/>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the categories in “category” by assigning each car to a SOLE category if it has more than one in the original dataset such as “Convertible, Coupe” or “Coupe,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Tree>
    <p:custDataLst>
      <p:tags r:id="rId1"/>
    </p:custDataLst>
    <p:extLst>
      <p:ext uri="{BB962C8B-B14F-4D97-AF65-F5344CB8AC3E}">
        <p14:creationId xmlns:p14="http://schemas.microsoft.com/office/powerpoint/2010/main" val="2666735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pPr marL="811213" lvl="1" indent="-354013" algn="l">
              <a:buFont typeface="Wingdings" panose="05000000000000000000" pitchFamily="2" charset="2"/>
              <a:buChar char="Ø"/>
            </a:pPr>
            <a:r>
              <a:rPr lang="en-US" dirty="0"/>
              <a:t>replace can be used for a numeric categorical variable</a:t>
            </a:r>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a:t>
            </a:r>
            <a:r>
              <a:rPr lang="en-US" dirty="0" err="1"/>
              <a:t>scikit</a:t>
            </a:r>
            <a:r>
              <a:rPr lang="en-US" dirty="0"/>
              <a:t>-learn algorithm?</a:t>
            </a:r>
          </a:p>
          <a:p>
            <a:pPr marL="811213" lvl="1" indent="-354013" algn="l">
              <a:buFont typeface="Wingdings" panose="05000000000000000000" pitchFamily="2" charset="2"/>
              <a:buChar char="Ø"/>
            </a:pPr>
            <a:r>
              <a:rPr lang="en-US" dirty="0"/>
              <a:t>Depends on the goal of your algorithm</a:t>
            </a:r>
          </a:p>
          <a:p>
            <a:pPr marL="811213" lvl="1" indent="-354013" algn="l">
              <a:buFont typeface="Wingdings" panose="05000000000000000000" pitchFamily="2" charset="2"/>
              <a:buChar char="Ø"/>
            </a:pPr>
            <a:r>
              <a:rPr lang="en-US" dirty="0"/>
              <a:t>Which target do you want to predict?</a:t>
            </a:r>
          </a:p>
          <a:p>
            <a:endParaRPr lang="en-SG" dirty="0"/>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217549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name="Packager Shell Object" showAsIcon="1" r:id="rId4" imgW="2173680" imgH="437400" progId="Package">
                  <p:embed/>
                </p:oleObj>
              </mc:Choice>
              <mc:Fallback>
                <p:oleObj name="Packager Shell Object" showAsIcon="1" r:id="rId4" imgW="2173680" imgH="437400" progId="Package">
                  <p:embed/>
                  <p:pic>
                    <p:nvPicPr>
                      <p:cNvPr id="7" name="Object 6">
                        <a:extLst>
                          <a:ext uri="{FF2B5EF4-FFF2-40B4-BE49-F238E27FC236}">
                            <a16:creationId xmlns:a16="http://schemas.microsoft.com/office/drawing/2014/main" id="{8DE891BE-6925-40D6-9C1D-DF56C3DA8388}"/>
                          </a:ext>
                        </a:extLst>
                      </p:cNvPr>
                      <p:cNvPicPr/>
                      <p:nvPr/>
                    </p:nvPicPr>
                    <p:blipFill>
                      <a:blip r:embed="rId5"/>
                      <a:stretch>
                        <a:fillRect/>
                      </a:stretch>
                    </p:blipFill>
                    <p:spPr>
                      <a:xfrm>
                        <a:off x="1430075" y="2732488"/>
                        <a:ext cx="6909603" cy="139302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45521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Design Python </a:t>
            </a:r>
            <a:r>
              <a:rPr lang="en-US" sz="1800" dirty="0" err="1"/>
              <a:t>programmes</a:t>
            </a:r>
            <a:r>
              <a:rPr lang="en-US" sz="1800" dirty="0"/>
              <a:t> for performing data analytics</a:t>
            </a:r>
          </a:p>
          <a:p>
            <a:pPr lvl="0">
              <a:buFont typeface="+mj-lt"/>
              <a:buAutoNum type="arabicPeriod"/>
            </a:pPr>
            <a:r>
              <a:rPr lang="en-US" sz="1800" dirty="0"/>
              <a:t>Analyse data using appropriate tools for data mining</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259952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75660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Predict </a:t>
            </a:r>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Predict the cluster classification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name="Packager Shell Object" showAsIcon="1" r:id="rId4" imgW="1360800" imgH="437400" progId="Package">
                  <p:embed/>
                </p:oleObj>
              </mc:Choice>
              <mc:Fallback>
                <p:oleObj name="Packager Shell Object" showAsIcon="1" r:id="rId4" imgW="1360800" imgH="437400" progId="Package">
                  <p:embed/>
                  <p:pic>
                    <p:nvPicPr>
                      <p:cNvPr id="2" name="Object 1">
                        <a:extLst>
                          <a:ext uri="{FF2B5EF4-FFF2-40B4-BE49-F238E27FC236}">
                            <a16:creationId xmlns:a16="http://schemas.microsoft.com/office/drawing/2014/main" id="{5B0B862D-1AC8-420D-8A07-089E6BB7EA68}"/>
                          </a:ext>
                        </a:extLst>
                      </p:cNvPr>
                      <p:cNvPicPr/>
                      <p:nvPr/>
                    </p:nvPicPr>
                    <p:blipFill>
                      <a:blip r:embed="rId5"/>
                      <a:stretch>
                        <a:fillRect/>
                      </a:stretch>
                    </p:blipFill>
                    <p:spPr>
                      <a:xfrm>
                        <a:off x="1873959" y="2493700"/>
                        <a:ext cx="4882020" cy="157227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42475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crosstab()</a:t>
            </a:r>
            <a:r>
              <a:rPr lang="en-US" dirty="0"/>
              <a:t> function is not suitable for numeric clustering criteria. </a:t>
            </a:r>
          </a:p>
          <a:p>
            <a:pPr marL="354013" indent="-354013">
              <a:buFont typeface="Arial" panose="020B0604020202020204" pitchFamily="34" charset="0"/>
              <a:buChar char="•"/>
            </a:pPr>
            <a:r>
              <a:rPr lang="en-US" dirty="0"/>
              <a:t>Let Python calculate certain statistics of the clustering criteria for each cluster.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to group the data into clusters.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result is grouped by the cluster indices.</a:t>
            </a:r>
          </a:p>
          <a:p>
            <a:pPr marL="354013" indent="-354013">
              <a:buFont typeface="Arial" panose="020B0604020202020204" pitchFamily="34" charset="0"/>
              <a:buChar char="•"/>
            </a:pPr>
            <a:r>
              <a:rPr lang="en-US" dirty="0"/>
              <a:t>The method to compute the statistics of interest is appended to it. </a:t>
            </a:r>
          </a:p>
          <a:p>
            <a:pPr marL="354013" indent="-354013">
              <a:buFont typeface="Arial" panose="020B0604020202020204" pitchFamily="34" charset="0"/>
              <a:buChar char="•"/>
            </a:pPr>
            <a:r>
              <a:rPr lang="en-US" dirty="0"/>
              <a:t>We can transpose the result since it is more common to have the cluster index, the grouping variable in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displayed in the columns.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110456"/>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177800"/>
            <a:r>
              <a:rPr lang="en-GB"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DF</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groupby</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by</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anymethod</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transpose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164124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Silhouette coefficient to evaluate the cohesion and separation of a clustering solution. </a:t>
            </a:r>
          </a:p>
          <a:p>
            <a:pPr marL="354013" indent="-354013">
              <a:buFont typeface="Arial" panose="020B0604020202020204" pitchFamily="34" charset="0"/>
              <a:buChar char="•"/>
            </a:pPr>
            <a:r>
              <a:rPr lang="en-US" dirty="0"/>
              <a:t>In scikit-learn, we can use </a:t>
            </a:r>
            <a:r>
              <a:rPr lang="en-US" dirty="0" err="1">
                <a:solidFill>
                  <a:schemeClr val="tx2"/>
                </a:solidFill>
                <a:latin typeface="Consolas" panose="020B0609020204030204" pitchFamily="49" charset="0"/>
              </a:rPr>
              <a:t>silhouette_score</a:t>
            </a:r>
            <a:r>
              <a:rPr lang="en-US" dirty="0">
                <a:solidFill>
                  <a:schemeClr val="tx2"/>
                </a:solidFill>
                <a:latin typeface="Consolas" panose="020B0609020204030204" pitchFamily="49" charset="0"/>
              </a:rPr>
              <a:t>()</a:t>
            </a:r>
            <a:r>
              <a:rPr lang="en-US" dirty="0"/>
              <a:t> from the metrics module to calculate it.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903980"/>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metrics</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silhouette_score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68409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K-Means Clusters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Plot all data points with their cluster classification in a two-dimensional scatter plot to visualise a clustering solution. </a:t>
            </a:r>
          </a:p>
          <a:p>
            <a:pPr marL="354013" indent="-354013">
              <a:buFont typeface="Arial" panose="020B0604020202020204" pitchFamily="34" charset="0"/>
              <a:buChar char="•"/>
            </a:pPr>
            <a:r>
              <a:rPr lang="en-US" dirty="0"/>
              <a:t>If we have more than two clustering criteria, we need to reduce the dimensionality of all the input variables down to two before plotting.</a:t>
            </a:r>
          </a:p>
          <a:p>
            <a:pPr marL="354013" indent="-354013">
              <a:buFont typeface="Arial" panose="020B0604020202020204" pitchFamily="34" charset="0"/>
              <a:buChar char="•"/>
            </a:pPr>
            <a:r>
              <a:rPr lang="en-US" dirty="0"/>
              <a:t>One common methods here is the Principal Component Analysis (PCA).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PCA()</a:t>
            </a:r>
            <a:r>
              <a:rPr lang="en-US" dirty="0"/>
              <a:t> is an estimator from the decomposition module.</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fit_transformation</a:t>
            </a:r>
            <a:r>
              <a:rPr lang="en-US" dirty="0">
                <a:solidFill>
                  <a:schemeClr val="tx2"/>
                </a:solidFill>
                <a:latin typeface="Consolas" panose="020B0609020204030204" pitchFamily="49" charset="0"/>
              </a:rPr>
              <a:t>()</a:t>
            </a:r>
            <a:r>
              <a:rPr lang="en-US" dirty="0"/>
              <a:t> to obtain an array with the coordinates of each observation in the two-dimensional space.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3275392"/>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pca_Object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PCA</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n_components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F8F99E1A-AECB-4C3D-80B6-EC92A3D9998E}"/>
              </a:ext>
            </a:extLst>
          </p:cNvPr>
          <p:cNvSpPr/>
          <p:nvPr/>
        </p:nvSpPr>
        <p:spPr>
          <a:xfrm>
            <a:off x="457201" y="5000300"/>
            <a:ext cx="8229599" cy="6350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224213" indent="-2419350"/>
            <a:r>
              <a:rPr lang="en-GB" sz="2000" dirty="0" err="1">
                <a:effectLst/>
                <a:latin typeface="Consolas" panose="020B0609020204030204" pitchFamily="49" charset="0"/>
                <a:ea typeface="SimSun" panose="02010600030101010101" pitchFamily="2" charset="-122"/>
                <a:cs typeface="Times New Roman" panose="02020603050405020304" pitchFamily="18" charset="0"/>
              </a:rPr>
              <a:t>pca_fit_Object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.decomposition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fit_transform</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55069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Car sales program:</a:t>
            </a:r>
          </a:p>
          <a:p>
            <a:pPr algn="just"/>
            <a:r>
              <a:rPr lang="en-US" dirty="0">
                <a:solidFill>
                  <a:schemeClr val="tx1"/>
                </a:solidFill>
              </a:rPr>
              <a:t>Carry out the following tasks in JupyterLab using the prepared DataFrame from the previous chapter:</a:t>
            </a:r>
          </a:p>
          <a:p>
            <a:pPr marL="342900" indent="-342900" algn="just">
              <a:buFont typeface="Arial" panose="020B0604020202020204" pitchFamily="34" charset="0"/>
              <a:buChar char="•"/>
            </a:pPr>
            <a:r>
              <a:rPr lang="en-US" dirty="0"/>
              <a:t>Conduct an elbow-test and determine the optimal number of clusters.</a:t>
            </a:r>
          </a:p>
          <a:p>
            <a:pPr marL="342900" indent="-342900" algn="just">
              <a:buFont typeface="Arial" panose="020B0604020202020204" pitchFamily="34" charset="0"/>
              <a:buChar char="•"/>
            </a:pPr>
            <a:r>
              <a:rPr lang="en-US" dirty="0">
                <a:solidFill>
                  <a:schemeClr val="tx1"/>
                </a:solidFill>
              </a:rPr>
              <a:t>Const</a:t>
            </a:r>
            <a:r>
              <a:rPr lang="en-US" dirty="0"/>
              <a:t>ruct a K-Means clustering solution with the number of clusters obtained from the previous task.</a:t>
            </a:r>
          </a:p>
          <a:p>
            <a:pPr marL="342900" indent="-342900" algn="just">
              <a:buFont typeface="Arial" panose="020B0604020202020204" pitchFamily="34" charset="0"/>
              <a:buChar char="•"/>
            </a:pPr>
            <a:r>
              <a:rPr lang="en-US" dirty="0"/>
              <a:t>Explore the estimated clustering solution by cross-tabulating the cluster index with the clustering criteria.</a:t>
            </a:r>
          </a:p>
          <a:p>
            <a:pPr marL="342900" indent="-342900" algn="just">
              <a:buFont typeface="Arial" panose="020B0604020202020204" pitchFamily="34" charset="0"/>
              <a:buChar char="•"/>
            </a:pPr>
            <a:r>
              <a:rPr lang="en-US" dirty="0"/>
              <a:t>Plot the clustering solution as a 2-dimensional scatter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419409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steps in a K-Means clustering process? How are these steps reflected in the parameters of the </a:t>
            </a:r>
            <a:r>
              <a:rPr lang="en-US" dirty="0" err="1">
                <a:solidFill>
                  <a:schemeClr val="tx2"/>
                </a:solidFill>
                <a:latin typeface="Consolas" panose="020B0609020204030204" pitchFamily="49" charset="0"/>
              </a:rPr>
              <a:t>KMeans</a:t>
            </a:r>
            <a:r>
              <a:rPr lang="en-US" dirty="0"/>
              <a:t> estimator?</a:t>
            </a:r>
          </a:p>
          <a:p>
            <a:pPr marL="354013" indent="-354013">
              <a:buFont typeface="Arial" panose="020B0604020202020204" pitchFamily="34" charset="0"/>
              <a:buChar char="•"/>
            </a:pPr>
            <a:r>
              <a:rPr lang="en-US" dirty="0"/>
              <a:t>What kind of information are stored in the object resulting from the </a:t>
            </a:r>
            <a:r>
              <a:rPr lang="en-US" dirty="0">
                <a:solidFill>
                  <a:schemeClr val="tx2"/>
                </a:solidFill>
                <a:latin typeface="Consolas" panose="020B0609020204030204" pitchFamily="49" charset="0"/>
              </a:rPr>
              <a:t>fit()</a:t>
            </a:r>
            <a:r>
              <a:rPr lang="en-US" dirty="0"/>
              <a:t> function?</a:t>
            </a:r>
          </a:p>
        </p:txBody>
      </p:sp>
    </p:spTree>
    <p:custDataLst>
      <p:tags r:id="rId1"/>
    </p:custDataLst>
    <p:extLst>
      <p:ext uri="{BB962C8B-B14F-4D97-AF65-F5344CB8AC3E}">
        <p14:creationId xmlns:p14="http://schemas.microsoft.com/office/powerpoint/2010/main" val="1371799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2687108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2"/>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proves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name="Packager Shell Object" showAsIcon="1" r:id="rId4" imgW="1470600" imgH="437400" progId="Package">
                  <p:embed/>
                </p:oleObj>
              </mc:Choice>
              <mc:Fallback>
                <p:oleObj name="Packager Shell Object" showAsIcon="1" r:id="rId4" imgW="1470600" imgH="437400" progId="Package">
                  <p:embed/>
                  <p:pic>
                    <p:nvPicPr>
                      <p:cNvPr id="2" name="Object 1">
                        <a:extLst>
                          <a:ext uri="{FF2B5EF4-FFF2-40B4-BE49-F238E27FC236}">
                            <a16:creationId xmlns:a16="http://schemas.microsoft.com/office/drawing/2014/main" id="{A75CCC11-9F01-4498-99C8-D71565EFFC87}"/>
                          </a:ext>
                        </a:extLst>
                      </p:cNvPr>
                      <p:cNvPicPr/>
                      <p:nvPr/>
                    </p:nvPicPr>
                    <p:blipFill>
                      <a:blip r:embed="rId5"/>
                      <a:stretch>
                        <a:fillRect/>
                      </a:stretch>
                    </p:blipFill>
                    <p:spPr>
                      <a:xfrm>
                        <a:off x="1944981" y="2495396"/>
                        <a:ext cx="4614124" cy="137526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5615020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3961180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117600"/>
            <a:ext cx="8468334" cy="5532582"/>
          </a:xfrm>
        </p:spPr>
        <p:txBody>
          <a:bodyPr>
            <a:normAutofit/>
          </a:bodyPr>
          <a:lstStyle/>
          <a:p>
            <a:pPr marL="342900" indent="-342900">
              <a:buFont typeface="Arial" panose="020B0604020202020204" pitchFamily="34" charset="0"/>
              <a:buChar char="•"/>
            </a:pPr>
            <a:r>
              <a:rPr lang="en-US" dirty="0"/>
              <a:t>Name all the main differences between classification trees and regression trees.</a:t>
            </a:r>
          </a:p>
          <a:p>
            <a:pPr marL="800100" lvl="1" indent="-342900" algn="l">
              <a:buFont typeface="Wingdings" panose="05000000000000000000" pitchFamily="2" charset="2"/>
              <a:buChar char="Ø"/>
            </a:pPr>
            <a:r>
              <a:rPr lang="en-US" dirty="0"/>
              <a:t>Classification: binary / categorical target; regression: continuous target</a:t>
            </a:r>
          </a:p>
          <a:p>
            <a:pPr marL="800100" lvl="1" indent="-342900" algn="l">
              <a:buFont typeface="Wingdings" panose="05000000000000000000" pitchFamily="2" charset="2"/>
              <a:buChar char="Ø"/>
            </a:pPr>
            <a:r>
              <a:rPr lang="en-US" dirty="0"/>
              <a:t>Classification: confusion matrix; regression: </a:t>
            </a:r>
            <a:r>
              <a:rPr lang="en-US" dirty="0" err="1"/>
              <a:t>gini</a:t>
            </a:r>
            <a:r>
              <a:rPr lang="en-US" dirty="0"/>
              <a:t> entropy</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How do we judge a model with low prediction accuracy for testing data but high accuracy for training data? </a:t>
            </a:r>
          </a:p>
          <a:p>
            <a:pPr marL="800100" lvl="1" indent="-342900" algn="l">
              <a:buFont typeface="Wingdings" panose="05000000000000000000" pitchFamily="2" charset="2"/>
              <a:buChar char="Ø"/>
            </a:pPr>
            <a:r>
              <a:rPr lang="en-US" dirty="0" err="1"/>
              <a:t>Overfit</a:t>
            </a:r>
            <a:r>
              <a:rPr lang="en-US" dirty="0"/>
              <a:t> model; model learnt relationships specific to training data</a:t>
            </a:r>
          </a:p>
          <a:p>
            <a:pPr marL="800100" lvl="1" indent="-342900" algn="l">
              <a:buFont typeface="Wingdings" panose="05000000000000000000" pitchFamily="2" charset="2"/>
              <a:buChar char="Ø"/>
            </a:pPr>
            <a:endParaRPr lang="en-US" dirty="0"/>
          </a:p>
          <a:p>
            <a:pPr marL="342900" indent="-342900">
              <a:buFont typeface="Arial" panose="020B0604020202020204" pitchFamily="34" charset="0"/>
              <a:buChar char="•"/>
            </a:pPr>
            <a:r>
              <a:rPr lang="en-US" dirty="0"/>
              <a:t>Is it possible for a model to have low prediction accuracy for training data, but high accuracy for testing data?</a:t>
            </a:r>
          </a:p>
          <a:p>
            <a:pPr marL="800100" lvl="1" indent="-342900" algn="l">
              <a:buFont typeface="Wingdings" panose="05000000000000000000" pitchFamily="2" charset="2"/>
              <a:buChar char="Ø"/>
            </a:pPr>
            <a:r>
              <a:rPr lang="en-US" dirty="0"/>
              <a:t>Usually no; if it happens, your dataset might be too small</a:t>
            </a:r>
          </a:p>
          <a:p>
            <a:pPr marL="800100" lvl="1" indent="-342900" algn="l">
              <a:buFont typeface="Wingdings" panose="05000000000000000000" pitchFamily="2" charset="2"/>
              <a:buChar char="Ø"/>
            </a:pPr>
            <a:r>
              <a:rPr lang="en-SG" dirty="0"/>
              <a:t>https://www.ibm.com/cloud/learn/underfitting</a:t>
            </a:r>
          </a:p>
        </p:txBody>
      </p:sp>
      <p:sp>
        <p:nvSpPr>
          <p:cNvPr id="3" name="Title 2"/>
          <p:cNvSpPr>
            <a:spLocks noGrp="1"/>
          </p:cNvSpPr>
          <p:nvPr>
            <p:ph type="title"/>
          </p:nvPr>
        </p:nvSpPr>
        <p:spPr/>
        <p:txBody>
          <a:bodyPr/>
          <a:lstStyle/>
          <a:p>
            <a:r>
              <a:rPr lang="en-SG" dirty="0"/>
              <a:t>Discussion (answers)</a:t>
            </a:r>
          </a:p>
        </p:txBody>
      </p:sp>
    </p:spTree>
    <p:extLst>
      <p:ext uri="{BB962C8B-B14F-4D97-AF65-F5344CB8AC3E}">
        <p14:creationId xmlns:p14="http://schemas.microsoft.com/office/powerpoint/2010/main" val="13717923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21651"/>
          </a:xfrm>
        </p:spPr>
        <p:txBody>
          <a:bodyPr>
            <a:normAutofit/>
          </a:bodyPr>
          <a:lstStyle/>
          <a:p>
            <a:pPr algn="just"/>
            <a:r>
              <a:rPr lang="en-US" i="1" u="sng" dirty="0"/>
              <a:t>Car sales program:</a:t>
            </a:r>
          </a:p>
          <a:p>
            <a:pPr algn="just"/>
            <a:r>
              <a:rPr lang="en-US" dirty="0">
                <a:solidFill>
                  <a:schemeClr val="tx1"/>
                </a:solidFill>
              </a:rPr>
              <a:t>Carry out the following tasks in JupyterLab using the prepared DataFrame from the first chapter:</a:t>
            </a:r>
          </a:p>
          <a:p>
            <a:pPr marL="342900" indent="-342900" algn="just">
              <a:buFont typeface="Arial" panose="020B0604020202020204" pitchFamily="34" charset="0"/>
              <a:buChar char="•"/>
            </a:pPr>
            <a:r>
              <a:rPr lang="en-US" dirty="0"/>
              <a:t>Predict the selling price of the cars using decision tree.</a:t>
            </a:r>
          </a:p>
          <a:p>
            <a:pPr marL="342900" indent="-342900" algn="just">
              <a:buFont typeface="Arial" panose="020B0604020202020204" pitchFamily="34" charset="0"/>
              <a:buChar char="•"/>
            </a:pPr>
            <a:r>
              <a:rPr lang="en-US" dirty="0"/>
              <a:t>Evaluate the prediction of the decision tree by confusion matrix.</a:t>
            </a:r>
          </a:p>
          <a:p>
            <a:pPr marL="342900" indent="-342900" algn="just">
              <a:buFont typeface="Arial" panose="020B0604020202020204" pitchFamily="34" charset="0"/>
              <a:buChar char="•"/>
            </a:pPr>
            <a:r>
              <a:rPr lang="en-US" dirty="0"/>
              <a:t>Plot the estimated decision tree solution using the </a:t>
            </a:r>
            <a:r>
              <a:rPr lang="en-US" dirty="0" err="1">
                <a:solidFill>
                  <a:schemeClr val="tx2"/>
                </a:solidFill>
                <a:latin typeface="Consolas" panose="020B0609020204030204" pitchFamily="49" charset="0"/>
              </a:rPr>
              <a:t>plot_tree</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Is it possible for a model to have low prediction accuracy for training data, but high accuracy for training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17845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21.2"/>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2.147484E+09"/>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2.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1.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8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84.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3037</TotalTime>
  <Words>13202</Words>
  <Application>Microsoft Office PowerPoint</Application>
  <PresentationFormat>On-screen Show (4:3)</PresentationFormat>
  <Paragraphs>1121</Paragraphs>
  <Slides>70</Slides>
  <Notes>54</Notes>
  <HiddenSlides>3</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70</vt:i4>
      </vt:variant>
    </vt:vector>
  </HeadingPairs>
  <TitlesOfParts>
    <vt:vector size="85" baseType="lpstr">
      <vt:lpstr>Arial</vt:lpstr>
      <vt:lpstr>Calibri</vt:lpstr>
      <vt:lpstr>Calibri Light</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Packager Shell Object</vt:lpstr>
      <vt:lpstr>ANL252 – Assessments, weightage, deadlines</vt:lpstr>
      <vt:lpstr>Python for Data Analytics ANL 252</vt:lpstr>
      <vt:lpstr>Learning Objectives of ANL201 </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Discussion</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Discussion (Answers)</vt:lpstr>
      <vt:lpstr>Activity</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Predict K-Means Clustering</vt:lpstr>
      <vt:lpstr>Explore K-Means Clustering Models (I)</vt:lpstr>
      <vt:lpstr>Activity</vt:lpstr>
      <vt:lpstr>Explore K-Means Clustering Models (II)</vt:lpstr>
      <vt:lpstr>Evaluate K-Means Clustering Models</vt:lpstr>
      <vt:lpstr>Plot K-Means Clusters</vt:lpstr>
      <vt:lpstr>Activity</vt:lpstr>
      <vt:lpstr>Discussion</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lpstr>Discussion (answers)</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246</cp:revision>
  <dcterms:created xsi:type="dcterms:W3CDTF">2012-07-12T02:13:12Z</dcterms:created>
  <dcterms:modified xsi:type="dcterms:W3CDTF">2023-01-27T09:55:35Z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