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tags/tag54.xml" ContentType="application/vnd.openxmlformats-officedocument.presentationml.tags+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notesSlides/notesSlide3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0.xml" ContentType="application/vnd.openxmlformats-officedocument.presentationml.notesSlide+xml"/>
  <Override PartName="/ppt/tags/tag68.xml" ContentType="application/vnd.openxmlformats-officedocument.presentationml.tags+xml"/>
  <Override PartName="/ppt/notesSlides/notesSlide41.xml" ContentType="application/vnd.openxmlformats-officedocument.presentationml.notesSlide+xml"/>
  <Override PartName="/ppt/tags/tag69.xml" ContentType="application/vnd.openxmlformats-officedocument.presentationml.tags+xml"/>
  <Override PartName="/ppt/notesSlides/notesSlide42.xml" ContentType="application/vnd.openxmlformats-officedocument.presentationml.notesSlide+xml"/>
  <Override PartName="/ppt/tags/tag70.xml" ContentType="application/vnd.openxmlformats-officedocument.presentationml.tags+xml"/>
  <Override PartName="/ppt/notesSlides/notesSlide43.xml" ContentType="application/vnd.openxmlformats-officedocument.presentationml.notesSlide+xml"/>
  <Override PartName="/ppt/tags/tag71.xml" ContentType="application/vnd.openxmlformats-officedocument.presentationml.tags+xml"/>
  <Override PartName="/ppt/notesSlides/notesSlide44.xml" ContentType="application/vnd.openxmlformats-officedocument.presentationml.notesSlide+xml"/>
  <Override PartName="/ppt/tags/tag72.xml" ContentType="application/vnd.openxmlformats-officedocument.presentationml.tags+xml"/>
  <Override PartName="/ppt/notesSlides/notesSlide45.xml" ContentType="application/vnd.openxmlformats-officedocument.presentationml.notesSlide+xml"/>
  <Override PartName="/ppt/tags/tag73.xml" ContentType="application/vnd.openxmlformats-officedocument.presentationml.tags+xml"/>
  <Override PartName="/ppt/notesSlides/notesSlide46.xml" ContentType="application/vnd.openxmlformats-officedocument.presentationml.notesSlide+xml"/>
  <Override PartName="/ppt/tags/tag74.xml" ContentType="application/vnd.openxmlformats-officedocument.presentationml.tags+xml"/>
  <Override PartName="/ppt/notesSlides/notesSlide47.xml" ContentType="application/vnd.openxmlformats-officedocument.presentationml.notesSlide+xml"/>
  <Override PartName="/ppt/tags/tag75.xml" ContentType="application/vnd.openxmlformats-officedocument.presentationml.tags+xml"/>
  <Override PartName="/ppt/notesSlides/notesSlide48.xml" ContentType="application/vnd.openxmlformats-officedocument.presentationml.notesSlide+xml"/>
  <Override PartName="/ppt/tags/tag76.xml" ContentType="application/vnd.openxmlformats-officedocument.presentationml.tags+xml"/>
  <Override PartName="/ppt/notesSlides/notesSlide49.xml" ContentType="application/vnd.openxmlformats-officedocument.presentationml.notesSlide+xml"/>
  <Override PartName="/ppt/tags/tag77.xml" ContentType="application/vnd.openxmlformats-officedocument.presentationml.tags+xml"/>
  <Override PartName="/ppt/notesSlides/notesSlide50.xml" ContentType="application/vnd.openxmlformats-officedocument.presentationml.notesSlide+xml"/>
  <Override PartName="/ppt/tags/tag78.xml" ContentType="application/vnd.openxmlformats-officedocument.presentationml.tags+xml"/>
  <Override PartName="/ppt/notesSlides/notesSlide51.xml" ContentType="application/vnd.openxmlformats-officedocument.presentationml.notesSlide+xml"/>
  <Override PartName="/ppt/tags/tag79.xml" ContentType="application/vnd.openxmlformats-officedocument.presentationml.tags+xml"/>
  <Override PartName="/ppt/notesSlides/notesSlide52.xml" ContentType="application/vnd.openxmlformats-officedocument.presentationml.notesSlide+xml"/>
  <Override PartName="/ppt/tags/tag80.xml" ContentType="application/vnd.openxmlformats-officedocument.presentationml.tags+xml"/>
  <Override PartName="/ppt/notesSlides/notesSlide53.xml" ContentType="application/vnd.openxmlformats-officedocument.presentationml.notesSlide+xml"/>
  <Override PartName="/ppt/tags/tag81.xml" ContentType="application/vnd.openxmlformats-officedocument.presentationml.tags+xml"/>
  <Override PartName="/ppt/notesSlides/notesSlide54.xml" ContentType="application/vnd.openxmlformats-officedocument.presentationml.notesSlide+xml"/>
  <Override PartName="/ppt/tags/tag82.xml" ContentType="application/vnd.openxmlformats-officedocument.presentationml.tags+xml"/>
  <Override PartName="/ppt/notesSlides/notesSlide5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6.xml" ContentType="application/vnd.openxmlformats-officedocument.presentationml.notesSlide+xml"/>
  <Override PartName="/ppt/tags/tag85.xml" ContentType="application/vnd.openxmlformats-officedocument.presentationml.tags+xml"/>
  <Override PartName="/ppt/notesSlides/notesSlide5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82"/>
  </p:notesMasterIdLst>
  <p:handoutMasterIdLst>
    <p:handoutMasterId r:id="rId83"/>
  </p:handoutMasterIdLst>
  <p:sldIdLst>
    <p:sldId id="416"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493" r:id="rId32"/>
    <p:sldId id="494" r:id="rId33"/>
    <p:sldId id="495" r:id="rId34"/>
    <p:sldId id="398" r:id="rId35"/>
    <p:sldId id="417" r:id="rId36"/>
    <p:sldId id="481" r:id="rId37"/>
    <p:sldId id="483" r:id="rId38"/>
    <p:sldId id="490" r:id="rId39"/>
    <p:sldId id="485" r:id="rId40"/>
    <p:sldId id="419" r:id="rId41"/>
    <p:sldId id="472" r:id="rId42"/>
    <p:sldId id="420" r:id="rId43"/>
    <p:sldId id="421" r:id="rId44"/>
    <p:sldId id="422" r:id="rId45"/>
    <p:sldId id="423" r:id="rId46"/>
    <p:sldId id="424" r:id="rId47"/>
    <p:sldId id="425" r:id="rId48"/>
    <p:sldId id="496" r:id="rId49"/>
    <p:sldId id="432" r:id="rId50"/>
    <p:sldId id="486" r:id="rId51"/>
    <p:sldId id="433" r:id="rId52"/>
    <p:sldId id="439" r:id="rId53"/>
    <p:sldId id="441" r:id="rId54"/>
    <p:sldId id="445" r:id="rId55"/>
    <p:sldId id="430" r:id="rId56"/>
    <p:sldId id="491" r:id="rId57"/>
    <p:sldId id="487" r:id="rId58"/>
    <p:sldId id="446" r:id="rId59"/>
    <p:sldId id="447" r:id="rId60"/>
    <p:sldId id="473" r:id="rId61"/>
    <p:sldId id="448" r:id="rId62"/>
    <p:sldId id="449" r:id="rId63"/>
    <p:sldId id="450" r:id="rId64"/>
    <p:sldId id="451" r:id="rId65"/>
    <p:sldId id="452" r:id="rId66"/>
    <p:sldId id="453" r:id="rId67"/>
    <p:sldId id="454" r:id="rId68"/>
    <p:sldId id="455" r:id="rId69"/>
    <p:sldId id="456" r:id="rId70"/>
    <p:sldId id="460" r:id="rId71"/>
    <p:sldId id="476" r:id="rId72"/>
    <p:sldId id="477" r:id="rId73"/>
    <p:sldId id="462" r:id="rId74"/>
    <p:sldId id="463" r:id="rId75"/>
    <p:sldId id="464" r:id="rId76"/>
    <p:sldId id="482" r:id="rId77"/>
    <p:sldId id="488" r:id="rId78"/>
    <p:sldId id="489" r:id="rId79"/>
    <p:sldId id="378" r:id="rId80"/>
    <p:sldId id="458" r:id="rId81"/>
  </p:sldIdLst>
  <p:sldSz cx="9144000" cy="6858000" type="screen4x3"/>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16"/>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 id="493"/>
            <p14:sldId id="494"/>
            <p14:sldId id="495"/>
          </p14:sldIdLst>
        </p14:section>
        <p14:section name="Activity 1" id="{575C58E7-5F60-418C-B723-4C82E0161F79}">
          <p14:sldIdLst>
            <p14:sldId id="398"/>
            <p14:sldId id="417"/>
            <p14:sldId id="481"/>
            <p14:sldId id="483"/>
            <p14:sldId id="490"/>
            <p14:sldId id="485"/>
            <p14:sldId id="419"/>
            <p14:sldId id="472"/>
            <p14:sldId id="420"/>
            <p14:sldId id="421"/>
            <p14:sldId id="422"/>
            <p14:sldId id="423"/>
            <p14:sldId id="424"/>
            <p14:sldId id="425"/>
            <p14:sldId id="496"/>
            <p14:sldId id="432"/>
            <p14:sldId id="486"/>
            <p14:sldId id="433"/>
            <p14:sldId id="439"/>
            <p14:sldId id="441"/>
          </p14:sldIdLst>
        </p14:section>
        <p14:section name="Activity 2" id="{DA7A5B54-DB14-41DA-8CC9-CB0E384A6517}">
          <p14:sldIdLst>
            <p14:sldId id="445"/>
            <p14:sldId id="430"/>
            <p14:sldId id="491"/>
            <p14:sldId id="487"/>
            <p14:sldId id="446"/>
            <p14:sldId id="447"/>
            <p14:sldId id="473"/>
            <p14:sldId id="448"/>
            <p14:sldId id="449"/>
            <p14:sldId id="450"/>
            <p14:sldId id="451"/>
            <p14:sldId id="452"/>
            <p14:sldId id="453"/>
            <p14:sldId id="454"/>
            <p14:sldId id="455"/>
            <p14:sldId id="456"/>
            <p14:sldId id="460"/>
            <p14:sldId id="476"/>
            <p14:sldId id="477"/>
            <p14:sldId id="462"/>
            <p14:sldId id="463"/>
            <p14:sldId id="464"/>
            <p14:sldId id="482"/>
            <p14:sldId id="488"/>
            <p14:sldId id="489"/>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015" autoAdjust="0"/>
  </p:normalViewPr>
  <p:slideViewPr>
    <p:cSldViewPr snapToGrid="0">
      <p:cViewPr varScale="1">
        <p:scale>
          <a:sx n="80" d="100"/>
          <a:sy n="80" d="100"/>
        </p:scale>
        <p:origin x="96" y="816"/>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tags" Target="tags/tag1.xml"/><Relationship Id="rId89"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2.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handoutMaster" Target="handoutMasters/handout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notesMaster" Target="notesMasters/notesMaster1.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3521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744123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138985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3.xml"/><Relationship Id="rId4" Type="http://schemas.openxmlformats.org/officeDocument/2006/relationships/hyperlink" Target="https://scikit-learn.org/stable/modules/generated/sklearn.cluster.KMeans.%20&#8204;html"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5.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76.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hyperlink" Target="https://scikit-learn.org/stable/modules/generated/sklearn.tree.plot_tree.html"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81.xml"/><Relationship Id="rId4" Type="http://schemas.openxmlformats.org/officeDocument/2006/relationships/hyperlink" Target="https://scikit-learn.org/stable/modules/generated/sklearn.tree.plot_tree.html"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297251868"/>
              </p:ext>
            </p:extLst>
          </p:nvPr>
        </p:nvGraphicFramePr>
        <p:xfrm>
          <a:off x="495522" y="2093160"/>
          <a:ext cx="7743150" cy="3773204"/>
        </p:xfrm>
        <a:graphic>
          <a:graphicData uri="http://schemas.openxmlformats.org/drawingml/2006/table">
            <a:tbl>
              <a:tblPr firstRow="1" bandRow="1">
                <a:tableStyleId>{5C22544A-7EE6-4342-B048-85BDC9FD1C3A}</a:tableStyleId>
              </a:tblPr>
              <a:tblGrid>
                <a:gridCol w="2400646">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247484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27 January 2023, noon</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6 February 2023, noon</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r>
                        <a:rPr lang="en-SG" dirty="0"/>
                        <a:t>5 February 2023, 2355hrs</a:t>
                      </a:r>
                    </a:p>
                  </a:txBody>
                  <a:tcPr anchor="ctr">
                    <a:solidFill>
                      <a:schemeClr val="bg1">
                        <a:lumMod val="50000"/>
                      </a:schemeClr>
                    </a:solidFill>
                  </a:tcP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solidFill>
                      <a:schemeClr val="bg1">
                        <a:lumMod val="50000"/>
                      </a:schemeClr>
                    </a:solidFill>
                  </a:tcPr>
                </a:tc>
                <a:tc>
                  <a:txBody>
                    <a:bodyPr/>
                    <a:lstStyle/>
                    <a:p>
                      <a:pPr algn="ctr"/>
                      <a:r>
                        <a:rPr lang="en-US" dirty="0"/>
                        <a:t>20%</a:t>
                      </a:r>
                      <a:endParaRPr lang="en-SG" dirty="0"/>
                    </a:p>
                  </a:txBody>
                  <a:tcPr anchor="ctr">
                    <a:solidFill>
                      <a:schemeClr val="bg1">
                        <a:lumMod val="50000"/>
                      </a:schemeClr>
                    </a:solidFill>
                  </a:tcPr>
                </a:tc>
                <a:tc>
                  <a:txBody>
                    <a:bodyPr/>
                    <a:lstStyle/>
                    <a:p>
                      <a:pPr algn="ctr"/>
                      <a:r>
                        <a:rPr lang="en-SG" dirty="0"/>
                        <a:t>19 February 2023, 2355hrs</a:t>
                      </a:r>
                    </a:p>
                  </a:txBody>
                  <a:tcPr anchor="ctr">
                    <a:solidFill>
                      <a:schemeClr val="bg1">
                        <a:lumMod val="50000"/>
                      </a:schemeClr>
                    </a:solidFill>
                  </a:tcP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 February 2023, noon</a:t>
                      </a:r>
                      <a:endParaRPr lang="en-SG" dirty="0"/>
                    </a:p>
                  </a:txBody>
                  <a:tcPr anchor="ct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March 2023, 1200 noon</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“PCA”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811213" lvl="1" indent="-354013" algn="l">
              <a:buFont typeface="Wingdings" panose="05000000000000000000" pitchFamily="2" charset="2"/>
              <a:buChar char="Ø"/>
            </a:pPr>
            <a:r>
              <a:rPr lang="en-US" dirty="0"/>
              <a:t>The main difference between supervised vs unsupervised learning is the need for labelled training data.</a:t>
            </a:r>
          </a:p>
          <a:p>
            <a:pPr marL="811213" lvl="1" indent="-354013" algn="l">
              <a:buFont typeface="Wingdings" panose="05000000000000000000" pitchFamily="2" charset="2"/>
              <a:buChar char="Ø"/>
            </a:pPr>
            <a:r>
              <a:rPr lang="en-US" dirty="0"/>
              <a:t>Supervised: has a target; unsupervised: no target</a:t>
            </a:r>
          </a:p>
          <a:p>
            <a:pPr marL="354013" indent="-354013">
              <a:buFont typeface="Arial" panose="020B0604020202020204" pitchFamily="34" charset="0"/>
              <a:buChar char="•"/>
            </a:pPr>
            <a:r>
              <a:rPr lang="en-US" dirty="0"/>
              <a:t>Is it sensible to use alias when importing a module or an estimator of an algorithm from the scikit-learn package?</a:t>
            </a:r>
          </a:p>
          <a:p>
            <a:pPr marL="811213" lvl="1" indent="-354013" algn="l">
              <a:buFont typeface="Wingdings" panose="05000000000000000000" pitchFamily="2" charset="2"/>
              <a:buChar char="Ø"/>
            </a:pPr>
            <a:r>
              <a:rPr lang="en-US" dirty="0"/>
              <a:t>Yes</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 (rem: axis = 0 is for rows)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na_filter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 variables may not be relevant to the analysis</a:t>
            </a:r>
          </a:p>
          <a:p>
            <a:pPr marL="342900" indent="-342900">
              <a:buFont typeface="Arial" panose="020B0604020202020204" pitchFamily="34" charset="0"/>
              <a:buChar char="•"/>
            </a:pPr>
            <a:r>
              <a:rPr lang="en-US" dirty="0">
                <a:latin typeface="Calibri" panose="020F0502020204030204" pitchFamily="34" charset="0"/>
              </a:rPr>
              <a:t>Example: </a:t>
            </a:r>
            <a:r>
              <a:rPr lang="en-US" b="1" dirty="0">
                <a:latin typeface="Calibri" panose="020F0502020204030204" pitchFamily="34" charset="0"/>
              </a:rPr>
              <a:t>Name</a:t>
            </a:r>
            <a:r>
              <a:rPr lang="en-US" dirty="0">
                <a:latin typeface="Calibri" panose="020F0502020204030204" pitchFamily="34" charset="0"/>
              </a:rPr>
              <a:t> is not useful for predicting </a:t>
            </a:r>
            <a:r>
              <a:rPr lang="en-US" b="1" dirty="0">
                <a:latin typeface="Calibri" panose="020F0502020204030204" pitchFamily="34" charset="0"/>
              </a:rPr>
              <a:t>Income</a:t>
            </a:r>
            <a:r>
              <a:rPr lang="en-US" dirty="0">
                <a:latin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rPr>
              <a:t>These variables should be removed from the </a:t>
            </a:r>
            <a:r>
              <a:rPr lang="en-US" dirty="0" err="1">
                <a:latin typeface="Calibri" panose="020F0502020204030204" pitchFamily="34" charset="0"/>
              </a:rPr>
              <a:t>DataFrame</a:t>
            </a:r>
            <a:r>
              <a:rPr lang="en-US" dirty="0">
                <a:latin typeface="Calibri" panose="020F0502020204030204" pitchFamily="34" charset="0"/>
              </a:rPr>
              <a:t>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.loc()</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5: Data Analytics in Python</a:t>
            </a: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177284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8" y="5432295"/>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Data Preparation techniques</a:t>
            </a:r>
            <a:endParaRPr lang="en-SG" dirty="0"/>
          </a:p>
        </p:txBody>
      </p:sp>
      <p:graphicFrame>
        <p:nvGraphicFramePr>
          <p:cNvPr id="10" name="Table 9">
            <a:extLst>
              <a:ext uri="{FF2B5EF4-FFF2-40B4-BE49-F238E27FC236}">
                <a16:creationId xmlns:a16="http://schemas.microsoft.com/office/drawing/2014/main" id="{A8C86DD8-1A2C-7FCF-6602-32BEFA279A6E}"/>
              </a:ext>
            </a:extLst>
          </p:cNvPr>
          <p:cNvGraphicFramePr>
            <a:graphicFrameLocks noGrp="1"/>
          </p:cNvGraphicFramePr>
          <p:nvPr/>
        </p:nvGraphicFramePr>
        <p:xfrm>
          <a:off x="866115" y="1210491"/>
          <a:ext cx="7346067" cy="5003070"/>
        </p:xfrm>
        <a:graphic>
          <a:graphicData uri="http://schemas.openxmlformats.org/drawingml/2006/table">
            <a:tbl>
              <a:tblPr firstRow="1" firstCol="1" bandRow="1">
                <a:tableStyleId>{5C22544A-7EE6-4342-B048-85BDC9FD1C3A}</a:tableStyleId>
              </a:tblPr>
              <a:tblGrid>
                <a:gridCol w="1854778">
                  <a:extLst>
                    <a:ext uri="{9D8B030D-6E8A-4147-A177-3AD203B41FA5}">
                      <a16:colId xmlns:a16="http://schemas.microsoft.com/office/drawing/2014/main" val="1103887482"/>
                    </a:ext>
                  </a:extLst>
                </a:gridCol>
                <a:gridCol w="3183518">
                  <a:extLst>
                    <a:ext uri="{9D8B030D-6E8A-4147-A177-3AD203B41FA5}">
                      <a16:colId xmlns:a16="http://schemas.microsoft.com/office/drawing/2014/main" val="3288468492"/>
                    </a:ext>
                  </a:extLst>
                </a:gridCol>
                <a:gridCol w="2307771">
                  <a:extLst>
                    <a:ext uri="{9D8B030D-6E8A-4147-A177-3AD203B41FA5}">
                      <a16:colId xmlns:a16="http://schemas.microsoft.com/office/drawing/2014/main" val="2596212386"/>
                    </a:ext>
                  </a:extLst>
                </a:gridCol>
              </a:tblGrid>
              <a:tr h="849607">
                <a:tc>
                  <a:txBody>
                    <a:bodyPr/>
                    <a:lstStyle/>
                    <a:p>
                      <a:pPr marR="74295" algn="just">
                        <a:lnSpc>
                          <a:spcPct val="143000"/>
                        </a:lnSpc>
                        <a:spcBef>
                          <a:spcPts val="1005"/>
                        </a:spcBef>
                        <a:spcAft>
                          <a:spcPts val="0"/>
                        </a:spcAft>
                      </a:pPr>
                      <a:r>
                        <a:rPr lang="en-US" sz="2200" dirty="0">
                          <a:effectLst/>
                        </a:rPr>
                        <a:t>Purpose</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Common treatment</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Comment</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368215125"/>
                  </a:ext>
                </a:extLst>
              </a:tr>
              <a:tr h="2759384">
                <a:tc>
                  <a:txBody>
                    <a:bodyPr/>
                    <a:lstStyle/>
                    <a:p>
                      <a:pPr marR="74295" algn="just">
                        <a:lnSpc>
                          <a:spcPct val="143000"/>
                        </a:lnSpc>
                        <a:spcBef>
                          <a:spcPts val="1005"/>
                        </a:spcBef>
                        <a:spcAft>
                          <a:spcPts val="0"/>
                        </a:spcAft>
                      </a:pPr>
                      <a:r>
                        <a:rPr lang="en-US" sz="2200" dirty="0">
                          <a:effectLst/>
                        </a:rPr>
                        <a:t>Treat missing values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Remove the records with missing values; replace the missing values</a:t>
                      </a:r>
                      <a:endParaRPr lang="en-SG" sz="2200" dirty="0">
                        <a:effectLst/>
                      </a:endParaRPr>
                    </a:p>
                    <a:p>
                      <a:pPr marR="74295" algn="just">
                        <a:lnSpc>
                          <a:spcPct val="143000"/>
                        </a:lnSpc>
                        <a:spcBef>
                          <a:spcPts val="1005"/>
                        </a:spcBef>
                        <a:spcAft>
                          <a:spcPts val="0"/>
                        </a:spcAft>
                      </a:pPr>
                      <a:r>
                        <a:rPr lang="en-US" sz="2200" dirty="0">
                          <a:effectLst/>
                        </a:rPr>
                        <a:t> </a:t>
                      </a:r>
                      <a:endParaRPr lang="en-SG" sz="2200" dirty="0">
                        <a:effectLst/>
                      </a:endParaRPr>
                    </a:p>
                    <a:p>
                      <a:pPr marR="74295" algn="just">
                        <a:lnSpc>
                          <a:spcPct val="143000"/>
                        </a:lnSpc>
                        <a:spcBef>
                          <a:spcPts val="1005"/>
                        </a:spcBef>
                        <a:spcAft>
                          <a:spcPts val="0"/>
                        </a:spcAft>
                      </a:pPr>
                      <a:r>
                        <a:rPr lang="en-US" sz="2200" dirty="0">
                          <a:effectLst/>
                        </a:rPr>
                        <a:t> </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Please refer to SU4 for more details.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096639076"/>
                  </a:ext>
                </a:extLst>
              </a:tr>
              <a:tr h="1067608">
                <a:tc>
                  <a:txBody>
                    <a:bodyPr/>
                    <a:lstStyle/>
                    <a:p>
                      <a:pPr marR="74295" algn="just">
                        <a:lnSpc>
                          <a:spcPct val="143000"/>
                        </a:lnSpc>
                        <a:spcBef>
                          <a:spcPts val="1005"/>
                        </a:spcBef>
                        <a:spcAft>
                          <a:spcPts val="0"/>
                        </a:spcAft>
                      </a:pPr>
                      <a:r>
                        <a:rPr lang="en-US" sz="2200">
                          <a:effectLst/>
                        </a:rPr>
                        <a:t>Treat outliers</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Remove the outliers</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Please refer to SU4 for more details.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25436364"/>
                  </a:ext>
                </a:extLst>
              </a:tr>
            </a:tbl>
          </a:graphicData>
        </a:graphic>
      </p:graphicFrame>
    </p:spTree>
    <p:custDataLst>
      <p:tags r:id="rId1"/>
    </p:custDataLst>
    <p:extLst>
      <p:ext uri="{BB962C8B-B14F-4D97-AF65-F5344CB8AC3E}">
        <p14:creationId xmlns:p14="http://schemas.microsoft.com/office/powerpoint/2010/main" val="53502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11" y="225039"/>
            <a:ext cx="8091577" cy="838800"/>
          </a:xfrm>
        </p:spPr>
        <p:txBody>
          <a:bodyPr/>
          <a:lstStyle/>
          <a:p>
            <a:r>
              <a:rPr lang="en-GB" dirty="0"/>
              <a:t>Other Data Preparation techniques (Cont’d)</a:t>
            </a:r>
            <a:endParaRPr lang="en-SG" dirty="0"/>
          </a:p>
        </p:txBody>
      </p:sp>
      <p:graphicFrame>
        <p:nvGraphicFramePr>
          <p:cNvPr id="10" name="Table 9">
            <a:extLst>
              <a:ext uri="{FF2B5EF4-FFF2-40B4-BE49-F238E27FC236}">
                <a16:creationId xmlns:a16="http://schemas.microsoft.com/office/drawing/2014/main" id="{A8C86DD8-1A2C-7FCF-6602-32BEFA279A6E}"/>
              </a:ext>
            </a:extLst>
          </p:cNvPr>
          <p:cNvGraphicFramePr>
            <a:graphicFrameLocks noGrp="1"/>
          </p:cNvGraphicFramePr>
          <p:nvPr/>
        </p:nvGraphicFramePr>
        <p:xfrm>
          <a:off x="357051" y="1224156"/>
          <a:ext cx="8442034" cy="5299997"/>
        </p:xfrm>
        <a:graphic>
          <a:graphicData uri="http://schemas.openxmlformats.org/drawingml/2006/table">
            <a:tbl>
              <a:tblPr firstRow="1" firstCol="1" bandRow="1">
                <a:tableStyleId>{5C22544A-7EE6-4342-B048-85BDC9FD1C3A}</a:tableStyleId>
              </a:tblPr>
              <a:tblGrid>
                <a:gridCol w="1458214">
                  <a:extLst>
                    <a:ext uri="{9D8B030D-6E8A-4147-A177-3AD203B41FA5}">
                      <a16:colId xmlns:a16="http://schemas.microsoft.com/office/drawing/2014/main" val="1103887482"/>
                    </a:ext>
                  </a:extLst>
                </a:gridCol>
                <a:gridCol w="1548137">
                  <a:extLst>
                    <a:ext uri="{9D8B030D-6E8A-4147-A177-3AD203B41FA5}">
                      <a16:colId xmlns:a16="http://schemas.microsoft.com/office/drawing/2014/main" val="3288468492"/>
                    </a:ext>
                  </a:extLst>
                </a:gridCol>
                <a:gridCol w="5435683">
                  <a:extLst>
                    <a:ext uri="{9D8B030D-6E8A-4147-A177-3AD203B41FA5}">
                      <a16:colId xmlns:a16="http://schemas.microsoft.com/office/drawing/2014/main" val="2596212386"/>
                    </a:ext>
                  </a:extLst>
                </a:gridCol>
              </a:tblGrid>
              <a:tr h="801222">
                <a:tc>
                  <a:txBody>
                    <a:bodyPr/>
                    <a:lstStyle/>
                    <a:p>
                      <a:pPr marR="74295" algn="just">
                        <a:lnSpc>
                          <a:spcPct val="143000"/>
                        </a:lnSpc>
                        <a:spcBef>
                          <a:spcPts val="1005"/>
                        </a:spcBef>
                        <a:spcAft>
                          <a:spcPts val="0"/>
                        </a:spcAft>
                      </a:pPr>
                      <a:r>
                        <a:rPr lang="en-US" sz="2000" dirty="0">
                          <a:effectLst/>
                          <a:latin typeface="+mn-lt"/>
                        </a:rPr>
                        <a:t>Purpose</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rPr>
                        <a:t>Common treatment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rPr>
                        <a:t>Comment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368215125"/>
                  </a:ext>
                </a:extLst>
              </a:tr>
              <a:tr h="3204497">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Treat categorical values</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Create dummy variables, one-hot encoding</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Need to be treated in algorithms that can only process numerical variables. For example, age categories of {infant, young, adult, elderly} are converted into three dummy variables. Young = {0, 1}, Adult = {0, 1}, Elderly = {0, 1}. And when these three variables are all zeros, it implies Infant.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096639076"/>
                  </a:ext>
                </a:extLst>
              </a:tr>
              <a:tr h="1223028">
                <a:tc>
                  <a:txBody>
                    <a:bodyPr/>
                    <a:lstStyle/>
                    <a:p>
                      <a:pPr marR="74295" algn="just">
                        <a:lnSpc>
                          <a:spcPct val="143000"/>
                        </a:lnSpc>
                        <a:spcBef>
                          <a:spcPts val="1005"/>
                        </a:spcBef>
                        <a:spcAft>
                          <a:spcPts val="0"/>
                        </a:spcAft>
                      </a:pPr>
                      <a:r>
                        <a:rPr lang="en-US" sz="2000">
                          <a:effectLst/>
                          <a:latin typeface="+mn-lt"/>
                          <a:ea typeface="Book Antiqua" panose="02040602050305030304" pitchFamily="18" charset="0"/>
                          <a:cs typeface="Book Antiqua" panose="02040602050305030304" pitchFamily="18" charset="0"/>
                        </a:rPr>
                        <a:t>Treat numerical values</a:t>
                      </a:r>
                      <a:endParaRPr lang="en-SG" sz="200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a:effectLst/>
                          <a:latin typeface="+mn-lt"/>
                          <a:ea typeface="Book Antiqua" panose="02040602050305030304" pitchFamily="18" charset="0"/>
                          <a:cs typeface="Book Antiqua" panose="02040602050305030304" pitchFamily="18" charset="0"/>
                        </a:rPr>
                        <a:t>Discretisation or binning</a:t>
                      </a:r>
                      <a:endParaRPr lang="en-SG" sz="200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To convert one numeric variable (e.g., age) to categorical values of {infant, young, adult, elderly}</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25436364"/>
                  </a:ext>
                </a:extLst>
              </a:tr>
            </a:tbl>
          </a:graphicData>
        </a:graphic>
      </p:graphicFrame>
    </p:spTree>
    <p:custDataLst>
      <p:tags r:id="rId1"/>
    </p:custDataLst>
    <p:extLst>
      <p:ext uri="{BB962C8B-B14F-4D97-AF65-F5344CB8AC3E}">
        <p14:creationId xmlns:p14="http://schemas.microsoft.com/office/powerpoint/2010/main" val="3419807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11" y="225039"/>
            <a:ext cx="8091577" cy="838800"/>
          </a:xfrm>
        </p:spPr>
        <p:txBody>
          <a:bodyPr/>
          <a:lstStyle/>
          <a:p>
            <a:r>
              <a:rPr lang="en-GB" dirty="0"/>
              <a:t>Other Data Preparation techniques (Cont’d)</a:t>
            </a:r>
            <a:endParaRPr lang="en-SG" dirty="0"/>
          </a:p>
        </p:txBody>
      </p:sp>
      <p:graphicFrame>
        <p:nvGraphicFramePr>
          <p:cNvPr id="4" name="Table 3">
            <a:extLst>
              <a:ext uri="{FF2B5EF4-FFF2-40B4-BE49-F238E27FC236}">
                <a16:creationId xmlns:a16="http://schemas.microsoft.com/office/drawing/2014/main" id="{C442E936-4308-9495-AC9F-09CA7030A60B}"/>
              </a:ext>
            </a:extLst>
          </p:cNvPr>
          <p:cNvGraphicFramePr>
            <a:graphicFrameLocks noGrp="1"/>
          </p:cNvGraphicFramePr>
          <p:nvPr/>
        </p:nvGraphicFramePr>
        <p:xfrm>
          <a:off x="644434" y="1377347"/>
          <a:ext cx="8091577" cy="4983163"/>
        </p:xfrm>
        <a:graphic>
          <a:graphicData uri="http://schemas.openxmlformats.org/drawingml/2006/table">
            <a:tbl>
              <a:tblPr firstRow="1" firstCol="1" bandRow="1">
                <a:tableStyleId>{5C22544A-7EE6-4342-B048-85BDC9FD1C3A}</a:tableStyleId>
              </a:tblPr>
              <a:tblGrid>
                <a:gridCol w="2306443">
                  <a:extLst>
                    <a:ext uri="{9D8B030D-6E8A-4147-A177-3AD203B41FA5}">
                      <a16:colId xmlns:a16="http://schemas.microsoft.com/office/drawing/2014/main" val="2778901851"/>
                    </a:ext>
                  </a:extLst>
                </a:gridCol>
                <a:gridCol w="2370379">
                  <a:extLst>
                    <a:ext uri="{9D8B030D-6E8A-4147-A177-3AD203B41FA5}">
                      <a16:colId xmlns:a16="http://schemas.microsoft.com/office/drawing/2014/main" val="3361345131"/>
                    </a:ext>
                  </a:extLst>
                </a:gridCol>
                <a:gridCol w="3414755">
                  <a:extLst>
                    <a:ext uri="{9D8B030D-6E8A-4147-A177-3AD203B41FA5}">
                      <a16:colId xmlns:a16="http://schemas.microsoft.com/office/drawing/2014/main" val="2442162437"/>
                    </a:ext>
                  </a:extLst>
                </a:gridCol>
              </a:tblGrid>
              <a:tr h="2087344">
                <a:tc>
                  <a:txBody>
                    <a:bodyPr/>
                    <a:lstStyle/>
                    <a:p>
                      <a:pPr marR="74295" algn="just">
                        <a:lnSpc>
                          <a:spcPct val="143000"/>
                        </a:lnSpc>
                        <a:spcBef>
                          <a:spcPts val="1005"/>
                        </a:spcBef>
                        <a:spcAft>
                          <a:spcPts val="0"/>
                        </a:spcAft>
                      </a:pPr>
                      <a:r>
                        <a:rPr lang="en-US" sz="2200" dirty="0">
                          <a:effectLst/>
                        </a:rPr>
                        <a:t>Purpose</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Common treatment</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Comment</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1928897489"/>
                  </a:ext>
                </a:extLst>
              </a:tr>
              <a:tr h="2895819">
                <a:tc>
                  <a:txBody>
                    <a:bodyPr/>
                    <a:lstStyle/>
                    <a:p>
                      <a:pPr marR="74295" algn="just">
                        <a:lnSpc>
                          <a:spcPct val="143000"/>
                        </a:lnSpc>
                        <a:spcBef>
                          <a:spcPts val="1005"/>
                        </a:spcBef>
                        <a:spcAft>
                          <a:spcPts val="0"/>
                        </a:spcAft>
                      </a:pPr>
                      <a:r>
                        <a:rPr lang="en-US" sz="2200" dirty="0" err="1">
                          <a:effectLst/>
                        </a:rPr>
                        <a:t>Normalisation</a:t>
                      </a:r>
                      <a:r>
                        <a:rPr lang="en-US" sz="2200" dirty="0">
                          <a:effectLst/>
                        </a:rPr>
                        <a:t>/</a:t>
                      </a:r>
                      <a:r>
                        <a:rPr lang="en-US" sz="2200" dirty="0" err="1">
                          <a:effectLst/>
                        </a:rPr>
                        <a:t>standardisation</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tc>
                  <a:txBody>
                    <a:bodyPr/>
                    <a:lstStyle/>
                    <a:p>
                      <a:pPr marR="74295" algn="just">
                        <a:lnSpc>
                          <a:spcPct val="143000"/>
                        </a:lnSpc>
                        <a:spcBef>
                          <a:spcPts val="1005"/>
                        </a:spcBef>
                        <a:spcAft>
                          <a:spcPts val="0"/>
                        </a:spcAft>
                      </a:pPr>
                      <a:r>
                        <a:rPr lang="en-US" sz="2200" dirty="0">
                          <a:effectLst/>
                        </a:rPr>
                        <a:t>Scaling/transforming variables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tc>
                  <a:txBody>
                    <a:bodyPr/>
                    <a:lstStyle/>
                    <a:p>
                      <a:pPr marR="74295" algn="just">
                        <a:lnSpc>
                          <a:spcPct val="143000"/>
                        </a:lnSpc>
                        <a:spcBef>
                          <a:spcPts val="1005"/>
                        </a:spcBef>
                        <a:spcAft>
                          <a:spcPts val="0"/>
                        </a:spcAft>
                      </a:pPr>
                      <a:r>
                        <a:rPr lang="en-US" sz="2200" dirty="0">
                          <a:effectLst/>
                        </a:rPr>
                        <a:t>Convert data into a standard scale for easy comparison and interpretation. Useful when the data has different units of measurement or scales.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extLst>
                  <a:ext uri="{0D108BD9-81ED-4DB2-BD59-A6C34878D82A}">
                    <a16:rowId xmlns:a16="http://schemas.microsoft.com/office/drawing/2014/main" val="686124757"/>
                  </a:ext>
                </a:extLst>
              </a:tr>
            </a:tbl>
          </a:graphicData>
        </a:graphic>
      </p:graphicFrame>
    </p:spTree>
    <p:custDataLst>
      <p:tags r:id="rId1"/>
    </p:custDataLst>
    <p:extLst>
      <p:ext uri="{BB962C8B-B14F-4D97-AF65-F5344CB8AC3E}">
        <p14:creationId xmlns:p14="http://schemas.microsoft.com/office/powerpoint/2010/main" val="3275790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Design Python </a:t>
            </a:r>
            <a:r>
              <a:rPr lang="en-US" sz="1800" dirty="0" err="1"/>
              <a:t>programmes</a:t>
            </a:r>
            <a:r>
              <a:rPr lang="en-US" sz="1800" dirty="0"/>
              <a:t> for performing data analytics</a:t>
            </a:r>
          </a:p>
          <a:p>
            <a:pPr lvl="0">
              <a:buFont typeface="+mj-lt"/>
              <a:buAutoNum type="arabicPeriod"/>
            </a:pPr>
            <a:r>
              <a:rPr lang="en-US" sz="1800" dirty="0"/>
              <a:t>Analyse data using appropriate tools for data mining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925021"/>
          </a:xfrm>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811213" lvl="1" indent="-354013" algn="l">
              <a:buFont typeface="Wingdings" panose="05000000000000000000" pitchFamily="2" charset="2"/>
              <a:buChar char="Ø"/>
            </a:pPr>
            <a:r>
              <a:rPr lang="en-US" dirty="0"/>
              <a:t>replace can be used for a numeric categorical variable</a:t>
            </a:r>
          </a:p>
          <a:p>
            <a:endParaRPr lang="en-US" dirty="0"/>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a:t>
            </a:r>
            <a:r>
              <a:rPr lang="en-US" dirty="0" err="1"/>
              <a:t>scikit</a:t>
            </a:r>
            <a:r>
              <a:rPr lang="en-US" dirty="0"/>
              <a:t>-learn algorithm?</a:t>
            </a:r>
          </a:p>
          <a:p>
            <a:pPr marL="811213" lvl="1" indent="-354013" algn="l">
              <a:buFont typeface="Wingdings" panose="05000000000000000000" pitchFamily="2" charset="2"/>
              <a:buChar char="Ø"/>
            </a:pPr>
            <a:r>
              <a:rPr lang="en-US" dirty="0"/>
              <a:t>Depends on the goal of your algorithm</a:t>
            </a:r>
          </a:p>
          <a:p>
            <a:pPr marL="811213" lvl="1" indent="-354013" algn="l">
              <a:buFont typeface="Wingdings" panose="05000000000000000000" pitchFamily="2" charset="2"/>
              <a:buChar char="Ø"/>
            </a:pPr>
            <a:r>
              <a:rPr lang="en-US" dirty="0"/>
              <a:t>Which target do you want to predict?</a:t>
            </a:r>
          </a:p>
          <a:p>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217549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solidFill>
                  <a:schemeClr val="tx1"/>
                </a:solidFill>
              </a:rPr>
              <a:t>Run through the SU5 linear regression notebook</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455219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8DC4A-0172-DDCF-EFB0-02E7BC7DFD13}"/>
              </a:ext>
            </a:extLst>
          </p:cNvPr>
          <p:cNvSpPr>
            <a:spLocks noGrp="1"/>
          </p:cNvSpPr>
          <p:nvPr>
            <p:ph type="title"/>
          </p:nvPr>
        </p:nvSpPr>
        <p:spPr/>
        <p:txBody>
          <a:bodyPr/>
          <a:lstStyle/>
          <a:p>
            <a:r>
              <a:rPr lang="en-SG" dirty="0">
                <a:solidFill>
                  <a:srgbClr val="FF0000"/>
                </a:solidFill>
              </a:rPr>
              <a:t>15 min break</a:t>
            </a:r>
          </a:p>
        </p:txBody>
      </p:sp>
    </p:spTree>
    <p:extLst>
      <p:ext uri="{BB962C8B-B14F-4D97-AF65-F5344CB8AC3E}">
        <p14:creationId xmlns:p14="http://schemas.microsoft.com/office/powerpoint/2010/main" val="274111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Obtain the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obtain and view the clusters of each data point, we can use the following syntax: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a:solidFill>
                  <a:schemeClr val="accent2">
                    <a:lumMod val="50000"/>
                  </a:schemeClr>
                </a:solidFill>
                <a:latin typeface="Consolas" panose="020B0609020204030204" pitchFamily="49" charset="0"/>
                <a:ea typeface="SimSun" panose="02010600030101010101" pitchFamily="2" charset="-122"/>
                <a:cs typeface="Times New Roman" panose="02020603050405020304" pitchFamily="18" charset="0"/>
              </a:rPr>
              <a:t>Print(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a:t>
            </a:r>
            <a:r>
              <a:rPr lang="en-GB" sz="200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_</a:t>
            </a:r>
            <a:r>
              <a:rPr lang="en-GB" sz="200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r>
              <a:rPr lang="en-US" sz="200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_</a:t>
            </a:r>
            <a:r>
              <a:rPr lang="en-US" sz="2000" dirty="0">
                <a:solidFill>
                  <a:schemeClr val="accent2">
                    <a:lumMod val="50000"/>
                  </a:schemeClr>
                </a:solidFill>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750357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Clustering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24750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8DC4A-0172-DDCF-EFB0-02E7BC7DFD13}"/>
              </a:ext>
            </a:extLst>
          </p:cNvPr>
          <p:cNvSpPr>
            <a:spLocks noGrp="1"/>
          </p:cNvSpPr>
          <p:nvPr>
            <p:ph type="title"/>
          </p:nvPr>
        </p:nvSpPr>
        <p:spPr/>
        <p:txBody>
          <a:bodyPr/>
          <a:lstStyle/>
          <a:p>
            <a:r>
              <a:rPr lang="en-SG" dirty="0">
                <a:solidFill>
                  <a:srgbClr val="FF0000"/>
                </a:solidFill>
              </a:rPr>
              <a:t>15 min break</a:t>
            </a:r>
          </a:p>
        </p:txBody>
      </p:sp>
    </p:spTree>
    <p:extLst>
      <p:ext uri="{BB962C8B-B14F-4D97-AF65-F5344CB8AC3E}">
        <p14:creationId xmlns:p14="http://schemas.microsoft.com/office/powerpoint/2010/main" val="10047861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br>
              <a:rPr lang="en-US" altLang="en-US" dirty="0">
                <a:solidFill>
                  <a:schemeClr val="bg1"/>
                </a:solidFill>
                <a:ea typeface="ヒラギノ角ゴ Pro W3"/>
                <a:cs typeface="Lucida Sans" panose="020B0602040502020204" pitchFamily="34" charset="0"/>
              </a:rPr>
            </a:br>
            <a:endParaRPr lang="en-US" altLang="en-US" dirty="0">
              <a:solidFill>
                <a:schemeClr val="bg1"/>
              </a:solidFill>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2687108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Decision Tree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561502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3961180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17600"/>
            <a:ext cx="8468334" cy="5532582"/>
          </a:xfrm>
        </p:spPr>
        <p:txBody>
          <a:bodyPr>
            <a:normAutofit/>
          </a:bodyPr>
          <a:lstStyle/>
          <a:p>
            <a:pPr marL="342900" indent="-342900">
              <a:buFont typeface="Arial" panose="020B0604020202020204" pitchFamily="34" charset="0"/>
              <a:buChar char="•"/>
            </a:pPr>
            <a:r>
              <a:rPr lang="en-US" dirty="0"/>
              <a:t>Name all the main differences between classification trees and regression trees.</a:t>
            </a:r>
          </a:p>
          <a:p>
            <a:pPr marL="800100" lvl="1" indent="-342900" algn="l">
              <a:buFont typeface="Wingdings" panose="05000000000000000000" pitchFamily="2" charset="2"/>
              <a:buChar char="Ø"/>
            </a:pPr>
            <a:r>
              <a:rPr lang="en-US" dirty="0"/>
              <a:t>Classification: binary / categorical target; regression: continuous target</a:t>
            </a:r>
          </a:p>
          <a:p>
            <a:pPr marL="800100" lvl="1" indent="-342900" algn="l">
              <a:buFont typeface="Wingdings" panose="05000000000000000000" pitchFamily="2" charset="2"/>
              <a:buChar char="Ø"/>
            </a:pPr>
            <a:r>
              <a:rPr lang="en-US" dirty="0"/>
              <a:t>Classification: confusion matrix; regression: </a:t>
            </a:r>
            <a:r>
              <a:rPr lang="en-US" dirty="0" err="1"/>
              <a:t>gini</a:t>
            </a:r>
            <a:r>
              <a:rPr lang="en-US" dirty="0"/>
              <a:t> entropy</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How do we judge a model with low prediction accuracy for testing data but high accuracy for training data? </a:t>
            </a:r>
          </a:p>
          <a:p>
            <a:pPr marL="800100" lvl="1" indent="-342900" algn="l">
              <a:buFont typeface="Wingdings" panose="05000000000000000000" pitchFamily="2" charset="2"/>
              <a:buChar char="Ø"/>
            </a:pPr>
            <a:r>
              <a:rPr lang="en-US" dirty="0" err="1"/>
              <a:t>Overfit</a:t>
            </a:r>
            <a:r>
              <a:rPr lang="en-US" dirty="0"/>
              <a:t> model; model learnt relationships specific to training data</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Is it possible for a model to have low prediction accuracy for training data, but high accuracy for testing data?</a:t>
            </a:r>
          </a:p>
          <a:p>
            <a:pPr marL="800100" lvl="1" indent="-342900" algn="l">
              <a:buFont typeface="Wingdings" panose="05000000000000000000" pitchFamily="2" charset="2"/>
              <a:buChar char="Ø"/>
            </a:pPr>
            <a:r>
              <a:rPr lang="en-US" dirty="0"/>
              <a:t>Usually no; if it happens, your dataset might be too small</a:t>
            </a:r>
          </a:p>
          <a:p>
            <a:pPr marL="800100" lvl="1" indent="-342900" algn="l">
              <a:buFont typeface="Wingdings" panose="05000000000000000000" pitchFamily="2" charset="2"/>
              <a:buChar char="Ø"/>
            </a:pPr>
            <a:r>
              <a:rPr lang="en-SG" dirty="0"/>
              <a:t>https://www.ibm.com/cloud/learn/underfitting</a:t>
            </a:r>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1371792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811213" lvl="1" indent="-354013">
              <a:buFont typeface="Arial" panose="020B0604020202020204" pitchFamily="34" charset="0"/>
              <a:buChar char="•"/>
            </a:pPr>
            <a:r>
              <a:rPr lang="en-US" dirty="0"/>
              <a:t>Classification: binary / categorical target; regression: continuous target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17845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3053</TotalTime>
  <Words>13417</Words>
  <Application>Microsoft Office PowerPoint</Application>
  <PresentationFormat>On-screen Show (4:3)</PresentationFormat>
  <Paragraphs>1158</Paragraphs>
  <Slides>75</Slides>
  <Notes>58</Notes>
  <HiddenSlides>21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75</vt:i4>
      </vt:variant>
    </vt:vector>
  </HeadingPairs>
  <TitlesOfParts>
    <vt:vector size="90" baseType="lpstr">
      <vt:lpstr>Arial</vt:lpstr>
      <vt:lpstr>Book Antiqua</vt:lpstr>
      <vt:lpstr>Calibri</vt:lpstr>
      <vt:lpstr>Calibri Light</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Other Data Preparation techniques</vt:lpstr>
      <vt:lpstr>Other Data Preparation techniques (Cont’d)</vt:lpstr>
      <vt:lpstr>Other Data Preparation techniques (Cont’d)</vt:lpstr>
      <vt:lpstr>Activity</vt:lpstr>
      <vt:lpstr>Discussion</vt:lpstr>
      <vt:lpstr>Discussion (Answers)</vt:lpstr>
      <vt:lpstr>Activity</vt:lpstr>
      <vt:lpstr>15 min break</vt:lpstr>
      <vt:lpstr>Clustering</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Obtain the Clusters</vt:lpstr>
      <vt:lpstr>Explore K-Means Clustering Models (I)</vt:lpstr>
      <vt:lpstr>Activity</vt:lpstr>
      <vt:lpstr>Explore K-Means Clustering Models (II)</vt:lpstr>
      <vt:lpstr>Evaluate K-Means Clustering Models</vt:lpstr>
      <vt:lpstr>Plot K-Means Clusters</vt:lpstr>
      <vt:lpstr>Activity</vt:lpstr>
      <vt:lpstr>Discussion</vt:lpstr>
      <vt:lpstr>15 min break</vt:lpstr>
      <vt:lpstr>Decision Trees </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lpstr>Discussion (answers)</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cp:lastModifiedBy>
  <cp:revision>250</cp:revision>
  <dcterms:created xsi:type="dcterms:W3CDTF">2012-07-12T02:13:12Z</dcterms:created>
  <dcterms:modified xsi:type="dcterms:W3CDTF">2023-07-30T02:48:52Z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