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6.xml" ContentType="application/vnd.openxmlformats-officedocument.presentationml.notesSlide+xml"/>
  <Override PartName="/ppt/tags/tag65.xml" ContentType="application/vnd.openxmlformats-officedocument.presentationml.tags+xml"/>
  <Override PartName="/ppt/notesSlides/notesSlide27.xml" ContentType="application/vnd.openxmlformats-officedocument.presentationml.notesSlide+xml"/>
  <Override PartName="/ppt/tags/tag66.xml" ContentType="application/vnd.openxmlformats-officedocument.presentationml.tags+xml"/>
  <Override PartName="/ppt/notesSlides/notesSlide2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9.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30.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31.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32.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3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34.xml" ContentType="application/vnd.openxmlformats-officedocument.presentationml.notesSlide+xml"/>
  <Override PartName="/ppt/tags/tag79.xml" ContentType="application/vnd.openxmlformats-officedocument.presentationml.tags+xml"/>
  <Override PartName="/ppt/notesSlides/notesSlide35.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36.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37.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38.xml" ContentType="application/vnd.openxmlformats-officedocument.presentationml.notesSlide+xml"/>
  <Override PartName="/ppt/tags/tag86.xml" ContentType="application/vnd.openxmlformats-officedocument.presentationml.tags+xml"/>
  <Override PartName="/ppt/notesSlides/notesSlide39.xml" ContentType="application/vnd.openxmlformats-officedocument.presentationml.notesSlide+xml"/>
  <Override PartName="/ppt/tags/tag87.xml" ContentType="application/vnd.openxmlformats-officedocument.presentationml.tags+xml"/>
  <Override PartName="/ppt/notesSlides/notesSlide40.xml" ContentType="application/vnd.openxmlformats-officedocument.presentationml.notesSlide+xml"/>
  <Override PartName="/ppt/tags/tag88.xml" ContentType="application/vnd.openxmlformats-officedocument.presentationml.tags+xml"/>
  <Override PartName="/ppt/notesSlides/notesSlide41.xml" ContentType="application/vnd.openxmlformats-officedocument.presentationml.notesSlide+xml"/>
  <Override PartName="/ppt/tags/tag89.xml" ContentType="application/vnd.openxmlformats-officedocument.presentationml.tags+xml"/>
  <Override PartName="/ppt/notesSlides/notesSlide4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43.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44.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45.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46.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4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48.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49.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50.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51.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52.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53.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54.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55.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56.xml" ContentType="application/vnd.openxmlformats-officedocument.presentationml.notesSlide+xml"/>
  <Override PartName="/ppt/tags/tag1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6"/>
  </p:notesMasterIdLst>
  <p:handoutMasterIdLst>
    <p:handoutMasterId r:id="rId77"/>
  </p:handoutMasterIdLst>
  <p:sldIdLst>
    <p:sldId id="494" r:id="rId5"/>
    <p:sldId id="495" r:id="rId6"/>
    <p:sldId id="450" r:id="rId7"/>
    <p:sldId id="451" r:id="rId8"/>
    <p:sldId id="449" r:id="rId9"/>
    <p:sldId id="337" r:id="rId10"/>
    <p:sldId id="257" r:id="rId11"/>
    <p:sldId id="427" r:id="rId12"/>
    <p:sldId id="277" r:id="rId13"/>
    <p:sldId id="433" r:id="rId14"/>
    <p:sldId id="434" r:id="rId15"/>
    <p:sldId id="436" r:id="rId16"/>
    <p:sldId id="437" r:id="rId17"/>
    <p:sldId id="438" r:id="rId18"/>
    <p:sldId id="439" r:id="rId19"/>
    <p:sldId id="440" r:id="rId20"/>
    <p:sldId id="441" r:id="rId21"/>
    <p:sldId id="442" r:id="rId22"/>
    <p:sldId id="443" r:id="rId23"/>
    <p:sldId id="375" r:id="rId24"/>
    <p:sldId id="376" r:id="rId25"/>
    <p:sldId id="377" r:id="rId26"/>
    <p:sldId id="378" r:id="rId27"/>
    <p:sldId id="379" r:id="rId28"/>
    <p:sldId id="283" r:id="rId29"/>
    <p:sldId id="380" r:id="rId30"/>
    <p:sldId id="284" r:id="rId31"/>
    <p:sldId id="373" r:id="rId32"/>
    <p:sldId id="403" r:id="rId33"/>
    <p:sldId id="381" r:id="rId34"/>
    <p:sldId id="417" r:id="rId35"/>
    <p:sldId id="452" r:id="rId36"/>
    <p:sldId id="383" r:id="rId37"/>
    <p:sldId id="385" r:id="rId38"/>
    <p:sldId id="386" r:id="rId39"/>
    <p:sldId id="387" r:id="rId40"/>
    <p:sldId id="415" r:id="rId41"/>
    <p:sldId id="388" r:id="rId42"/>
    <p:sldId id="285" r:id="rId43"/>
    <p:sldId id="429" r:id="rId44"/>
    <p:sldId id="418" r:id="rId45"/>
    <p:sldId id="389" r:id="rId46"/>
    <p:sldId id="419" r:id="rId47"/>
    <p:sldId id="390" r:id="rId48"/>
    <p:sldId id="394" r:id="rId49"/>
    <p:sldId id="296" r:id="rId50"/>
    <p:sldId id="297" r:id="rId51"/>
    <p:sldId id="294" r:id="rId52"/>
    <p:sldId id="411" r:id="rId53"/>
    <p:sldId id="298" r:id="rId54"/>
    <p:sldId id="412" r:id="rId55"/>
    <p:sldId id="299" r:id="rId56"/>
    <p:sldId id="391" r:id="rId57"/>
    <p:sldId id="425" r:id="rId58"/>
    <p:sldId id="396" r:id="rId59"/>
    <p:sldId id="421" r:id="rId60"/>
    <p:sldId id="453" r:id="rId61"/>
    <p:sldId id="392" r:id="rId62"/>
    <p:sldId id="397" r:id="rId63"/>
    <p:sldId id="413" r:id="rId64"/>
    <p:sldId id="399" r:id="rId65"/>
    <p:sldId id="306" r:id="rId66"/>
    <p:sldId id="414" r:id="rId67"/>
    <p:sldId id="309" r:id="rId68"/>
    <p:sldId id="311" r:id="rId69"/>
    <p:sldId id="312" r:id="rId70"/>
    <p:sldId id="430" r:id="rId71"/>
    <p:sldId id="422" r:id="rId72"/>
    <p:sldId id="410" r:id="rId73"/>
    <p:sldId id="424" r:id="rId74"/>
    <p:sldId id="492" r:id="rId75"/>
  </p:sldIdLst>
  <p:sldSz cx="9144000" cy="6858000" type="screen4x3"/>
  <p:notesSz cx="6858000" cy="9144000"/>
  <p:custDataLst>
    <p:tags r:id="rId7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4" autoAdjust="0"/>
    <p:restoredTop sz="75268" autoAdjust="0"/>
  </p:normalViewPr>
  <p:slideViewPr>
    <p:cSldViewPr snapToGrid="0">
      <p:cViewPr varScale="1">
        <p:scale>
          <a:sx n="80" d="100"/>
          <a:sy n="80" d="100"/>
        </p:scale>
        <p:origin x="102" y="19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73.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75.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77.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80.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82.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84.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86.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ags" Target="../tags/tag88.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90.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92.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ags" Target="../tags/tag94.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96.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ags" Target="../tags/tag99.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ags" Target="../tags/tag101.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ags" Target="../tags/tag103.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64.xml"/><Relationship Id="rId2" Type="http://schemas.openxmlformats.org/officeDocument/2006/relationships/notesMaster" Target="../notesMasters/notesMaster1.xml"/><Relationship Id="rId1" Type="http://schemas.openxmlformats.org/officeDocument/2006/relationships/tags" Target="../tags/tag105.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65.xml"/><Relationship Id="rId2" Type="http://schemas.openxmlformats.org/officeDocument/2006/relationships/notesMaster" Target="../notesMasters/notesMaster1.xml"/><Relationship Id="rId1" Type="http://schemas.openxmlformats.org/officeDocument/2006/relationships/tags" Target="../tags/tag107.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ags" Target="../tags/tag109.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notesMaster" Target="../notesMasters/notesMaster1.xml"/><Relationship Id="rId1" Type="http://schemas.openxmlformats.org/officeDocument/2006/relationships/tags" Target="../tags/tag111.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ags" Target="../tags/tag113.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ags" Target="../tags/tag115.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ags" Target="../tags/tag117.xml"/></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71.xml"/><Relationship Id="rId2" Type="http://schemas.openxmlformats.org/officeDocument/2006/relationships/notesMaster" Target="../notesMasters/notesMaster1.xml"/><Relationship Id="rId1" Type="http://schemas.openxmlformats.org/officeDocument/2006/relationships/tags" Target="../tags/tag119.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2291944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solidFill>
                  <a:srgbClr val="000000"/>
                </a:solidFill>
                <a:ea typeface="DengXian"/>
                <a:cs typeface="Calibri" panose="020F0502020204030204" pitchFamily="34" charset="0"/>
              </a:rPr>
              <a:t>To save a Python program in </a:t>
            </a:r>
            <a:r>
              <a:rPr lang="en-US" dirty="0" err="1">
                <a:solidFill>
                  <a:srgbClr val="000000"/>
                </a:solidFill>
                <a:ea typeface="DengXian"/>
                <a:cs typeface="Calibri" panose="020F0502020204030204" pitchFamily="34" charset="0"/>
              </a:rPr>
              <a:t>JupyterLab</a:t>
            </a:r>
            <a:r>
              <a:rPr lang="en-US" dirty="0">
                <a:solidFill>
                  <a:srgbClr val="000000"/>
                </a:solidFill>
                <a:ea typeface="DengXian"/>
                <a:cs typeface="Calibri" panose="020F0502020204030204" pitchFamily="34" charset="0"/>
              </a:rPr>
              <a:t>, we can either press the “SAVE” icon or choose “Save Notebook as…” in the “File” menu.</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The file will then be saved with the “.</a:t>
            </a:r>
            <a:r>
              <a:rPr lang="en-US" dirty="0" err="1">
                <a:solidFill>
                  <a:srgbClr val="000000"/>
                </a:solidFill>
                <a:ea typeface="DengXian"/>
                <a:cs typeface="Calibri" panose="020F0502020204030204" pitchFamily="34" charset="0"/>
              </a:rPr>
              <a:t>ipynb</a:t>
            </a:r>
            <a:r>
              <a:rPr lang="en-US" dirty="0">
                <a:solidFill>
                  <a:srgbClr val="000000"/>
                </a:solidFill>
                <a:ea typeface="DengXian"/>
                <a:cs typeface="Calibri" panose="020F0502020204030204" pitchFamily="34" charset="0"/>
              </a:rPr>
              <a:t>” extension in the folder where </a:t>
            </a:r>
            <a:r>
              <a:rPr lang="en-US" dirty="0" err="1">
                <a:solidFill>
                  <a:srgbClr val="000000"/>
                </a:solidFill>
                <a:ea typeface="DengXian"/>
                <a:cs typeface="Calibri" panose="020F0502020204030204" pitchFamily="34" charset="0"/>
              </a:rPr>
              <a:t>JupyterLab</a:t>
            </a:r>
            <a:r>
              <a:rPr lang="en-US" dirty="0">
                <a:solidFill>
                  <a:srgbClr val="000000"/>
                </a:solidFill>
                <a:ea typeface="DengXian"/>
                <a:cs typeface="Calibri" panose="020F0502020204030204" pitchFamily="34" charset="0"/>
              </a:rPr>
              <a:t> was started in the terminal apps.</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80136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j-lt"/>
                <a:ea typeface="SimSun" panose="02010600030101010101" pitchFamily="2" charset="-122"/>
                <a:cs typeface="Times New Roman" panose="02020603050405020304" pitchFamily="18" charset="0"/>
              </a:rPr>
              <a:t>Another advantage of using </a:t>
            </a:r>
            <a:r>
              <a:rPr lang="en-US" dirty="0" err="1">
                <a:effectLst/>
                <a:latin typeface="+mj-lt"/>
                <a:ea typeface="SimSun" panose="02010600030101010101" pitchFamily="2" charset="-122"/>
                <a:cs typeface="Times New Roman" panose="02020603050405020304" pitchFamily="18" charset="0"/>
              </a:rPr>
              <a:t>JupyterLab</a:t>
            </a:r>
            <a:r>
              <a:rPr lang="en-US" dirty="0">
                <a:effectLst/>
                <a:latin typeface="+mj-lt"/>
                <a:ea typeface="SimSun" panose="02010600030101010101" pitchFamily="2" charset="-122"/>
                <a:cs typeface="Times New Roman" panose="02020603050405020304" pitchFamily="18" charset="0"/>
              </a:rPr>
              <a:t> is that we can use it as an advanced text editor.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Besides Python programs, we can also embed elaborative texts to the program or write HTML codes to design a website with it.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All we need for the start is to switch the cell type from “Code” to “Markdown”.</a:t>
            </a:r>
            <a:endParaRPr lang="en-US" dirty="0">
              <a:latin typeface="+mj-lt"/>
            </a:endParaRPr>
          </a:p>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819614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89192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Before we start writing more sophisticated programs, we shall first go one step backwards and familiarise ourselves with the most origin function of a computer: calculation.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Python can be powerful in many ways, but we can also use it for very trivial tasks such as adding two numbers together.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For example, we can instruct Python to carry out a simple addition such as 2 + 7 for us. Similarly, we can also command Python to do other basic arithmetic operations.</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Here are some available arithmetic operators for mathematical calculations in Python.</a:t>
            </a: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Same as normal mathematics, the exponent operator has higher priority in any calculation than the operators of multiplication or division, which in turn will be calculated prior to the addition or subtraction operators.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Furthermore, we can add parentheses to our equation to indicate that those terms within a parenthesis should have the highest priority in the calculation.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Note that mathematical functions such as the square root, the logarithm, the exponential, or the trigonometrical functions are not included in basic Python.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If we want to include these functions in our calculation, we will need to import the “math” library in our code.</a:t>
            </a:r>
            <a:endParaRPr lang="en-US" dirty="0">
              <a:latin typeface="+mn-lt"/>
            </a:endParaRPr>
          </a:p>
          <a:p>
            <a:pPr algn="just">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0514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In most of the situations, we wish to write programs that help us automate routine operations without adjusting our programs according to the actual needs.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we may not always want to add 2 and 7 together. Instead, we would prefer to let the computer add up any pair of arbitrary numbers for us, and we can choose these numbers depending on the situation.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As a result, we would like to keep our program as general as possible by using variables instead.</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32736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pPr>
            <a:r>
              <a:rPr lang="en-SG" dirty="0">
                <a:effectLst/>
                <a:latin typeface="+mn-lt"/>
                <a:ea typeface="SimSun" panose="02010600030101010101" pitchFamily="2" charset="-122"/>
                <a:cs typeface="Times New Roman" panose="02020603050405020304" pitchFamily="18" charset="0"/>
              </a:rPr>
              <a:t>In python, we define a variable by its name which is an arbitrary combination of characters (A-Z, a-z), underscores (_) and numbers (0-9).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Subsequently, we assign a value to the variable and let Python operate with it.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And we can change the value of the defined variable at any stage of our program.</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Python, a variable can have a short name (e.g. x, y, z) or a more descriptive name (e.g. age, </a:t>
            </a:r>
            <a:r>
              <a:rPr lang="en-SG" dirty="0" err="1">
                <a:effectLst/>
                <a:latin typeface="+mn-lt"/>
                <a:ea typeface="SimSun" panose="02010600030101010101" pitchFamily="2" charset="-122"/>
                <a:cs typeface="Times New Roman" panose="02020603050405020304" pitchFamily="18" charset="0"/>
              </a:rPr>
              <a:t>carname</a:t>
            </a:r>
            <a:r>
              <a:rPr lang="en-SG" dirty="0">
                <a:effectLst/>
                <a:latin typeface="+mn-lt"/>
                <a:ea typeface="SimSun" panose="02010600030101010101" pitchFamily="2" charset="-122"/>
                <a:cs typeface="Times New Roman" panose="02020603050405020304" pitchFamily="18" charset="0"/>
              </a:rPr>
              <a:t>, </a:t>
            </a:r>
            <a:r>
              <a:rPr lang="en-SG" dirty="0" err="1">
                <a:effectLst/>
                <a:latin typeface="+mn-lt"/>
                <a:ea typeface="SimSun" panose="02010600030101010101" pitchFamily="2" charset="-122"/>
                <a:cs typeface="Times New Roman" panose="02020603050405020304" pitchFamily="18" charset="0"/>
              </a:rPr>
              <a:t>total_volume</a:t>
            </a:r>
            <a:r>
              <a:rPr lang="en-SG" dirty="0">
                <a:effectLst/>
                <a:latin typeface="+mn-lt"/>
                <a:ea typeface="SimSun" panose="02010600030101010101" pitchFamily="2" charset="-122"/>
                <a:cs typeface="Times New Roman" panose="02020603050405020304" pitchFamily="18" charset="0"/>
              </a:rPr>
              <a:t>). And there are certain rules that we must follow when we create our variable names.</a:t>
            </a:r>
          </a:p>
          <a:p>
            <a:pPr algn="just">
              <a:spcBef>
                <a:spcPts val="0"/>
              </a:spcBef>
            </a:pPr>
            <a:r>
              <a:rPr lang="en-SG" dirty="0">
                <a:effectLst/>
                <a:latin typeface="+mn-lt"/>
                <a:ea typeface="SimSun" panose="02010600030101010101" pitchFamily="2" charset="-122"/>
                <a:cs typeface="Times New Roman" panose="02020603050405020304" pitchFamily="18" charset="0"/>
              </a:rPr>
              <a:t> </a:t>
            </a: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must start with a letter or an underscore.</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cannot start with a number.</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can only contain alpha-numeric characters and underscores (A-z, 0-9, and _).</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Variable names are case-sensitive (age, Age and AGE are three different variables).</a:t>
            </a: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12646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To assign a value to a variable, all we need to do is the syntax in the blue box.</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Remember that it is important to put the variable left of the equal sign (=) and the value right of it.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switched their positions, it would be equivalent to assigning a name to a number. This would result in a syntax error, and Python will stop executing the rest of the program at once.</a:t>
            </a:r>
          </a:p>
          <a:p>
            <a:pPr>
              <a:spcBef>
                <a:spcPts val="0"/>
              </a:spcBef>
            </a:pPr>
            <a:endParaRPr lang="en-US" dirty="0">
              <a:latin typeface="+mn-lt"/>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Once values are assigned to variables, we can use them for any arithmetic operations.</a:t>
            </a:r>
          </a:p>
          <a:p>
            <a:pPr>
              <a:spcBef>
                <a:spcPts val="0"/>
              </a:spcBef>
            </a:pPr>
            <a:endParaRPr lang="en-US" dirty="0">
              <a:latin typeface="+mn-lt"/>
            </a:endParaRP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07003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In Python, there are different types of variable that we can work with.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the previous section, we assign numeric values to variables which makes them become numeric variables.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Nevertheless, there are also different types of numeric variable, or different types of variables in general.</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marR="0" lvl="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This table shows some main types of variable available in Python.</a:t>
            </a: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43260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In the following, we will use the general term </a:t>
            </a:r>
            <a:r>
              <a:rPr lang="en-SG" i="1" dirty="0">
                <a:effectLst/>
                <a:latin typeface="+mn-lt"/>
                <a:ea typeface="SimSun" panose="02010600030101010101" pitchFamily="2" charset="-122"/>
                <a:cs typeface="Times New Roman" panose="02020603050405020304" pitchFamily="18" charset="0"/>
              </a:rPr>
              <a:t>expression</a:t>
            </a:r>
            <a:r>
              <a:rPr lang="en-SG" dirty="0">
                <a:effectLst/>
                <a:latin typeface="+mn-lt"/>
                <a:ea typeface="SimSun" panose="02010600030101010101" pitchFamily="2" charset="-122"/>
                <a:cs typeface="Times New Roman" panose="02020603050405020304" pitchFamily="18" charset="0"/>
              </a:rPr>
              <a:t> for variables or when they are linked with operators.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a + b is an expression and not a variable, unless we define c = a + b in our program where c is then a new variable.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However, we would rather refer to expressions directly in our program since we do not always define new variables for calculation steps in between.</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To check the type of a variable, we can use the type() function on any variable in our program. Python will then print the variable type such as int (for integer), float (for float), or str (for character string) to the screen.</a:t>
            </a:r>
          </a:p>
          <a:p>
            <a:pPr>
              <a:spcBef>
                <a:spcPts val="0"/>
              </a:spcBef>
            </a:pPr>
            <a:endParaRPr lang="en-US" dirty="0">
              <a:latin typeface="+mn-lt"/>
            </a:endParaRP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1744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2149246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03553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94623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58097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Writing programs is not only to automate routine operations by the computer.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It is also of interest to show the results, information, or messages to the user while the Python program is running.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We can use the print() function to generate screen output for the user to read. </a:t>
            </a:r>
          </a:p>
          <a:p>
            <a:pPr>
              <a:spcBef>
                <a:spcPts val="0"/>
              </a:spcBef>
            </a:pPr>
            <a:endParaRPr lang="en-SG" dirty="0">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the print function, we can use a pre-defined string or any expression as the printing content.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If it is an expression, it will be evaluated during runtime and the value in it will be printed to the screen.</a:t>
            </a: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If we ask Python to execute the mathematical operation score1 + score2, and then print it out to the screen, it will look a bit “cold” and rather not interactive to the user.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To make such an output to look more like a statement addressing to the user, we can mix a statement with variables or expressions in our printing string to become a formatted string for printing, or </a:t>
            </a:r>
            <a:r>
              <a:rPr lang="en-SG"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formatted printing</a:t>
            </a:r>
            <a:r>
              <a:rPr lang="en-SG" dirty="0">
                <a:effectLst/>
                <a:latin typeface="+mn-lt"/>
                <a:ea typeface="SimSun" panose="02010600030101010101" pitchFamily="2" charset="-122"/>
                <a:cs typeface="Times New Roman" panose="02020603050405020304" pitchFamily="18" charset="0"/>
              </a:rPr>
              <a:t>.</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print command is almost identical to the one for normal printing. The only difference here is to put an “f” before the open quotation mark. </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Subsequently, we can place the variables or expressions that we would like to print anywhere within the text and wrap it within a pair of curly brackets {}.</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use the .format() method as another possibility for formatted printing. Note that the .format() method only takes one expression in its argument.</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For the .format() method, we need to place the curly brackets at the position within the string where we would like to print our expression.</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74871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latin typeface="+mn-lt"/>
                <a:ea typeface="SimSun" panose="02010600030101010101" pitchFamily="2" charset="-122"/>
                <a:cs typeface="Times New Roman" panose="02020603050405020304" pitchFamily="18" charset="0"/>
              </a:rPr>
              <a:t>Escape sequences are used to print special characters that are invisible such as ENTER, or characters that can cause syntax error such as single (') or double quotation marks ("). </a:t>
            </a: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9723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b="0" strike="noStrike" dirty="0"/>
          </a:p>
        </p:txBody>
      </p:sp>
      <p:sp>
        <p:nvSpPr>
          <p:cNvPr id="4" name="Footer Placeholder 3"/>
          <p:cNvSpPr>
            <a:spLocks noGrp="1"/>
          </p:cNvSpPr>
          <p:nvPr>
            <p:ph type="ftr" sz="quarter" idx="10"/>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1227853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 list of some escape sequences in Python. </a:t>
            </a:r>
          </a:p>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43260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While a program script is being executed, it requires values to be assigned to the variables in order to proceed in its instructions.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So far, we have discussed the possibility to assign values to the variables in the script. That means, the values are fixed when the program started to run.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However, in most of the cases, those values are unknown and can only be assigned while the program is running, mostly based on the input of the user.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In Python, we can use the input() function to ask the user to enter the value for a variable.</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The whole syntax will be put on the right-hand side of an equal sign so that Python can assign the user’s input to the variable that is defined on the left-hand side of the same equal sign.</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Unlike the print() function, Python requires the user to type in something and then press ENTER to complete the execution of the input() function.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Same as the print() function, we can instruct Python to print a string to the screen within the input() function. Usually, this string should be a question and/or some instructions to inform the user what they shall input here.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Furthermore, we are also allowed to mix the assigned values of some variables with the instruction text to become a formatted string that will be printed on the screen for the subsequent input.</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Python, the value assigned by the user within an input() function will be stored as string. If the input should be an integer or a number with a floating point, we can convert the input.</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The functions int() and float() are used to convert a string variable to become an integer or a float variable. (Conversely, there is the str() function to convert an integer or a float variable into a string variable.)</a:t>
            </a:r>
            <a:endParaRPr lang="en-US" dirty="0">
              <a:latin typeface="+mn-lt"/>
            </a:endParaRPr>
          </a:p>
          <a:p>
            <a:pPr marL="0" marR="0" lvl="0" indent="0" algn="l" defTabSz="914400" rtl="0" eaLnBrk="1" fontAlgn="auto" latinLnBrk="0" hangingPunct="1">
              <a:spcBef>
                <a:spcPts val="0"/>
              </a:spcBef>
              <a:buClrTx/>
              <a:buSzTx/>
              <a:buFontTx/>
              <a:buNone/>
              <a:tabLst/>
              <a:defRPr/>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25333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SG" dirty="0">
                <a:solidFill>
                  <a:srgbClr val="000000"/>
                </a:solidFill>
                <a:ea typeface="DengXian"/>
                <a:cs typeface="Calibri" panose="020F0502020204030204" pitchFamily="34" charset="0"/>
              </a:rPr>
              <a:t>To download and install Python, you can visit the official website of Python and click on “Download Python”.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After downloading the installer, double-click on it, and the installation window will then appear.</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when installing it on Windows, ensure that the box “Add Python to PATH” is checked.</a:t>
            </a:r>
            <a:endParaRPr lang="en-SG" dirty="0">
              <a:ea typeface="DengXian"/>
              <a:cs typeface="Times New Roman" panose="02020603050405020304" pitchFamily="18" charset="0"/>
            </a:endParaRPr>
          </a:p>
          <a:p>
            <a:pPr algn="just">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93314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182631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8220928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r>
              <a:rPr lang="en-US" dirty="0">
                <a:cs typeface="Calibri" panose="020F0502020204030204" pitchFamily="34" charset="0"/>
              </a:rPr>
              <a:t>Here are some reflection questions to the content of this recording:</a:t>
            </a:r>
          </a:p>
          <a:p>
            <a:pPr>
              <a:spcBef>
                <a:spcPts val="0"/>
              </a:spcBef>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What is the difference between formatted printing using .format() method and adding an “</a:t>
            </a:r>
            <a:r>
              <a:rPr lang="en-US" dirty="0">
                <a:solidFill>
                  <a:schemeClr val="tx2"/>
                </a:solidFill>
                <a:cs typeface="Calibri" panose="020F0502020204030204" pitchFamily="34" charset="0"/>
              </a:rPr>
              <a:t>f</a:t>
            </a:r>
            <a:r>
              <a:rPr lang="en-US" dirty="0">
                <a:cs typeface="Calibri" panose="020F0502020204030204" pitchFamily="34" charset="0"/>
              </a:rPr>
              <a:t>” before the printing string?</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Why is it not possible to use double quotation marks within a string which is defined by double quotation marks as well?</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What are the typical applications of escape sequences?</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Why are the values entered by the users stored as strings in Python?</a:t>
            </a:r>
          </a:p>
          <a:p>
            <a:pPr>
              <a:spcBef>
                <a:spcPts val="0"/>
              </a:spcBef>
            </a:pPr>
            <a:endParaRPr lang="en-SG"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r>
              <a:rPr lang="en-US" dirty="0">
                <a:cs typeface="Calibri" panose="020F0502020204030204" pitchFamily="34" charset="0"/>
              </a:rPr>
              <a:t>Here are some reflection questions to the content of this recording:</a:t>
            </a:r>
          </a:p>
          <a:p>
            <a:pPr>
              <a:spcBef>
                <a:spcPts val="0"/>
              </a:spcBef>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What is the difference between formatted printing using .format() method and adding an “</a:t>
            </a:r>
            <a:r>
              <a:rPr lang="en-US" dirty="0">
                <a:solidFill>
                  <a:schemeClr val="tx2"/>
                </a:solidFill>
                <a:cs typeface="Calibri" panose="020F0502020204030204" pitchFamily="34" charset="0"/>
              </a:rPr>
              <a:t>f</a:t>
            </a:r>
            <a:r>
              <a:rPr lang="en-US" dirty="0">
                <a:cs typeface="Calibri" panose="020F0502020204030204" pitchFamily="34" charset="0"/>
              </a:rPr>
              <a:t>” before the printing string?</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Why is it not possible to use double quotation marks within a string which is defined by double quotation marks as well?</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What are the typical applications of escape sequences?</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Why are the values entered by the users stored as strings in Python?</a:t>
            </a:r>
          </a:p>
          <a:p>
            <a:pPr>
              <a:spcBef>
                <a:spcPts val="0"/>
              </a:spcBef>
            </a:pPr>
            <a:endParaRPr lang="en-SG"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00708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2305248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solidFill>
                  <a:srgbClr val="000000"/>
                </a:solidFill>
                <a:ea typeface="DengXian"/>
                <a:cs typeface="Calibri" panose="020F0502020204030204" pitchFamily="34" charset="0"/>
              </a:rPr>
              <a:t>To automate a routine by a computer program, we usually need to let the program “decide” what to execute in the next step based on some conditions.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For instance, the user can choose to stay or quit the program after certain operations have been completed.</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Before introducing the if-</a:t>
            </a:r>
            <a:r>
              <a:rPr lang="en-SG" dirty="0" err="1">
                <a:solidFill>
                  <a:srgbClr val="000000"/>
                </a:solidFill>
                <a:ea typeface="DengXian"/>
                <a:cs typeface="Calibri" panose="020F0502020204030204" pitchFamily="34" charset="0"/>
              </a:rPr>
              <a:t>elif</a:t>
            </a:r>
            <a:r>
              <a:rPr lang="en-SG" dirty="0">
                <a:solidFill>
                  <a:srgbClr val="000000"/>
                </a:solidFill>
                <a:ea typeface="DengXian"/>
                <a:cs typeface="Calibri" panose="020F0502020204030204" pitchFamily="34" charset="0"/>
              </a:rPr>
              <a:t>-else-conditions that Python uses to decide how the program should behave after a certain stage of the code, we need to get </a:t>
            </a:r>
            <a:r>
              <a:rPr lang="en-US" dirty="0">
                <a:solidFill>
                  <a:srgbClr val="000000"/>
                </a:solidFill>
                <a:ea typeface="DengXian"/>
                <a:cs typeface="Calibri" panose="020F0502020204030204" pitchFamily="34" charset="0"/>
              </a:rPr>
              <a:t>ourselves </a:t>
            </a:r>
            <a:r>
              <a:rPr lang="en-SG" dirty="0">
                <a:solidFill>
                  <a:srgbClr val="000000"/>
                </a:solidFill>
                <a:ea typeface="DengXian"/>
                <a:cs typeface="Calibri" panose="020F0502020204030204" pitchFamily="34" charset="0"/>
              </a:rPr>
              <a:t>familiarised with the Boolean expressions first.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Boolean variables have only two possible values: True and False.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So, the basic concept of the conditional control flow is to evaluate whether a Boolean expression is True or not first, and then carry out either set of instructions depending on the evaluation.</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A Boolean expression can be the result of a relational operation or combining the results of multiple relational operations by logical operators. Here are some relational operation examples.</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In these examples, the first two operations are obviously True since they correspond to the mathematical relationship between the left-hand and the right-hand side of the equations. </a:t>
            </a:r>
            <a:endParaRPr lang="en-SG" dirty="0">
              <a:ea typeface="DengXian"/>
              <a:cs typeface="Times New Roman" panose="02020603050405020304" pitchFamily="18" charset="0"/>
            </a:endParaRPr>
          </a:p>
          <a:p>
            <a:pPr>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Note that if we would like to check whether two expressions are identical, we have to use the double equal sign (==) instead of the ordinary equal sign (=) since the single equal sign is used for assigning value to a variable. </a:t>
            </a:r>
            <a:endParaRPr lang="en-SG" dirty="0">
              <a:ea typeface="DengXian"/>
              <a:cs typeface="Times New Roman" panose="02020603050405020304" pitchFamily="18" charset="0"/>
            </a:endParaRPr>
          </a:p>
          <a:p>
            <a:pPr>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So, if we wrote 1 = 1 instead of 1 == 1, a syntax error would return since Python would interpret our intension to be assigning a value to a number, which we know is not allowed.</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ea typeface="SimSun" panose="02010600030101010101" pitchFamily="2" charset="-122"/>
                <a:cs typeface="Calibri" panose="020F0502020204030204" pitchFamily="34" charset="0"/>
              </a:rPr>
              <a:t>Here is a list of relational operators that we use in Python.</a:t>
            </a:r>
            <a:endParaRPr lang="en-US" dirty="0">
              <a:cs typeface="Calibri" panose="020F0502020204030204" pitchFamily="34" charset="0"/>
            </a:endParaRPr>
          </a:p>
          <a:p>
            <a:pPr>
              <a:spcBef>
                <a:spcPts val="0"/>
              </a:spcBef>
            </a:pP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32887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solidFill>
                  <a:srgbClr val="000000"/>
                </a:solidFill>
                <a:ea typeface="DengXian"/>
                <a:cs typeface="Calibri" panose="020F0502020204030204" pitchFamily="34" charset="0"/>
              </a:rPr>
              <a:t>A Boolean expression can also be a combination of multiple relational operations, connected by the logical operators. Here is a list of logical operators in Python.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The use of a single logical operations is usually quite straightforward as they are designed in a way that it just simply matches our spoken language. </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8257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The result of a Boolean expression can serve as the condition that changes the program’s behaviour dynamically by embedding it in an if-conditional statement.</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the if-condition, Python will execute the syntaxes in the instructions if the condition is True.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However, if the condition is False, Python will simply skip these lines and proceed with the subsequent code lines.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Note that it is mandatory to put the colon directly behind the condition, and the instructions must be indented so that Python can interpret them as part of the if-block.</a:t>
            </a:r>
            <a:endParaRPr lang="en-US" dirty="0">
              <a:cs typeface="Calibri" panose="020F0502020204030204" pitchFamily="34" charset="0"/>
            </a:endParaRPr>
          </a:p>
          <a:p>
            <a:pPr>
              <a:spcBef>
                <a:spcPts val="0"/>
              </a:spcBef>
            </a:pP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8746039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3902087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SG" dirty="0">
                <a:solidFill>
                  <a:srgbClr val="000000"/>
                </a:solidFill>
                <a:ea typeface="DengXian"/>
                <a:cs typeface="Calibri" panose="020F0502020204030204" pitchFamily="34" charset="0"/>
              </a:rPr>
              <a:t>To download and install Python, you can visit the official website of Python and click on “Download Python”.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After downloading the installer, double-click on it, and the installation window will then appear.</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when installing it on Windows, ensure that the box “Add Python to PATH” is checked.</a:t>
            </a:r>
            <a:endParaRPr lang="en-SG" dirty="0">
              <a:ea typeface="DengXian"/>
              <a:cs typeface="Times New Roman" panose="02020603050405020304" pitchFamily="18" charset="0"/>
            </a:endParaRPr>
          </a:p>
          <a:p>
            <a:pPr algn="just">
              <a:spcBef>
                <a:spcPts val="0"/>
              </a:spcBef>
              <a:spcAft>
                <a:spcPts val="0"/>
              </a:spcAft>
            </a:pPr>
            <a:endParaRPr lang="en-SG" b="0" strike="noStrike" dirty="0">
              <a:solidFill>
                <a:srgbClr val="FF0000"/>
              </a:solidFill>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If we intend to let Python execute another set of instructions if the condition is False, and not just skip the if-block, we can add an else-statement to the if-block.</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Same as the if-condition, we must add a colon to the else-statement and the instructions following it must be indented as well.</a:t>
            </a:r>
            <a:endParaRPr lang="en-US" dirty="0">
              <a:cs typeface="Calibri" panose="020F0502020204030204" pitchFamily="34" charset="0"/>
            </a:endParaRPr>
          </a:p>
          <a:p>
            <a:pPr>
              <a:spcBef>
                <a:spcPts val="0"/>
              </a:spcBef>
            </a:pP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8895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23505736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Calibri" panose="020F0502020204030204" pitchFamily="34" charset="0"/>
              </a:rPr>
              <a:t>If the construction of the condition allows more than two outcomes, we may need a third, fourth, or even more if-blocks. In this case, we can use the if-</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-else-block.</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Note that an if-</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-else-block does not necessarily need an else-statement.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But we should ensure that the conditions being checked by the if-statement and </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-statements must cover all possible outcomes, unless we are certain that only those possibilities are being uncovered which do not need any instructions to follow up.</a:t>
            </a:r>
          </a:p>
          <a:p>
            <a:pPr algn="just">
              <a:spcBef>
                <a:spcPts val="0"/>
              </a:spcBef>
            </a:pPr>
            <a:endParaRPr lang="en-SG" dirty="0">
              <a:effectLst/>
              <a:ea typeface="SimSun" panose="02010600030101010101" pitchFamily="2" charset="-122"/>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562384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45046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239089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In the student score example, we construct a program in which the name and the mark of one student can be entered.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the early stage of our example, we had scores of two students. If we let these two students to enter their names and then assigned a grade to each of them, we would have to repeat those codes twice.</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We usually have even more than two students in one class. In order not to expand our codes endlessly and make it clumsy and unreadable, we can construct a loop in our program to repeat the instructions that will be applied for many times. The first type of loops that we will introduce here is the while-loops.</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condition is a Boolean expression which controls whether the loop will continue to run for a new iteration or not. If the condition is True, Python will go on to execute the instructions that are written with indentation and after the colon behind the condition.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number of loops can be infinite and will be repeated as long as the condition is True. As a result, it is extremely important to ensure that the while-loops will be terminated at some stage by fulfilling an exit condition.</a:t>
            </a:r>
            <a:endParaRPr lang="en-US" dirty="0">
              <a:cs typeface="Calibri" panose="020F0502020204030204" pitchFamily="34" charset="0"/>
            </a:endParaRPr>
          </a:p>
          <a:p>
            <a:pPr>
              <a:spcBef>
                <a:spcPts val="0"/>
              </a:spcBef>
            </a:pP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Another type of loops is the for-loops, which are constructed differently.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While we need a True-condition for the while-loops to continue to iterate, we need a list for the running of the for-loops.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Here, we will first learn to generate a simple list of consecutive integers by the range() function.</a:t>
            </a:r>
            <a:endParaRPr lang="en-US" dirty="0">
              <a:cs typeface="Calibri" panose="020F0502020204030204" pitchFamily="34" charset="0"/>
            </a:endParaRPr>
          </a:p>
          <a:p>
            <a:pPr>
              <a:spcBef>
                <a:spcPts val="0"/>
              </a:spcBef>
            </a:pP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75764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The start value can be any integer as long as it is smaller than the end value.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Note that the end value is not included in the list. In other words, the list will end at end – 1. For the for-loops, we can integrate the range() function in the for-statement directly.</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for-command must end with a colon, followed by the instructions that should be carried out in each iteration. The instructions must be written with indentation.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counter variable will do the counting for the iterations, starting from the start value in the first iteration and running through the entire integer list.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Once the counter reaches end – 1, Python will execute the instructions for a last time and then exit the loop.</a:t>
            </a:r>
            <a:endParaRPr lang="en-US" dirty="0">
              <a:cs typeface="Calibri" panose="020F0502020204030204" pitchFamily="34" charset="0"/>
            </a:endParaRPr>
          </a:p>
          <a:p>
            <a:pPr>
              <a:spcBef>
                <a:spcPts val="0"/>
              </a:spcBef>
            </a:pP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666999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Calibri" panose="020F0502020204030204" pitchFamily="34" charset="0"/>
              </a:rPr>
              <a:t>Another common use of loops is to control the user’s input following an input() statement.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For instance, it could happen that the user types in a letter instead of a number for the exam score by accident. In this case, we would like the user to redo the input until it is a number. As a result, we can put the input() statement within a while-loop and break from it only then, when the input of the user is valid.</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Before we come to the step to build in while-loops for user inputs, we have to learn how Python handles errors.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We know that if we apply the int() function to convert a string variable that contains a non-numeric value to an integer, the program will be interrupted due to error. And the user will have to restart the program in PowerShell.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This can be very annoying if the user only makes a small mistake in one of the input fields, but he needs to re-type all the inputs from the beginning because of the interruption of the program.</a:t>
            </a:r>
          </a:p>
          <a:p>
            <a:pPr algn="just">
              <a:spcBef>
                <a:spcPts val="0"/>
              </a:spcBef>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try-except-block is an important instrument in Python to handle errors.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Basically, we can put any syntax in the try-block if we think error can occur in those syntaxes.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except-block is to tell Python to continue with the program except for the occurrence of an error, or the occurrence of a specific error that we declare under </a:t>
            </a:r>
            <a:r>
              <a:rPr lang="en-SG" dirty="0">
                <a:solidFill>
                  <a:srgbClr val="632423"/>
                </a:solidFill>
                <a:effectLst/>
                <a:ea typeface="SimSun" panose="02010600030101010101" pitchFamily="2" charset="-122"/>
                <a:cs typeface="Calibri" panose="020F0502020204030204" pitchFamily="34" charset="0"/>
              </a:rPr>
              <a:t>exception</a:t>
            </a:r>
            <a:r>
              <a:rPr lang="en-SG" dirty="0">
                <a:effectLst/>
                <a:ea typeface="SimSun" panose="02010600030101010101" pitchFamily="2" charset="-122"/>
                <a:cs typeface="Calibri" panose="020F0502020204030204" pitchFamily="34" charset="0"/>
              </a:rPr>
              <a:t>.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If error indeed occurs, Python will carry out the instructions written after the colon behind the except-statement, instead of stopping the program entirely.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else-block and finally-block are optional and can be used if we want certain instructions to be carried out if no error occurs or for finalising a try-block.</a:t>
            </a:r>
          </a:p>
          <a:p>
            <a:pPr algn="just">
              <a:spcBef>
                <a:spcPts val="0"/>
              </a:spcBef>
            </a:pPr>
            <a:endParaRPr lang="en-SG" dirty="0">
              <a:effectLst/>
              <a:ea typeface="SimSun" panose="02010600030101010101" pitchFamily="2" charset="-122"/>
              <a:cs typeface="Calibri" panose="020F0502020204030204" pitchFamily="34" charset="0"/>
            </a:endParaRPr>
          </a:p>
          <a:p>
            <a:pPr>
              <a:spcBef>
                <a:spcPts val="0"/>
              </a:spcBef>
            </a:pPr>
            <a:endParaRPr lang="en-US" dirty="0">
              <a:cs typeface="Calibri" panose="020F0502020204030204" pitchFamily="34" charset="0"/>
            </a:endParaRPr>
          </a:p>
          <a:p>
            <a:pPr>
              <a:spcBef>
                <a:spcPts val="0"/>
              </a:spcBef>
            </a:pP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28407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Here, we will focus on Python programming for data analytics. For this purpose, we will work with another Python programming environment called the </a:t>
            </a:r>
            <a:r>
              <a:rPr lang="en-SG" dirty="0" err="1">
                <a:solidFill>
                  <a:srgbClr val="000000"/>
                </a:solidFill>
                <a:latin typeface="Calibri Light" panose="020F0302020204030204" pitchFamily="34" charset="0"/>
                <a:ea typeface="DengXian"/>
                <a:cs typeface="Calibri Light" panose="020F0302020204030204" pitchFamily="34" charset="0"/>
              </a:rPr>
              <a:t>JupyterLab</a:t>
            </a:r>
            <a:r>
              <a:rPr lang="en-SG" dirty="0">
                <a:solidFill>
                  <a:srgbClr val="000000"/>
                </a:solidFill>
                <a:latin typeface="Calibri Light" panose="020F0302020204030204" pitchFamily="34" charset="0"/>
                <a:ea typeface="DengXian"/>
                <a:cs typeface="Calibri Light" panose="020F0302020204030204" pitchFamily="34" charset="0"/>
              </a:rPr>
              <a:t>.</a:t>
            </a:r>
            <a:endParaRPr lang="en-SG" dirty="0">
              <a:ea typeface="DengXian"/>
              <a:cs typeface="Times New Roman" panose="02020603050405020304" pitchFamily="18" charset="0"/>
            </a:endParaRPr>
          </a:p>
          <a:p>
            <a:pPr algn="just">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While Atom is more a Python code editor in the traditional sense, </a:t>
            </a:r>
            <a:r>
              <a:rPr lang="en-SG" dirty="0" err="1">
                <a:solidFill>
                  <a:srgbClr val="000000"/>
                </a:solidFill>
                <a:latin typeface="Calibri Light" panose="020F0302020204030204" pitchFamily="34" charset="0"/>
                <a:ea typeface="DengXian"/>
                <a:cs typeface="Calibri Light" panose="020F0302020204030204" pitchFamily="34" charset="0"/>
              </a:rPr>
              <a:t>JupyterLab</a:t>
            </a:r>
            <a:r>
              <a:rPr lang="en-SG" dirty="0">
                <a:solidFill>
                  <a:srgbClr val="000000"/>
                </a:solidFill>
                <a:latin typeface="Calibri Light" panose="020F0302020204030204" pitchFamily="34" charset="0"/>
                <a:ea typeface="DengXian"/>
                <a:cs typeface="Calibri Light" panose="020F0302020204030204" pitchFamily="34" charset="0"/>
              </a:rPr>
              <a:t> is an open-source web application specialised in data analytics using Python.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It is the newest Python programming interface developed by Project </a:t>
            </a:r>
            <a:r>
              <a:rPr lang="en-SG" dirty="0" err="1">
                <a:solidFill>
                  <a:srgbClr val="000000"/>
                </a:solidFill>
                <a:latin typeface="Calibri Light" panose="020F0302020204030204" pitchFamily="34" charset="0"/>
                <a:ea typeface="DengXian"/>
                <a:cs typeface="Calibri Light" panose="020F0302020204030204" pitchFamily="34" charset="0"/>
              </a:rPr>
              <a:t>Jupyter</a:t>
            </a: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We can use it to create code for cleaning and transforming data, running numerical simulation, performing statistical modelling, data visualisation and machine learning.</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332912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ea typeface="DengXian"/>
                <a:cs typeface="Calibri" panose="020F0502020204030204" pitchFamily="34" charset="0"/>
              </a:rPr>
              <a:t>In Python, there are many built-in exceptions. We recommend you visit the official Python website to get the entire list. The table here contains some common exceptions.</a:t>
            </a:r>
            <a:endParaRPr lang="en-SG" dirty="0">
              <a:ea typeface="DengXian"/>
              <a:cs typeface="Times New Roman" panose="02020603050405020304" pitchFamily="18" charset="0"/>
            </a:endParaRPr>
          </a:p>
          <a:p>
            <a:pPr algn="just">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If the user is asked to enter a numeric value such as an exam score, but enter a string instead, we can use </a:t>
            </a:r>
            <a:r>
              <a:rPr lang="en-SG" dirty="0" err="1">
                <a:solidFill>
                  <a:srgbClr val="000000"/>
                </a:solidFill>
                <a:ea typeface="DengXian"/>
                <a:cs typeface="Calibri" panose="020F0502020204030204" pitchFamily="34" charset="0"/>
              </a:rPr>
              <a:t>ValueError</a:t>
            </a:r>
            <a:r>
              <a:rPr lang="en-SG" dirty="0">
                <a:solidFill>
                  <a:srgbClr val="000000"/>
                </a:solidFill>
                <a:ea typeface="DengXian"/>
                <a:cs typeface="Calibri" panose="020F0502020204030204" pitchFamily="34" charset="0"/>
              </a:rPr>
              <a:t> as our exception.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499771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After defining the try-block to instruct Python on how to handle errors, we can construct a while-loop around it.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As condition for the loop to continue iterating is when a Boolean variable that indicates a valid input does not change from False to True.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Hence, if this Boolean variable is True, the program will break from the loop.</a:t>
            </a:r>
            <a:endParaRPr lang="en-US" dirty="0">
              <a:cs typeface="Calibri" panose="020F0502020204030204" pitchFamily="34" charset="0"/>
            </a:endParaRPr>
          </a:p>
          <a:p>
            <a:pPr>
              <a:spcBef>
                <a:spcPts val="0"/>
              </a:spcBef>
            </a:pP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22228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662468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785931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316759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635906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57672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pPr>
            <a:r>
              <a:rPr lang="en-US" dirty="0">
                <a:effectLst/>
                <a:latin typeface="+mn-lt"/>
                <a:ea typeface="SimSun" panose="02010600030101010101" pitchFamily="2" charset="-122"/>
                <a:cs typeface="Times New Roman" panose="02020603050405020304" pitchFamily="18" charset="0"/>
              </a:rPr>
              <a:t>Before we can start working with </a:t>
            </a:r>
            <a:r>
              <a:rPr lang="en-US" dirty="0" err="1">
                <a:effectLst/>
                <a:latin typeface="+mn-lt"/>
                <a:ea typeface="SimSun" panose="02010600030101010101" pitchFamily="2" charset="-122"/>
                <a:cs typeface="Times New Roman" panose="02020603050405020304" pitchFamily="18" charset="0"/>
              </a:rPr>
              <a:t>JupyterLab</a:t>
            </a:r>
            <a:r>
              <a:rPr lang="en-US" dirty="0">
                <a:effectLst/>
                <a:latin typeface="+mn-lt"/>
                <a:ea typeface="SimSun" panose="02010600030101010101" pitchFamily="2" charset="-122"/>
                <a:cs typeface="Times New Roman" panose="02020603050405020304" pitchFamily="18" charset="0"/>
              </a:rPr>
              <a:t>, we need to install it on our computer so that it can be integrated in the Python environment.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pip install command refers to the same Python installer program introduced for package installation. Instead of a package, </a:t>
            </a:r>
            <a:r>
              <a:rPr lang="en-SG" dirty="0" err="1">
                <a:effectLst/>
                <a:latin typeface="+mn-lt"/>
                <a:ea typeface="SimSun" panose="02010600030101010101" pitchFamily="2" charset="-122"/>
                <a:cs typeface="Times New Roman" panose="02020603050405020304" pitchFamily="18" charset="0"/>
              </a:rPr>
              <a:t>JupyterLab</a:t>
            </a:r>
            <a:r>
              <a:rPr lang="en-SG" dirty="0">
                <a:effectLst/>
                <a:latin typeface="+mn-lt"/>
                <a:ea typeface="SimSun" panose="02010600030101010101" pitchFamily="2" charset="-122"/>
                <a:cs typeface="Times New Roman" panose="02020603050405020304" pitchFamily="18" charset="0"/>
              </a:rPr>
              <a:t> is the object to be installed here.</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installation could take quite a while since there are many packages that </a:t>
            </a:r>
            <a:r>
              <a:rPr lang="en-US" dirty="0" err="1">
                <a:effectLst/>
                <a:latin typeface="+mn-lt"/>
                <a:ea typeface="SimSun" panose="02010600030101010101" pitchFamily="2" charset="-122"/>
                <a:cs typeface="Times New Roman" panose="02020603050405020304" pitchFamily="18" charset="0"/>
              </a:rPr>
              <a:t>JupyterLab</a:t>
            </a:r>
            <a:r>
              <a:rPr lang="en-US" dirty="0">
                <a:effectLst/>
                <a:latin typeface="+mn-lt"/>
                <a:ea typeface="SimSun" panose="02010600030101010101" pitchFamily="2" charset="-122"/>
                <a:cs typeface="Times New Roman" panose="02020603050405020304" pitchFamily="18" charset="0"/>
              </a:rPr>
              <a:t> requires for its functionalities, and they will therefore be installed together.</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message “Successfully installed …” will appear on the terminal apps once the installation of </a:t>
            </a:r>
            <a:r>
              <a:rPr lang="en-SG" dirty="0" err="1">
                <a:effectLst/>
                <a:latin typeface="+mn-lt"/>
                <a:ea typeface="SimSun" panose="02010600030101010101" pitchFamily="2" charset="-122"/>
                <a:cs typeface="Times New Roman" panose="02020603050405020304" pitchFamily="18" charset="0"/>
              </a:rPr>
              <a:t>JupyterLab</a:t>
            </a:r>
            <a:r>
              <a:rPr lang="en-SG" dirty="0">
                <a:effectLst/>
                <a:latin typeface="+mn-lt"/>
                <a:ea typeface="SimSun" panose="02010600030101010101" pitchFamily="2" charset="-122"/>
                <a:cs typeface="Times New Roman" panose="02020603050405020304" pitchFamily="18" charset="0"/>
              </a:rPr>
              <a:t> has completed.</a:t>
            </a:r>
          </a:p>
          <a:p>
            <a:pPr>
              <a:spcBef>
                <a:spcPts val="0"/>
              </a:spcBef>
            </a:pPr>
            <a:endParaRPr lang="en-US" dirty="0">
              <a:latin typeface="+mn-lt"/>
            </a:endParaRPr>
          </a:p>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23685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latin typeface="+mj-lt"/>
                <a:ea typeface="SimSun" panose="02010600030101010101" pitchFamily="2" charset="-122"/>
                <a:cs typeface="Times New Roman" panose="02020603050405020304" pitchFamily="18" charset="0"/>
              </a:rPr>
              <a:t>Each Python program written in a </a:t>
            </a:r>
            <a:r>
              <a:rPr lang="en-SG" dirty="0" err="1">
                <a:effectLst/>
                <a:latin typeface="+mj-lt"/>
                <a:ea typeface="SimSun" panose="02010600030101010101" pitchFamily="2" charset="-122"/>
                <a:cs typeface="Times New Roman" panose="02020603050405020304" pitchFamily="18" charset="0"/>
              </a:rPr>
              <a:t>JupyterLab</a:t>
            </a:r>
            <a:r>
              <a:rPr lang="en-SG" dirty="0">
                <a:effectLst/>
                <a:latin typeface="+mj-lt"/>
                <a:ea typeface="SimSun" panose="02010600030101010101" pitchFamily="2" charset="-122"/>
                <a:cs typeface="Times New Roman" panose="02020603050405020304" pitchFamily="18" charset="0"/>
              </a:rPr>
              <a:t> cell can be executed by clicking “RUN” or pressing the key combination CTRL + ENTER. The output of the program script will then be printed below the input 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19503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SG" dirty="0">
                <a:solidFill>
                  <a:srgbClr val="000000"/>
                </a:solidFill>
                <a:ea typeface="DengXian"/>
                <a:cs typeface="Calibri" panose="020F0502020204030204" pitchFamily="34" charset="0"/>
              </a:rPr>
              <a:t>After running the first script,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 will usually add a new cell for us to start another task. Nevertheless, we can also add it manually by pressing  “ADD”.</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Once a new cell has been inserted, we can write another set of script in it. We can also choose to go back to the previous cell and modify the code written there.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Note that in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 Python only executes the code written in </a:t>
            </a:r>
            <a:r>
              <a:rPr lang="en-SG" i="1" dirty="0">
                <a:solidFill>
                  <a:srgbClr val="000000"/>
                </a:solidFill>
                <a:ea typeface="DengXian"/>
                <a:cs typeface="Calibri" panose="020F0502020204030204" pitchFamily="34" charset="0"/>
              </a:rPr>
              <a:t>one</a:t>
            </a:r>
            <a:r>
              <a:rPr lang="en-SG" dirty="0">
                <a:solidFill>
                  <a:srgbClr val="000000"/>
                </a:solidFill>
                <a:ea typeface="DengXian"/>
                <a:cs typeface="Calibri" panose="020F0502020204030204" pitchFamily="34" charset="0"/>
              </a:rPr>
              <a:t> cell. In other words, we can return to the “upper” cells and re-run the code there when it is necessary.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If we want to execute the programs in all cells, we can go to the “Kernel” menu and select “Restart Kernel &amp; Run All Cells…”.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In this case, we have to pay attention to the sequence of the cells since the logical flow among them will become relevant.</a:t>
            </a:r>
            <a:endParaRPr lang="en-SG" dirty="0">
              <a:ea typeface="DengXian"/>
              <a:cs typeface="Times New Roman" panose="02020603050405020304" pitchFamily="18" charset="0"/>
            </a:endParaRPr>
          </a:p>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136267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the “Edit” menu, there are many functions that </a:t>
            </a:r>
            <a:r>
              <a:rPr lang="en-US" dirty="0" err="1">
                <a:effectLst/>
                <a:latin typeface="+mn-lt"/>
                <a:ea typeface="SimSun" panose="02010600030101010101" pitchFamily="2" charset="-122"/>
                <a:cs typeface="Times New Roman" panose="02020603050405020304" pitchFamily="18" charset="0"/>
              </a:rPr>
              <a:t>JupyterLab</a:t>
            </a:r>
            <a:r>
              <a:rPr lang="en-US" dirty="0">
                <a:effectLst/>
                <a:latin typeface="+mn-lt"/>
                <a:ea typeface="SimSun" panose="02010600030101010101" pitchFamily="2" charset="-122"/>
                <a:cs typeface="Times New Roman" panose="02020603050405020304" pitchFamily="18" charset="0"/>
              </a:rPr>
              <a:t> provides us to restructure our Python scripts.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For example, we can switch the order of the cells by moving them up and down. We can also cut, copy, paste, and delete them. </a:t>
            </a:r>
            <a:r>
              <a:rPr lang="en-US" dirty="0" err="1">
                <a:effectLst/>
                <a:latin typeface="+mn-lt"/>
                <a:ea typeface="SimSun" panose="02010600030101010101" pitchFamily="2" charset="-122"/>
                <a:cs typeface="Times New Roman" panose="02020603050405020304" pitchFamily="18" charset="0"/>
              </a:rPr>
              <a:t>JupyterLab</a:t>
            </a:r>
            <a:r>
              <a:rPr lang="en-US" dirty="0">
                <a:effectLst/>
                <a:latin typeface="+mn-lt"/>
                <a:ea typeface="SimSun" panose="02010600030101010101" pitchFamily="2" charset="-122"/>
                <a:cs typeface="Times New Roman" panose="02020603050405020304" pitchFamily="18" charset="0"/>
              </a:rPr>
              <a:t> enables us to merge multiple cells into one or split a single cell into two or more cells as well.</a:t>
            </a:r>
            <a:endParaRPr lang="en-US" dirty="0">
              <a:latin typeface="+mn-lt"/>
            </a:endParaRP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263488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3" name="TextBox 2">
            <a:extLst>
              <a:ext uri="{FF2B5EF4-FFF2-40B4-BE49-F238E27FC236}">
                <a16:creationId xmlns:a16="http://schemas.microsoft.com/office/drawing/2014/main" id="{F1E37139-96F0-452A-889E-7BC6FD1F677F}"/>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endParaRPr lang="en-SG" sz="2000" dirty="0">
              <a:solidFill>
                <a:schemeClr val="tx1"/>
              </a:solidFill>
              <a:latin typeface="+mn-lt"/>
            </a:endParaRPr>
          </a:p>
        </p:txBody>
      </p:sp>
    </p:spTree>
    <p:custDataLst>
      <p:tags r:id="rId1"/>
    </p:custData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094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5">
            <a:extLst>
              <a:ext uri="{FF2B5EF4-FFF2-40B4-BE49-F238E27FC236}">
                <a16:creationId xmlns:a16="http://schemas.microsoft.com/office/drawing/2014/main" id="{2876B1B1-984B-45C4-B17C-D67968468F89}"/>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id="{B84775C9-0020-4760-8F1A-1BC6A18CF030}"/>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extBox 7">
            <a:extLst>
              <a:ext uri="{FF2B5EF4-FFF2-40B4-BE49-F238E27FC236}">
                <a16:creationId xmlns:a16="http://schemas.microsoft.com/office/drawing/2014/main" id="{98637835-A4A6-44B3-97AF-A304D77D6E8D}"/>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id="{50EAF03C-5C3E-4FE6-86AE-D5F72CC7A28B}"/>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4">
            <a:extLst>
              <a:ext uri="{FF2B5EF4-FFF2-40B4-BE49-F238E27FC236}">
                <a16:creationId xmlns:a16="http://schemas.microsoft.com/office/drawing/2014/main" id="{BC63C119-8C3D-4BA9-A698-F0D0CB9C8A1B}"/>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endParaRPr lang="en-SG" sz="2000" dirty="0">
              <a:solidFill>
                <a:schemeClr val="tx1"/>
              </a:solidFill>
              <a:latin typeface="+mn-lt"/>
            </a:endParaRPr>
          </a:p>
        </p:txBody>
      </p:sp>
      <p:sp>
        <p:nvSpPr>
          <p:cNvPr id="6" name="Title 1">
            <a:extLst>
              <a:ext uri="{FF2B5EF4-FFF2-40B4-BE49-F238E27FC236}">
                <a16:creationId xmlns:a16="http://schemas.microsoft.com/office/drawing/2014/main" id="{6A906A90-53E0-477B-A699-45F215D27E05}"/>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extBox 6">
            <a:extLst>
              <a:ext uri="{FF2B5EF4-FFF2-40B4-BE49-F238E27FC236}">
                <a16:creationId xmlns:a16="http://schemas.microsoft.com/office/drawing/2014/main" id="{5E8C3497-4C86-45A9-9AD7-8BB196B817C0}"/>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endParaRPr lang="en-SG" sz="2000" dirty="0">
              <a:solidFill>
                <a:schemeClr val="tx1"/>
              </a:solidFill>
              <a:latin typeface="+mn-lt"/>
            </a:endParaRPr>
          </a:p>
        </p:txBody>
      </p:sp>
      <p:sp>
        <p:nvSpPr>
          <p:cNvPr id="8" name="Title 1">
            <a:extLst>
              <a:ext uri="{FF2B5EF4-FFF2-40B4-BE49-F238E27FC236}">
                <a16:creationId xmlns:a16="http://schemas.microsoft.com/office/drawing/2014/main" id="{7E77B9EF-A3AA-4C7D-BD20-E9188C16E13D}"/>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DDA17B7-76A4-49AE-B298-C8132FEED270}" type="datetimeFigureOut">
              <a:rPr lang="en-SG" smtClean="0"/>
              <a:t>29/7/2023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765519D-988F-463C-8B73-B17ED2B88E12}" type="slidenum">
              <a:rPr lang="en-SG" smtClean="0"/>
              <a:t>‹#›</a:t>
            </a:fld>
            <a:endParaRPr lang="en-SG"/>
          </a:p>
        </p:txBody>
      </p:sp>
    </p:spTree>
    <p:extLst>
      <p:ext uri="{BB962C8B-B14F-4D97-AF65-F5344CB8AC3E}">
        <p14:creationId xmlns:p14="http://schemas.microsoft.com/office/powerpoint/2010/main" val="235117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77396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12"/>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 id="2147483660" r:id="rId8"/>
    <p:sldLayoutId id="2147483661" r:id="rId9"/>
    <p:sldLayoutId id="2147483662" r:id="rId10"/>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6.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18.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20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3.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72.xml"/><Relationship Id="rId5" Type="http://schemas.openxmlformats.org/officeDocument/2006/relationships/image" Target="../media/image26.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9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9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9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10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10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10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10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108.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12.xml"/><Relationship Id="rId4" Type="http://schemas.openxmlformats.org/officeDocument/2006/relationships/image" Target="../media/image33.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1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tags" Target="../tags/tag11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5.xml"/><Relationship Id="rId5" Type="http://schemas.openxmlformats.org/officeDocument/2006/relationships/image" Target="../media/image9.png"/><Relationship Id="rId4" Type="http://schemas.openxmlformats.org/officeDocument/2006/relationships/hyperlink" Target="https://www.anaconda.com/"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7.xml"/><Relationship Id="rId5" Type="http://schemas.openxmlformats.org/officeDocument/2006/relationships/image" Target="../media/image10.png"/><Relationship Id="rId4" Type="http://schemas.openxmlformats.org/officeDocument/2006/relationships/hyperlink" Target="https://jupyter.org/try-jupyter/la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758122"/>
          </a:xfrm>
        </p:spPr>
        <p:txBody>
          <a:bodyPr/>
          <a:lstStyle/>
          <a:p>
            <a:r>
              <a:rPr lang="en-US" b="1" dirty="0"/>
              <a:t>Assessments, weightage, deadlines</a:t>
            </a:r>
            <a:endParaRPr lang="en-SG"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77631"/>
              </p:ext>
            </p:extLst>
          </p:nvPr>
        </p:nvGraphicFramePr>
        <p:xfrm>
          <a:off x="270463" y="1140451"/>
          <a:ext cx="8464463" cy="3242385"/>
        </p:xfrm>
        <a:graphic>
          <a:graphicData uri="http://schemas.openxmlformats.org/drawingml/2006/table">
            <a:tbl>
              <a:tblPr firstRow="1" bandRow="1">
                <a:tableStyleId>{5C22544A-7EE6-4342-B048-85BDC9FD1C3A}</a:tableStyleId>
              </a:tblPr>
              <a:tblGrid>
                <a:gridCol w="2176945">
                  <a:extLst>
                    <a:ext uri="{9D8B030D-6E8A-4147-A177-3AD203B41FA5}">
                      <a16:colId xmlns:a16="http://schemas.microsoft.com/office/drawing/2014/main" val="736504923"/>
                    </a:ext>
                  </a:extLst>
                </a:gridCol>
                <a:gridCol w="3143759">
                  <a:extLst>
                    <a:ext uri="{9D8B030D-6E8A-4147-A177-3AD203B41FA5}">
                      <a16:colId xmlns:a16="http://schemas.microsoft.com/office/drawing/2014/main" val="2972121942"/>
                    </a:ext>
                  </a:extLst>
                </a:gridCol>
                <a:gridCol w="3143759">
                  <a:extLst>
                    <a:ext uri="{9D8B030D-6E8A-4147-A177-3AD203B41FA5}">
                      <a16:colId xmlns:a16="http://schemas.microsoft.com/office/drawing/2014/main" val="3464074957"/>
                    </a:ext>
                  </a:extLst>
                </a:gridCol>
              </a:tblGrid>
              <a:tr h="293915">
                <a:tc>
                  <a:txBody>
                    <a:bodyPr/>
                    <a:lstStyle/>
                    <a:p>
                      <a:r>
                        <a:rPr lang="en-US" sz="1400" dirty="0"/>
                        <a:t>Assessment</a:t>
                      </a:r>
                      <a:endParaRPr lang="en-SG" sz="1400" dirty="0"/>
                    </a:p>
                  </a:txBody>
                  <a:tcPr marL="68580" marR="68580" marT="34290" marB="34290" anchor="ctr"/>
                </a:tc>
                <a:tc>
                  <a:txBody>
                    <a:bodyPr/>
                    <a:lstStyle/>
                    <a:p>
                      <a:pPr algn="ctr"/>
                      <a:r>
                        <a:rPr lang="en-US" sz="1400" dirty="0"/>
                        <a:t>Weightage</a:t>
                      </a:r>
                      <a:endParaRPr lang="en-SG" sz="1400" dirty="0"/>
                    </a:p>
                  </a:txBody>
                  <a:tcPr marL="68580" marR="68580" marT="34290" marB="34290" anchor="ctr"/>
                </a:tc>
                <a:tc>
                  <a:txBody>
                    <a:bodyPr/>
                    <a:lstStyle/>
                    <a:p>
                      <a:pPr algn="ctr"/>
                      <a:r>
                        <a:rPr lang="en-SG" sz="1400" dirty="0"/>
                        <a:t>Deadline</a:t>
                      </a:r>
                    </a:p>
                  </a:txBody>
                  <a:tcPr marL="68580" marR="68580" marT="34290" marB="34290" anchor="ctr"/>
                </a:tc>
                <a:extLst>
                  <a:ext uri="{0D108BD9-81ED-4DB2-BD59-A6C34878D82A}">
                    <a16:rowId xmlns:a16="http://schemas.microsoft.com/office/drawing/2014/main" val="920890589"/>
                  </a:ext>
                </a:extLst>
              </a:tr>
              <a:tr h="276309">
                <a:tc>
                  <a:txBody>
                    <a:bodyPr/>
                    <a:lstStyle/>
                    <a:p>
                      <a:r>
                        <a:rPr lang="en-US" sz="1400" dirty="0"/>
                        <a:t>Pre-Course</a:t>
                      </a:r>
                      <a:r>
                        <a:rPr lang="en-US" sz="1400" baseline="0" dirty="0"/>
                        <a:t> Quiz 1</a:t>
                      </a:r>
                      <a:endParaRPr lang="en-SG" sz="1400" dirty="0"/>
                    </a:p>
                  </a:txBody>
                  <a:tcPr marL="68580" marR="68580" marT="34290" marB="34290" anchor="ctr"/>
                </a:tc>
                <a:tc>
                  <a:txBody>
                    <a:bodyPr/>
                    <a:lstStyle/>
                    <a:p>
                      <a:pPr algn="ctr"/>
                      <a:r>
                        <a:rPr lang="en-US" sz="1400" dirty="0"/>
                        <a:t>2%</a:t>
                      </a:r>
                      <a:endParaRPr lang="en-SG" sz="1400" dirty="0"/>
                    </a:p>
                  </a:txBody>
                  <a:tcPr marL="68580" marR="68580" marT="34290" marB="34290" anchor="ctr"/>
                </a:tc>
                <a:tc>
                  <a:txBody>
                    <a:bodyPr/>
                    <a:lstStyle/>
                    <a:p>
                      <a:pPr algn="ctr"/>
                      <a:r>
                        <a:rPr lang="en-SG" sz="1400" dirty="0"/>
                        <a:t>18 Aug 2023, </a:t>
                      </a:r>
                      <a:r>
                        <a:rPr lang="en-US" sz="1400" dirty="0"/>
                        <a:t>1200 </a:t>
                      </a:r>
                      <a:r>
                        <a:rPr lang="en-SG" sz="1400" dirty="0"/>
                        <a:t>noon</a:t>
                      </a:r>
                    </a:p>
                  </a:txBody>
                  <a:tcPr marL="68580" marR="68580" marT="34290" marB="34290" anchor="ctr"/>
                </a:tc>
                <a:extLst>
                  <a:ext uri="{0D108BD9-81ED-4DB2-BD59-A6C34878D82A}">
                    <a16:rowId xmlns:a16="http://schemas.microsoft.com/office/drawing/2014/main" val="4029903763"/>
                  </a:ext>
                </a:extLst>
              </a:tr>
              <a:tr h="476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Pre-Class</a:t>
                      </a:r>
                      <a:r>
                        <a:rPr lang="en-US" sz="1400" baseline="0" dirty="0"/>
                        <a:t> Quiz 1</a:t>
                      </a:r>
                      <a:endParaRPr lang="en-SG" sz="14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a:t>
                      </a:r>
                      <a:endParaRPr lang="en-SG" sz="1400" dirty="0"/>
                    </a:p>
                  </a:txBody>
                  <a:tcPr marL="68580" marR="68580" marT="34290" marB="34290" anchor="ctr"/>
                </a:tc>
                <a:tc>
                  <a:txBody>
                    <a:bodyPr/>
                    <a:lstStyle/>
                    <a:p>
                      <a:pPr algn="ctr"/>
                      <a:r>
                        <a:rPr lang="en-SG" sz="1400" dirty="0"/>
                        <a:t>11 Sep 2023, </a:t>
                      </a:r>
                      <a:r>
                        <a:rPr lang="en-US" sz="1400" dirty="0"/>
                        <a:t>1200 </a:t>
                      </a:r>
                      <a:r>
                        <a:rPr lang="en-SG" sz="1400" dirty="0"/>
                        <a:t>noon</a:t>
                      </a:r>
                    </a:p>
                  </a:txBody>
                  <a:tcPr marL="68580" marR="68580" marT="34290" marB="34290" anchor="ctr"/>
                </a:tc>
                <a:extLst>
                  <a:ext uri="{0D108BD9-81ED-4DB2-BD59-A6C34878D82A}">
                    <a16:rowId xmlns:a16="http://schemas.microsoft.com/office/drawing/2014/main" val="770198819"/>
                  </a:ext>
                </a:extLst>
              </a:tr>
              <a:tr h="476918">
                <a:tc>
                  <a:txBody>
                    <a:bodyPr/>
                    <a:lstStyle/>
                    <a:p>
                      <a:r>
                        <a:rPr lang="en-US" sz="1400" dirty="0"/>
                        <a:t>Tutor</a:t>
                      </a:r>
                      <a:r>
                        <a:rPr lang="en-US" sz="1400" baseline="0" dirty="0"/>
                        <a:t> Marked Assignment</a:t>
                      </a:r>
                      <a:endParaRPr lang="en-SG" sz="1400" dirty="0"/>
                    </a:p>
                  </a:txBody>
                  <a:tcPr marL="68580" marR="68580" marT="34290" marB="34290" anchor="ctr"/>
                </a:tc>
                <a:tc>
                  <a:txBody>
                    <a:bodyPr/>
                    <a:lstStyle/>
                    <a:p>
                      <a:pPr algn="ctr"/>
                      <a:r>
                        <a:rPr lang="en-US" sz="1400" dirty="0"/>
                        <a:t>18%</a:t>
                      </a:r>
                      <a:endParaRPr lang="en-SG" sz="14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t>15 Sep 2023, 2355 hrs</a:t>
                      </a:r>
                    </a:p>
                  </a:txBody>
                  <a:tcPr marL="68580" marR="68580" marT="34290" marB="34290" anchor="ctr"/>
                </a:tc>
                <a:extLst>
                  <a:ext uri="{0D108BD9-81ED-4DB2-BD59-A6C34878D82A}">
                    <a16:rowId xmlns:a16="http://schemas.microsoft.com/office/drawing/2014/main" val="2065889755"/>
                  </a:ext>
                </a:extLst>
              </a:tr>
              <a:tr h="476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Pre-Class</a:t>
                      </a:r>
                      <a:r>
                        <a:rPr lang="en-US" sz="1400" baseline="0" dirty="0"/>
                        <a:t> Quiz 2</a:t>
                      </a:r>
                      <a:endParaRPr lang="en-SG" sz="1400" dirty="0"/>
                    </a:p>
                  </a:txBody>
                  <a:tcPr marL="68580" marR="68580" marT="34290" marB="34290" anchor="ctr"/>
                </a:tc>
                <a:tc>
                  <a:txBody>
                    <a:bodyPr/>
                    <a:lstStyle/>
                    <a:p>
                      <a:pPr algn="ctr"/>
                      <a:r>
                        <a:rPr lang="en-SG" sz="1400" dirty="0"/>
                        <a:t>2%</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t>09 Oct 2023, noon</a:t>
                      </a:r>
                    </a:p>
                  </a:txBody>
                  <a:tcPr marL="68580" marR="68580" marT="34290" marB="34290" anchor="ctr"/>
                </a:tc>
                <a:extLst>
                  <a:ext uri="{0D108BD9-81ED-4DB2-BD59-A6C34878D82A}">
                    <a16:rowId xmlns:a16="http://schemas.microsoft.com/office/drawing/2014/main" val="305429188"/>
                  </a:ext>
                </a:extLst>
              </a:tr>
              <a:tr h="476918">
                <a:tc>
                  <a:txBody>
                    <a:bodyPr/>
                    <a:lstStyle/>
                    <a:p>
                      <a:r>
                        <a:rPr lang="en-US" sz="1400" dirty="0"/>
                        <a:t>Group</a:t>
                      </a:r>
                      <a:r>
                        <a:rPr lang="en-US" sz="1400" baseline="0" dirty="0"/>
                        <a:t> </a:t>
                      </a:r>
                      <a:r>
                        <a:rPr lang="en-US" sz="1400" dirty="0"/>
                        <a:t>Based Assessment</a:t>
                      </a:r>
                      <a:endParaRPr lang="en-SG" sz="1400" dirty="0"/>
                    </a:p>
                  </a:txBody>
                  <a:tcPr marL="68580" marR="68580" marT="34290" marB="34290" anchor="ctr"/>
                </a:tc>
                <a:tc>
                  <a:txBody>
                    <a:bodyPr/>
                    <a:lstStyle/>
                    <a:p>
                      <a:pPr algn="ctr"/>
                      <a:r>
                        <a:rPr lang="en-US" sz="1400" dirty="0"/>
                        <a:t>20%</a:t>
                      </a:r>
                      <a:endParaRPr lang="en-SG" sz="14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t>13 Oct 2023, 2355 hrs</a:t>
                      </a:r>
                    </a:p>
                  </a:txBody>
                  <a:tcPr marL="68580" marR="68580" marT="34290" marB="34290" anchor="ctr"/>
                </a:tc>
                <a:extLst>
                  <a:ext uri="{0D108BD9-81ED-4DB2-BD59-A6C34878D82A}">
                    <a16:rowId xmlns:a16="http://schemas.microsoft.com/office/drawing/2014/main" val="3821679047"/>
                  </a:ext>
                </a:extLst>
              </a:tr>
              <a:tr h="476918">
                <a:tc>
                  <a:txBody>
                    <a:bodyPr/>
                    <a:lstStyle/>
                    <a:p>
                      <a:r>
                        <a:rPr lang="en-US" sz="1400" dirty="0"/>
                        <a:t>End-of-Course Assessment</a:t>
                      </a:r>
                      <a:endParaRPr lang="en-SG" sz="1400" dirty="0"/>
                    </a:p>
                  </a:txBody>
                  <a:tcPr marL="68580" marR="68580" marT="34290" marB="34290" anchor="ctr"/>
                </a:tc>
                <a:tc>
                  <a:txBody>
                    <a:bodyPr/>
                    <a:lstStyle/>
                    <a:p>
                      <a:pPr algn="ctr"/>
                      <a:r>
                        <a:rPr lang="en-US" sz="1400" dirty="0"/>
                        <a:t>50%</a:t>
                      </a:r>
                      <a:endParaRPr lang="en-SG" sz="14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3 Nov 2023, 1200 noon</a:t>
                      </a:r>
                      <a:endParaRPr lang="en-SG" sz="1400" dirty="0"/>
                    </a:p>
                  </a:txBody>
                  <a:tcPr marL="68580" marR="68580" marT="34290" marB="34290" anchor="ctr"/>
                </a:tc>
                <a:extLst>
                  <a:ext uri="{0D108BD9-81ED-4DB2-BD59-A6C34878D82A}">
                    <a16:rowId xmlns:a16="http://schemas.microsoft.com/office/drawing/2014/main" val="153666857"/>
                  </a:ext>
                </a:extLst>
              </a:tr>
              <a:tr h="276309">
                <a:tc>
                  <a:txBody>
                    <a:bodyPr/>
                    <a:lstStyle/>
                    <a:p>
                      <a:r>
                        <a:rPr lang="en-US" sz="1400" dirty="0"/>
                        <a:t>Participation </a:t>
                      </a:r>
                      <a:endParaRPr lang="en-SG" sz="1400" dirty="0"/>
                    </a:p>
                  </a:txBody>
                  <a:tcPr marL="68580" marR="68580" marT="34290" marB="34290" anchor="ctr"/>
                </a:tc>
                <a:tc>
                  <a:txBody>
                    <a:bodyPr/>
                    <a:lstStyle/>
                    <a:p>
                      <a:pPr algn="ctr"/>
                      <a:r>
                        <a:rPr lang="en-US" sz="1400" dirty="0">
                          <a:solidFill>
                            <a:schemeClr val="tx1"/>
                          </a:solidFill>
                        </a:rPr>
                        <a:t>6% </a:t>
                      </a:r>
                      <a:r>
                        <a:rPr lang="en-SG" sz="1400" baseline="0" dirty="0">
                          <a:solidFill>
                            <a:schemeClr val="tx1"/>
                          </a:solidFill>
                        </a:rPr>
                        <a:t> (30% from class, 70% from forum)</a:t>
                      </a:r>
                      <a:endParaRPr lang="en-US" sz="1400" dirty="0">
                        <a:solidFill>
                          <a:schemeClr val="tx1"/>
                        </a:solidFill>
                      </a:endParaRPr>
                    </a:p>
                  </a:txBody>
                  <a:tcPr marL="68580" marR="68580" marT="34290" marB="34290" anchor="ctr"/>
                </a:tc>
                <a:tc>
                  <a:txBody>
                    <a:bodyPr/>
                    <a:lstStyle/>
                    <a:p>
                      <a:pPr algn="ctr"/>
                      <a:endParaRPr lang="en-US" sz="1400" dirty="0">
                        <a:solidFill>
                          <a:schemeClr val="tx1"/>
                        </a:solidFill>
                      </a:endParaRPr>
                    </a:p>
                  </a:txBody>
                  <a:tcPr marL="68580" marR="68580" marT="34290" marB="34290" anchor="ctr"/>
                </a:tc>
                <a:extLst>
                  <a:ext uri="{0D108BD9-81ED-4DB2-BD59-A6C34878D82A}">
                    <a16:rowId xmlns:a16="http://schemas.microsoft.com/office/drawing/2014/main" val="2824512280"/>
                  </a:ext>
                </a:extLst>
              </a:tr>
            </a:tbl>
          </a:graphicData>
        </a:graphic>
      </p:graphicFrame>
      <p:graphicFrame>
        <p:nvGraphicFramePr>
          <p:cNvPr id="3" name="Table 2">
            <a:extLst>
              <a:ext uri="{FF2B5EF4-FFF2-40B4-BE49-F238E27FC236}">
                <a16:creationId xmlns:a16="http://schemas.microsoft.com/office/drawing/2014/main" id="{ACA2AC5C-9A8F-439D-BA2A-1D45456B9957}"/>
              </a:ext>
            </a:extLst>
          </p:cNvPr>
          <p:cNvGraphicFramePr>
            <a:graphicFrameLocks noGrp="1"/>
          </p:cNvGraphicFramePr>
          <p:nvPr>
            <p:extLst>
              <p:ext uri="{D42A27DB-BD31-4B8C-83A1-F6EECF244321}">
                <p14:modId xmlns:p14="http://schemas.microsoft.com/office/powerpoint/2010/main" val="3695557029"/>
              </p:ext>
            </p:extLst>
          </p:nvPr>
        </p:nvGraphicFramePr>
        <p:xfrm>
          <a:off x="270463" y="5205780"/>
          <a:ext cx="8244887" cy="1051560"/>
        </p:xfrm>
        <a:graphic>
          <a:graphicData uri="http://schemas.openxmlformats.org/drawingml/2006/table">
            <a:tbl>
              <a:tblPr firstRow="1" bandRow="1">
                <a:tableStyleId>{5C22544A-7EE6-4342-B048-85BDC9FD1C3A}</a:tableStyleId>
              </a:tblPr>
              <a:tblGrid>
                <a:gridCol w="8244887">
                  <a:extLst>
                    <a:ext uri="{9D8B030D-6E8A-4147-A177-3AD203B41FA5}">
                      <a16:colId xmlns:a16="http://schemas.microsoft.com/office/drawing/2014/main" val="2822363673"/>
                    </a:ext>
                  </a:extLst>
                </a:gridCol>
              </a:tblGrid>
              <a:tr h="293915">
                <a:tc>
                  <a:txBody>
                    <a:bodyPr/>
                    <a:lstStyle/>
                    <a:p>
                      <a:pPr algn="ctr"/>
                      <a:r>
                        <a:rPr lang="en-US" sz="2000" dirty="0">
                          <a:solidFill>
                            <a:srgbClr val="FF0000"/>
                          </a:solidFill>
                          <a:highlight>
                            <a:srgbClr val="FFFF00"/>
                          </a:highlight>
                        </a:rPr>
                        <a:t>Deadline</a:t>
                      </a:r>
                      <a:endParaRPr lang="en-SG" sz="2000" dirty="0">
                        <a:solidFill>
                          <a:srgbClr val="FF0000"/>
                        </a:solidFill>
                        <a:highlight>
                          <a:srgbClr val="FFFF00"/>
                        </a:highlight>
                      </a:endParaRPr>
                    </a:p>
                  </a:txBody>
                  <a:tcPr marL="68580" marR="68580" marT="34290" marB="34290" anchor="ctr"/>
                </a:tc>
                <a:extLst>
                  <a:ext uri="{0D108BD9-81ED-4DB2-BD59-A6C34878D82A}">
                    <a16:rowId xmlns:a16="http://schemas.microsoft.com/office/drawing/2014/main" val="2779419629"/>
                  </a:ext>
                </a:extLst>
              </a:tr>
              <a:tr h="2763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000" dirty="0">
                          <a:solidFill>
                            <a:srgbClr val="FF0000"/>
                          </a:solidFill>
                        </a:rPr>
                        <a:t>Please always refer to L-Group</a:t>
                      </a:r>
                    </a:p>
                    <a:p>
                      <a:pPr marL="0" marR="0" lvl="0" indent="0" algn="ctr" defTabSz="914400" rtl="0" eaLnBrk="1" fontAlgn="auto" latinLnBrk="0" hangingPunct="1">
                        <a:lnSpc>
                          <a:spcPct val="100000"/>
                        </a:lnSpc>
                        <a:spcBef>
                          <a:spcPts val="0"/>
                        </a:spcBef>
                        <a:spcAft>
                          <a:spcPts val="0"/>
                        </a:spcAft>
                        <a:buClrTx/>
                        <a:buSzTx/>
                        <a:buFontTx/>
                        <a:buNone/>
                        <a:tabLst/>
                        <a:defRPr/>
                      </a:pPr>
                      <a:r>
                        <a:rPr lang="en-SG" sz="2000" dirty="0">
                          <a:solidFill>
                            <a:srgbClr val="FF0000"/>
                          </a:solidFill>
                        </a:rPr>
                        <a:t>Announcements for any updates/changes.</a:t>
                      </a:r>
                    </a:p>
                  </a:txBody>
                  <a:tcPr marL="68580" marR="68580" marT="34290" marB="34290" anchor="ctr"/>
                </a:tc>
                <a:extLst>
                  <a:ext uri="{0D108BD9-81ED-4DB2-BD59-A6C34878D82A}">
                    <a16:rowId xmlns:a16="http://schemas.microsoft.com/office/drawing/2014/main" val="2408713405"/>
                  </a:ext>
                </a:extLst>
              </a:tr>
            </a:tbl>
          </a:graphicData>
        </a:graphic>
      </p:graphicFrame>
    </p:spTree>
    <p:extLst>
      <p:ext uri="{BB962C8B-B14F-4D97-AF65-F5344CB8AC3E}">
        <p14:creationId xmlns:p14="http://schemas.microsoft.com/office/powerpoint/2010/main" val="764855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248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err="1">
                <a:solidFill>
                  <a:schemeClr val="bg1"/>
                </a:solidFill>
                <a:ea typeface="ヒラギノ角ゴ Pro W3"/>
                <a:cs typeface="Lucida Sans" panose="020B0602040502020204" pitchFamily="34" charset="0"/>
              </a:rPr>
              <a:t>JupyterLab</a:t>
            </a:r>
            <a:r>
              <a:rPr lang="en-US" altLang="en-US" dirty="0">
                <a:solidFill>
                  <a:schemeClr val="bg1"/>
                </a:solidFill>
                <a:ea typeface="ヒラギノ角ゴ Pro W3"/>
                <a:cs typeface="Lucida Sans" panose="020B0602040502020204" pitchFamily="34" charset="0"/>
              </a:rPr>
              <a:t>/</a:t>
            </a:r>
            <a:r>
              <a:rPr lang="en-US" altLang="en-US" dirty="0" err="1">
                <a:solidFill>
                  <a:schemeClr val="bg1"/>
                </a:solidFill>
                <a:ea typeface="ヒラギノ角ゴ Pro W3"/>
                <a:cs typeface="Lucida Sans" panose="020B0602040502020204" pitchFamily="34" charset="0"/>
              </a:rPr>
              <a:t>Jupyter</a:t>
            </a:r>
            <a:r>
              <a:rPr lang="en-US" altLang="en-US" dirty="0">
                <a:solidFill>
                  <a:schemeClr val="bg1"/>
                </a:solidFill>
                <a:ea typeface="ヒラギノ角ゴ Pro W3"/>
                <a:cs typeface="Lucida Sans" panose="020B0602040502020204" pitchFamily="34" charset="0"/>
              </a:rPr>
              <a:t> Notebook</a:t>
            </a:r>
          </a:p>
        </p:txBody>
      </p:sp>
    </p:spTree>
    <p:custDataLst>
      <p:tags r:id="rId1"/>
    </p:custDataLst>
    <p:extLst>
      <p:ext uri="{BB962C8B-B14F-4D97-AF65-F5344CB8AC3E}">
        <p14:creationId xmlns:p14="http://schemas.microsoft.com/office/powerpoint/2010/main" val="364975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15" y="-1"/>
            <a:ext cx="8540885" cy="1328352"/>
          </a:xfrm>
        </p:spPr>
        <p:txBody>
          <a:bodyPr/>
          <a:lstStyle/>
          <a:p>
            <a:r>
              <a:rPr lang="en-SG" dirty="0"/>
              <a:t>Introduction to </a:t>
            </a:r>
            <a:r>
              <a:rPr lang="en-SG" dirty="0" err="1"/>
              <a:t>JupyterLab</a:t>
            </a:r>
            <a:r>
              <a:rPr lang="en-SG" dirty="0"/>
              <a:t>/</a:t>
            </a:r>
            <a:r>
              <a:rPr lang="en-SG" dirty="0" err="1"/>
              <a:t>Jupyter</a:t>
            </a:r>
            <a:r>
              <a:rPr lang="en-SG" dirty="0"/>
              <a:t> Notebook</a:t>
            </a:r>
          </a:p>
        </p:txBody>
      </p:sp>
      <p:sp>
        <p:nvSpPr>
          <p:cNvPr id="3" name="Content Placeholder 2"/>
          <p:cNvSpPr>
            <a:spLocks noGrp="1"/>
          </p:cNvSpPr>
          <p:nvPr>
            <p:ph idx="1"/>
          </p:nvPr>
        </p:nvSpPr>
        <p:spPr>
          <a:xfrm>
            <a:off x="492133" y="1256579"/>
            <a:ext cx="8468334" cy="4816767"/>
          </a:xfrm>
        </p:spPr>
        <p:txBody>
          <a:bodyPr/>
          <a:lstStyle/>
          <a:p>
            <a:pPr marL="354013" indent="-354013">
              <a:buFont typeface="Arial" panose="020B0604020202020204" pitchFamily="34" charset="0"/>
              <a:buChar char="•"/>
            </a:pPr>
            <a:r>
              <a:rPr lang="en-US" dirty="0" err="1"/>
              <a:t>JupyterLab</a:t>
            </a:r>
            <a:r>
              <a:rPr lang="en-US" dirty="0"/>
              <a:t>/</a:t>
            </a:r>
            <a:r>
              <a:rPr lang="en-US" dirty="0" err="1"/>
              <a:t>Jupyter</a:t>
            </a:r>
            <a:r>
              <a:rPr lang="en-US" dirty="0"/>
              <a:t> Notebook is a web application </a:t>
            </a:r>
            <a:r>
              <a:rPr lang="en-US" dirty="0" err="1"/>
              <a:t>specialised</a:t>
            </a:r>
            <a:r>
              <a:rPr lang="en-US" dirty="0"/>
              <a:t> in data analytics using Python.</a:t>
            </a:r>
            <a:endParaRPr lang="en-SG" u="sng" dirty="0"/>
          </a:p>
          <a:p>
            <a:pPr marL="354013" indent="-354013">
              <a:buFont typeface="Arial" panose="020B0604020202020204" pitchFamily="34" charset="0"/>
              <a:buChar char="•"/>
            </a:pPr>
            <a:r>
              <a:rPr lang="en-US" dirty="0" err="1"/>
              <a:t>JupyterLab</a:t>
            </a:r>
            <a:r>
              <a:rPr lang="en-US" dirty="0"/>
              <a:t>/</a:t>
            </a:r>
            <a:r>
              <a:rPr lang="en-US" dirty="0" err="1"/>
              <a:t>Jupyter</a:t>
            </a:r>
            <a:r>
              <a:rPr lang="en-US" dirty="0"/>
              <a:t> Notebook can be used to create Python code for </a:t>
            </a:r>
          </a:p>
          <a:p>
            <a:pPr marL="971550" lvl="1" indent="-342900" algn="l">
              <a:buFont typeface="Wingdings" panose="05000000000000000000" pitchFamily="2" charset="2"/>
              <a:buChar char="Ø"/>
            </a:pPr>
            <a:r>
              <a:rPr lang="en-US" dirty="0">
                <a:solidFill>
                  <a:schemeClr val="tx1"/>
                </a:solidFill>
              </a:rPr>
              <a:t>cleaning and transforming data</a:t>
            </a:r>
          </a:p>
          <a:p>
            <a:pPr marL="971550" lvl="1" indent="-342900" algn="l">
              <a:buFont typeface="Wingdings" panose="05000000000000000000" pitchFamily="2" charset="2"/>
              <a:buChar char="Ø"/>
            </a:pPr>
            <a:r>
              <a:rPr lang="en-US" dirty="0">
                <a:solidFill>
                  <a:schemeClr val="tx1"/>
                </a:solidFill>
              </a:rPr>
              <a:t>running numerical simulation</a:t>
            </a:r>
          </a:p>
          <a:p>
            <a:pPr marL="971550" lvl="1" indent="-342900" algn="l">
              <a:buFont typeface="Wingdings" panose="05000000000000000000" pitchFamily="2" charset="2"/>
              <a:buChar char="Ø"/>
            </a:pPr>
            <a:r>
              <a:rPr lang="en-US" dirty="0">
                <a:solidFill>
                  <a:schemeClr val="tx1"/>
                </a:solidFill>
              </a:rPr>
              <a:t>performing statistical modelling</a:t>
            </a:r>
          </a:p>
          <a:p>
            <a:pPr marL="971550" lvl="1" indent="-342900" algn="l">
              <a:buFont typeface="Wingdings" panose="05000000000000000000" pitchFamily="2" charset="2"/>
              <a:buChar char="Ø"/>
            </a:pPr>
            <a:r>
              <a:rPr lang="en-US" dirty="0">
                <a:solidFill>
                  <a:schemeClr val="tx1"/>
                </a:solidFill>
              </a:rPr>
              <a:t>data </a:t>
            </a:r>
            <a:r>
              <a:rPr lang="en-US" dirty="0" err="1">
                <a:solidFill>
                  <a:schemeClr val="tx1"/>
                </a:solidFill>
              </a:rPr>
              <a:t>visualisation</a:t>
            </a:r>
            <a:endParaRPr lang="en-US" dirty="0">
              <a:solidFill>
                <a:schemeClr val="tx1"/>
              </a:solidFill>
            </a:endParaRPr>
          </a:p>
          <a:p>
            <a:pPr marL="971550" lvl="1" indent="-342900" algn="l">
              <a:buFont typeface="Wingdings" panose="05000000000000000000" pitchFamily="2" charset="2"/>
              <a:buChar char="Ø"/>
            </a:pPr>
            <a:r>
              <a:rPr lang="en-US" dirty="0">
                <a:solidFill>
                  <a:schemeClr val="tx1"/>
                </a:solidFill>
              </a:rPr>
              <a:t>machine learning</a:t>
            </a:r>
            <a:endParaRPr lang="en-SG" dirty="0">
              <a:solidFill>
                <a:schemeClr val="tx1"/>
              </a:solidFill>
            </a:endParaRPr>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49860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2E63C9C-CCF4-C34E-9987-0376D14C68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9125" y="2090727"/>
            <a:ext cx="2879124" cy="3092034"/>
          </a:xfrm>
          <a:prstGeom prst="rect">
            <a:avLst/>
          </a:prstGeom>
        </p:spPr>
      </p:pic>
      <p:sp>
        <p:nvSpPr>
          <p:cNvPr id="2" name="Title 1"/>
          <p:cNvSpPr>
            <a:spLocks noGrp="1"/>
          </p:cNvSpPr>
          <p:nvPr>
            <p:ph type="title"/>
          </p:nvPr>
        </p:nvSpPr>
        <p:spPr/>
        <p:txBody>
          <a:bodyPr/>
          <a:lstStyle/>
          <a:p>
            <a:r>
              <a:rPr lang="en-SG" dirty="0"/>
              <a:t>Start </a:t>
            </a:r>
            <a:r>
              <a:rPr lang="en-SG" dirty="0" err="1"/>
              <a:t>JupyterLab</a:t>
            </a:r>
            <a:r>
              <a:rPr lang="en-SG" dirty="0"/>
              <a:t>/</a:t>
            </a:r>
            <a:r>
              <a:rPr lang="en-SG" dirty="0" err="1"/>
              <a:t>Jupyter</a:t>
            </a:r>
            <a:r>
              <a:rPr lang="en-SG" dirty="0"/>
              <a:t> Notebook</a:t>
            </a:r>
          </a:p>
        </p:txBody>
      </p:sp>
      <p:sp>
        <p:nvSpPr>
          <p:cNvPr id="3" name="Content Placeholder 2"/>
          <p:cNvSpPr>
            <a:spLocks noGrp="1"/>
          </p:cNvSpPr>
          <p:nvPr>
            <p:ph idx="1"/>
          </p:nvPr>
        </p:nvSpPr>
        <p:spPr>
          <a:xfrm>
            <a:off x="492133" y="1256579"/>
            <a:ext cx="8468334" cy="3012503"/>
          </a:xfrm>
        </p:spPr>
        <p:txBody>
          <a:bodyPr/>
          <a:lstStyle/>
          <a:p>
            <a:pPr marL="354013" indent="-354013">
              <a:buFont typeface="Arial" panose="020B0604020202020204" pitchFamily="34" charset="0"/>
              <a:buChar char="•"/>
            </a:pPr>
            <a:r>
              <a:rPr lang="en-US" dirty="0"/>
              <a:t>Launch </a:t>
            </a:r>
            <a:r>
              <a:rPr lang="en-US" dirty="0" err="1"/>
              <a:t>JupyterLab</a:t>
            </a:r>
            <a:r>
              <a:rPr lang="en-US" dirty="0"/>
              <a:t>/</a:t>
            </a:r>
            <a:r>
              <a:rPr lang="en-US" dirty="0" err="1"/>
              <a:t>Jupyter</a:t>
            </a:r>
            <a:r>
              <a:rPr lang="en-US" dirty="0"/>
              <a:t> Notebook in your internet browser:</a:t>
            </a:r>
          </a:p>
          <a:p>
            <a:pPr marL="354013" indent="-354013">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223B7370-F936-4813-8F7D-311ACA144DB5}"/>
              </a:ext>
            </a:extLst>
          </p:cNvPr>
          <p:cNvPicPr>
            <a:picLocks noChangeAspect="1"/>
          </p:cNvPicPr>
          <p:nvPr/>
        </p:nvPicPr>
        <p:blipFill rotWithShape="1">
          <a:blip r:embed="rId5"/>
          <a:srcRect l="18694" t="10583" r="2285" b="74077"/>
          <a:stretch/>
        </p:blipFill>
        <p:spPr bwMode="auto">
          <a:xfrm>
            <a:off x="841900" y="5330053"/>
            <a:ext cx="7768800" cy="816931"/>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id="{A39AFC8E-58D1-3B43-88FF-82F360BBD724}"/>
              </a:ext>
            </a:extLst>
          </p:cNvPr>
          <p:cNvSpPr/>
          <p:nvPr/>
        </p:nvSpPr>
        <p:spPr>
          <a:xfrm>
            <a:off x="3407032" y="2835189"/>
            <a:ext cx="584200" cy="533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3891887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596" y="-1"/>
            <a:ext cx="8557404" cy="1256580"/>
          </a:xfrm>
        </p:spPr>
        <p:txBody>
          <a:bodyPr/>
          <a:lstStyle/>
          <a:p>
            <a:r>
              <a:rPr lang="en-SG" dirty="0"/>
              <a:t>Programming with </a:t>
            </a:r>
            <a:r>
              <a:rPr lang="en-SG" dirty="0" err="1"/>
              <a:t>JupyterLab</a:t>
            </a:r>
            <a:r>
              <a:rPr lang="en-SG" dirty="0"/>
              <a:t>/</a:t>
            </a:r>
            <a:r>
              <a:rPr lang="en-SG" dirty="0" err="1"/>
              <a:t>Jupyter</a:t>
            </a:r>
            <a:r>
              <a:rPr lang="en-SG" dirty="0"/>
              <a:t> Notebook</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Python program in </a:t>
            </a:r>
            <a:r>
              <a:rPr lang="en-US" dirty="0" err="1"/>
              <a:t>JupyterLab</a:t>
            </a:r>
            <a:r>
              <a:rPr lang="en-US" dirty="0"/>
              <a:t>/</a:t>
            </a:r>
            <a:r>
              <a:rPr lang="en-US" dirty="0" err="1"/>
              <a:t>Jupyter</a:t>
            </a:r>
            <a:r>
              <a:rPr lang="en-US" dirty="0"/>
              <a:t> Notebook cell can be executed by clicking        or pressing CTRL + ENTER. </a:t>
            </a:r>
          </a:p>
          <a:p>
            <a:pPr marL="354013" indent="-354013">
              <a:buFont typeface="Arial" panose="020B0604020202020204" pitchFamily="34" charset="0"/>
              <a:buChar char="•"/>
            </a:pPr>
            <a:r>
              <a:rPr lang="en-US" dirty="0"/>
              <a:t>The output of the program script will then be printed below the input box.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4C3112C4-4057-427C-9A5A-F2D7DA5EA0C6}"/>
              </a:ext>
            </a:extLst>
          </p:cNvPr>
          <p:cNvPicPr/>
          <p:nvPr/>
        </p:nvPicPr>
        <p:blipFill rotWithShape="1">
          <a:blip r:embed="rId4">
            <a:extLst>
              <a:ext uri="{28A0092B-C50C-407E-A947-70E740481C1C}">
                <a14:useLocalDpi xmlns:a14="http://schemas.microsoft.com/office/drawing/2010/main" val="0"/>
              </a:ext>
            </a:extLst>
          </a:blip>
          <a:srcRect l="29209" t="14502" r="69469" b="83280"/>
          <a:stretch/>
        </p:blipFill>
        <p:spPr bwMode="auto">
          <a:xfrm>
            <a:off x="1788521" y="1627410"/>
            <a:ext cx="281120" cy="257122"/>
          </a:xfrm>
          <a:prstGeom prst="rect">
            <a:avLst/>
          </a:prstGeom>
          <a:ln w="3175" cap="flat" cmpd="sng" algn="ctr">
            <a:solidFill>
              <a:schemeClr val="tx1">
                <a:lumMod val="85000"/>
                <a:lumOff val="15000"/>
              </a:scheme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grpSp>
        <p:nvGrpSpPr>
          <p:cNvPr id="5" name="Group 4">
            <a:extLst>
              <a:ext uri="{FF2B5EF4-FFF2-40B4-BE49-F238E27FC236}">
                <a16:creationId xmlns:a16="http://schemas.microsoft.com/office/drawing/2014/main" id="{5C48D408-18DF-4607-9ACA-DBE389413EDA}"/>
              </a:ext>
            </a:extLst>
          </p:cNvPr>
          <p:cNvGrpSpPr/>
          <p:nvPr/>
        </p:nvGrpSpPr>
        <p:grpSpPr>
          <a:xfrm>
            <a:off x="918000" y="2719048"/>
            <a:ext cx="7768800" cy="1419904"/>
            <a:chOff x="918000" y="2719048"/>
            <a:chExt cx="7768800" cy="1419904"/>
          </a:xfrm>
        </p:grpSpPr>
        <p:pic>
          <p:nvPicPr>
            <p:cNvPr id="9" name="Picture 8">
              <a:extLst>
                <a:ext uri="{FF2B5EF4-FFF2-40B4-BE49-F238E27FC236}">
                  <a16:creationId xmlns:a16="http://schemas.microsoft.com/office/drawing/2014/main" id="{D21709F9-190C-462F-9AF6-E72D2015B847}"/>
                </a:ext>
              </a:extLst>
            </p:cNvPr>
            <p:cNvPicPr>
              <a:picLocks noChangeAspect="1"/>
            </p:cNvPicPr>
            <p:nvPr/>
          </p:nvPicPr>
          <p:blipFill rotWithShape="1">
            <a:blip r:embed="rId5"/>
            <a:srcRect l="18629" t="10724" r="2191" b="62547"/>
            <a:stretch/>
          </p:blipFill>
          <p:spPr bwMode="auto">
            <a:xfrm>
              <a:off x="918000" y="2719048"/>
              <a:ext cx="7768800" cy="1419904"/>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10" name="Oval 9">
              <a:extLst>
                <a:ext uri="{FF2B5EF4-FFF2-40B4-BE49-F238E27FC236}">
                  <a16:creationId xmlns:a16="http://schemas.microsoft.com/office/drawing/2014/main" id="{173AEEE8-F459-4163-85B3-92886A9460E6}"/>
                </a:ext>
              </a:extLst>
            </p:cNvPr>
            <p:cNvSpPr/>
            <p:nvPr/>
          </p:nvSpPr>
          <p:spPr>
            <a:xfrm>
              <a:off x="1838631" y="2830160"/>
              <a:ext cx="353962" cy="310007"/>
            </a:xfrm>
            <a:prstGeom prst="ellipse">
              <a:avLst/>
            </a:prstGeom>
            <a:solidFill>
              <a:srgbClr val="FF0000">
                <a:alpha val="14902"/>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1016148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Writing and Running Codes in Cells</a:t>
            </a:r>
          </a:p>
        </p:txBody>
      </p:sp>
      <p:sp>
        <p:nvSpPr>
          <p:cNvPr id="3" name="Content Placeholder 2"/>
          <p:cNvSpPr>
            <a:spLocks noGrp="1"/>
          </p:cNvSpPr>
          <p:nvPr>
            <p:ph idx="1"/>
          </p:nvPr>
        </p:nvSpPr>
        <p:spPr>
          <a:xfrm>
            <a:off x="492133" y="1256579"/>
            <a:ext cx="8468334" cy="4804410"/>
          </a:xfrm>
        </p:spPr>
        <p:txBody>
          <a:bodyPr/>
          <a:lstStyle/>
          <a:p>
            <a:pPr marL="354013" indent="-354013">
              <a:buFont typeface="Arial" panose="020B0604020202020204" pitchFamily="34" charset="0"/>
              <a:buChar char="•"/>
            </a:pPr>
            <a:r>
              <a:rPr lang="en-US" dirty="0"/>
              <a:t>To add a new cell, press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go back to previous cells any time and modify the code there.</a:t>
            </a:r>
          </a:p>
          <a:p>
            <a:pPr marL="354013" indent="-354013">
              <a:buFont typeface="Arial" panose="020B0604020202020204" pitchFamily="34" charset="0"/>
              <a:buChar char="•"/>
            </a:pPr>
            <a:r>
              <a:rPr lang="en-US" dirty="0"/>
              <a:t>Normally, </a:t>
            </a:r>
            <a:r>
              <a:rPr lang="en-US" dirty="0" err="1"/>
              <a:t>JupyterLab</a:t>
            </a:r>
            <a:r>
              <a:rPr lang="en-US" dirty="0"/>
              <a:t>/</a:t>
            </a:r>
            <a:r>
              <a:rPr lang="en-US" dirty="0" err="1"/>
              <a:t>Jupyter</a:t>
            </a:r>
            <a:r>
              <a:rPr lang="en-US" dirty="0"/>
              <a:t> Notebook only executes code of </a:t>
            </a:r>
            <a:r>
              <a:rPr lang="en-US" i="1" dirty="0"/>
              <a:t>one</a:t>
            </a:r>
            <a:r>
              <a:rPr lang="en-US" dirty="0"/>
              <a:t> cell. </a:t>
            </a:r>
          </a:p>
          <a:p>
            <a:pPr marL="354013" indent="-354013">
              <a:buFont typeface="Arial" panose="020B0604020202020204" pitchFamily="34" charset="0"/>
              <a:buChar char="•"/>
            </a:pPr>
            <a:r>
              <a:rPr lang="en-US" dirty="0"/>
              <a:t>We can run the code flexibly regardless the sequence of the cells.</a:t>
            </a:r>
          </a:p>
          <a:p>
            <a:pPr marL="354013" indent="-354013">
              <a:buFont typeface="Arial" panose="020B0604020202020204" pitchFamily="34" charset="0"/>
              <a:buChar char="•"/>
            </a:pPr>
            <a:r>
              <a:rPr lang="en-US" dirty="0"/>
              <a:t>To run all cells, go to “Kernel” and select “Restart Kernel &amp; Run All Cells…”. </a:t>
            </a:r>
          </a:p>
          <a:p>
            <a:pPr marL="354013" indent="-354013">
              <a:buFont typeface="Arial" panose="020B0604020202020204" pitchFamily="34" charset="0"/>
              <a:buChar char="•"/>
            </a:pPr>
            <a:r>
              <a:rPr lang="en-US" dirty="0"/>
              <a:t>In this case, the order of the cells becomes essential.</a:t>
            </a:r>
          </a:p>
        </p:txBody>
      </p:sp>
      <p:pic>
        <p:nvPicPr>
          <p:cNvPr id="11" name="Picture 10">
            <a:extLst>
              <a:ext uri="{FF2B5EF4-FFF2-40B4-BE49-F238E27FC236}">
                <a16:creationId xmlns:a16="http://schemas.microsoft.com/office/drawing/2014/main" id="{AFDDACCD-6158-4B36-B36F-F5D4B863DB31}"/>
              </a:ext>
            </a:extLst>
          </p:cNvPr>
          <p:cNvPicPr/>
          <p:nvPr/>
        </p:nvPicPr>
        <p:blipFill rotWithShape="1">
          <a:blip r:embed="rId4">
            <a:extLst>
              <a:ext uri="{28A0092B-C50C-407E-A947-70E740481C1C}">
                <a14:useLocalDpi xmlns:a14="http://schemas.microsoft.com/office/drawing/2010/main" val="0"/>
              </a:ext>
            </a:extLst>
          </a:blip>
          <a:srcRect l="9127" r="83632"/>
          <a:stretch/>
        </p:blipFill>
        <p:spPr bwMode="auto">
          <a:xfrm>
            <a:off x="3419993" y="1344945"/>
            <a:ext cx="326789" cy="274689"/>
          </a:xfrm>
          <a:prstGeom prst="rect">
            <a:avLst/>
          </a:prstGeom>
          <a:ln w="3175">
            <a:solidFill>
              <a:schemeClr val="tx1">
                <a:lumMod val="65000"/>
                <a:lumOff val="35000"/>
              </a:schemeClr>
            </a:solidFill>
          </a:ln>
          <a:extLst>
            <a:ext uri="{53640926-AAD7-44D8-BBD7-CCE9431645EC}">
              <a14:shadowObscured xmlns:a14="http://schemas.microsoft.com/office/drawing/2010/main"/>
            </a:ext>
          </a:extLst>
        </p:spPr>
      </p:pic>
      <p:grpSp>
        <p:nvGrpSpPr>
          <p:cNvPr id="6" name="Group 5">
            <a:extLst>
              <a:ext uri="{FF2B5EF4-FFF2-40B4-BE49-F238E27FC236}">
                <a16:creationId xmlns:a16="http://schemas.microsoft.com/office/drawing/2014/main" id="{1F12631E-70EC-4CAA-A547-3D788B6F3679}"/>
              </a:ext>
            </a:extLst>
          </p:cNvPr>
          <p:cNvGrpSpPr/>
          <p:nvPr/>
        </p:nvGrpSpPr>
        <p:grpSpPr>
          <a:xfrm>
            <a:off x="918000" y="1762725"/>
            <a:ext cx="7768800" cy="1795656"/>
            <a:chOff x="918000" y="1762725"/>
            <a:chExt cx="7768800" cy="1795656"/>
          </a:xfrm>
        </p:grpSpPr>
        <p:pic>
          <p:nvPicPr>
            <p:cNvPr id="10" name="Picture 9">
              <a:extLst>
                <a:ext uri="{FF2B5EF4-FFF2-40B4-BE49-F238E27FC236}">
                  <a16:creationId xmlns:a16="http://schemas.microsoft.com/office/drawing/2014/main" id="{BA27B39C-5504-4B4F-8281-F23ADFF9E5F3}"/>
                </a:ext>
              </a:extLst>
            </p:cNvPr>
            <p:cNvPicPr>
              <a:picLocks noChangeAspect="1"/>
            </p:cNvPicPr>
            <p:nvPr/>
          </p:nvPicPr>
          <p:blipFill rotWithShape="1">
            <a:blip r:embed="rId5"/>
            <a:srcRect l="18696" t="10584" r="2194" b="55663"/>
            <a:stretch/>
          </p:blipFill>
          <p:spPr bwMode="auto">
            <a:xfrm>
              <a:off x="918000" y="1762725"/>
              <a:ext cx="7768800" cy="1795656"/>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5" name="Oval 4">
              <a:extLst>
                <a:ext uri="{FF2B5EF4-FFF2-40B4-BE49-F238E27FC236}">
                  <a16:creationId xmlns:a16="http://schemas.microsoft.com/office/drawing/2014/main" id="{6DA5E0A1-4858-4873-81AF-8A79F8F2C994}"/>
                </a:ext>
              </a:extLst>
            </p:cNvPr>
            <p:cNvSpPr/>
            <p:nvPr/>
          </p:nvSpPr>
          <p:spPr>
            <a:xfrm>
              <a:off x="1061883" y="1876431"/>
              <a:ext cx="353962" cy="310007"/>
            </a:xfrm>
            <a:prstGeom prst="ellipse">
              <a:avLst/>
            </a:prstGeom>
            <a:solidFill>
              <a:srgbClr val="FF0000">
                <a:alpha val="14902"/>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254252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3660" y="-1"/>
            <a:ext cx="8103140" cy="838800"/>
          </a:xfrm>
        </p:spPr>
        <p:txBody>
          <a:bodyPr/>
          <a:lstStyle/>
          <a:p>
            <a:r>
              <a:rPr lang="en-SG" dirty="0"/>
              <a:t>E</a:t>
            </a:r>
            <a:r>
              <a:rPr lang="en-US" dirty="0" err="1"/>
              <a:t>dit</a:t>
            </a:r>
            <a:r>
              <a:rPr lang="en-US" dirty="0"/>
              <a:t> </a:t>
            </a:r>
            <a:r>
              <a:rPr lang="en-SG" dirty="0"/>
              <a:t>JupyterLab Notebook</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JupyterLab provides many functions to restructure our Python scripts.</a:t>
            </a:r>
          </a:p>
          <a:p>
            <a:pPr marL="354013" indent="-354013">
              <a:buFont typeface="Arial" panose="020B0604020202020204" pitchFamily="34" charset="0"/>
              <a:buChar char="•"/>
            </a:pPr>
            <a:r>
              <a:rPr lang="en-US" dirty="0"/>
              <a:t>Below is the “Edit” menu with all available options.</a:t>
            </a:r>
            <a:endParaRPr lang="en-SG" dirty="0"/>
          </a:p>
          <a:p>
            <a:pPr marL="354013" indent="-354013"/>
            <a:endParaRPr lang="en-SG" dirty="0"/>
          </a:p>
        </p:txBody>
      </p:sp>
      <p:grpSp>
        <p:nvGrpSpPr>
          <p:cNvPr id="2" name="Group 1">
            <a:extLst>
              <a:ext uri="{FF2B5EF4-FFF2-40B4-BE49-F238E27FC236}">
                <a16:creationId xmlns:a16="http://schemas.microsoft.com/office/drawing/2014/main" id="{39679788-703D-4E6C-B0D6-54EE768F0A3C}"/>
              </a:ext>
            </a:extLst>
          </p:cNvPr>
          <p:cNvGrpSpPr/>
          <p:nvPr/>
        </p:nvGrpSpPr>
        <p:grpSpPr>
          <a:xfrm>
            <a:off x="992400" y="2164278"/>
            <a:ext cx="7768800" cy="4187852"/>
            <a:chOff x="992400" y="2164278"/>
            <a:chExt cx="7768800" cy="4187852"/>
          </a:xfrm>
        </p:grpSpPr>
        <p:pic>
          <p:nvPicPr>
            <p:cNvPr id="7" name="Picture 6">
              <a:extLst>
                <a:ext uri="{FF2B5EF4-FFF2-40B4-BE49-F238E27FC236}">
                  <a16:creationId xmlns:a16="http://schemas.microsoft.com/office/drawing/2014/main" id="{555C46BD-55FB-43BD-9CB2-1637BA633B58}"/>
                </a:ext>
              </a:extLst>
            </p:cNvPr>
            <p:cNvPicPr>
              <a:picLocks noChangeAspect="1"/>
            </p:cNvPicPr>
            <p:nvPr/>
          </p:nvPicPr>
          <p:blipFill rotWithShape="1">
            <a:blip r:embed="rId4"/>
            <a:srcRect l="2575" t="7055" r="2702"/>
            <a:stretch/>
          </p:blipFill>
          <p:spPr bwMode="auto">
            <a:xfrm>
              <a:off x="992400" y="2223270"/>
              <a:ext cx="7768800" cy="4128860"/>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9" name="Oval 8">
              <a:extLst>
                <a:ext uri="{FF2B5EF4-FFF2-40B4-BE49-F238E27FC236}">
                  <a16:creationId xmlns:a16="http://schemas.microsoft.com/office/drawing/2014/main" id="{EA34AADB-83CF-4F9F-8533-45905B6C0C40}"/>
                </a:ext>
              </a:extLst>
            </p:cNvPr>
            <p:cNvSpPr/>
            <p:nvPr/>
          </p:nvSpPr>
          <p:spPr>
            <a:xfrm>
              <a:off x="1150372" y="2164278"/>
              <a:ext cx="403124" cy="310007"/>
            </a:xfrm>
            <a:prstGeom prst="ellipse">
              <a:avLst/>
            </a:prstGeom>
            <a:solidFill>
              <a:srgbClr val="FF0000">
                <a:alpha val="14902"/>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629260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3114" y="-1"/>
            <a:ext cx="8083685" cy="838800"/>
          </a:xfrm>
        </p:spPr>
        <p:txBody>
          <a:bodyPr/>
          <a:lstStyle/>
          <a:p>
            <a:r>
              <a:rPr lang="en-US" dirty="0"/>
              <a:t>Save </a:t>
            </a:r>
            <a:r>
              <a:rPr lang="en-SG" dirty="0"/>
              <a:t>JupyterLab Notebook</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Save JupyterLab notebook by pressing        or “Save Notebook as…” in the “File” menu. </a:t>
            </a:r>
          </a:p>
          <a:p>
            <a:pPr marL="354013" indent="-354013">
              <a:buFont typeface="Arial" panose="020B0604020202020204" pitchFamily="34" charset="0"/>
              <a:buChar char="•"/>
            </a:pPr>
            <a:r>
              <a:rPr lang="en-US" dirty="0"/>
              <a:t>Notebook is saved as a “.</a:t>
            </a:r>
            <a:r>
              <a:rPr lang="en-US" dirty="0" err="1"/>
              <a:t>ipynb</a:t>
            </a:r>
            <a:r>
              <a:rPr lang="en-US" dirty="0"/>
              <a:t>” file in the folder where JupyterLab was started.</a:t>
            </a:r>
            <a:endParaRPr lang="en-SG" dirty="0"/>
          </a:p>
          <a:p>
            <a:pPr marL="354013" indent="-354013"/>
            <a:endParaRPr lang="en-SG" dirty="0"/>
          </a:p>
        </p:txBody>
      </p:sp>
      <p:sp>
        <p:nvSpPr>
          <p:cNvPr id="4" name="Footer Placeholder 3"/>
          <p:cNvSpPr>
            <a:spLocks noGrp="1"/>
          </p:cNvSpPr>
          <p:nvPr>
            <p:ph type="ftr" sz="quarter" idx="4294967295"/>
          </p:nvPr>
        </p:nvSpPr>
        <p:spPr>
          <a:xfrm>
            <a:off x="0" y="6492240"/>
            <a:ext cx="4876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lumMod val="65000"/>
                    <a:lumOff val="35000"/>
                  </a:schemeClr>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 2021 Singapore University of Social Sciences.  All rights reserved.</a:t>
            </a:r>
            <a:endParaRPr lang="en-US" dirty="0"/>
          </a:p>
        </p:txBody>
      </p:sp>
      <p:pic>
        <p:nvPicPr>
          <p:cNvPr id="9" name="Picture 8">
            <a:extLst>
              <a:ext uri="{FF2B5EF4-FFF2-40B4-BE49-F238E27FC236}">
                <a16:creationId xmlns:a16="http://schemas.microsoft.com/office/drawing/2014/main" id="{A3CF6AFE-6E86-4703-98F6-575E2378EAD7}"/>
              </a:ext>
            </a:extLst>
          </p:cNvPr>
          <p:cNvPicPr/>
          <p:nvPr/>
        </p:nvPicPr>
        <p:blipFill rotWithShape="1">
          <a:blip r:embed="rId4">
            <a:extLst>
              <a:ext uri="{28A0092B-C50C-407E-A947-70E740481C1C}">
                <a14:useLocalDpi xmlns:a14="http://schemas.microsoft.com/office/drawing/2010/main" val="0"/>
              </a:ext>
            </a:extLst>
          </a:blip>
          <a:srcRect l="472" r="91482"/>
          <a:stretch/>
        </p:blipFill>
        <p:spPr bwMode="auto">
          <a:xfrm>
            <a:off x="4889792" y="1364226"/>
            <a:ext cx="332188" cy="309717"/>
          </a:xfrm>
          <a:prstGeom prst="rect">
            <a:avLst/>
          </a:prstGeom>
          <a:ln w="3175">
            <a:solidFill>
              <a:schemeClr val="tx1">
                <a:lumMod val="65000"/>
                <a:lumOff val="35000"/>
              </a:schemeClr>
            </a:solidFill>
          </a:ln>
          <a:extLst>
            <a:ext uri="{53640926-AAD7-44D8-BBD7-CCE9431645EC}">
              <a14:shadowObscured xmlns:a14="http://schemas.microsoft.com/office/drawing/2010/main"/>
            </a:ext>
          </a:extLst>
        </p:spPr>
      </p:pic>
      <p:grpSp>
        <p:nvGrpSpPr>
          <p:cNvPr id="2" name="Group 1">
            <a:extLst>
              <a:ext uri="{FF2B5EF4-FFF2-40B4-BE49-F238E27FC236}">
                <a16:creationId xmlns:a16="http://schemas.microsoft.com/office/drawing/2014/main" id="{1619F42B-4594-44EF-935D-276C78BD003D}"/>
              </a:ext>
            </a:extLst>
          </p:cNvPr>
          <p:cNvGrpSpPr/>
          <p:nvPr/>
        </p:nvGrpSpPr>
        <p:grpSpPr>
          <a:xfrm>
            <a:off x="918000" y="2858637"/>
            <a:ext cx="7768800" cy="3458359"/>
            <a:chOff x="992400" y="2820204"/>
            <a:chExt cx="7768800" cy="3458359"/>
          </a:xfrm>
        </p:grpSpPr>
        <p:pic>
          <p:nvPicPr>
            <p:cNvPr id="8" name="Picture 7">
              <a:extLst>
                <a:ext uri="{FF2B5EF4-FFF2-40B4-BE49-F238E27FC236}">
                  <a16:creationId xmlns:a16="http://schemas.microsoft.com/office/drawing/2014/main" id="{B1C5104A-C8B5-4E0C-A99D-B7864FAD7230}"/>
                </a:ext>
              </a:extLst>
            </p:cNvPr>
            <p:cNvPicPr>
              <a:picLocks noChangeAspect="1"/>
            </p:cNvPicPr>
            <p:nvPr/>
          </p:nvPicPr>
          <p:blipFill rotWithShape="1">
            <a:blip r:embed="rId5"/>
            <a:srcRect l="2659" t="6748" r="2708" b="15480"/>
            <a:stretch/>
          </p:blipFill>
          <p:spPr bwMode="auto">
            <a:xfrm>
              <a:off x="992400" y="2820204"/>
              <a:ext cx="7768800" cy="3458359"/>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id="{91EE84A3-D206-4821-8EEA-8BFFC8C2DA0F}"/>
                </a:ext>
              </a:extLst>
            </p:cNvPr>
            <p:cNvSpPr/>
            <p:nvPr/>
          </p:nvSpPr>
          <p:spPr>
            <a:xfrm>
              <a:off x="1061884" y="4630994"/>
              <a:ext cx="2074606" cy="186812"/>
            </a:xfrm>
            <a:prstGeom prst="rect">
              <a:avLst/>
            </a:prstGeom>
            <a:solidFill>
              <a:srgbClr val="FF0000">
                <a:alpha val="1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1228597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US" dirty="0"/>
              <a:t>Markdown</a:t>
            </a:r>
            <a:endParaRPr lang="en-SG" dirty="0"/>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JupyterLab can be used an advanced text editor. </a:t>
            </a:r>
          </a:p>
          <a:p>
            <a:pPr marL="354013" indent="-354013">
              <a:buFont typeface="Arial" panose="020B0604020202020204" pitchFamily="34" charset="0"/>
              <a:buChar char="•"/>
            </a:pPr>
            <a:r>
              <a:rPr lang="en-US" dirty="0"/>
              <a:t>Headers, elaborative texts, HTML codes, etc., all could be embedded in a JupyterLab notebook. </a:t>
            </a:r>
          </a:p>
          <a:p>
            <a:pPr marL="354013" indent="-354013">
              <a:buFont typeface="Arial" panose="020B0604020202020204" pitchFamily="34" charset="0"/>
              <a:buChar char="•"/>
            </a:pPr>
            <a:r>
              <a:rPr lang="en-US" dirty="0"/>
              <a:t>To create the corresponding format, switch the cell type from “Code” to “Markdown”.</a:t>
            </a:r>
            <a:endParaRPr lang="en-SG" dirty="0"/>
          </a:p>
        </p:txBody>
      </p:sp>
      <p:grpSp>
        <p:nvGrpSpPr>
          <p:cNvPr id="2" name="Group 1">
            <a:extLst>
              <a:ext uri="{FF2B5EF4-FFF2-40B4-BE49-F238E27FC236}">
                <a16:creationId xmlns:a16="http://schemas.microsoft.com/office/drawing/2014/main" id="{3EFE5393-BCA3-49EB-A47D-79E33160F323}"/>
              </a:ext>
            </a:extLst>
          </p:cNvPr>
          <p:cNvGrpSpPr>
            <a:grpSpLocks noChangeAspect="1"/>
          </p:cNvGrpSpPr>
          <p:nvPr/>
        </p:nvGrpSpPr>
        <p:grpSpPr>
          <a:xfrm>
            <a:off x="918000" y="3429000"/>
            <a:ext cx="7768800" cy="1924739"/>
            <a:chOff x="1782127" y="2737802"/>
            <a:chExt cx="5579745" cy="1382395"/>
          </a:xfrm>
        </p:grpSpPr>
        <p:pic>
          <p:nvPicPr>
            <p:cNvPr id="11" name="Picture 10">
              <a:extLst>
                <a:ext uri="{FF2B5EF4-FFF2-40B4-BE49-F238E27FC236}">
                  <a16:creationId xmlns:a16="http://schemas.microsoft.com/office/drawing/2014/main" id="{7496B885-5A31-4F0A-B3D0-6B81D8CB9CAE}"/>
                </a:ext>
              </a:extLst>
            </p:cNvPr>
            <p:cNvPicPr/>
            <p:nvPr/>
          </p:nvPicPr>
          <p:blipFill rotWithShape="1">
            <a:blip r:embed="rId4"/>
            <a:srcRect l="22515" t="11351" r="2693" b="54439"/>
            <a:stretch/>
          </p:blipFill>
          <p:spPr bwMode="auto">
            <a:xfrm>
              <a:off x="1782127" y="2737802"/>
              <a:ext cx="5579745" cy="1382395"/>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id="{91EE84A3-D206-4821-8EEA-8BFFC8C2DA0F}"/>
                </a:ext>
              </a:extLst>
            </p:cNvPr>
            <p:cNvSpPr/>
            <p:nvPr/>
          </p:nvSpPr>
          <p:spPr>
            <a:xfrm>
              <a:off x="3293803" y="3244818"/>
              <a:ext cx="727589" cy="213678"/>
            </a:xfrm>
            <a:prstGeom prst="rect">
              <a:avLst/>
            </a:prstGeom>
            <a:solidFill>
              <a:srgbClr val="FF0000">
                <a:alpha val="1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3197041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a:t>
            </a:r>
          </a:p>
        </p:txBody>
      </p:sp>
      <p:sp>
        <p:nvSpPr>
          <p:cNvPr id="6" name="Content Placeholder 5"/>
          <p:cNvSpPr>
            <a:spLocks noGrp="1"/>
          </p:cNvSpPr>
          <p:nvPr>
            <p:ph idx="1"/>
          </p:nvPr>
        </p:nvSpPr>
        <p:spPr>
          <a:xfrm>
            <a:off x="492133" y="1256579"/>
            <a:ext cx="8468334" cy="4696749"/>
          </a:xfrm>
        </p:spPr>
        <p:txBody>
          <a:bodyPr>
            <a:noAutofit/>
          </a:bodyPr>
          <a:lstStyle/>
          <a:p>
            <a:r>
              <a:rPr lang="en-US" dirty="0"/>
              <a:t>Start JupyterLab, open a new notebook and carry out the following tasks:</a:t>
            </a:r>
          </a:p>
          <a:p>
            <a:pPr marL="457200" indent="-457200">
              <a:buFont typeface="+mj-lt"/>
              <a:buAutoNum type="arabicPeriod"/>
            </a:pPr>
            <a:r>
              <a:rPr lang="en-US" dirty="0"/>
              <a:t>Carry out simple calculations such as 2 * (3 – 1.5</a:t>
            </a:r>
            <a:r>
              <a:rPr lang="en-US" baseline="30000" dirty="0"/>
              <a:t>2</a:t>
            </a:r>
            <a:r>
              <a:rPr lang="en-US" dirty="0"/>
              <a:t>).</a:t>
            </a:r>
          </a:p>
          <a:p>
            <a:pPr marL="457200" indent="-457200">
              <a:buFont typeface="+mj-lt"/>
              <a:buAutoNum type="arabicPeriod"/>
            </a:pPr>
            <a:r>
              <a:rPr lang="en-US" dirty="0"/>
              <a:t>Print the result of the calculation using formatted printing in another cell.</a:t>
            </a:r>
          </a:p>
          <a:p>
            <a:pPr marL="457200" indent="-457200">
              <a:buFont typeface="+mj-lt"/>
              <a:buAutoNum type="arabicPeriod"/>
            </a:pPr>
            <a:r>
              <a:rPr lang="en-US" dirty="0"/>
              <a:t>Insert a markdown cell before the cell of step 1 and describe the calculation to be carried out.</a:t>
            </a:r>
          </a:p>
          <a:p>
            <a:pPr marL="457200" indent="-457200">
              <a:buFont typeface="+mj-lt"/>
              <a:buAutoNum type="arabicPeriod"/>
            </a:pPr>
            <a:r>
              <a:rPr lang="en-US" dirty="0"/>
              <a:t>Re-run all cells.</a:t>
            </a:r>
          </a:p>
          <a:p>
            <a:pPr marL="457200" indent="-457200">
              <a:buFont typeface="+mj-lt"/>
              <a:buAutoNum type="arabicPeriod"/>
            </a:pPr>
            <a:r>
              <a:rPr lang="en-US" dirty="0"/>
              <a:t>Save the notebook on the computer.</a:t>
            </a:r>
          </a:p>
          <a:p>
            <a:pPr marL="457200" indent="-457200">
              <a:buFont typeface="+mj-lt"/>
              <a:buAutoNum type="arabicPeriod"/>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3043536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(answers)</a:t>
            </a:r>
            <a:endParaRPr lang="en-SG" dirty="0"/>
          </a:p>
        </p:txBody>
      </p:sp>
      <p:pic>
        <p:nvPicPr>
          <p:cNvPr id="4" name="Picture 3">
            <a:extLst>
              <a:ext uri="{FF2B5EF4-FFF2-40B4-BE49-F238E27FC236}">
                <a16:creationId xmlns:a16="http://schemas.microsoft.com/office/drawing/2014/main" id="{71AC0EDC-93EB-DD3F-24C6-26CE12C191E0}"/>
              </a:ext>
            </a:extLst>
          </p:cNvPr>
          <p:cNvPicPr>
            <a:picLocks noChangeAspect="1"/>
          </p:cNvPicPr>
          <p:nvPr/>
        </p:nvPicPr>
        <p:blipFill>
          <a:blip r:embed="rId2"/>
          <a:stretch>
            <a:fillRect/>
          </a:stretch>
        </p:blipFill>
        <p:spPr>
          <a:xfrm>
            <a:off x="1218470" y="1682287"/>
            <a:ext cx="6707060" cy="3062708"/>
          </a:xfrm>
          <a:prstGeom prst="rect">
            <a:avLst/>
          </a:prstGeom>
        </p:spPr>
      </p:pic>
    </p:spTree>
    <p:extLst>
      <p:ext uri="{BB962C8B-B14F-4D97-AF65-F5344CB8AC3E}">
        <p14:creationId xmlns:p14="http://schemas.microsoft.com/office/powerpoint/2010/main" val="312921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57C2-0901-4224-ACD3-59DC650A5537}"/>
              </a:ext>
            </a:extLst>
          </p:cNvPr>
          <p:cNvSpPr>
            <a:spLocks noGrp="1"/>
          </p:cNvSpPr>
          <p:nvPr>
            <p:ph type="title"/>
          </p:nvPr>
        </p:nvSpPr>
        <p:spPr/>
        <p:txBody>
          <a:bodyPr/>
          <a:lstStyle/>
          <a:p>
            <a:r>
              <a:rPr lang="en-US" dirty="0"/>
              <a:t>ANL 252 Groups</a:t>
            </a:r>
          </a:p>
        </p:txBody>
      </p:sp>
      <p:sp>
        <p:nvSpPr>
          <p:cNvPr id="4" name="Footer Placeholder 3">
            <a:extLst>
              <a:ext uri="{FF2B5EF4-FFF2-40B4-BE49-F238E27FC236}">
                <a16:creationId xmlns:a16="http://schemas.microsoft.com/office/drawing/2014/main" id="{684D066B-3B6D-4CE9-B780-A8826CB1A774}"/>
              </a:ext>
            </a:extLst>
          </p:cNvPr>
          <p:cNvSpPr>
            <a:spLocks noGrp="1"/>
          </p:cNvSpPr>
          <p:nvPr>
            <p:ph type="ftr" sz="quarter" idx="11"/>
          </p:nvPr>
        </p:nvSpPr>
        <p:spPr/>
        <p:txBody>
          <a:bodyPr/>
          <a:lstStyle/>
          <a:p>
            <a:endParaRPr lang="en-SG"/>
          </a:p>
        </p:txBody>
      </p:sp>
    </p:spTree>
    <p:extLst>
      <p:ext uri="{BB962C8B-B14F-4D97-AF65-F5344CB8AC3E}">
        <p14:creationId xmlns:p14="http://schemas.microsoft.com/office/powerpoint/2010/main" val="1967683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Basic Arithmetic and Variables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443110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Arithmetic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Python can carry out very sophisticated tasks.</a:t>
            </a:r>
          </a:p>
          <a:p>
            <a:pPr marL="354013" indent="-354013">
              <a:buFont typeface="Arial" panose="020B0604020202020204" pitchFamily="34" charset="0"/>
              <a:buChar char="•"/>
            </a:pPr>
            <a:r>
              <a:rPr lang="en-SG" dirty="0"/>
              <a:t>But we can also use it as a simple calculator.</a:t>
            </a:r>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graphicFrame>
        <p:nvGraphicFramePr>
          <p:cNvPr id="5" name="Table 4"/>
          <p:cNvGraphicFramePr>
            <a:graphicFrameLocks noGrp="1"/>
          </p:cNvGraphicFramePr>
          <p:nvPr/>
        </p:nvGraphicFramePr>
        <p:xfrm>
          <a:off x="457200" y="2379999"/>
          <a:ext cx="8229600" cy="3680056"/>
        </p:xfrm>
        <a:graphic>
          <a:graphicData uri="http://schemas.openxmlformats.org/drawingml/2006/table">
            <a:tbl>
              <a:tblPr firstRow="1" firstCol="1" bandRow="1">
                <a:tableStyleId>{B301B821-A1FF-4177-AEE7-76D212191A09}</a:tableStyleId>
              </a:tblPr>
              <a:tblGrid>
                <a:gridCol w="2076450">
                  <a:extLst>
                    <a:ext uri="{9D8B030D-6E8A-4147-A177-3AD203B41FA5}">
                      <a16:colId xmlns:a16="http://schemas.microsoft.com/office/drawing/2014/main" val="1671302009"/>
                    </a:ext>
                  </a:extLst>
                </a:gridCol>
                <a:gridCol w="6153150">
                  <a:extLst>
                    <a:ext uri="{9D8B030D-6E8A-4147-A177-3AD203B41FA5}">
                      <a16:colId xmlns:a16="http://schemas.microsoft.com/office/drawing/2014/main" val="744490871"/>
                    </a:ext>
                  </a:extLst>
                </a:gridCol>
              </a:tblGrid>
              <a:tr h="460007">
                <a:tc>
                  <a:txBody>
                    <a:bodyPr/>
                    <a:lstStyle/>
                    <a:p>
                      <a:pPr algn="ctr">
                        <a:lnSpc>
                          <a:spcPct val="130000"/>
                        </a:lnSpc>
                        <a:spcBef>
                          <a:spcPts val="600"/>
                        </a:spcBef>
                        <a:spcAft>
                          <a:spcPts val="0"/>
                        </a:spcAft>
                      </a:pPr>
                      <a:r>
                        <a:rPr lang="en-SG"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dirty="0">
                          <a:effectLst/>
                        </a:rPr>
                        <a:t>Function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3280015413"/>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Addition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Adds values on either side of the 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27827443"/>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Subtraction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Subtracts right hand operand from left hand operand.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3402118"/>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Multiplication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Multiplies values on either side of the 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107970660"/>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Division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Divides left hand operand by right hand operand.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61196015"/>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Modulus</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Returns remainder of a division.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82879670"/>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Exponent</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Performs exponential (power) calculation on operators.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26590371"/>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Floor Division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Returns remainder after removing the decimal point.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57109458"/>
                  </a:ext>
                </a:extLst>
              </a:tr>
            </a:tbl>
          </a:graphicData>
        </a:graphic>
      </p:graphicFrame>
    </p:spTree>
    <p:custDataLst>
      <p:tags r:id="rId1"/>
    </p:custDataLst>
    <p:extLst>
      <p:ext uri="{BB962C8B-B14F-4D97-AF65-F5344CB8AC3E}">
        <p14:creationId xmlns:p14="http://schemas.microsoft.com/office/powerpoint/2010/main" val="3335549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Mathematical Calculations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Same as usual mathematics, calculation priority:</a:t>
            </a:r>
          </a:p>
          <a:p>
            <a:pPr marL="342900" indent="-342900">
              <a:buFont typeface="Arial" panose="020B0604020202020204" pitchFamily="34" charset="0"/>
              <a:buChar char="•"/>
              <a:tabLst>
                <a:tab pos="628650" algn="l"/>
              </a:tabLst>
            </a:pPr>
            <a:r>
              <a:rPr lang="en-SG" dirty="0"/>
              <a:t>	Parentheses &gt; exponentiation &gt; </a:t>
            </a:r>
            <a:br>
              <a:rPr lang="en-SG" dirty="0"/>
            </a:br>
            <a:r>
              <a:rPr lang="en-SG" dirty="0"/>
              <a:t>	multiplication/division &gt; addition/subtraction</a:t>
            </a:r>
          </a:p>
          <a:p>
            <a:pPr marL="354013" indent="-354013">
              <a:buFont typeface="Arial" panose="020B0604020202020204" pitchFamily="34" charset="0"/>
              <a:buChar char="•"/>
            </a:pPr>
            <a:r>
              <a:rPr lang="en-US" dirty="0"/>
              <a:t>Not included in basic Python: square root, logarithm, exponential, trigonometrical functions, etc.</a:t>
            </a:r>
          </a:p>
          <a:p>
            <a:pPr marL="354013" indent="-354013">
              <a:buFont typeface="Arial" panose="020B0604020202020204" pitchFamily="34" charset="0"/>
              <a:buChar char="•"/>
            </a:pPr>
            <a:r>
              <a:rPr lang="en-US" dirty="0"/>
              <a:t>Need import of the “math” library in the program.</a:t>
            </a: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720354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Variables</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Automate routine operations without program adjustment.</a:t>
            </a:r>
          </a:p>
          <a:p>
            <a:pPr marL="354013" indent="-354013">
              <a:buFont typeface="Arial" panose="020B0604020202020204" pitchFamily="34" charset="0"/>
              <a:buChar char="•"/>
            </a:pPr>
            <a:r>
              <a:rPr lang="en-US" dirty="0"/>
              <a:t>Flexibility for programmers and users.</a:t>
            </a:r>
            <a:endParaRPr lang="en-SG" dirty="0"/>
          </a:p>
          <a:p>
            <a:pPr marL="354013" indent="-354013">
              <a:buFont typeface="Arial" panose="020B0604020202020204" pitchFamily="34" charset="0"/>
              <a:buChar char="•"/>
            </a:pPr>
            <a:r>
              <a:rPr lang="en-SG" dirty="0"/>
              <a:t>Keep program general.</a:t>
            </a:r>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929389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Variable Names</a:t>
            </a:r>
          </a:p>
        </p:txBody>
      </p:sp>
      <p:sp>
        <p:nvSpPr>
          <p:cNvPr id="6" name="Content Placeholder 5"/>
          <p:cNvSpPr>
            <a:spLocks noGrp="1"/>
          </p:cNvSpPr>
          <p:nvPr>
            <p:ph idx="1"/>
          </p:nvPr>
        </p:nvSpPr>
        <p:spPr/>
        <p:txBody>
          <a:bodyPr>
            <a:normAutofit fontScale="92500" lnSpcReduction="20000"/>
          </a:bodyPr>
          <a:lstStyle/>
          <a:p>
            <a:pPr marL="354013" indent="-354013">
              <a:buFont typeface="Arial" panose="020B0604020202020204" pitchFamily="34" charset="0"/>
              <a:buChar char="•"/>
            </a:pPr>
            <a:r>
              <a:rPr lang="en-US" dirty="0"/>
              <a:t>Variable names can be any </a:t>
            </a:r>
            <a:r>
              <a:rPr lang="en-SG" dirty="0"/>
              <a:t>arbitrary combination of </a:t>
            </a:r>
          </a:p>
          <a:p>
            <a:pPr marL="811213" lvl="2" indent="-354013" algn="l">
              <a:buFont typeface="Wingdings" panose="05000000000000000000" pitchFamily="2" charset="2"/>
              <a:buChar char="Ø"/>
            </a:pPr>
            <a:r>
              <a:rPr lang="en-SG" dirty="0">
                <a:solidFill>
                  <a:schemeClr val="tx1"/>
                </a:solidFill>
              </a:rPr>
              <a:t>characters (A-Z, a-z), </a:t>
            </a:r>
          </a:p>
          <a:p>
            <a:pPr marL="811213" lvl="2" indent="-354013" algn="l">
              <a:buFont typeface="Wingdings" panose="05000000000000000000" pitchFamily="2" charset="2"/>
              <a:buChar char="Ø"/>
            </a:pPr>
            <a:r>
              <a:rPr lang="en-SG" dirty="0">
                <a:solidFill>
                  <a:schemeClr val="tx1"/>
                </a:solidFill>
              </a:rPr>
              <a:t>underscores (_), and </a:t>
            </a:r>
          </a:p>
          <a:p>
            <a:pPr marL="811213" lvl="2" indent="-354013" algn="l">
              <a:buFont typeface="Wingdings" panose="05000000000000000000" pitchFamily="2" charset="2"/>
              <a:buChar char="Ø"/>
            </a:pPr>
            <a:r>
              <a:rPr lang="en-SG" dirty="0">
                <a:solidFill>
                  <a:schemeClr val="tx1"/>
                </a:solidFill>
              </a:rPr>
              <a:t>numbers (0-9).</a:t>
            </a:r>
            <a:endParaRPr lang="en-US" dirty="0">
              <a:solidFill>
                <a:schemeClr val="tx1"/>
              </a:solidFill>
            </a:endParaRPr>
          </a:p>
          <a:p>
            <a:pPr marL="354013" indent="-354013">
              <a:buFont typeface="Arial" panose="020B0604020202020204" pitchFamily="34" charset="0"/>
              <a:buChar char="•"/>
            </a:pPr>
            <a:r>
              <a:rPr lang="en-SG" dirty="0"/>
              <a:t>Variable names can be short as a single character or more descriptive.</a:t>
            </a:r>
          </a:p>
          <a:p>
            <a:pPr marL="354013" indent="-354013">
              <a:buFont typeface="Arial" panose="020B0604020202020204" pitchFamily="34" charset="0"/>
              <a:buChar char="•"/>
            </a:pPr>
            <a:r>
              <a:rPr lang="en-SG" dirty="0"/>
              <a:t>Must start with a letter or the underscore character.</a:t>
            </a:r>
          </a:p>
          <a:p>
            <a:pPr marL="354013" indent="-354013">
              <a:buFont typeface="Arial" panose="020B0604020202020204" pitchFamily="34" charset="0"/>
              <a:buChar char="•"/>
            </a:pPr>
            <a:r>
              <a:rPr lang="en-SG" dirty="0"/>
              <a:t>Cannot start with a number.</a:t>
            </a:r>
          </a:p>
          <a:p>
            <a:pPr marL="354013" indent="-354013">
              <a:buFont typeface="Arial" panose="020B0604020202020204" pitchFamily="34" charset="0"/>
              <a:buChar char="•"/>
            </a:pPr>
            <a:r>
              <a:rPr lang="en-SG" dirty="0"/>
              <a:t>Case-sensitivity (age, Age and AGE are different!).</a:t>
            </a:r>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1792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Assign Values to Variables</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Value is changeable at any stage of the program.</a:t>
            </a:r>
          </a:p>
          <a:p>
            <a:pPr marL="354013" indent="-354013">
              <a:buFont typeface="Arial" panose="020B0604020202020204" pitchFamily="34" charset="0"/>
              <a:buChar char="•"/>
            </a:pPr>
            <a:r>
              <a:rPr lang="en-US" dirty="0"/>
              <a:t>Assign value by the syntax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Important: Place variable left </a:t>
            </a:r>
            <a:r>
              <a:rPr lang="en-SG" dirty="0"/>
              <a:t>of the equal sign and the value right of it!</a:t>
            </a:r>
          </a:p>
          <a:p>
            <a:pPr>
              <a:buFont typeface="Arial" panose="020B0604020202020204" pitchFamily="34" charset="0"/>
              <a:buChar char="•"/>
            </a:pPr>
            <a:endParaRPr lang="en-SG" dirty="0"/>
          </a:p>
          <a:p>
            <a:pPr>
              <a:buFont typeface="Arial" panose="020B0604020202020204" pitchFamily="34" charset="0"/>
              <a:buChar char="•"/>
            </a:pPr>
            <a:endParaRPr lang="en-SG" dirty="0"/>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
        <p:nvSpPr>
          <p:cNvPr id="7" name="Rectangle 6"/>
          <p:cNvSpPr/>
          <p:nvPr/>
        </p:nvSpPr>
        <p:spPr>
          <a:xfrm>
            <a:off x="457200" y="220556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accent2">
                    <a:lumMod val="50000"/>
                  </a:schemeClr>
                </a:solidFill>
                <a:latin typeface="Consolas" panose="020B0609020204030204" pitchFamily="49" charset="0"/>
              </a:rPr>
              <a:t>variable</a:t>
            </a:r>
            <a:r>
              <a:rPr lang="en-SG" sz="2000" dirty="0">
                <a:latin typeface="Consolas" panose="020B0609020204030204" pitchFamily="49" charset="0"/>
              </a:rPr>
              <a:t> = </a:t>
            </a:r>
            <a:r>
              <a:rPr lang="en-SG" sz="2000" dirty="0">
                <a:solidFill>
                  <a:schemeClr val="tx1">
                    <a:lumMod val="65000"/>
                    <a:lumOff val="35000"/>
                  </a:schemeClr>
                </a:solidFill>
                <a:latin typeface="Consolas" panose="020B0609020204030204" pitchFamily="49" charset="0"/>
              </a:rPr>
              <a:t>value</a:t>
            </a:r>
            <a:endParaRPr lang="en-US" sz="2000" dirty="0">
              <a:solidFill>
                <a:schemeClr val="tx1">
                  <a:lumMod val="65000"/>
                  <a:lumOff val="3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654540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nvPr>
        </p:nvGraphicFramePr>
        <p:xfrm>
          <a:off x="515971" y="1466850"/>
          <a:ext cx="8112057" cy="3671625"/>
        </p:xfrm>
        <a:graphic>
          <a:graphicData uri="http://schemas.openxmlformats.org/drawingml/2006/table">
            <a:tbl>
              <a:tblPr firstRow="1" firstCol="1" bandRow="1">
                <a:tableStyleId>{B301B821-A1FF-4177-AEE7-76D212191A09}</a:tableStyleId>
              </a:tblPr>
              <a:tblGrid>
                <a:gridCol w="1845016">
                  <a:extLst>
                    <a:ext uri="{9D8B030D-6E8A-4147-A177-3AD203B41FA5}">
                      <a16:colId xmlns:a16="http://schemas.microsoft.com/office/drawing/2014/main" val="1603236111"/>
                    </a:ext>
                  </a:extLst>
                </a:gridCol>
                <a:gridCol w="6267041">
                  <a:extLst>
                    <a:ext uri="{9D8B030D-6E8A-4147-A177-3AD203B41FA5}">
                      <a16:colId xmlns:a16="http://schemas.microsoft.com/office/drawing/2014/main" val="903222401"/>
                    </a:ext>
                  </a:extLst>
                </a:gridCol>
              </a:tblGrid>
              <a:tr h="298528">
                <a:tc>
                  <a:txBody>
                    <a:bodyPr/>
                    <a:lstStyle/>
                    <a:p>
                      <a:pPr algn="ctr">
                        <a:lnSpc>
                          <a:spcPct val="130000"/>
                        </a:lnSpc>
                        <a:spcBef>
                          <a:spcPts val="600"/>
                        </a:spcBef>
                        <a:spcAft>
                          <a:spcPts val="0"/>
                        </a:spcAft>
                      </a:pPr>
                      <a:r>
                        <a:rPr lang="en-SG" sz="2000" dirty="0">
                          <a:effectLst/>
                        </a:rPr>
                        <a:t>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a:effectLst/>
                        </a:rPr>
                        <a:t>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023199042"/>
                  </a:ext>
                </a:extLst>
              </a:tr>
              <a:tr h="497980">
                <a:tc>
                  <a:txBody>
                    <a:bodyPr/>
                    <a:lstStyle/>
                    <a:p>
                      <a:pPr algn="ctr">
                        <a:lnSpc>
                          <a:spcPct val="130000"/>
                        </a:lnSpc>
                        <a:spcBef>
                          <a:spcPts val="600"/>
                        </a:spcBef>
                        <a:spcAft>
                          <a:spcPts val="0"/>
                        </a:spcAft>
                      </a:pPr>
                      <a:r>
                        <a:rPr lang="en-SG"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Values without decimal point. Can be positive or negative.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47331414"/>
                  </a:ext>
                </a:extLst>
              </a:tr>
              <a:tr h="497980">
                <a:tc>
                  <a:txBody>
                    <a:bodyPr/>
                    <a:lstStyle/>
                    <a:p>
                      <a:pPr algn="ctr">
                        <a:lnSpc>
                          <a:spcPct val="130000"/>
                        </a:lnSpc>
                        <a:spcBef>
                          <a:spcPts val="600"/>
                        </a:spcBef>
                        <a:spcAft>
                          <a:spcPts val="0"/>
                        </a:spcAft>
                      </a:pPr>
                      <a:r>
                        <a:rPr lang="en-SG"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Arbitrary numeric value with a floating point.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24944065"/>
                  </a:ext>
                </a:extLst>
              </a:tr>
              <a:tr h="1713927">
                <a:tc>
                  <a:txBody>
                    <a:bodyPr/>
                    <a:lstStyle/>
                    <a:p>
                      <a:pPr algn="ctr">
                        <a:lnSpc>
                          <a:spcPct val="130000"/>
                        </a:lnSpc>
                        <a:spcBef>
                          <a:spcPts val="600"/>
                        </a:spcBef>
                        <a:spcAft>
                          <a:spcPts val="0"/>
                        </a:spcAft>
                      </a:pPr>
                      <a:r>
                        <a:rPr lang="en-SG" sz="2000" b="0" dirty="0">
                          <a:effectLst/>
                        </a:rPr>
                        <a:t>String</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0"/>
                        </a:spcAft>
                      </a:pPr>
                      <a:r>
                        <a:rPr lang="en-SG" sz="2000" dirty="0">
                          <a:effectLst/>
                        </a:rPr>
                        <a:t>Contains letters in both cases, special characters, and numbers. No mathematical operations can be applied on numbers assigned as string to a variable.</a:t>
                      </a:r>
                      <a:r>
                        <a:rPr lang="en-SG" sz="2000" baseline="0" dirty="0">
                          <a:effectLst/>
                        </a:rPr>
                        <a:t> </a:t>
                      </a:r>
                      <a:r>
                        <a:rPr lang="en-SG" sz="2000" dirty="0">
                          <a:effectLst/>
                        </a:rPr>
                        <a:t>Values must be written in a pair of quotation marks (single or double).</a:t>
                      </a:r>
                    </a:p>
                    <a:p>
                      <a:pPr marL="0" marR="0" lvl="0" indent="0" algn="just" defTabSz="914400" rtl="0" eaLnBrk="1" fontAlgn="auto" latinLnBrk="0" hangingPunct="1">
                        <a:lnSpc>
                          <a:spcPct val="100000"/>
                        </a:lnSpc>
                        <a:spcBef>
                          <a:spcPts val="600"/>
                        </a:spcBef>
                        <a:spcAft>
                          <a:spcPts val="0"/>
                        </a:spcAft>
                        <a:buClrTx/>
                        <a:buSzTx/>
                        <a:buFontTx/>
                        <a:buNone/>
                        <a:tabLst/>
                        <a:defRPr/>
                      </a:pPr>
                      <a:r>
                        <a:rPr lang="en-SG" sz="2000" dirty="0">
                          <a:effectLst/>
                        </a:rPr>
                        <a:t>Two strings can be concatenated by being “added 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73995285"/>
                  </a:ext>
                </a:extLst>
              </a:tr>
              <a:tr h="503835">
                <a:tc>
                  <a:txBody>
                    <a:bodyPr/>
                    <a:lstStyle/>
                    <a:p>
                      <a:pPr algn="ctr">
                        <a:lnSpc>
                          <a:spcPct val="130000"/>
                        </a:lnSpc>
                        <a:spcBef>
                          <a:spcPts val="600"/>
                        </a:spcBef>
                        <a:spcAft>
                          <a:spcPts val="0"/>
                        </a:spcAft>
                      </a:pPr>
                      <a:r>
                        <a:rPr lang="en-SG" sz="2000" b="0" dirty="0">
                          <a:effectLst/>
                        </a:rPr>
                        <a:t>Boolean (Bool)</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solidFill>
                            <a:schemeClr val="tx2"/>
                          </a:solidFill>
                          <a:effectLst/>
                          <a:latin typeface="Consolas" panose="020B0609020204030204" pitchFamily="49" charset="0"/>
                        </a:rPr>
                        <a:t>True</a:t>
                      </a:r>
                      <a:r>
                        <a:rPr lang="en-SG" sz="2000" dirty="0">
                          <a:effectLst/>
                        </a:rPr>
                        <a:t> or </a:t>
                      </a:r>
                      <a:r>
                        <a:rPr lang="en-SG" sz="2000" dirty="0">
                          <a:solidFill>
                            <a:schemeClr val="tx2"/>
                          </a:solidFill>
                          <a:effectLst/>
                          <a:latin typeface="Consolas" panose="020B0609020204030204" pitchFamily="49" charset="0"/>
                        </a:rPr>
                        <a:t>False</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8293328"/>
                  </a:ext>
                </a:extLst>
              </a:tr>
            </a:tbl>
          </a:graphicData>
        </a:graphic>
      </p:graphicFrame>
      <p:sp>
        <p:nvSpPr>
          <p:cNvPr id="4" name="Title 3">
            <a:extLst>
              <a:ext uri="{FF2B5EF4-FFF2-40B4-BE49-F238E27FC236}">
                <a16:creationId xmlns:a16="http://schemas.microsoft.com/office/drawing/2014/main" id="{0C4F0F60-18B6-4A82-8185-944CCF83B022}"/>
              </a:ext>
            </a:extLst>
          </p:cNvPr>
          <p:cNvSpPr>
            <a:spLocks noGrp="1"/>
          </p:cNvSpPr>
          <p:nvPr>
            <p:ph type="title"/>
          </p:nvPr>
        </p:nvSpPr>
        <p:spPr/>
        <p:txBody>
          <a:bodyPr/>
          <a:lstStyle/>
          <a:p>
            <a:r>
              <a:rPr lang="en-SG" dirty="0"/>
              <a:t>Variable Types (I)</a:t>
            </a:r>
          </a:p>
        </p:txBody>
      </p:sp>
    </p:spTree>
    <p:custDataLst>
      <p:tags r:id="rId1"/>
    </p:custDataLst>
    <p:extLst>
      <p:ext uri="{BB962C8B-B14F-4D97-AF65-F5344CB8AC3E}">
        <p14:creationId xmlns:p14="http://schemas.microsoft.com/office/powerpoint/2010/main" val="3675121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type()</a:t>
            </a:r>
            <a:r>
              <a:rPr lang="en-US" dirty="0"/>
              <a:t> function to check the type of the variable.</a:t>
            </a:r>
          </a:p>
          <a:p>
            <a:pPr marL="354013" indent="-354013">
              <a:buFont typeface="Arial" panose="020B0604020202020204" pitchFamily="34" charset="0"/>
              <a:buChar char="•"/>
            </a:pPr>
            <a:r>
              <a:rPr lang="en-GB" dirty="0"/>
              <a:t>Python returns following values: </a:t>
            </a:r>
            <a:r>
              <a:rPr lang="en-SG" dirty="0" err="1"/>
              <a:t>int</a:t>
            </a:r>
            <a:r>
              <a:rPr lang="en-SG" dirty="0"/>
              <a:t> (for integer), float (for float), or </a:t>
            </a:r>
            <a:r>
              <a:rPr lang="en-SG" dirty="0" err="1"/>
              <a:t>str</a:t>
            </a:r>
            <a:r>
              <a:rPr lang="en-SG" dirty="0"/>
              <a:t> (for character string).</a:t>
            </a:r>
          </a:p>
          <a:p>
            <a:pPr marL="354013" indent="-354013">
              <a:buFont typeface="Arial" panose="020B0604020202020204" pitchFamily="34" charset="0"/>
              <a:buChar char="•"/>
            </a:pPr>
            <a:r>
              <a:rPr lang="en-SG" dirty="0"/>
              <a:t>Expression is the general term for variables or when they are linked with operators, e.g., </a:t>
            </a:r>
            <a:r>
              <a:rPr lang="en-SG" dirty="0">
                <a:solidFill>
                  <a:schemeClr val="tx2"/>
                </a:solidFill>
                <a:latin typeface="Consolas" panose="020B0609020204030204" pitchFamily="49" charset="0"/>
              </a:rPr>
              <a:t>a + b</a:t>
            </a:r>
            <a:r>
              <a:rPr lang="en-SG" dirty="0"/>
              <a:t>.</a:t>
            </a:r>
            <a:endParaRPr lang="en-GB" dirty="0"/>
          </a:p>
        </p:txBody>
      </p:sp>
      <p:sp>
        <p:nvSpPr>
          <p:cNvPr id="4" name="Title 3">
            <a:extLst>
              <a:ext uri="{FF2B5EF4-FFF2-40B4-BE49-F238E27FC236}">
                <a16:creationId xmlns:a16="http://schemas.microsoft.com/office/drawing/2014/main" id="{D4B7A97E-6F52-4A13-9E34-20A4C3726EFA}"/>
              </a:ext>
            </a:extLst>
          </p:cNvPr>
          <p:cNvSpPr>
            <a:spLocks noGrp="1"/>
          </p:cNvSpPr>
          <p:nvPr>
            <p:ph type="title"/>
          </p:nvPr>
        </p:nvSpPr>
        <p:spPr/>
        <p:txBody>
          <a:bodyPr/>
          <a:lstStyle/>
          <a:p>
            <a:r>
              <a:rPr lang="en-SG" dirty="0"/>
              <a:t>Variable Types (II)</a:t>
            </a:r>
          </a:p>
        </p:txBody>
      </p:sp>
    </p:spTree>
    <p:custDataLst>
      <p:tags r:id="rId1"/>
    </p:custDataLst>
    <p:extLst>
      <p:ext uri="{BB962C8B-B14F-4D97-AF65-F5344CB8AC3E}">
        <p14:creationId xmlns:p14="http://schemas.microsoft.com/office/powerpoint/2010/main" val="3151887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Start Python from your </a:t>
                </a:r>
                <a:r>
                  <a:rPr lang="en-US" dirty="0" err="1"/>
                  <a:t>Jupyter</a:t>
                </a:r>
                <a:r>
                  <a:rPr lang="en-US" dirty="0"/>
                  <a:t> Notebook/</a:t>
                </a:r>
                <a:r>
                  <a:rPr lang="en-US" dirty="0" err="1"/>
                  <a:t>Jupyter</a:t>
                </a:r>
                <a:r>
                  <a:rPr lang="en-US" dirty="0"/>
                  <a:t> Lab and find the result of the following mathematical task:</a:t>
                </a: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3∗(5+12)/5</m:t>
                    </m:r>
                  </m:oMath>
                </a14:m>
                <a:endParaRPr lang="en-US" dirty="0">
                  <a:solidFill>
                    <a:schemeClr val="tx1"/>
                  </a:solidFill>
                </a:endParaRP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(0.5+13×</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r>
                  <a:rPr lang="en-US" dirty="0">
                    <a:solidFill>
                      <a:schemeClr val="tx1"/>
                    </a:solidFill>
                  </a:rPr>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4"/>
                <a:stretch>
                  <a:fillRect l="-648" t="-1012"/>
                </a:stretch>
              </a:blipFill>
            </p:spPr>
            <p:txBody>
              <a:bodyPr/>
              <a:lstStyle/>
              <a:p>
                <a:r>
                  <a:rPr lang="en-SG">
                    <a:noFill/>
                  </a:rPr>
                  <a:t> </a:t>
                </a:r>
              </a:p>
            </p:txBody>
          </p:sp>
        </mc:Fallback>
      </mc:AlternateContent>
    </p:spTree>
    <p:custDataLst>
      <p:tags r:id="rId1"/>
    </p:custDataLst>
    <p:extLst>
      <p:ext uri="{BB962C8B-B14F-4D97-AF65-F5344CB8AC3E}">
        <p14:creationId xmlns:p14="http://schemas.microsoft.com/office/powerpoint/2010/main" val="1666871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(Answer)</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Start Python from your </a:t>
                </a:r>
                <a:r>
                  <a:rPr lang="en-US" dirty="0" err="1"/>
                  <a:t>Jupyter</a:t>
                </a:r>
                <a:r>
                  <a:rPr lang="en-US" dirty="0"/>
                  <a:t> Notebook/</a:t>
                </a:r>
                <a:r>
                  <a:rPr lang="en-US" dirty="0" err="1"/>
                  <a:t>Jupyter</a:t>
                </a:r>
                <a:r>
                  <a:rPr lang="en-US" dirty="0"/>
                  <a:t> Lab and find the result of the following mathematical task:</a:t>
                </a: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3∗(5+12)/5</m:t>
                    </m:r>
                  </m:oMath>
                </a14:m>
                <a:endParaRPr lang="en-US" dirty="0">
                  <a:solidFill>
                    <a:schemeClr val="tx1"/>
                  </a:solidFill>
                </a:endParaRP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(0.5+13×</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r>
                  <a:rPr lang="en-US" dirty="0">
                    <a:solidFill>
                      <a:schemeClr val="tx1"/>
                    </a:solidFill>
                  </a:rPr>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4"/>
                <a:stretch>
                  <a:fillRect l="-648" t="-1012"/>
                </a:stretch>
              </a:blipFill>
            </p:spPr>
            <p:txBody>
              <a:bodyPr/>
              <a:lstStyle/>
              <a:p>
                <a:r>
                  <a:rPr lang="en-SG">
                    <a:noFill/>
                  </a:rPr>
                  <a:t> </a:t>
                </a:r>
              </a:p>
            </p:txBody>
          </p:sp>
        </mc:Fallback>
      </mc:AlternateContent>
      <p:pic>
        <p:nvPicPr>
          <p:cNvPr id="3" name="Picture 2">
            <a:extLst>
              <a:ext uri="{FF2B5EF4-FFF2-40B4-BE49-F238E27FC236}">
                <a16:creationId xmlns:a16="http://schemas.microsoft.com/office/drawing/2014/main" id="{2CF9DE9E-0121-13FF-2CCE-34EE228309AF}"/>
              </a:ext>
            </a:extLst>
          </p:cNvPr>
          <p:cNvPicPr>
            <a:picLocks noChangeAspect="1"/>
          </p:cNvPicPr>
          <p:nvPr/>
        </p:nvPicPr>
        <p:blipFill>
          <a:blip r:embed="rId5"/>
          <a:stretch>
            <a:fillRect/>
          </a:stretch>
        </p:blipFill>
        <p:spPr>
          <a:xfrm>
            <a:off x="1939848" y="3202133"/>
            <a:ext cx="5572903" cy="2133898"/>
          </a:xfrm>
          <a:prstGeom prst="rect">
            <a:avLst/>
          </a:prstGeom>
        </p:spPr>
      </p:pic>
    </p:spTree>
    <p:custDataLst>
      <p:tags r:id="rId1"/>
    </p:custDataLst>
    <p:extLst>
      <p:ext uri="{BB962C8B-B14F-4D97-AF65-F5344CB8AC3E}">
        <p14:creationId xmlns:p14="http://schemas.microsoft.com/office/powerpoint/2010/main" val="28083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B072-584D-4873-9458-3BF4D55892BB}"/>
              </a:ext>
            </a:extLst>
          </p:cNvPr>
          <p:cNvSpPr>
            <a:spLocks noGrp="1"/>
          </p:cNvSpPr>
          <p:nvPr>
            <p:ph type="title"/>
          </p:nvPr>
        </p:nvSpPr>
        <p:spPr/>
        <p:txBody>
          <a:bodyPr/>
          <a:lstStyle/>
          <a:p>
            <a:r>
              <a:rPr lang="en-US" dirty="0"/>
              <a:t>Introductions</a:t>
            </a:r>
            <a:endParaRPr lang="en-SG" dirty="0"/>
          </a:p>
        </p:txBody>
      </p:sp>
      <p:sp>
        <p:nvSpPr>
          <p:cNvPr id="3" name="Content Placeholder 2">
            <a:extLst>
              <a:ext uri="{FF2B5EF4-FFF2-40B4-BE49-F238E27FC236}">
                <a16:creationId xmlns:a16="http://schemas.microsoft.com/office/drawing/2014/main" id="{ADBE218A-E615-4F90-B22A-C586FB8E8AAD}"/>
              </a:ext>
            </a:extLst>
          </p:cNvPr>
          <p:cNvSpPr>
            <a:spLocks noGrp="1"/>
          </p:cNvSpPr>
          <p:nvPr>
            <p:ph idx="10"/>
          </p:nvPr>
        </p:nvSpPr>
        <p:spPr/>
        <p:txBody>
          <a:bodyPr/>
          <a:lstStyle/>
          <a:p>
            <a:endParaRPr lang="en-SG" dirty="0"/>
          </a:p>
        </p:txBody>
      </p:sp>
      <p:sp>
        <p:nvSpPr>
          <p:cNvPr id="4" name="Content Placeholder 3">
            <a:extLst>
              <a:ext uri="{FF2B5EF4-FFF2-40B4-BE49-F238E27FC236}">
                <a16:creationId xmlns:a16="http://schemas.microsoft.com/office/drawing/2014/main" id="{42C77944-B052-4C86-86F9-268A54322B00}"/>
              </a:ext>
            </a:extLst>
          </p:cNvPr>
          <p:cNvSpPr>
            <a:spLocks noGrp="1"/>
          </p:cNvSpPr>
          <p:nvPr>
            <p:ph idx="1"/>
          </p:nvPr>
        </p:nvSpPr>
        <p:spPr/>
        <p:txBody>
          <a:bodyPr>
            <a:normAutofit/>
          </a:bodyPr>
          <a:lstStyle/>
          <a:p>
            <a:r>
              <a:rPr lang="en-US" sz="1800" dirty="0"/>
              <a:t>Name</a:t>
            </a:r>
          </a:p>
          <a:p>
            <a:endParaRPr lang="en-US" sz="1800" dirty="0"/>
          </a:p>
          <a:p>
            <a:r>
              <a:rPr lang="en-US" sz="1800" dirty="0"/>
              <a:t>Profession/ What you do/ What you like</a:t>
            </a:r>
          </a:p>
          <a:p>
            <a:endParaRPr lang="en-US" sz="1800" dirty="0"/>
          </a:p>
          <a:p>
            <a:r>
              <a:rPr lang="en-US" sz="1800" dirty="0"/>
              <a:t>Do you currently use python?</a:t>
            </a:r>
          </a:p>
          <a:p>
            <a:endParaRPr lang="en-US" sz="1800" dirty="0"/>
          </a:p>
          <a:p>
            <a:r>
              <a:rPr lang="en-US" sz="1800" dirty="0"/>
              <a:t>What would be one thing you want to take away from this class?</a:t>
            </a:r>
            <a:endParaRPr lang="en-SG" sz="1800" dirty="0"/>
          </a:p>
        </p:txBody>
      </p:sp>
    </p:spTree>
    <p:extLst>
      <p:ext uri="{BB962C8B-B14F-4D97-AF65-F5344CB8AC3E}">
        <p14:creationId xmlns:p14="http://schemas.microsoft.com/office/powerpoint/2010/main" val="1950866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do we carry out mathematical calculations in Python? How similar is it in comparison to formulas written on paper?</a:t>
            </a:r>
          </a:p>
          <a:p>
            <a:pPr marL="354013" indent="-354013">
              <a:buFont typeface="Arial" panose="020B0604020202020204" pitchFamily="34" charset="0"/>
              <a:buChar char="•"/>
            </a:pPr>
            <a:r>
              <a:rPr lang="en-US" dirty="0"/>
              <a:t>What are the rules that a Python variable name must follow?</a:t>
            </a:r>
          </a:p>
          <a:p>
            <a:pPr marL="354013" indent="-354013">
              <a:buFont typeface="Arial" panose="020B0604020202020204" pitchFamily="34" charset="0"/>
              <a:buChar char="•"/>
            </a:pPr>
            <a:r>
              <a:rPr lang="en-US" dirty="0"/>
              <a:t>What is the difference between an integer and a float variable?</a:t>
            </a:r>
          </a:p>
        </p:txBody>
      </p:sp>
    </p:spTree>
    <p:custDataLst>
      <p:tags r:id="rId1"/>
    </p:custDataLst>
    <p:extLst>
      <p:ext uri="{BB962C8B-B14F-4D97-AF65-F5344CB8AC3E}">
        <p14:creationId xmlns:p14="http://schemas.microsoft.com/office/powerpoint/2010/main" val="609277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 (Answer)</a:t>
            </a:r>
          </a:p>
        </p:txBody>
      </p:sp>
      <p:sp>
        <p:nvSpPr>
          <p:cNvPr id="3" name="Content Placeholder 2"/>
          <p:cNvSpPr>
            <a:spLocks noGrp="1"/>
          </p:cNvSpPr>
          <p:nvPr>
            <p:ph idx="1"/>
          </p:nvPr>
        </p:nvSpPr>
        <p:spPr>
          <a:xfrm>
            <a:off x="492133" y="1256579"/>
            <a:ext cx="8468334" cy="4140921"/>
          </a:xfrm>
        </p:spPr>
        <p:txBody>
          <a:bodyPr/>
          <a:lstStyle/>
          <a:p>
            <a:pPr marL="354013" indent="-354013">
              <a:buFont typeface="Arial" panose="020B0604020202020204" pitchFamily="34" charset="0"/>
              <a:buChar char="•"/>
            </a:pPr>
            <a:r>
              <a:rPr lang="en-US" dirty="0"/>
              <a:t>How do we carry out mathematical calculations in Python? How similar is it in comparison to formulas written on paper?</a:t>
            </a:r>
          </a:p>
          <a:p>
            <a:pPr marL="811213" lvl="1" indent="-354013" algn="l">
              <a:buFont typeface="Wingdings" panose="05000000000000000000" pitchFamily="2" charset="2"/>
              <a:buChar char="Ø"/>
            </a:pPr>
            <a:r>
              <a:rPr lang="en-US" dirty="0"/>
              <a:t>Symbols differ (i.e.,  ** for exponents)</a:t>
            </a:r>
          </a:p>
          <a:p>
            <a:pPr marL="811213" lvl="1" indent="-354013" algn="l">
              <a:buFont typeface="Wingdings" panose="05000000000000000000" pitchFamily="2" charset="2"/>
              <a:buChar char="Ø"/>
            </a:pPr>
            <a:r>
              <a:rPr lang="en-US" dirty="0"/>
              <a:t>Same order of operations (i.e., </a:t>
            </a:r>
            <a:r>
              <a:rPr lang="en-US" dirty="0" err="1"/>
              <a:t>paranthesis</a:t>
            </a:r>
            <a:r>
              <a:rPr lang="en-US" dirty="0"/>
              <a:t> takes priority)</a:t>
            </a:r>
          </a:p>
          <a:p>
            <a:pPr marL="354013" indent="-354013">
              <a:buFont typeface="Arial" panose="020B0604020202020204" pitchFamily="34" charset="0"/>
              <a:buChar char="•"/>
            </a:pPr>
            <a:r>
              <a:rPr lang="en-US" dirty="0"/>
              <a:t>What are the rules that a Python variable name must follow?</a:t>
            </a:r>
          </a:p>
          <a:p>
            <a:pPr marL="811213" lvl="1" indent="-354013" algn="l">
              <a:buFont typeface="Wingdings" panose="05000000000000000000" pitchFamily="2" charset="2"/>
              <a:buChar char="Ø"/>
            </a:pPr>
            <a:r>
              <a:rPr lang="en-US" dirty="0"/>
              <a:t>Cannot start with a number</a:t>
            </a:r>
          </a:p>
          <a:p>
            <a:pPr marL="354013" indent="-354013">
              <a:buFont typeface="Arial" panose="020B0604020202020204" pitchFamily="34" charset="0"/>
              <a:buChar char="•"/>
            </a:pPr>
            <a:r>
              <a:rPr lang="en-US" dirty="0"/>
              <a:t>What is the difference between an integer and a float variable?</a:t>
            </a:r>
          </a:p>
          <a:p>
            <a:pPr marL="811213" lvl="1" indent="-354013" algn="l">
              <a:buFont typeface="Wingdings" panose="05000000000000000000" pitchFamily="2" charset="2"/>
              <a:buChar char="Ø"/>
            </a:pPr>
            <a:r>
              <a:rPr lang="en-US" dirty="0">
                <a:solidFill>
                  <a:prstClr val="black">
                    <a:tint val="75000"/>
                  </a:prstClr>
                </a:solidFill>
              </a:rPr>
              <a:t>Integer without decimal point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43905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A8E3E8B-FFB7-BF95-47AB-F492A122C084}"/>
              </a:ext>
            </a:extLst>
          </p:cNvPr>
          <p:cNvSpPr>
            <a:spLocks noGrp="1"/>
          </p:cNvSpPr>
          <p:nvPr>
            <p:ph type="subTitle" idx="1"/>
          </p:nvPr>
        </p:nvSpPr>
        <p:spPr>
          <a:xfrm>
            <a:off x="492133" y="2922104"/>
            <a:ext cx="8468334" cy="1346978"/>
          </a:xfrm>
        </p:spPr>
        <p:txBody>
          <a:bodyPr anchor="ctr" anchorCtr="0">
            <a:normAutofit/>
          </a:bodyPr>
          <a:lstStyle/>
          <a:p>
            <a:pPr algn="ctr"/>
            <a:r>
              <a:rPr lang="en-US" sz="4000" dirty="0">
                <a:solidFill>
                  <a:schemeClr val="accent6">
                    <a:lumMod val="75000"/>
                  </a:schemeClr>
                </a:solidFill>
              </a:rPr>
              <a:t>15 min Break</a:t>
            </a:r>
            <a:endParaRPr lang="en-SG" sz="4000" dirty="0">
              <a:solidFill>
                <a:schemeClr val="accent6">
                  <a:lumMod val="75000"/>
                </a:schemeClr>
              </a:solidFill>
            </a:endParaRPr>
          </a:p>
        </p:txBody>
      </p:sp>
      <p:sp>
        <p:nvSpPr>
          <p:cNvPr id="3" name="Title 2">
            <a:extLst>
              <a:ext uri="{FF2B5EF4-FFF2-40B4-BE49-F238E27FC236}">
                <a16:creationId xmlns:a16="http://schemas.microsoft.com/office/drawing/2014/main" id="{DF134A5B-8086-2C3A-4D88-1605D4D50BEA}"/>
              </a:ext>
            </a:extLst>
          </p:cNvPr>
          <p:cNvSpPr>
            <a:spLocks noGrp="1"/>
          </p:cNvSpPr>
          <p:nvPr>
            <p:ph type="title"/>
          </p:nvPr>
        </p:nvSpPr>
        <p:spPr/>
        <p:txBody>
          <a:bodyPr/>
          <a:lstStyle/>
          <a:p>
            <a:endParaRPr lang="en-SG"/>
          </a:p>
        </p:txBody>
      </p:sp>
    </p:spTree>
    <p:extLst>
      <p:ext uri="{BB962C8B-B14F-4D97-AF65-F5344CB8AC3E}">
        <p14:creationId xmlns:p14="http://schemas.microsoft.com/office/powerpoint/2010/main" val="2855096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Print and Input</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461127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Printing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One main task of a computer program is to show information to the user while it is running.</a:t>
            </a:r>
            <a:endParaRPr lang="en-SG"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print()</a:t>
            </a:r>
            <a:r>
              <a:rPr lang="en-US" dirty="0"/>
              <a:t> function to generate screen output.</a:t>
            </a:r>
          </a:p>
          <a:p>
            <a:pPr marL="354013" indent="-354013">
              <a:buFont typeface="Arial" panose="020B0604020202020204" pitchFamily="34" charset="0"/>
              <a:buChar char="•"/>
            </a:pPr>
            <a:r>
              <a:rPr lang="en-US" dirty="0"/>
              <a:t>For both pre-defined strings or expression values.</a:t>
            </a:r>
          </a:p>
          <a:p>
            <a:pPr marL="354013" indent="-354013">
              <a:buFont typeface="Arial" panose="020B0604020202020204" pitchFamily="34" charset="0"/>
              <a:buChar char="•"/>
            </a:pPr>
            <a:r>
              <a:rPr lang="en-US" dirty="0"/>
              <a:t>When printing strings, put </a:t>
            </a:r>
            <a:r>
              <a:rPr lang="en-SG" dirty="0"/>
              <a:t>the content within the quotation marks.</a:t>
            </a:r>
          </a:p>
          <a:p>
            <a:pPr marL="342900" indent="-342900">
              <a:buFont typeface="Arial" panose="020B0604020202020204" pitchFamily="34" charset="0"/>
              <a:buChar char="•"/>
            </a:pPr>
            <a:endParaRPr lang="en-SG" dirty="0"/>
          </a:p>
        </p:txBody>
      </p:sp>
      <p:sp>
        <p:nvSpPr>
          <p:cNvPr id="6" name="Rectangle 5"/>
          <p:cNvSpPr/>
          <p:nvPr/>
        </p:nvSpPr>
        <p:spPr>
          <a:xfrm>
            <a:off x="457200" y="3558381"/>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7" name="Rectangle 6"/>
          <p:cNvSpPr/>
          <p:nvPr/>
        </p:nvSpPr>
        <p:spPr>
          <a:xfrm>
            <a:off x="457200" y="4207860"/>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2">
                    <a:lumMod val="50000"/>
                  </a:schemeClr>
                </a:solidFill>
                <a:latin typeface="Consolas" panose="020B0609020204030204" pitchFamily="49" charset="0"/>
              </a:rPr>
              <a:t>expression</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91862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Formatted Printing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Formatted printing combines pre-defined strings with values of expressions for screen output.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combination of pre-defined strings with values of expressions is also called formatted string.</a:t>
            </a:r>
          </a:p>
          <a:p>
            <a:pPr marL="354013" indent="-354013">
              <a:buFont typeface="Arial" panose="020B0604020202020204" pitchFamily="34" charset="0"/>
              <a:buChar char="•"/>
            </a:pPr>
            <a:r>
              <a:rPr lang="en-US" dirty="0"/>
              <a:t>Add an “</a:t>
            </a:r>
            <a:r>
              <a:rPr lang="en-US" dirty="0">
                <a:solidFill>
                  <a:schemeClr val="tx2"/>
                </a:solidFill>
                <a:latin typeface="Consolas" panose="020B0609020204030204" pitchFamily="49" charset="0"/>
              </a:rPr>
              <a:t>f</a:t>
            </a:r>
            <a:r>
              <a:rPr lang="en-US" dirty="0"/>
              <a:t>” before the open quotation mark of the printing string.</a:t>
            </a:r>
          </a:p>
          <a:p>
            <a:pPr marL="354013" indent="-354013">
              <a:buFont typeface="Arial" panose="020B0604020202020204" pitchFamily="34" charset="0"/>
              <a:buChar char="•"/>
            </a:pPr>
            <a:r>
              <a:rPr lang="en-SG" dirty="0"/>
              <a:t>Wrap the expressions within a pair of curly brackets </a:t>
            </a:r>
            <a:r>
              <a:rPr lang="en-SG" dirty="0">
                <a:solidFill>
                  <a:schemeClr val="tx2"/>
                </a:solidFill>
                <a:latin typeface="Consolas" panose="020B0609020204030204" pitchFamily="49" charset="0"/>
              </a:rPr>
              <a:t>{}</a:t>
            </a:r>
            <a:r>
              <a:rPr lang="en-SG" dirty="0"/>
              <a:t>.</a:t>
            </a:r>
          </a:p>
          <a:p>
            <a:pPr marL="354013" indent="-354013">
              <a:buFont typeface="Arial" panose="020B0604020202020204" pitchFamily="34" charset="0"/>
              <a:buChar char="•"/>
            </a:pPr>
            <a:r>
              <a:rPr lang="en-US" dirty="0"/>
              <a:t>Another option for formatted printing is the </a:t>
            </a:r>
            <a:r>
              <a:rPr lang="en-US" dirty="0">
                <a:solidFill>
                  <a:schemeClr val="tx2"/>
                </a:solidFill>
                <a:latin typeface="Consolas" panose="020B0609020204030204" pitchFamily="49" charset="0"/>
              </a:rPr>
              <a:t>.format()</a:t>
            </a:r>
            <a:r>
              <a:rPr lang="en-US" dirty="0"/>
              <a:t> method.</a:t>
            </a:r>
          </a:p>
          <a:p>
            <a:endParaRPr lang="en-US"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
        <p:nvSpPr>
          <p:cNvPr id="6" name="Rectangle 5"/>
          <p:cNvSpPr/>
          <p:nvPr/>
        </p:nvSpPr>
        <p:spPr>
          <a:xfrm>
            <a:off x="457200" y="2081724"/>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err="1">
                <a:solidFill>
                  <a:schemeClr val="tx1"/>
                </a:solidFill>
                <a:latin typeface="Consolas" panose="020B0609020204030204" pitchFamily="49" charset="0"/>
              </a:rPr>
              <a:t>f"</a:t>
            </a:r>
            <a:r>
              <a:rPr lang="en-SG" sz="2000" dirty="0" err="1">
                <a:solidFill>
                  <a:schemeClr val="accent5">
                    <a:lumMod val="50000"/>
                  </a:schemeClr>
                </a:solidFill>
                <a:latin typeface="Consolas" panose="020B0609020204030204" pitchFamily="49" charset="0"/>
              </a:rPr>
              <a:t>My</a:t>
            </a:r>
            <a:r>
              <a:rPr lang="en-SG" sz="2000" dirty="0">
                <a:solidFill>
                  <a:schemeClr val="accent5">
                    <a:lumMod val="50000"/>
                  </a:schemeClr>
                </a:solidFill>
                <a:latin typeface="Consolas" panose="020B0609020204030204" pitchFamily="49" charset="0"/>
              </a:rPr>
              <a:t> String </a:t>
            </a:r>
            <a:r>
              <a:rPr lang="en-SG" sz="2000" dirty="0">
                <a:latin typeface="Consolas" panose="020B0609020204030204" pitchFamily="49" charset="0"/>
              </a:rPr>
              <a:t>{</a:t>
            </a:r>
            <a:r>
              <a:rPr lang="en-SG" sz="2000" dirty="0">
                <a:solidFill>
                  <a:schemeClr val="accent2">
                    <a:lumMod val="50000"/>
                  </a:schemeClr>
                </a:solidFill>
                <a:latin typeface="Consolas" panose="020B0609020204030204" pitchFamily="49" charset="0"/>
              </a:rPr>
              <a:t>expression1</a:t>
            </a:r>
            <a:r>
              <a:rPr lang="en-SG" sz="2000" dirty="0">
                <a:latin typeface="Consolas" panose="020B0609020204030204" pitchFamily="49" charset="0"/>
              </a:rPr>
              <a:t>} {</a:t>
            </a:r>
            <a:r>
              <a:rPr lang="en-SG" sz="2000" dirty="0">
                <a:solidFill>
                  <a:schemeClr val="accent2">
                    <a:lumMod val="50000"/>
                  </a:schemeClr>
                </a:solidFill>
                <a:latin typeface="Consolas" panose="020B0609020204030204" pitchFamily="49" charset="0"/>
              </a:rPr>
              <a:t>expression2</a:t>
            </a:r>
            <a:r>
              <a:rPr lang="en-SG" sz="2000" dirty="0">
                <a:latin typeface="Consolas" panose="020B0609020204030204" pitchFamily="49" charset="0"/>
              </a:rPr>
              <a:t>} …</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4D437530-4542-C98A-A8AE-3AC429F4094E}"/>
              </a:ext>
            </a:extLst>
          </p:cNvPr>
          <p:cNvSpPr/>
          <p:nvPr/>
        </p:nvSpPr>
        <p:spPr>
          <a:xfrm>
            <a:off x="457199" y="468566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5">
                    <a:lumMod val="50000"/>
                  </a:schemeClr>
                </a:solidFill>
                <a:latin typeface="Consolas" panose="020B0609020204030204" pitchFamily="49" charset="0"/>
              </a:rPr>
              <a:t>My String </a:t>
            </a:r>
            <a:r>
              <a:rPr lang="en-SG" sz="2000" dirty="0">
                <a:latin typeface="Consolas" panose="020B0609020204030204" pitchFamily="49" charset="0"/>
              </a:rPr>
              <a:t>{} {}</a:t>
            </a:r>
            <a:r>
              <a:rPr lang="en-SG" sz="2000" dirty="0">
                <a:solidFill>
                  <a:schemeClr val="tx1"/>
                </a:solidFill>
                <a:latin typeface="Consolas" panose="020B0609020204030204" pitchFamily="49" charset="0"/>
              </a:rPr>
              <a:t>".format(</a:t>
            </a:r>
            <a:r>
              <a:rPr lang="en-SG" sz="2000" dirty="0">
                <a:solidFill>
                  <a:schemeClr val="accent2">
                    <a:lumMod val="50000"/>
                  </a:schemeClr>
                </a:solidFill>
                <a:latin typeface="Consolas" panose="020B0609020204030204" pitchFamily="49" charset="0"/>
              </a:rPr>
              <a:t>expression1, expression2</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14083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Escape Sequences (I)</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escape sequences to print special characters that</a:t>
            </a:r>
          </a:p>
          <a:p>
            <a:pPr marL="719138" lvl="1" indent="-261938" algn="l">
              <a:buFont typeface="Wingdings" panose="05000000000000000000" pitchFamily="2" charset="2"/>
              <a:buChar char="Ø"/>
            </a:pPr>
            <a:r>
              <a:rPr lang="en-US" dirty="0">
                <a:solidFill>
                  <a:schemeClr val="tx1"/>
                </a:solidFill>
              </a:rPr>
              <a:t>are invisible such as ENTER or </a:t>
            </a:r>
            <a:r>
              <a:rPr lang="en-US" dirty="0" err="1">
                <a:solidFill>
                  <a:schemeClr val="tx1"/>
                </a:solidFill>
              </a:rPr>
              <a:t>linebreak</a:t>
            </a:r>
            <a:r>
              <a:rPr lang="en-US" dirty="0">
                <a:solidFill>
                  <a:schemeClr val="tx1"/>
                </a:solidFill>
              </a:rPr>
              <a:t> </a:t>
            </a:r>
            <a:r>
              <a:rPr lang="en-US" dirty="0">
                <a:solidFill>
                  <a:schemeClr val="tx2"/>
                </a:solidFill>
              </a:rPr>
              <a:t>(</a:t>
            </a:r>
            <a:r>
              <a:rPr lang="en-US" dirty="0">
                <a:solidFill>
                  <a:schemeClr val="tx2"/>
                </a:solidFill>
                <a:latin typeface="Consolas" panose="020B0609020204030204" pitchFamily="49" charset="0"/>
              </a:rPr>
              <a:t>\n</a:t>
            </a:r>
            <a:r>
              <a:rPr lang="en-US" dirty="0">
                <a:solidFill>
                  <a:schemeClr val="tx1"/>
                </a:solidFill>
              </a:rPr>
              <a:t>).</a:t>
            </a:r>
          </a:p>
          <a:p>
            <a:pPr marL="719138" lvl="1" indent="-261938" algn="l">
              <a:buFont typeface="Wingdings" panose="05000000000000000000" pitchFamily="2" charset="2"/>
              <a:buChar char="Ø"/>
            </a:pPr>
            <a:r>
              <a:rPr lang="en-US" dirty="0">
                <a:solidFill>
                  <a:schemeClr val="tx1"/>
                </a:solidFill>
              </a:rPr>
              <a:t>cause syntax error such as single (</a:t>
            </a:r>
            <a:r>
              <a:rPr lang="en-US" dirty="0">
                <a:solidFill>
                  <a:schemeClr val="tx2"/>
                </a:solidFill>
                <a:latin typeface="Consolas" panose="020B0609020204030204" pitchFamily="49" charset="0"/>
              </a:rPr>
              <a:t>'</a:t>
            </a:r>
            <a:r>
              <a:rPr lang="en-US" dirty="0">
                <a:solidFill>
                  <a:schemeClr val="tx1"/>
                </a:solidFill>
              </a:rPr>
              <a:t>) or double quotation marks within a string which is wrapped within the same type of quotation marks.</a:t>
            </a:r>
          </a:p>
          <a:p>
            <a:pPr marL="354013" indent="-354013">
              <a:buFont typeface="Arial" panose="020B0604020202020204" pitchFamily="34" charset="0"/>
              <a:buChar char="•"/>
            </a:pPr>
            <a:r>
              <a:rPr lang="en-US" dirty="0"/>
              <a:t>Suppose a string is put in a double quotation mark, to avoid the error:</a:t>
            </a:r>
          </a:p>
          <a:p>
            <a:pPr marL="719138" lvl="1" indent="-261938" algn="l">
              <a:buFont typeface="Wingdings" panose="05000000000000000000" pitchFamily="2" charset="2"/>
              <a:buChar char="Ø"/>
            </a:pPr>
            <a:r>
              <a:rPr lang="en-US" dirty="0">
                <a:solidFill>
                  <a:schemeClr val="tx1"/>
                </a:solidFill>
              </a:rPr>
              <a:t>Use single quotation marks within the string.</a:t>
            </a:r>
          </a:p>
          <a:p>
            <a:pPr marL="719138" lvl="1" indent="-261938" algn="l">
              <a:buFont typeface="Wingdings" panose="05000000000000000000" pitchFamily="2" charset="2"/>
              <a:buChar char="Ø"/>
            </a:pPr>
            <a:r>
              <a:rPr lang="en-US" dirty="0">
                <a:solidFill>
                  <a:schemeClr val="tx1"/>
                </a:solidFill>
              </a:rPr>
              <a:t>Use escape sequences </a:t>
            </a:r>
            <a:r>
              <a:rPr lang="en-US" dirty="0">
                <a:solidFill>
                  <a:schemeClr val="tx2"/>
                </a:solidFill>
                <a:latin typeface="Consolas" panose="020B0609020204030204" pitchFamily="49" charset="0"/>
              </a:rPr>
              <a:t>\"</a:t>
            </a:r>
            <a:r>
              <a:rPr lang="en-US" dirty="0">
                <a:solidFill>
                  <a:schemeClr val="tx1"/>
                </a:solidFill>
              </a:rPr>
              <a:t> within the string instead of switching between single and double quotation marks.</a:t>
            </a:r>
          </a:p>
          <a:p>
            <a:pPr>
              <a:buFont typeface="Wingdings" panose="05000000000000000000" pitchFamily="2" charset="2"/>
              <a:buChar char="Ø"/>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028083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escape sequences</a:t>
            </a:r>
            <a:endParaRPr lang="en-SG" dirty="0">
              <a:solidFill>
                <a:srgbClr val="FF0000"/>
              </a:solidFill>
            </a:endParaRPr>
          </a:p>
        </p:txBody>
      </p:sp>
      <p:sp>
        <p:nvSpPr>
          <p:cNvPr id="5" name="Rectangle 4"/>
          <p:cNvSpPr/>
          <p:nvPr/>
        </p:nvSpPr>
        <p:spPr>
          <a:xfrm>
            <a:off x="586595" y="1321684"/>
            <a:ext cx="7220217" cy="369332"/>
          </a:xfrm>
          <a:prstGeom prst="rect">
            <a:avLst/>
          </a:prstGeom>
        </p:spPr>
        <p:txBody>
          <a:bodyPr wrap="square">
            <a:spAutoFit/>
          </a:bodyPr>
          <a:lstStyle/>
          <a:p>
            <a:pPr marL="354013" indent="-354013">
              <a:buFont typeface="Arial" panose="020B0604020202020204" pitchFamily="34" charset="0"/>
              <a:buChar char="•"/>
            </a:pPr>
            <a:r>
              <a:rPr lang="en-US" dirty="0"/>
              <a:t>Double quotations causes errors without using escape sequences</a:t>
            </a:r>
          </a:p>
        </p:txBody>
      </p:sp>
      <p:sp>
        <p:nvSpPr>
          <p:cNvPr id="6" name="Rectangle 5"/>
          <p:cNvSpPr/>
          <p:nvPr/>
        </p:nvSpPr>
        <p:spPr>
          <a:xfrm>
            <a:off x="586594" y="3951409"/>
            <a:ext cx="6649947" cy="369332"/>
          </a:xfrm>
          <a:prstGeom prst="rect">
            <a:avLst/>
          </a:prstGeom>
        </p:spPr>
        <p:txBody>
          <a:bodyPr wrap="square">
            <a:spAutoFit/>
          </a:bodyPr>
          <a:lstStyle/>
          <a:p>
            <a:pPr marL="354013" indent="-354013">
              <a:buFont typeface="Arial" panose="020B0604020202020204" pitchFamily="34" charset="0"/>
              <a:buChar char="•"/>
            </a:pPr>
            <a:r>
              <a:rPr lang="en-US" dirty="0"/>
              <a:t>Double quotations does not cause errors with escape sequences</a:t>
            </a:r>
          </a:p>
        </p:txBody>
      </p:sp>
      <p:pic>
        <p:nvPicPr>
          <p:cNvPr id="2" name="Picture 1">
            <a:extLst>
              <a:ext uri="{FF2B5EF4-FFF2-40B4-BE49-F238E27FC236}">
                <a16:creationId xmlns:a16="http://schemas.microsoft.com/office/drawing/2014/main" id="{4D18C36D-760E-FC10-AF12-2C2DD1E360C5}"/>
              </a:ext>
            </a:extLst>
          </p:cNvPr>
          <p:cNvPicPr>
            <a:picLocks noChangeAspect="1"/>
          </p:cNvPicPr>
          <p:nvPr/>
        </p:nvPicPr>
        <p:blipFill rotWithShape="1">
          <a:blip r:embed="rId3"/>
          <a:srcRect r="5965"/>
          <a:stretch/>
        </p:blipFill>
        <p:spPr>
          <a:xfrm>
            <a:off x="732889" y="2064985"/>
            <a:ext cx="7220217" cy="1219370"/>
          </a:xfrm>
          <a:prstGeom prst="rect">
            <a:avLst/>
          </a:prstGeom>
        </p:spPr>
      </p:pic>
      <p:pic>
        <p:nvPicPr>
          <p:cNvPr id="8" name="Picture 7">
            <a:extLst>
              <a:ext uri="{FF2B5EF4-FFF2-40B4-BE49-F238E27FC236}">
                <a16:creationId xmlns:a16="http://schemas.microsoft.com/office/drawing/2014/main" id="{B2EE3A9B-A256-5529-EE00-E7592E051186}"/>
              </a:ext>
            </a:extLst>
          </p:cNvPr>
          <p:cNvPicPr>
            <a:picLocks noChangeAspect="1"/>
          </p:cNvPicPr>
          <p:nvPr/>
        </p:nvPicPr>
        <p:blipFill>
          <a:blip r:embed="rId4"/>
          <a:stretch>
            <a:fillRect/>
          </a:stretch>
        </p:blipFill>
        <p:spPr>
          <a:xfrm>
            <a:off x="732889" y="4803626"/>
            <a:ext cx="7295233" cy="666843"/>
          </a:xfrm>
          <a:prstGeom prst="rect">
            <a:avLst/>
          </a:prstGeom>
        </p:spPr>
      </p:pic>
    </p:spTree>
    <p:extLst>
      <p:ext uri="{BB962C8B-B14F-4D97-AF65-F5344CB8AC3E}">
        <p14:creationId xmlns:p14="http://schemas.microsoft.com/office/powerpoint/2010/main" val="1178973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37464164"/>
              </p:ext>
            </p:extLst>
          </p:nvPr>
        </p:nvGraphicFramePr>
        <p:xfrm>
          <a:off x="838200" y="1396365"/>
          <a:ext cx="7467600" cy="4252536"/>
        </p:xfrm>
        <a:graphic>
          <a:graphicData uri="http://schemas.openxmlformats.org/drawingml/2006/table">
            <a:tbl>
              <a:tblPr firstRow="1" firstCol="1" bandRow="1">
                <a:tableStyleId>{B301B821-A1FF-4177-AEE7-76D212191A09}</a:tableStyleId>
              </a:tblPr>
              <a:tblGrid>
                <a:gridCol w="2775340">
                  <a:extLst>
                    <a:ext uri="{9D8B030D-6E8A-4147-A177-3AD203B41FA5}">
                      <a16:colId xmlns:a16="http://schemas.microsoft.com/office/drawing/2014/main" val="820135504"/>
                    </a:ext>
                  </a:extLst>
                </a:gridCol>
                <a:gridCol w="4692260">
                  <a:extLst>
                    <a:ext uri="{9D8B030D-6E8A-4147-A177-3AD203B41FA5}">
                      <a16:colId xmlns:a16="http://schemas.microsoft.com/office/drawing/2014/main" val="3371598423"/>
                    </a:ext>
                  </a:extLst>
                </a:gridCol>
              </a:tblGrid>
              <a:tr h="0">
                <a:tc>
                  <a:txBody>
                    <a:bodyPr/>
                    <a:lstStyle/>
                    <a:p>
                      <a:pPr algn="ctr">
                        <a:lnSpc>
                          <a:spcPct val="130000"/>
                        </a:lnSpc>
                        <a:spcBef>
                          <a:spcPts val="600"/>
                        </a:spcBef>
                        <a:spcAft>
                          <a:spcPts val="0"/>
                        </a:spcAft>
                      </a:pPr>
                      <a:r>
                        <a:rPr lang="en-SG" sz="2000" dirty="0">
                          <a:effectLst/>
                        </a:rPr>
                        <a:t>Escape Sequences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55608673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\newline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30000"/>
                        </a:lnSpc>
                        <a:spcBef>
                          <a:spcPts val="600"/>
                        </a:spcBef>
                        <a:spcAft>
                          <a:spcPts val="0"/>
                        </a:spcAft>
                      </a:pPr>
                      <a:r>
                        <a:rPr lang="en-SG" sz="2000" dirty="0">
                          <a:effectLst/>
                        </a:rPr>
                        <a:t>Backslash and newline ignored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7384844"/>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Backslash (</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4541875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b="1" dirty="0">
                          <a:effectLst/>
                        </a:rPr>
                        <a:t>Single quote </a:t>
                      </a:r>
                      <a:r>
                        <a:rPr lang="en-SG" sz="2000" dirty="0">
                          <a:effectLst/>
                        </a:rPr>
                        <a:t>(</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30954483"/>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b="1" dirty="0">
                          <a:effectLst/>
                        </a:rPr>
                        <a:t>Double quote </a:t>
                      </a:r>
                      <a:r>
                        <a:rPr lang="en-SG" sz="2000" dirty="0">
                          <a:effectLst/>
                        </a:rPr>
                        <a:t>(</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238771092"/>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b="1" dirty="0">
                          <a:effectLst/>
                        </a:rPr>
                        <a:t>ENTER or line break</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17562532"/>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\b</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Backspace (BS)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422106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Horizontal Tab (TAB)</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8144357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\v</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Vertical Tab (VT)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99291607"/>
                  </a:ext>
                </a:extLst>
              </a:tr>
            </a:tbl>
          </a:graphicData>
        </a:graphic>
      </p:graphicFrame>
      <p:sp>
        <p:nvSpPr>
          <p:cNvPr id="3" name="Title 2">
            <a:extLst>
              <a:ext uri="{FF2B5EF4-FFF2-40B4-BE49-F238E27FC236}">
                <a16:creationId xmlns:a16="http://schemas.microsoft.com/office/drawing/2014/main" id="{53EB3315-FA74-429E-B034-CC280ECAEB1E}"/>
              </a:ext>
            </a:extLst>
          </p:cNvPr>
          <p:cNvSpPr>
            <a:spLocks noGrp="1"/>
          </p:cNvSpPr>
          <p:nvPr>
            <p:ph type="title"/>
          </p:nvPr>
        </p:nvSpPr>
        <p:spPr/>
        <p:txBody>
          <a:bodyPr/>
          <a:lstStyle/>
          <a:p>
            <a:r>
              <a:rPr lang="en-SG" dirty="0"/>
              <a:t>Escape Sequences (II)</a:t>
            </a:r>
          </a:p>
        </p:txBody>
      </p:sp>
    </p:spTree>
    <p:custDataLst>
      <p:tags r:id="rId1"/>
    </p:custDataLst>
    <p:extLst>
      <p:ext uri="{BB962C8B-B14F-4D97-AF65-F5344CB8AC3E}">
        <p14:creationId xmlns:p14="http://schemas.microsoft.com/office/powerpoint/2010/main" val="474509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354013" indent="-354013">
              <a:buFont typeface="Arial" panose="020B0604020202020204" pitchFamily="34" charset="0"/>
              <a:buChar char="•"/>
            </a:pPr>
            <a:r>
              <a:rPr lang="en-GB" dirty="0"/>
              <a:t>Assign values to variables using user input during run 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a:t>
            </a:r>
            <a:r>
              <a:rPr lang="en-SG" dirty="0"/>
              <a:t>requires users to type in something and then press ENTER.</a:t>
            </a:r>
          </a:p>
          <a:p>
            <a:pPr marL="354013" indent="-354013">
              <a:buFont typeface="Arial" panose="020B0604020202020204" pitchFamily="34" charset="0"/>
              <a:buChar char="•"/>
            </a:pPr>
            <a:r>
              <a:rPr lang="en-US" dirty="0"/>
              <a:t>It is allowed to use formatted strings in </a:t>
            </a:r>
            <a:r>
              <a:rPr lang="en-US" dirty="0">
                <a:solidFill>
                  <a:schemeClr val="tx2"/>
                </a:solidFill>
                <a:latin typeface="Consolas" panose="020B0609020204030204" pitchFamily="49" charset="0"/>
              </a:rPr>
              <a:t>input()</a:t>
            </a:r>
            <a:r>
              <a:rPr lang="en-SG" dirty="0"/>
              <a:t>.</a:t>
            </a:r>
          </a:p>
          <a:p>
            <a:pPr marL="354013" indent="-354013">
              <a:buFont typeface="Arial" panose="020B0604020202020204" pitchFamily="34" charset="0"/>
              <a:buChar char="•"/>
            </a:pPr>
            <a:r>
              <a:rPr lang="en-US" dirty="0"/>
              <a:t>Values assigned by an </a:t>
            </a:r>
            <a:r>
              <a:rPr lang="en-US" dirty="0">
                <a:solidFill>
                  <a:schemeClr val="tx2"/>
                </a:solidFill>
                <a:latin typeface="Consolas" panose="020B0609020204030204" pitchFamily="49" charset="0"/>
              </a:rPr>
              <a:t>input()</a:t>
            </a:r>
            <a:r>
              <a:rPr lang="en-US" dirty="0"/>
              <a:t> function are stored as string.</a:t>
            </a:r>
          </a:p>
          <a:p>
            <a:pPr marL="354013" indent="-354013">
              <a:buFont typeface="Arial" panose="020B0604020202020204" pitchFamily="34" charset="0"/>
              <a:buChar char="•"/>
            </a:pPr>
            <a:r>
              <a:rPr lang="en-US" dirty="0"/>
              <a:t>Convert string variables to become integer or float: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SG" dirty="0"/>
              <a:t>Both </a:t>
            </a:r>
            <a:r>
              <a:rPr lang="en-SG" dirty="0">
                <a:solidFill>
                  <a:schemeClr val="tx2"/>
                </a:solidFill>
                <a:latin typeface="Consolas" panose="020B0609020204030204" pitchFamily="49" charset="0"/>
              </a:rPr>
              <a:t>int()</a:t>
            </a:r>
            <a:r>
              <a:rPr lang="en-SG" dirty="0"/>
              <a:t> or </a:t>
            </a:r>
            <a:r>
              <a:rPr lang="en-SG" dirty="0">
                <a:solidFill>
                  <a:schemeClr val="tx2"/>
                </a:solidFill>
                <a:latin typeface="Consolas" panose="020B0609020204030204" pitchFamily="49" charset="0"/>
              </a:rPr>
              <a:t>float()</a:t>
            </a:r>
            <a:r>
              <a:rPr lang="en-SG" dirty="0"/>
              <a:t> only work if </a:t>
            </a:r>
            <a:r>
              <a:rPr lang="en-US" dirty="0"/>
              <a:t>the input is a number.</a:t>
            </a:r>
            <a:endParaRPr lang="en-GB" dirty="0"/>
          </a:p>
        </p:txBody>
      </p:sp>
      <p:sp>
        <p:nvSpPr>
          <p:cNvPr id="8" name="Rectangle 7"/>
          <p:cNvSpPr/>
          <p:nvPr/>
        </p:nvSpPr>
        <p:spPr>
          <a:xfrm>
            <a:off x="457200" y="1736876"/>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variable</a:t>
            </a:r>
            <a:r>
              <a:rPr lang="en-US" sz="2000" dirty="0">
                <a:latin typeface="Consolas" panose="020B0609020204030204" pitchFamily="49" charset="0"/>
              </a:rPr>
              <a:t> = </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9" name="Rectangle 8"/>
          <p:cNvSpPr/>
          <p:nvPr/>
        </p:nvSpPr>
        <p:spPr>
          <a:xfrm>
            <a:off x="457200" y="4078280"/>
            <a:ext cx="8229599" cy="7799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tabLst>
                <a:tab pos="1614488" algn="l"/>
              </a:tabLst>
            </a:pPr>
            <a:r>
              <a:rPr lang="en-US" sz="2000" dirty="0">
                <a:solidFill>
                  <a:schemeClr val="accent2">
                    <a:lumMod val="50000"/>
                  </a:schemeClr>
                </a:solidFill>
                <a:latin typeface="Consolas" panose="020B0609020204030204" pitchFamily="49" charset="0"/>
              </a:rPr>
              <a:t>	variable</a:t>
            </a:r>
            <a:r>
              <a:rPr lang="en-US" sz="2000" dirty="0">
                <a:latin typeface="Consolas" panose="020B0609020204030204" pitchFamily="49" charset="0"/>
              </a:rPr>
              <a:t> = </a:t>
            </a:r>
            <a:r>
              <a:rPr lang="en-US" sz="2000" dirty="0" err="1">
                <a:latin typeface="Consolas" panose="020B0609020204030204" pitchFamily="49" charset="0"/>
              </a:rPr>
              <a:t>int</a:t>
            </a:r>
            <a:r>
              <a:rPr lang="en-US" sz="2000" dirty="0">
                <a:latin typeface="Consolas" panose="020B0609020204030204" pitchFamily="49" charset="0"/>
              </a:rPr>
              <a:t>(</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p>
          <a:p>
            <a:pPr>
              <a:tabLst>
                <a:tab pos="1614488" algn="l"/>
              </a:tabLst>
            </a:pPr>
            <a:r>
              <a:rPr lang="en-US" sz="2000" dirty="0">
                <a:solidFill>
                  <a:schemeClr val="accent2">
                    <a:lumMod val="50000"/>
                  </a:schemeClr>
                </a:solidFill>
                <a:latin typeface="Consolas" panose="020B0609020204030204" pitchFamily="49" charset="0"/>
              </a:rPr>
              <a:t>	variable</a:t>
            </a:r>
            <a:r>
              <a:rPr lang="en-US" sz="2000" dirty="0">
                <a:latin typeface="Consolas" panose="020B0609020204030204" pitchFamily="49" charset="0"/>
              </a:rPr>
              <a:t> = float(</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4" name="Title 3">
            <a:extLst>
              <a:ext uri="{FF2B5EF4-FFF2-40B4-BE49-F238E27FC236}">
                <a16:creationId xmlns:a16="http://schemas.microsoft.com/office/drawing/2014/main" id="{4AC04EFB-EDEC-49DE-A6B5-085DB9655FE7}"/>
              </a:ext>
            </a:extLst>
          </p:cNvPr>
          <p:cNvSpPr>
            <a:spLocks noGrp="1"/>
          </p:cNvSpPr>
          <p:nvPr>
            <p:ph type="title"/>
          </p:nvPr>
        </p:nvSpPr>
        <p:spPr/>
        <p:txBody>
          <a:bodyPr/>
          <a:lstStyle/>
          <a:p>
            <a:r>
              <a:rPr lang="en-US" dirty="0"/>
              <a:t>Input</a:t>
            </a:r>
            <a:endParaRPr lang="en-SG" dirty="0"/>
          </a:p>
        </p:txBody>
      </p:sp>
    </p:spTree>
    <p:custDataLst>
      <p:tags r:id="rId1"/>
    </p:custDataLst>
    <p:extLst>
      <p:ext uri="{BB962C8B-B14F-4D97-AF65-F5344CB8AC3E}">
        <p14:creationId xmlns:p14="http://schemas.microsoft.com/office/powerpoint/2010/main" val="1159354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572000" y="1419789"/>
            <a:ext cx="4152078" cy="2042006"/>
          </a:xfrm>
          <a:prstGeom prst="rect">
            <a:avLst/>
          </a:prstGeom>
        </p:spPr>
      </p:pic>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28572" t="10546" r="25078"/>
          <a:stretch/>
        </p:blipFill>
        <p:spPr>
          <a:xfrm>
            <a:off x="7355744" y="240842"/>
            <a:ext cx="1158241" cy="1676550"/>
          </a:xfrm>
          <a:prstGeom prst="rect">
            <a:avLst/>
          </a:prstGeom>
        </p:spPr>
      </p:pic>
      <p:sp>
        <p:nvSpPr>
          <p:cNvPr id="6146" name="Title 1"/>
          <p:cNvSpPr>
            <a:spLocks noGrp="1"/>
          </p:cNvSpPr>
          <p:nvPr>
            <p:ph type="title"/>
          </p:nvPr>
        </p:nvSpPr>
        <p:spPr bwMode="auto">
          <a:xfrm>
            <a:off x="529389" y="361010"/>
            <a:ext cx="648978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rgbClr val="FF0000"/>
                </a:solidFill>
                <a:latin typeface="Lucida Sans" panose="020B0602030504020204" pitchFamily="34" charset="0"/>
                <a:ea typeface="ヒラギノ角ゴ Pro W3"/>
                <a:cs typeface="ヒラギノ角ゴ Pro W3"/>
              </a:rPr>
              <a:t>SUSS Associate faculty: </a:t>
            </a:r>
            <a:r>
              <a:rPr lang="en-US" altLang="en-US" sz="2100" dirty="0" err="1">
                <a:solidFill>
                  <a:srgbClr val="FF0000"/>
                </a:solidFill>
                <a:latin typeface="Lucida Sans" panose="020B0602030504020204" pitchFamily="34" charset="0"/>
                <a:ea typeface="ヒラギノ角ゴ Pro W3"/>
                <a:cs typeface="ヒラギノ角ゴ Pro W3"/>
              </a:rPr>
              <a:t>Dr</a:t>
            </a:r>
            <a:r>
              <a:rPr lang="en-US" altLang="en-US" sz="2100" dirty="0">
                <a:solidFill>
                  <a:srgbClr val="FF0000"/>
                </a:solidFill>
                <a:latin typeface="Lucida Sans" panose="020B0602030504020204" pitchFamily="34" charset="0"/>
                <a:ea typeface="ヒラギノ角ゴ Pro W3"/>
                <a:cs typeface="ヒラギノ角ゴ Pro W3"/>
              </a:rPr>
              <a:t> Munish Kumar</a:t>
            </a:r>
            <a:endParaRPr lang="en-SG" altLang="en-US" sz="2100" dirty="0">
              <a:solidFill>
                <a:srgbClr val="FF0000"/>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320409" y="964817"/>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SG" dirty="0"/>
              <a:t>Email: </a:t>
            </a:r>
            <a:r>
              <a:rPr lang="en-SG" i="1" dirty="0"/>
              <a:t>munishkumar001@suss.edu.sg</a:t>
            </a:r>
            <a:endParaRPr lang="en-SG" dirty="0"/>
          </a:p>
        </p:txBody>
      </p:sp>
      <p:sp>
        <p:nvSpPr>
          <p:cNvPr id="6148" name="Text Placeholder 3"/>
          <p:cNvSpPr>
            <a:spLocks noGrp="1"/>
          </p:cNvSpPr>
          <p:nvPr>
            <p:ph type="body" sz="quarter" idx="11"/>
          </p:nvPr>
        </p:nvSpPr>
        <p:spPr bwMode="auto">
          <a:xfrm>
            <a:off x="229406" y="1299091"/>
            <a:ext cx="4216400" cy="54265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buFont typeface="Arial" panose="020B0604020202020204" pitchFamily="34" charset="0"/>
              <a:buChar char="•"/>
            </a:pPr>
            <a:r>
              <a:rPr lang="en-SG" sz="1800" b="1" dirty="0">
                <a:latin typeface="Arial" panose="020B0604020202020204" pitchFamily="34" charset="0"/>
                <a:cs typeface="Arial" panose="020B0604020202020204" pitchFamily="34" charset="0"/>
              </a:rPr>
              <a:t>Academic Qualification:</a:t>
            </a:r>
            <a:r>
              <a:rPr lang="en-SG" sz="1800" dirty="0">
                <a:latin typeface="Arial" panose="020B0604020202020204" pitchFamily="34" charset="0"/>
                <a:cs typeface="Arial" panose="020B0604020202020204" pitchFamily="34" charset="0"/>
              </a:rPr>
              <a:t> </a:t>
            </a:r>
          </a:p>
          <a:p>
            <a:pPr lvl="1">
              <a:buFont typeface="Arial" panose="020B0604020202020204" pitchFamily="34" charset="0"/>
              <a:buChar char="•"/>
            </a:pPr>
            <a:r>
              <a:rPr lang="en-SG" sz="1400" i="1" dirty="0">
                <a:latin typeface="Arial" panose="020B0604020202020204" pitchFamily="34" charset="0"/>
                <a:cs typeface="Arial" panose="020B0604020202020204" pitchFamily="34" charset="0"/>
              </a:rPr>
              <a:t>Ph.D. Physics, Australian National University</a:t>
            </a:r>
            <a:endParaRPr lang="en-US" sz="1400" i="1" dirty="0">
              <a:latin typeface="Arial" panose="020B0604020202020204" pitchFamily="34" charset="0"/>
              <a:cs typeface="Arial" panose="020B0604020202020204" pitchFamily="34" charset="0"/>
            </a:endParaRPr>
          </a:p>
          <a:p>
            <a:pPr>
              <a:buFont typeface="Arial" panose="020B0604020202020204" pitchFamily="34" charset="0"/>
              <a:buChar char="•"/>
            </a:pPr>
            <a:endParaRPr lang="en-SG" sz="1800" b="1" dirty="0">
              <a:latin typeface="Arial" panose="020B0604020202020204" pitchFamily="34" charset="0"/>
              <a:cs typeface="Arial" panose="020B0604020202020204" pitchFamily="34" charset="0"/>
            </a:endParaRPr>
          </a:p>
          <a:p>
            <a:pPr>
              <a:buFont typeface="Arial" panose="020B0604020202020204" pitchFamily="34" charset="0"/>
              <a:buChar char="•"/>
            </a:pPr>
            <a:r>
              <a:rPr lang="en-SG" sz="1800" b="1" dirty="0">
                <a:latin typeface="Arial" panose="020B0604020202020204" pitchFamily="34" charset="0"/>
                <a:cs typeface="Arial" panose="020B0604020202020204" pitchFamily="34" charset="0"/>
              </a:rPr>
              <a:t>Courses taught at SUSS:</a:t>
            </a:r>
            <a:r>
              <a:rPr lang="en-SG" sz="1800" dirty="0">
                <a:latin typeface="Arial" panose="020B0604020202020204" pitchFamily="34" charset="0"/>
                <a:cs typeface="Arial" panose="020B0604020202020204" pitchFamily="34" charset="0"/>
              </a:rPr>
              <a:t> </a:t>
            </a:r>
            <a:endParaRPr lang="en-SG" sz="1800" i="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SG" sz="1400" dirty="0">
                <a:latin typeface="Arial" panose="020B0604020202020204" pitchFamily="34" charset="0"/>
                <a:cs typeface="Arial" panose="020B0604020202020204" pitchFamily="34" charset="0"/>
              </a:rPr>
              <a:t>ANL201 Data Visualisation for Business</a:t>
            </a:r>
          </a:p>
          <a:p>
            <a:pPr lvl="1">
              <a:buFont typeface="Arial" panose="020B0604020202020204" pitchFamily="34" charset="0"/>
              <a:buChar char="•"/>
            </a:pPr>
            <a:r>
              <a:rPr lang="en-US" sz="1400" dirty="0">
                <a:latin typeface="Arial" panose="020B0604020202020204" pitchFamily="34" charset="0"/>
                <a:cs typeface="Arial" panose="020B0604020202020204" pitchFamily="34" charset="0"/>
              </a:rPr>
              <a:t>ANL488 Business Analytics Applied Project</a:t>
            </a:r>
            <a:endParaRPr lang="en-SG" sz="14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dirty="0">
                <a:latin typeface="Arial" panose="020B0604020202020204" pitchFamily="34" charset="0"/>
                <a:cs typeface="Arial" panose="020B0604020202020204" pitchFamily="34" charset="0"/>
              </a:rPr>
              <a:t>ANL252 Python for Data Analytics</a:t>
            </a:r>
            <a:endParaRPr lang="en-SG"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altLang="en-US" sz="1800" dirty="0">
              <a:latin typeface="Arial" panose="020B0604020202020204" pitchFamily="34" charset="0"/>
              <a:ea typeface="ヒラギノ角ゴ Pro W3"/>
              <a:cs typeface="Arial" panose="020B0604020202020204" pitchFamily="34" charset="0"/>
            </a:endParaRPr>
          </a:p>
          <a:p>
            <a:pPr>
              <a:buFont typeface="Arial" panose="020B0604020202020204" pitchFamily="34" charset="0"/>
              <a:buChar char="•"/>
            </a:pPr>
            <a:r>
              <a:rPr lang="en-US" altLang="en-US" sz="1800" b="1" dirty="0">
                <a:latin typeface="Arial" panose="020B0604020202020204" pitchFamily="34" charset="0"/>
                <a:cs typeface="Arial" panose="020B0604020202020204" pitchFamily="34" charset="0"/>
              </a:rPr>
              <a:t>Active Area of Work/ Projects:</a:t>
            </a:r>
          </a:p>
          <a:p>
            <a:pPr lvl="1">
              <a:buFont typeface="Arial" panose="020B0604020202020204" pitchFamily="34" charset="0"/>
              <a:buChar char="•"/>
            </a:pPr>
            <a:r>
              <a:rPr lang="en-US" altLang="en-US" sz="1400" dirty="0">
                <a:solidFill>
                  <a:srgbClr val="890018"/>
                </a:solidFill>
                <a:latin typeface="Arial" panose="020B0604020202020204" pitchFamily="34" charset="0"/>
                <a:ea typeface="ヒラギノ角ゴ Pro W3"/>
                <a:cs typeface="Arial" panose="020B0604020202020204" pitchFamily="34" charset="0"/>
              </a:rPr>
              <a:t>Energy Consulting, Application of Data and Visualisation in Oil and Gas, Energy, Renewables Sector</a:t>
            </a:r>
          </a:p>
          <a:p>
            <a:pPr lvl="1">
              <a:buFont typeface="Arial" panose="020B0604020202020204" pitchFamily="34" charset="0"/>
              <a:buChar char="•"/>
            </a:pPr>
            <a:r>
              <a:rPr lang="en-SG" altLang="zh-SG" sz="1400" dirty="0">
                <a:solidFill>
                  <a:srgbClr val="890018"/>
                </a:solidFill>
                <a:latin typeface="Arial" panose="020B0604020202020204" pitchFamily="34" charset="0"/>
                <a:ea typeface="ヒラギノ角ゴ Pro W3"/>
                <a:cs typeface="Arial" panose="020B0604020202020204" pitchFamily="34" charset="0"/>
              </a:rPr>
              <a:t>Tools of the trade: Power BI &amp; Python, Tableau. </a:t>
            </a:r>
          </a:p>
          <a:p>
            <a:pPr marL="0" indent="0"/>
            <a:r>
              <a:rPr lang="en-SG" altLang="zh-SG" sz="1800" dirty="0">
                <a:latin typeface="Arial" panose="020B0604020202020204" pitchFamily="34" charset="0"/>
                <a:ea typeface="ヒラギノ角ゴ Pro W3"/>
                <a:cs typeface="Arial" panose="020B0604020202020204" pitchFamily="34" charset="0"/>
              </a:rPr>
              <a:t>.</a:t>
            </a:r>
            <a:endParaRPr lang="en-SG" altLang="en-US" sz="1800" dirty="0">
              <a:latin typeface="Lucida Sans" panose="020B0602030504020204" pitchFamily="34" charset="0"/>
              <a:ea typeface="ヒラギノ角ゴ Pro W3"/>
              <a:cs typeface="ヒラギノ角ゴ Pro W3"/>
            </a:endParaRPr>
          </a:p>
        </p:txBody>
      </p:sp>
      <p:pic>
        <p:nvPicPr>
          <p:cNvPr id="8" name="Picture 7"/>
          <p:cNvPicPr>
            <a:picLocks/>
          </p:cNvPicPr>
          <p:nvPr/>
        </p:nvPicPr>
        <p:blipFill rotWithShape="1">
          <a:blip r:embed="rId5"/>
          <a:srcRect l="4326" t="16511" r="13775" b="5404"/>
          <a:stretch/>
        </p:blipFill>
        <p:spPr>
          <a:xfrm>
            <a:off x="4397116" y="3837002"/>
            <a:ext cx="4294862" cy="2238945"/>
          </a:xfrm>
          <a:prstGeom prst="rect">
            <a:avLst/>
          </a:prstGeom>
        </p:spPr>
      </p:pic>
    </p:spTree>
    <p:custDataLst>
      <p:tags r:id="rId1"/>
    </p:custDataLst>
    <p:extLst>
      <p:ext uri="{BB962C8B-B14F-4D97-AF65-F5344CB8AC3E}">
        <p14:creationId xmlns:p14="http://schemas.microsoft.com/office/powerpoint/2010/main" val="1858707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Create a program in which the user is asked to enter the brand, model and selling price of a car. Print the information in one </a:t>
            </a:r>
            <a:r>
              <a:rPr lang="en-US" dirty="0">
                <a:solidFill>
                  <a:schemeClr val="tx2"/>
                </a:solidFill>
                <a:latin typeface="Consolas" panose="020B0609020204030204" pitchFamily="49" charset="0"/>
              </a:rPr>
              <a:t>print()</a:t>
            </a:r>
            <a:r>
              <a:rPr lang="en-US" dirty="0">
                <a:solidFill>
                  <a:schemeClr val="tx1"/>
                </a:solidFill>
              </a:rPr>
              <a:t> command subsequently using formatting printing.</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
        <p:nvSpPr>
          <p:cNvPr id="3" name="Title 2">
            <a:extLst>
              <a:ext uri="{FF2B5EF4-FFF2-40B4-BE49-F238E27FC236}">
                <a16:creationId xmlns:a16="http://schemas.microsoft.com/office/drawing/2014/main" id="{0B931597-6E1B-45FC-986C-CFB294922029}"/>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721314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Create a program in which the user is asked to enter the brand, model and selling price of a car. Print the information in one </a:t>
            </a:r>
            <a:r>
              <a:rPr lang="en-US" dirty="0">
                <a:solidFill>
                  <a:schemeClr val="tx2"/>
                </a:solidFill>
                <a:latin typeface="Consolas" panose="020B0609020204030204" pitchFamily="49" charset="0"/>
              </a:rPr>
              <a:t>print()</a:t>
            </a:r>
            <a:r>
              <a:rPr lang="en-US" dirty="0">
                <a:solidFill>
                  <a:schemeClr val="tx1"/>
                </a:solidFill>
              </a:rPr>
              <a:t> command subsequently using formatting printing.</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
        <p:nvSpPr>
          <p:cNvPr id="3" name="Title 2">
            <a:extLst>
              <a:ext uri="{FF2B5EF4-FFF2-40B4-BE49-F238E27FC236}">
                <a16:creationId xmlns:a16="http://schemas.microsoft.com/office/drawing/2014/main" id="{0B931597-6E1B-45FC-986C-CFB294922029}"/>
              </a:ext>
            </a:extLst>
          </p:cNvPr>
          <p:cNvSpPr>
            <a:spLocks noGrp="1"/>
          </p:cNvSpPr>
          <p:nvPr>
            <p:ph type="title"/>
          </p:nvPr>
        </p:nvSpPr>
        <p:spPr/>
        <p:txBody>
          <a:bodyPr/>
          <a:lstStyle/>
          <a:p>
            <a:r>
              <a:rPr lang="en-US" dirty="0"/>
              <a:t>Activity (answer)</a:t>
            </a:r>
            <a:endParaRPr lang="en-SG" dirty="0"/>
          </a:p>
        </p:txBody>
      </p:sp>
      <p:pic>
        <p:nvPicPr>
          <p:cNvPr id="2" name="Picture 1"/>
          <p:cNvPicPr>
            <a:picLocks noChangeAspect="1"/>
          </p:cNvPicPr>
          <p:nvPr/>
        </p:nvPicPr>
        <p:blipFill rotWithShape="1">
          <a:blip r:embed="rId4"/>
          <a:srcRect l="23242" t="71477" r="48681" b="20122"/>
          <a:stretch/>
        </p:blipFill>
        <p:spPr>
          <a:xfrm>
            <a:off x="1052052" y="4854010"/>
            <a:ext cx="7204467" cy="1212493"/>
          </a:xfrm>
          <a:prstGeom prst="rect">
            <a:avLst/>
          </a:prstGeom>
        </p:spPr>
      </p:pic>
      <p:pic>
        <p:nvPicPr>
          <p:cNvPr id="5" name="Picture 4"/>
          <p:cNvPicPr>
            <a:picLocks noChangeAspect="1"/>
          </p:cNvPicPr>
          <p:nvPr/>
        </p:nvPicPr>
        <p:blipFill rotWithShape="1">
          <a:blip r:embed="rId5"/>
          <a:srcRect l="62033" t="7935" r="11590" b="81125"/>
          <a:stretch/>
        </p:blipFill>
        <p:spPr>
          <a:xfrm>
            <a:off x="1885958" y="3195883"/>
            <a:ext cx="5392582" cy="1258129"/>
          </a:xfrm>
          <a:prstGeom prst="rect">
            <a:avLst/>
          </a:prstGeom>
        </p:spPr>
      </p:pic>
    </p:spTree>
    <p:custDataLst>
      <p:tags r:id="rId1"/>
    </p:custDataLst>
    <p:extLst>
      <p:ext uri="{BB962C8B-B14F-4D97-AF65-F5344CB8AC3E}">
        <p14:creationId xmlns:p14="http://schemas.microsoft.com/office/powerpoint/2010/main" val="543869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not possible to use double quotation marks within a string which is defined by double quotation marks as well?</a:t>
            </a:r>
          </a:p>
          <a:p>
            <a:pPr marL="354013" indent="-354013">
              <a:buFont typeface="Arial" panose="020B0604020202020204" pitchFamily="34" charset="0"/>
              <a:buChar char="•"/>
            </a:pPr>
            <a:r>
              <a:rPr lang="en-US" dirty="0"/>
              <a:t>What are the typical applications of escape sequences?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904522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 (answer)</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not possible to use double quotation marks within a string which is defined by double quotation marks as well?</a:t>
            </a:r>
          </a:p>
          <a:p>
            <a:pPr marL="811213" lvl="1" indent="-354013" algn="l">
              <a:buFont typeface="Wingdings" panose="05000000000000000000" pitchFamily="2" charset="2"/>
              <a:buChar char="Ø"/>
            </a:pPr>
            <a:r>
              <a:rPr lang="en-US" dirty="0"/>
              <a:t>End up printing the contents in the double quotation marks</a:t>
            </a:r>
          </a:p>
          <a:p>
            <a:pPr lvl="1" algn="l"/>
            <a:endParaRPr lang="en-US" dirty="0"/>
          </a:p>
          <a:p>
            <a:pPr marL="354013" indent="-354013">
              <a:buFont typeface="Arial" panose="020B0604020202020204" pitchFamily="34" charset="0"/>
              <a:buChar char="•"/>
            </a:pPr>
            <a:r>
              <a:rPr lang="en-US" dirty="0"/>
              <a:t>What are the typical applications of escape sequences?</a:t>
            </a:r>
          </a:p>
          <a:p>
            <a:pPr marL="811213" lvl="1" indent="-354013" algn="l">
              <a:buFont typeface="Wingdings" panose="05000000000000000000" pitchFamily="2" charset="2"/>
              <a:buChar char="Ø"/>
            </a:pPr>
            <a:r>
              <a:rPr lang="en-US" dirty="0"/>
              <a:t>Introduce a new line, such as \n</a:t>
            </a:r>
          </a:p>
          <a:p>
            <a:pPr marL="811213" lvl="1" indent="-354013" algn="l">
              <a:buFont typeface="Wingdings" panose="05000000000000000000" pitchFamily="2" charset="2"/>
              <a:buChar char="Ø"/>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874480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If-</a:t>
            </a:r>
            <a:r>
              <a:rPr lang="en-SG" dirty="0" err="1"/>
              <a:t>elif</a:t>
            </a:r>
            <a:r>
              <a:rPr lang="en-SG" dirty="0"/>
              <a:t>-else-Conditions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9490630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Boolean Expressions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Boolean expression has two outcomes: </a:t>
            </a:r>
            <a:r>
              <a:rPr lang="en-US" dirty="0">
                <a:solidFill>
                  <a:schemeClr val="tx2"/>
                </a:solidFill>
                <a:latin typeface="Consolas" panose="020B0609020204030204" pitchFamily="49" charset="0"/>
              </a:rPr>
              <a:t>True</a:t>
            </a:r>
            <a:r>
              <a:rPr lang="en-US" dirty="0"/>
              <a:t> or </a:t>
            </a:r>
            <a:r>
              <a:rPr lang="en-US" dirty="0">
                <a:solidFill>
                  <a:schemeClr val="tx2"/>
                </a:solidFill>
                <a:latin typeface="Consolas" panose="020B0609020204030204" pitchFamily="49" charset="0"/>
              </a:rPr>
              <a:t>False</a:t>
            </a:r>
            <a:r>
              <a:rPr lang="en-US" dirty="0"/>
              <a:t>.</a:t>
            </a:r>
          </a:p>
          <a:p>
            <a:pPr marL="354013" indent="-354013">
              <a:buFont typeface="Arial" panose="020B0604020202020204" pitchFamily="34" charset="0"/>
              <a:buChar char="•"/>
            </a:pPr>
            <a:r>
              <a:rPr lang="en-US" dirty="0"/>
              <a:t>Result of a single or multiple relational operations.</a:t>
            </a:r>
          </a:p>
          <a:p>
            <a:pPr marL="354013" indent="-354013">
              <a:buFont typeface="Arial" panose="020B0604020202020204" pitchFamily="34" charset="0"/>
              <a:buChar char="•"/>
            </a:pPr>
            <a:r>
              <a:rPr lang="en-US" dirty="0"/>
              <a:t>Multiple relational operations are combined by logical operators.</a:t>
            </a:r>
          </a:p>
          <a:p>
            <a:pPr marL="354013" indent="-354013">
              <a:buFont typeface="Arial" panose="020B0604020202020204" pitchFamily="34" charset="0"/>
              <a:buChar char="•"/>
            </a:pPr>
            <a:r>
              <a:rPr lang="en-US" dirty="0"/>
              <a:t>Examples of Relational Operation:</a:t>
            </a:r>
            <a:endParaRPr lang="en-SG" dirty="0"/>
          </a:p>
        </p:txBody>
      </p:sp>
      <p:graphicFrame>
        <p:nvGraphicFramePr>
          <p:cNvPr id="5" name="Table 4">
            <a:extLst>
              <a:ext uri="{FF2B5EF4-FFF2-40B4-BE49-F238E27FC236}">
                <a16:creationId xmlns:a16="http://schemas.microsoft.com/office/drawing/2014/main" id="{7143D689-3591-414C-B052-B859B97CD7D5}"/>
              </a:ext>
            </a:extLst>
          </p:cNvPr>
          <p:cNvGraphicFramePr>
            <a:graphicFrameLocks noGrp="1"/>
          </p:cNvGraphicFramePr>
          <p:nvPr/>
        </p:nvGraphicFramePr>
        <p:xfrm>
          <a:off x="1437640" y="3381375"/>
          <a:ext cx="6268720" cy="2354074"/>
        </p:xfrm>
        <a:graphic>
          <a:graphicData uri="http://schemas.openxmlformats.org/drawingml/2006/table">
            <a:tbl>
              <a:tblPr firstRow="1" firstCol="1" bandRow="1">
                <a:tableStyleId>{B301B821-A1FF-4177-AEE7-76D212191A09}</a:tableStyleId>
              </a:tblPr>
              <a:tblGrid>
                <a:gridCol w="2877820">
                  <a:extLst>
                    <a:ext uri="{9D8B030D-6E8A-4147-A177-3AD203B41FA5}">
                      <a16:colId xmlns:a16="http://schemas.microsoft.com/office/drawing/2014/main" val="1541501266"/>
                    </a:ext>
                  </a:extLst>
                </a:gridCol>
                <a:gridCol w="3390900">
                  <a:extLst>
                    <a:ext uri="{9D8B030D-6E8A-4147-A177-3AD203B41FA5}">
                      <a16:colId xmlns:a16="http://schemas.microsoft.com/office/drawing/2014/main" val="4208942511"/>
                    </a:ext>
                  </a:extLst>
                </a:gridCol>
              </a:tblGrid>
              <a:tr h="414907">
                <a:tc>
                  <a:txBody>
                    <a:bodyPr/>
                    <a:lstStyle/>
                    <a:p>
                      <a:pPr algn="ctr">
                        <a:lnSpc>
                          <a:spcPct val="130000"/>
                        </a:lnSpc>
                        <a:spcBef>
                          <a:spcPts val="600"/>
                        </a:spcBef>
                        <a:spcAft>
                          <a:spcPts val="600"/>
                        </a:spcAft>
                      </a:pPr>
                      <a:r>
                        <a:rPr lang="en-SG" sz="2000" b="1" dirty="0">
                          <a:solidFill>
                            <a:schemeClr val="bg1"/>
                          </a:solidFill>
                          <a:effectLst/>
                        </a:rPr>
                        <a:t>Relational Operation</a:t>
                      </a:r>
                      <a:endParaRPr lang="en-US" sz="2000" b="1"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bg1"/>
                          </a:solidFill>
                          <a:effectLst/>
                        </a:rPr>
                        <a:t>Result</a:t>
                      </a:r>
                      <a:endParaRPr lang="en-US"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1776102360"/>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1 == 1</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True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1019261"/>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3 &gt; 2</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True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2860720"/>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0 &lt;= -5</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False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73400601"/>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 + b &lt; 10</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False if a + b &gt;= 10</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48090788"/>
                  </a:ext>
                </a:extLst>
              </a:tr>
            </a:tbl>
          </a:graphicData>
        </a:graphic>
      </p:graphicFrame>
    </p:spTree>
    <p:custDataLst>
      <p:tags r:id="rId1"/>
    </p:custDataLst>
    <p:extLst>
      <p:ext uri="{BB962C8B-B14F-4D97-AF65-F5344CB8AC3E}">
        <p14:creationId xmlns:p14="http://schemas.microsoft.com/office/powerpoint/2010/main" val="1233370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Relational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To check equality of two expressions, use double equal sign (</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r>
              <a:rPr lang="en-US" dirty="0"/>
              <a:t>Single equal sign (</a:t>
            </a:r>
            <a:r>
              <a:rPr lang="en-US" dirty="0">
                <a:solidFill>
                  <a:schemeClr val="tx2"/>
                </a:solidFill>
                <a:latin typeface="Consolas" panose="020B0609020204030204" pitchFamily="49" charset="0"/>
              </a:rPr>
              <a:t>=</a:t>
            </a:r>
            <a:r>
              <a:rPr lang="en-US" dirty="0"/>
              <a:t>) is used for assigning value to a variable.</a:t>
            </a:r>
          </a:p>
          <a:p>
            <a:pPr marL="354013" indent="-354013">
              <a:buFont typeface="Arial" panose="020B0604020202020204" pitchFamily="34" charset="0"/>
              <a:buChar char="•"/>
            </a:pPr>
            <a:r>
              <a:rPr lang="en-US" dirty="0"/>
              <a:t>List of Relational Operators in Python:</a:t>
            </a:r>
            <a:endParaRPr lang="en-SG" dirty="0"/>
          </a:p>
        </p:txBody>
      </p:sp>
      <p:graphicFrame>
        <p:nvGraphicFramePr>
          <p:cNvPr id="6" name="Table 5">
            <a:extLst>
              <a:ext uri="{FF2B5EF4-FFF2-40B4-BE49-F238E27FC236}">
                <a16:creationId xmlns:a16="http://schemas.microsoft.com/office/drawing/2014/main" id="{19321DED-27A4-4159-92CB-BB54635182E3}"/>
              </a:ext>
            </a:extLst>
          </p:cNvPr>
          <p:cNvGraphicFramePr>
            <a:graphicFrameLocks noGrp="1"/>
          </p:cNvGraphicFramePr>
          <p:nvPr/>
        </p:nvGraphicFramePr>
        <p:xfrm>
          <a:off x="533400" y="2762659"/>
          <a:ext cx="8077200" cy="3308417"/>
        </p:xfrm>
        <a:graphic>
          <a:graphicData uri="http://schemas.openxmlformats.org/drawingml/2006/table">
            <a:tbl>
              <a:tblPr firstRow="1" firstCol="1" bandRow="1">
                <a:tableStyleId>{B301B821-A1FF-4177-AEE7-76D212191A09}</a:tableStyleId>
              </a:tblPr>
              <a:tblGrid>
                <a:gridCol w="1611383">
                  <a:extLst>
                    <a:ext uri="{9D8B030D-6E8A-4147-A177-3AD203B41FA5}">
                      <a16:colId xmlns:a16="http://schemas.microsoft.com/office/drawing/2014/main" val="2824911450"/>
                    </a:ext>
                  </a:extLst>
                </a:gridCol>
                <a:gridCol w="6465817">
                  <a:extLst>
                    <a:ext uri="{9D8B030D-6E8A-4147-A177-3AD203B41FA5}">
                      <a16:colId xmlns:a16="http://schemas.microsoft.com/office/drawing/2014/main" val="3853722362"/>
                    </a:ext>
                  </a:extLst>
                </a:gridCol>
              </a:tblGrid>
              <a:tr h="0">
                <a:tc>
                  <a:txBody>
                    <a:bodyPr/>
                    <a:lstStyle/>
                    <a:p>
                      <a:pPr algn="ctr">
                        <a:lnSpc>
                          <a:spcPct val="130000"/>
                        </a:lnSpc>
                        <a:spcBef>
                          <a:spcPts val="600"/>
                        </a:spcBef>
                        <a:spcAft>
                          <a:spcPts val="600"/>
                        </a:spcAft>
                      </a:pPr>
                      <a:r>
                        <a:rPr lang="en-SG" sz="2000" dirty="0">
                          <a:effectLst/>
                        </a:rPr>
                        <a:t>Operator</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3675104654"/>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the values of two operands are equal.</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87887276"/>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t>
                      </a:r>
                      <a:r>
                        <a:rPr lang="en-SG" sz="2000" b="0" dirty="0">
                          <a:solidFill>
                            <a:schemeClr val="tx1"/>
                          </a:solidFill>
                          <a:effectLst/>
                          <a:latin typeface="+mj-lt"/>
                        </a:rPr>
                        <a:t> or </a:t>
                      </a:r>
                      <a:r>
                        <a:rPr lang="en-SG" sz="2000" b="0" dirty="0">
                          <a:solidFill>
                            <a:schemeClr val="tx2"/>
                          </a:solidFill>
                          <a:effectLst/>
                          <a:latin typeface="Consolas" panose="020B0609020204030204" pitchFamily="49" charset="0"/>
                        </a:rPr>
                        <a:t>&lt;&gt;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values of two operands are not equal.</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1924833"/>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greater than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54114977"/>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&lt;</a:t>
                      </a:r>
                      <a:endParaRPr lang="en-US" sz="2000" b="0" dirty="0">
                        <a:solidFill>
                          <a:schemeClr val="accent6">
                            <a:lumMod val="50000"/>
                          </a:schemeClr>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less than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97501719"/>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greater than or equal to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90272499"/>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&lt;=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less than or equal to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56873507"/>
                  </a:ext>
                </a:extLst>
              </a:tr>
            </a:tbl>
          </a:graphicData>
        </a:graphic>
      </p:graphicFrame>
    </p:spTree>
    <p:custDataLst>
      <p:tags r:id="rId1"/>
    </p:custDataLst>
    <p:extLst>
      <p:ext uri="{BB962C8B-B14F-4D97-AF65-F5344CB8AC3E}">
        <p14:creationId xmlns:p14="http://schemas.microsoft.com/office/powerpoint/2010/main" val="4210490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Logical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Multiple relational operations are connected by the logical operators. </a:t>
            </a:r>
          </a:p>
          <a:p>
            <a:pPr marL="354013" indent="-354013">
              <a:buFont typeface="Arial" panose="020B0604020202020204" pitchFamily="34" charset="0"/>
              <a:buChar char="•"/>
            </a:pPr>
            <a:r>
              <a:rPr lang="en-US" dirty="0"/>
              <a:t>Below is a list of logical operators in Python:</a:t>
            </a:r>
          </a:p>
        </p:txBody>
      </p:sp>
      <p:graphicFrame>
        <p:nvGraphicFramePr>
          <p:cNvPr id="5" name="Table 4">
            <a:extLst>
              <a:ext uri="{FF2B5EF4-FFF2-40B4-BE49-F238E27FC236}">
                <a16:creationId xmlns:a16="http://schemas.microsoft.com/office/drawing/2014/main" id="{D12A78E5-A7BC-4A1D-9297-5603D794BF11}"/>
              </a:ext>
            </a:extLst>
          </p:cNvPr>
          <p:cNvGraphicFramePr>
            <a:graphicFrameLocks noGrp="1"/>
          </p:cNvGraphicFramePr>
          <p:nvPr/>
        </p:nvGraphicFramePr>
        <p:xfrm>
          <a:off x="651827" y="2483738"/>
          <a:ext cx="7840345" cy="1890524"/>
        </p:xfrm>
        <a:graphic>
          <a:graphicData uri="http://schemas.openxmlformats.org/drawingml/2006/table">
            <a:tbl>
              <a:tblPr firstRow="1" firstCol="1" bandRow="1">
                <a:tableStyleId>{B301B821-A1FF-4177-AEE7-76D212191A09}</a:tableStyleId>
              </a:tblPr>
              <a:tblGrid>
                <a:gridCol w="1344295">
                  <a:extLst>
                    <a:ext uri="{9D8B030D-6E8A-4147-A177-3AD203B41FA5}">
                      <a16:colId xmlns:a16="http://schemas.microsoft.com/office/drawing/2014/main" val="349655842"/>
                    </a:ext>
                  </a:extLst>
                </a:gridCol>
                <a:gridCol w="6496050">
                  <a:extLst>
                    <a:ext uri="{9D8B030D-6E8A-4147-A177-3AD203B41FA5}">
                      <a16:colId xmlns:a16="http://schemas.microsoft.com/office/drawing/2014/main" val="702270039"/>
                    </a:ext>
                  </a:extLst>
                </a:gridCol>
              </a:tblGrid>
              <a:tr h="0">
                <a:tc>
                  <a:txBody>
                    <a:bodyPr/>
                    <a:lstStyle/>
                    <a:p>
                      <a:pPr algn="ctr">
                        <a:lnSpc>
                          <a:spcPct val="130000"/>
                        </a:lnSpc>
                        <a:spcBef>
                          <a:spcPts val="600"/>
                        </a:spcBef>
                        <a:spcAft>
                          <a:spcPts val="600"/>
                        </a:spcAft>
                      </a:pPr>
                      <a:r>
                        <a:rPr lang="en-SG" sz="2000" dirty="0">
                          <a:effectLst/>
                        </a:rPr>
                        <a:t>Operator</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495238525"/>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and</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If both the operands are true, condition becomes true.</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297132537"/>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or</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If any of the two operands are True, condition becomes true.</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65322440"/>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not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Used to reverse the logical state of its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88505125"/>
                  </a:ext>
                </a:extLst>
              </a:tr>
            </a:tbl>
          </a:graphicData>
        </a:graphic>
      </p:graphicFrame>
    </p:spTree>
    <p:custDataLst>
      <p:tags r:id="rId1"/>
    </p:custDataLst>
    <p:extLst>
      <p:ext uri="{BB962C8B-B14F-4D97-AF65-F5344CB8AC3E}">
        <p14:creationId xmlns:p14="http://schemas.microsoft.com/office/powerpoint/2010/main" val="220393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-block</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Boolean expressions are embedded in </a:t>
            </a:r>
            <a:r>
              <a:rPr lang="en-US" dirty="0">
                <a:solidFill>
                  <a:schemeClr val="tx2"/>
                </a:solidFill>
                <a:latin typeface="Consolas" panose="020B0609020204030204" pitchFamily="49" charset="0"/>
              </a:rPr>
              <a:t>if</a:t>
            </a:r>
            <a:r>
              <a:rPr lang="en-US" dirty="0"/>
              <a:t>-conditional statement</a:t>
            </a:r>
            <a:r>
              <a:rPr lang="en-SG" dirty="0"/>
              <a:t>.</a:t>
            </a:r>
          </a:p>
          <a:p>
            <a:pPr marL="354013" indent="-354013">
              <a:buFont typeface="Arial" panose="020B0604020202020204" pitchFamily="34" charset="0"/>
              <a:buChar char="•"/>
            </a:pPr>
            <a:r>
              <a:rPr lang="en-US" dirty="0"/>
              <a:t>The result of the expression changes the program’s </a:t>
            </a:r>
            <a:r>
              <a:rPr lang="en-US" dirty="0" err="1"/>
              <a:t>behaviour</a:t>
            </a:r>
            <a:r>
              <a:rPr lang="en-US" dirty="0"/>
              <a:t> dynamically.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condition is </a:t>
            </a:r>
            <a:r>
              <a:rPr lang="en-US" dirty="0">
                <a:solidFill>
                  <a:schemeClr val="tx2"/>
                </a:solidFill>
                <a:latin typeface="Consolas" panose="020B0609020204030204" pitchFamily="49" charset="0"/>
              </a:rPr>
              <a:t>True</a:t>
            </a:r>
            <a:r>
              <a:rPr lang="en-US" dirty="0"/>
              <a:t>, instructions will be executed. </a:t>
            </a:r>
          </a:p>
          <a:p>
            <a:pPr marL="354013" indent="-354013">
              <a:buFont typeface="Arial" panose="020B0604020202020204" pitchFamily="34" charset="0"/>
              <a:buChar char="•"/>
            </a:pPr>
            <a:r>
              <a:rPr lang="en-US" dirty="0"/>
              <a:t>If condition is </a:t>
            </a:r>
            <a:r>
              <a:rPr lang="en-US" dirty="0">
                <a:solidFill>
                  <a:schemeClr val="tx2"/>
                </a:solidFill>
                <a:latin typeface="Consolas" panose="020B0609020204030204" pitchFamily="49" charset="0"/>
              </a:rPr>
              <a:t>False</a:t>
            </a:r>
            <a:r>
              <a:rPr lang="en-US" dirty="0"/>
              <a:t>, Python will skip executing the </a:t>
            </a:r>
            <a:r>
              <a:rPr lang="en-US" dirty="0">
                <a:solidFill>
                  <a:schemeClr val="tx2"/>
                </a:solidFill>
                <a:latin typeface="Consolas" panose="020B0609020204030204" pitchFamily="49" charset="0"/>
              </a:rPr>
              <a:t>if</a:t>
            </a:r>
            <a:r>
              <a:rPr lang="en-US" dirty="0"/>
              <a:t>-block.</a:t>
            </a:r>
          </a:p>
          <a:p>
            <a:pPr marL="354013" indent="-354013">
              <a:buFont typeface="Arial" panose="020B0604020202020204" pitchFamily="34" charset="0"/>
              <a:buChar char="•"/>
            </a:pPr>
            <a:r>
              <a:rPr lang="en-US" dirty="0"/>
              <a:t>It is mandatory to put a colon directly behind the condition.</a:t>
            </a:r>
          </a:p>
          <a:p>
            <a:pPr marL="354013" indent="-354013">
              <a:buFont typeface="Arial" panose="020B0604020202020204" pitchFamily="34" charset="0"/>
              <a:buChar char="•"/>
            </a:pPr>
            <a:r>
              <a:rPr lang="en-US" dirty="0"/>
              <a:t>Instructions must be indented as part of the </a:t>
            </a:r>
            <a:r>
              <a:rPr lang="en-US" dirty="0">
                <a:solidFill>
                  <a:schemeClr val="tx2"/>
                </a:solidFill>
                <a:latin typeface="Consolas" panose="020B0609020204030204" pitchFamily="49" charset="0"/>
              </a:rPr>
              <a:t>if</a:t>
            </a:r>
            <a:r>
              <a:rPr lang="en-US" dirty="0"/>
              <a:t>-block.</a:t>
            </a:r>
            <a:endParaRPr lang="en-SG" dirty="0"/>
          </a:p>
          <a:p>
            <a:pPr marL="342900" indent="-342900">
              <a:buFont typeface="Arial" panose="020B0604020202020204" pitchFamily="34" charset="0"/>
              <a:buChar char="•"/>
            </a:pPr>
            <a:endParaRPr lang="en-SG" dirty="0"/>
          </a:p>
        </p:txBody>
      </p:sp>
      <p:sp>
        <p:nvSpPr>
          <p:cNvPr id="6" name="Rectangle 5"/>
          <p:cNvSpPr/>
          <p:nvPr/>
        </p:nvSpPr>
        <p:spPr>
          <a:xfrm>
            <a:off x="457200" y="2238197"/>
            <a:ext cx="8229599" cy="7508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746569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an if condition</a:t>
            </a:r>
            <a:endParaRPr lang="en-SG" dirty="0">
              <a:solidFill>
                <a:srgbClr val="FF0000"/>
              </a:solidFill>
            </a:endParaRPr>
          </a:p>
        </p:txBody>
      </p:sp>
      <p:sp>
        <p:nvSpPr>
          <p:cNvPr id="4" name="Content Placeholder 2"/>
          <p:cNvSpPr txBox="1">
            <a:spLocks/>
          </p:cNvSpPr>
          <p:nvPr/>
        </p:nvSpPr>
        <p:spPr>
          <a:xfrm>
            <a:off x="492133" y="1256579"/>
            <a:ext cx="8468334" cy="301250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Create a variable, z = 5</a:t>
            </a:r>
            <a:endParaRPr lang="en-SG" dirty="0"/>
          </a:p>
          <a:p>
            <a:pPr marL="354013" indent="-354013">
              <a:buFont typeface="Arial" panose="020B0604020202020204" pitchFamily="34" charset="0"/>
              <a:buChar char="•"/>
            </a:pPr>
            <a:r>
              <a:rPr lang="en-US" dirty="0"/>
              <a:t>If z &gt; 2, we want python to print the value of z - 2</a:t>
            </a:r>
          </a:p>
          <a:p>
            <a:pPr marL="354013" indent="-354013">
              <a:buFont typeface="Arial" panose="020B0604020202020204" pitchFamily="34" charset="0"/>
              <a:buChar char="•"/>
            </a:pPr>
            <a:endParaRPr lang="en-US" dirty="0"/>
          </a:p>
          <a:p>
            <a:endParaRPr lang="en-SG" dirty="0"/>
          </a:p>
        </p:txBody>
      </p:sp>
      <p:pic>
        <p:nvPicPr>
          <p:cNvPr id="5" name="Picture 4">
            <a:extLst>
              <a:ext uri="{FF2B5EF4-FFF2-40B4-BE49-F238E27FC236}">
                <a16:creationId xmlns:a16="http://schemas.microsoft.com/office/drawing/2014/main" id="{5E5360FA-1C26-15F2-C399-0BA5F7360805}"/>
              </a:ext>
            </a:extLst>
          </p:cNvPr>
          <p:cNvPicPr>
            <a:picLocks noChangeAspect="1"/>
          </p:cNvPicPr>
          <p:nvPr/>
        </p:nvPicPr>
        <p:blipFill>
          <a:blip r:embed="rId3"/>
          <a:stretch>
            <a:fillRect/>
          </a:stretch>
        </p:blipFill>
        <p:spPr>
          <a:xfrm>
            <a:off x="492133" y="2816867"/>
            <a:ext cx="8389124" cy="1491704"/>
          </a:xfrm>
          <a:prstGeom prst="rect">
            <a:avLst/>
          </a:prstGeom>
        </p:spPr>
      </p:pic>
    </p:spTree>
    <p:extLst>
      <p:ext uri="{BB962C8B-B14F-4D97-AF65-F5344CB8AC3E}">
        <p14:creationId xmlns:p14="http://schemas.microsoft.com/office/powerpoint/2010/main" val="4879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marL="0" indent="0"/>
            <a:endParaRPr lang="en-US" altLang="en-US" sz="1800" dirty="0">
              <a:latin typeface="Lucida Sans" panose="020B0602030504020204" pitchFamily="34" charset="0"/>
              <a:ea typeface="ヒラギノ角ゴ Pro W3"/>
              <a:cs typeface="ヒラギノ角ゴ Pro W3"/>
            </a:endParaRPr>
          </a:p>
          <a:p>
            <a:pPr lvl="0">
              <a:buFont typeface="+mj-lt"/>
              <a:buAutoNum type="arabicPeriod"/>
            </a:pPr>
            <a:r>
              <a:rPr lang="en-US" sz="1800" dirty="0"/>
              <a:t>Execute Python from the PowerShell command line and run Python scripts written in Atom text editor</a:t>
            </a:r>
          </a:p>
          <a:p>
            <a:pPr lvl="0">
              <a:buFont typeface="+mj-lt"/>
              <a:buAutoNum type="arabicPeriod"/>
            </a:pPr>
            <a:r>
              <a:rPr lang="en-US" sz="1800" dirty="0"/>
              <a:t>Solve problems using Python scripts with appropriate variable names, types and operations</a:t>
            </a:r>
          </a:p>
          <a:p>
            <a:pPr lvl="0">
              <a:buFont typeface="+mj-lt"/>
              <a:buAutoNum type="arabicPeriod"/>
            </a:pPr>
            <a:r>
              <a:rPr lang="en-US" sz="1800" dirty="0"/>
              <a:t>Print output using formatted strings, format() method and escape sequences</a:t>
            </a:r>
          </a:p>
          <a:p>
            <a:pPr lvl="0">
              <a:buFont typeface="+mj-lt"/>
              <a:buAutoNum type="arabicPeriod"/>
            </a:pPr>
            <a:r>
              <a:rPr lang="en-US" sz="1800" dirty="0"/>
              <a:t>Create user input and use it to implement appropriate operations </a:t>
            </a:r>
          </a:p>
          <a:p>
            <a:pPr lvl="0">
              <a:buFont typeface="+mj-lt"/>
              <a:buAutoNum type="arabicPeriod"/>
            </a:pPr>
            <a:r>
              <a:rPr lang="en-US" sz="1800" dirty="0"/>
              <a:t>Compose appropriate Boolean expressions for given data scenarios</a:t>
            </a:r>
          </a:p>
          <a:p>
            <a:pPr>
              <a:buFont typeface="+mj-lt"/>
              <a:buAutoNum type="arabicPeriod"/>
            </a:pPr>
            <a:r>
              <a:rPr lang="en-US" sz="1800" dirty="0"/>
              <a:t>Use while-loop and for-loop correctly, and execute breaks when desired</a:t>
            </a:r>
            <a:endParaRPr lang="en-US" altLang="en-US" sz="1800" dirty="0">
              <a:latin typeface="Lucida Sans" panose="020B0602030504020204" pitchFamily="34" charset="0"/>
              <a:ea typeface="ヒラギノ角ゴ Pro W3"/>
              <a:cs typeface="ヒラギノ角ゴ Pro W3"/>
            </a:endParaRP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3691928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a:t>
            </a:r>
            <a:r>
              <a:rPr lang="en-SG" dirty="0">
                <a:solidFill>
                  <a:schemeClr val="tx2"/>
                </a:solidFill>
                <a:latin typeface="Consolas" panose="020B0609020204030204" pitchFamily="49" charset="0"/>
              </a:rPr>
              <a:t>else</a:t>
            </a:r>
            <a:r>
              <a:rPr lang="en-SG" dirty="0"/>
              <a:t>-block</a:t>
            </a:r>
          </a:p>
        </p:txBody>
      </p:sp>
      <p:sp>
        <p:nvSpPr>
          <p:cNvPr id="3" name="Content Placeholder 2"/>
          <p:cNvSpPr>
            <a:spLocks noGrp="1"/>
          </p:cNvSpPr>
          <p:nvPr>
            <p:ph idx="1"/>
          </p:nvPr>
        </p:nvSpPr>
        <p:spPr/>
        <p:txBody>
          <a:bodyPr/>
          <a:lstStyle/>
          <a:p>
            <a:pPr marL="354013" indent="-354013"/>
            <a:r>
              <a:rPr lang="en-US" dirty="0"/>
              <a:t>Execute another set of instructions if condition is </a:t>
            </a:r>
            <a:r>
              <a:rPr lang="en-US" dirty="0">
                <a:solidFill>
                  <a:schemeClr val="tx2"/>
                </a:solidFill>
                <a:latin typeface="Consolas" panose="020B0609020204030204" pitchFamily="49" charset="0"/>
              </a:rPr>
              <a:t>False</a:t>
            </a:r>
            <a:r>
              <a:rPr lang="en-US" dirty="0"/>
              <a:t>.</a:t>
            </a:r>
            <a:endParaRPr lang="en-SG"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r>
              <a:rPr lang="en-US" dirty="0"/>
              <a:t>It is also mandatory to put a colon directly behind the </a:t>
            </a:r>
            <a:r>
              <a:rPr lang="en-US" dirty="0">
                <a:solidFill>
                  <a:schemeClr val="tx2"/>
                </a:solidFill>
                <a:latin typeface="Consolas" panose="020B0609020204030204" pitchFamily="49" charset="0"/>
              </a:rPr>
              <a:t>else</a:t>
            </a:r>
            <a:r>
              <a:rPr lang="en-US" dirty="0"/>
              <a:t>-statement.</a:t>
            </a:r>
          </a:p>
          <a:p>
            <a:pPr marL="354013" indent="-354013"/>
            <a:r>
              <a:rPr lang="en-US" dirty="0"/>
              <a:t>Instructions must also be indented as part of the </a:t>
            </a:r>
            <a:r>
              <a:rPr lang="en-US" dirty="0">
                <a:solidFill>
                  <a:schemeClr val="tx2"/>
                </a:solidFill>
                <a:latin typeface="Consolas" panose="020B0609020204030204" pitchFamily="49" charset="0"/>
              </a:rPr>
              <a:t>else</a:t>
            </a:r>
            <a:r>
              <a:rPr lang="en-US" dirty="0"/>
              <a:t>-block.</a:t>
            </a:r>
            <a:endParaRPr lang="en-SG" dirty="0"/>
          </a:p>
          <a:p>
            <a:pPr marL="354013" indent="-354013"/>
            <a:endParaRPr lang="en-SG" dirty="0"/>
          </a:p>
        </p:txBody>
      </p:sp>
      <p:sp>
        <p:nvSpPr>
          <p:cNvPr id="6" name="Rectangle 5"/>
          <p:cNvSpPr/>
          <p:nvPr/>
        </p:nvSpPr>
        <p:spPr>
          <a:xfrm>
            <a:off x="457201" y="1944156"/>
            <a:ext cx="8229599" cy="138897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1</a:t>
            </a:r>
          </a:p>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else:</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2</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923516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FC9C8B-1867-48B5-EFCE-FE8FFDCDDB01}"/>
              </a:ext>
            </a:extLst>
          </p:cNvPr>
          <p:cNvPicPr>
            <a:picLocks noChangeAspect="1"/>
          </p:cNvPicPr>
          <p:nvPr/>
        </p:nvPicPr>
        <p:blipFill>
          <a:blip r:embed="rId3"/>
          <a:stretch>
            <a:fillRect/>
          </a:stretch>
        </p:blipFill>
        <p:spPr>
          <a:xfrm>
            <a:off x="418163" y="3134861"/>
            <a:ext cx="8307673" cy="1763363"/>
          </a:xfrm>
          <a:prstGeom prst="rect">
            <a:avLst/>
          </a:prstGeom>
        </p:spPr>
      </p:pic>
      <p:sp>
        <p:nvSpPr>
          <p:cNvPr id="3" name="Title 2"/>
          <p:cNvSpPr>
            <a:spLocks noGrp="1"/>
          </p:cNvSpPr>
          <p:nvPr>
            <p:ph type="title"/>
          </p:nvPr>
        </p:nvSpPr>
        <p:spPr/>
        <p:txBody>
          <a:bodyPr/>
          <a:lstStyle/>
          <a:p>
            <a:r>
              <a:rPr lang="en-US" dirty="0">
                <a:solidFill>
                  <a:srgbClr val="FF0000"/>
                </a:solidFill>
              </a:rPr>
              <a:t>Example of if-else block</a:t>
            </a:r>
            <a:endParaRPr lang="en-SG" dirty="0">
              <a:solidFill>
                <a:srgbClr val="FF0000"/>
              </a:solidFill>
            </a:endParaRPr>
          </a:p>
        </p:txBody>
      </p:sp>
      <p:sp>
        <p:nvSpPr>
          <p:cNvPr id="5" name="Content Placeholder 2"/>
          <p:cNvSpPr txBox="1">
            <a:spLocks/>
          </p:cNvSpPr>
          <p:nvPr/>
        </p:nvSpPr>
        <p:spPr>
          <a:xfrm>
            <a:off x="492133" y="1256580"/>
            <a:ext cx="8468334" cy="1460500"/>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Now, we create a variable z = 2</a:t>
            </a:r>
            <a:endParaRPr lang="en-SG" dirty="0"/>
          </a:p>
          <a:p>
            <a:pPr marL="354013" indent="-354013">
              <a:buFont typeface="Arial" panose="020B0604020202020204" pitchFamily="34" charset="0"/>
              <a:buChar char="•"/>
            </a:pPr>
            <a:r>
              <a:rPr lang="en-US" dirty="0"/>
              <a:t>If z &gt; 3, we want python to print the value of z – 3</a:t>
            </a:r>
          </a:p>
          <a:p>
            <a:pPr marL="354013" indent="-354013">
              <a:buFont typeface="Arial" panose="020B0604020202020204" pitchFamily="34" charset="0"/>
              <a:buChar char="•"/>
            </a:pPr>
            <a:r>
              <a:rPr lang="en-US" dirty="0"/>
              <a:t>Else, we want python to print ‘z is smaller than 3’</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endParaRPr lang="en-SG" dirty="0"/>
          </a:p>
        </p:txBody>
      </p:sp>
    </p:spTree>
    <p:extLst>
      <p:ext uri="{BB962C8B-B14F-4D97-AF65-F5344CB8AC3E}">
        <p14:creationId xmlns:p14="http://schemas.microsoft.com/office/powerpoint/2010/main" val="27573884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a:t>
            </a:r>
            <a:r>
              <a:rPr lang="en-SG" dirty="0" err="1">
                <a:solidFill>
                  <a:schemeClr val="tx2"/>
                </a:solidFill>
                <a:latin typeface="Consolas" panose="020B0609020204030204" pitchFamily="49" charset="0"/>
              </a:rPr>
              <a:t>elif</a:t>
            </a:r>
            <a:r>
              <a:rPr lang="en-SG" dirty="0"/>
              <a:t>-</a:t>
            </a:r>
            <a:r>
              <a:rPr lang="en-SG" dirty="0">
                <a:solidFill>
                  <a:schemeClr val="tx2"/>
                </a:solidFill>
                <a:latin typeface="Consolas" panose="020B0609020204030204" pitchFamily="49" charset="0"/>
              </a:rPr>
              <a:t>else</a:t>
            </a:r>
            <a:r>
              <a:rPr lang="en-SG" dirty="0"/>
              <a:t>-block</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Execute multiple sets of instructions </a:t>
            </a:r>
            <a:r>
              <a:rPr lang="en-US" dirty="0">
                <a:solidFill>
                  <a:schemeClr val="tx2"/>
                </a:solidFill>
                <a:latin typeface="Consolas" panose="020B0609020204030204" pitchFamily="49" charset="0"/>
              </a:rPr>
              <a:t>if</a:t>
            </a:r>
            <a:r>
              <a:rPr lang="en-US" dirty="0"/>
              <a:t>-condition has multiple outcomes.</a:t>
            </a:r>
            <a:endParaRPr lang="en-S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else</a:t>
            </a:r>
            <a:r>
              <a:rPr lang="en-US" dirty="0"/>
              <a:t>-statement is not compulsory here.</a:t>
            </a:r>
          </a:p>
          <a:p>
            <a:pPr marL="354013" indent="-354013">
              <a:buFont typeface="Arial" panose="020B0604020202020204" pitchFamily="34" charset="0"/>
              <a:buChar char="•"/>
            </a:pPr>
            <a:r>
              <a:rPr lang="en-US" dirty="0"/>
              <a:t>Ensure </a:t>
            </a:r>
            <a:r>
              <a:rPr lang="en-US" dirty="0">
                <a:solidFill>
                  <a:schemeClr val="tx2"/>
                </a:solidFill>
                <a:latin typeface="Consolas" panose="020B0609020204030204" pitchFamily="49" charset="0"/>
              </a:rPr>
              <a:t>if</a:t>
            </a:r>
            <a:r>
              <a:rPr lang="en-US" dirty="0"/>
              <a:t>-statement and </a:t>
            </a:r>
            <a:r>
              <a:rPr lang="en-US" dirty="0" err="1">
                <a:solidFill>
                  <a:schemeClr val="tx2"/>
                </a:solidFill>
                <a:latin typeface="Consolas" panose="020B0609020204030204" pitchFamily="49" charset="0"/>
              </a:rPr>
              <a:t>elif</a:t>
            </a:r>
            <a:r>
              <a:rPr lang="en-US" dirty="0"/>
              <a:t>-statements cover all possible outcomes.</a:t>
            </a:r>
          </a:p>
          <a:p>
            <a:pPr marL="354013" indent="-354013">
              <a:buFont typeface="Arial" panose="020B0604020202020204" pitchFamily="34" charset="0"/>
              <a:buChar char="•"/>
            </a:pPr>
            <a:r>
              <a:rPr lang="en-US" dirty="0"/>
              <a:t>Only omit those possibilities that do not need instructions to follow up.</a:t>
            </a:r>
          </a:p>
        </p:txBody>
      </p:sp>
      <p:sp>
        <p:nvSpPr>
          <p:cNvPr id="6" name="Rectangle 5"/>
          <p:cNvSpPr/>
          <p:nvPr/>
        </p:nvSpPr>
        <p:spPr>
          <a:xfrm>
            <a:off x="457200" y="1854740"/>
            <a:ext cx="8229599" cy="206833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 1</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313113"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1</a:t>
            </a:r>
          </a:p>
          <a:p>
            <a:pPr marL="2693988" algn="l"/>
            <a:r>
              <a:rPr lang="en-SG" sz="2000" dirty="0" err="1">
                <a:effectLst/>
                <a:latin typeface="Consolas" panose="020B0609020204030204" pitchFamily="49" charset="0"/>
                <a:ea typeface="SimSun" panose="02010600030101010101" pitchFamily="2" charset="-122"/>
                <a:cs typeface="Times New Roman" panose="02020603050405020304" pitchFamily="18" charset="0"/>
              </a:rPr>
              <a:t>elif</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 2</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marL="914400" algn="l">
              <a:tabLst>
                <a:tab pos="3313113" algn="l"/>
              </a:tabLst>
            </a:pP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 2</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else:</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313113"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3</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960733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created in the previous chapter with </a:t>
            </a:r>
            <a:r>
              <a:rPr lang="en-US" dirty="0"/>
              <a:t>the following functionality:</a:t>
            </a:r>
          </a:p>
          <a:p>
            <a:pPr algn="just"/>
            <a:r>
              <a:rPr lang="en-US" dirty="0">
                <a:solidFill>
                  <a:schemeClr val="tx1"/>
                </a:solidFill>
              </a:rPr>
              <a:t>After entering the brand, model and price of the first car, the user is required to answer they would like enter the same information of a second car. If the user’s reply is yes, ask the user those questions from the previous chapter again. If his reply is no, end the program.</a:t>
            </a:r>
          </a:p>
          <a:p>
            <a:endParaRPr lang="en-SG" dirty="0"/>
          </a:p>
        </p:txBody>
      </p:sp>
      <p:sp>
        <p:nvSpPr>
          <p:cNvPr id="3" name="Title 2">
            <a:extLst>
              <a:ext uri="{FF2B5EF4-FFF2-40B4-BE49-F238E27FC236}">
                <a16:creationId xmlns:a16="http://schemas.microsoft.com/office/drawing/2014/main" id="{BED05ADF-A4C6-44A5-ADF8-6533AE571647}"/>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3260955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(answers)</a:t>
            </a:r>
            <a:endParaRPr lang="en-SG" dirty="0"/>
          </a:p>
        </p:txBody>
      </p:sp>
      <p:pic>
        <p:nvPicPr>
          <p:cNvPr id="4" name="Picture 3"/>
          <p:cNvPicPr>
            <a:picLocks noChangeAspect="1"/>
          </p:cNvPicPr>
          <p:nvPr/>
        </p:nvPicPr>
        <p:blipFill rotWithShape="1">
          <a:blip r:embed="rId2"/>
          <a:srcRect t="55899" r="68022" b="26519"/>
          <a:stretch/>
        </p:blipFill>
        <p:spPr>
          <a:xfrm>
            <a:off x="1297494" y="3878771"/>
            <a:ext cx="6978291" cy="2158235"/>
          </a:xfrm>
          <a:prstGeom prst="rect">
            <a:avLst/>
          </a:prstGeom>
        </p:spPr>
      </p:pic>
      <p:pic>
        <p:nvPicPr>
          <p:cNvPr id="6" name="Picture 5"/>
          <p:cNvPicPr>
            <a:picLocks noChangeAspect="1"/>
          </p:cNvPicPr>
          <p:nvPr/>
        </p:nvPicPr>
        <p:blipFill rotWithShape="1">
          <a:blip r:embed="rId3"/>
          <a:srcRect l="21693" t="5863" r="37153" b="64347"/>
          <a:stretch/>
        </p:blipFill>
        <p:spPr>
          <a:xfrm>
            <a:off x="1573161" y="1088277"/>
            <a:ext cx="6240508" cy="2541016"/>
          </a:xfrm>
          <a:prstGeom prst="rect">
            <a:avLst/>
          </a:prstGeom>
        </p:spPr>
      </p:pic>
    </p:spTree>
    <p:extLst>
      <p:ext uri="{BB962C8B-B14F-4D97-AF65-F5344CB8AC3E}">
        <p14:creationId xmlns:p14="http://schemas.microsoft.com/office/powerpoint/2010/main" val="17687035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do parentheses affect the outcome of a Boolean expression in which logical operators are involved?</a:t>
            </a:r>
          </a:p>
          <a:p>
            <a:pPr lvl="1" algn="l"/>
            <a:endParaRPr lang="en-US" dirty="0"/>
          </a:p>
          <a:p>
            <a:pPr marL="354013" indent="-354013">
              <a:buFont typeface="Arial" panose="020B0604020202020204" pitchFamily="34" charset="0"/>
              <a:buChar char="•"/>
            </a:pPr>
            <a:r>
              <a:rPr lang="en-US" dirty="0"/>
              <a:t>When is it sensible just to omit the </a:t>
            </a:r>
            <a:r>
              <a:rPr lang="en-US" dirty="0" err="1">
                <a:solidFill>
                  <a:schemeClr val="tx2"/>
                </a:solidFill>
                <a:latin typeface="Consolas" panose="020B0609020204030204" pitchFamily="49" charset="0"/>
              </a:rPr>
              <a:t>elif</a:t>
            </a:r>
            <a:r>
              <a:rPr lang="en-US" dirty="0"/>
              <a:t>-and/or </a:t>
            </a:r>
            <a:r>
              <a:rPr lang="en-US" dirty="0">
                <a:solidFill>
                  <a:schemeClr val="tx2"/>
                </a:solidFill>
                <a:latin typeface="Consolas" panose="020B0609020204030204" pitchFamily="49" charset="0"/>
              </a:rPr>
              <a:t>else</a:t>
            </a:r>
            <a:r>
              <a:rPr lang="en-US" dirty="0"/>
              <a:t>-statements in an </a:t>
            </a:r>
            <a:r>
              <a:rPr lang="en-US" dirty="0">
                <a:solidFill>
                  <a:schemeClr val="tx2"/>
                </a:solidFill>
                <a:latin typeface="Consolas" panose="020B0609020204030204" pitchFamily="49" charset="0"/>
              </a:rPr>
              <a:t>if</a:t>
            </a:r>
            <a:r>
              <a:rPr lang="en-US" dirty="0"/>
              <a:t>-block? When does it make sense to include them?</a:t>
            </a:r>
          </a:p>
          <a:p>
            <a:pPr lvl="1" algn="l"/>
            <a:endParaRPr lang="en-US" dirty="0"/>
          </a:p>
        </p:txBody>
      </p:sp>
    </p:spTree>
    <p:custDataLst>
      <p:tags r:id="rId1"/>
    </p:custDataLst>
    <p:extLst>
      <p:ext uri="{BB962C8B-B14F-4D97-AF65-F5344CB8AC3E}">
        <p14:creationId xmlns:p14="http://schemas.microsoft.com/office/powerpoint/2010/main" val="598341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 (answers)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do parentheses affect the outcome of a Boolean expression in which logical operators are involved?</a:t>
            </a:r>
          </a:p>
          <a:p>
            <a:pPr marL="811213" lvl="1" indent="-354013" algn="l">
              <a:buFont typeface="Wingdings" panose="05000000000000000000" pitchFamily="2" charset="2"/>
              <a:buChar char="Ø"/>
            </a:pPr>
            <a:r>
              <a:rPr lang="en-US" dirty="0"/>
              <a:t>Parentheses have priority</a:t>
            </a:r>
          </a:p>
          <a:p>
            <a:pPr lvl="1" algn="l"/>
            <a:endParaRPr lang="en-US" dirty="0"/>
          </a:p>
          <a:p>
            <a:pPr marL="354013" indent="-354013">
              <a:buFont typeface="Arial" panose="020B0604020202020204" pitchFamily="34" charset="0"/>
              <a:buChar char="•"/>
            </a:pPr>
            <a:r>
              <a:rPr lang="en-US" dirty="0"/>
              <a:t>When is it sensible just to omit the </a:t>
            </a:r>
            <a:r>
              <a:rPr lang="en-US" dirty="0" err="1">
                <a:solidFill>
                  <a:schemeClr val="tx2"/>
                </a:solidFill>
                <a:latin typeface="Consolas" panose="020B0609020204030204" pitchFamily="49" charset="0"/>
              </a:rPr>
              <a:t>elif</a:t>
            </a:r>
            <a:r>
              <a:rPr lang="en-US" dirty="0"/>
              <a:t>-and/or </a:t>
            </a:r>
            <a:r>
              <a:rPr lang="en-US" dirty="0">
                <a:solidFill>
                  <a:schemeClr val="tx2"/>
                </a:solidFill>
                <a:latin typeface="Consolas" panose="020B0609020204030204" pitchFamily="49" charset="0"/>
              </a:rPr>
              <a:t>else</a:t>
            </a:r>
            <a:r>
              <a:rPr lang="en-US" dirty="0"/>
              <a:t>-statements in an </a:t>
            </a:r>
            <a:r>
              <a:rPr lang="en-US" dirty="0">
                <a:solidFill>
                  <a:schemeClr val="tx2"/>
                </a:solidFill>
                <a:latin typeface="Consolas" panose="020B0609020204030204" pitchFamily="49" charset="0"/>
              </a:rPr>
              <a:t>if</a:t>
            </a:r>
            <a:r>
              <a:rPr lang="en-US" dirty="0"/>
              <a:t>-block? When does it make sense to include them?</a:t>
            </a:r>
          </a:p>
          <a:p>
            <a:pPr marL="811213" lvl="1" indent="-354013" algn="l">
              <a:buFont typeface="Wingdings" panose="05000000000000000000" pitchFamily="2" charset="2"/>
              <a:buChar char="Ø"/>
            </a:pPr>
            <a:r>
              <a:rPr lang="en-US" dirty="0"/>
              <a:t>Omit the </a:t>
            </a:r>
            <a:r>
              <a:rPr lang="en-US" dirty="0" err="1"/>
              <a:t>elif</a:t>
            </a:r>
            <a:r>
              <a:rPr lang="en-US" dirty="0"/>
              <a:t> if we do not expect output from the else condition</a:t>
            </a:r>
          </a:p>
        </p:txBody>
      </p:sp>
    </p:spTree>
    <p:custDataLst>
      <p:tags r:id="rId1"/>
    </p:custDataLst>
    <p:extLst>
      <p:ext uri="{BB962C8B-B14F-4D97-AF65-F5344CB8AC3E}">
        <p14:creationId xmlns:p14="http://schemas.microsoft.com/office/powerpoint/2010/main" val="19504700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A8E3E8B-FFB7-BF95-47AB-F492A122C084}"/>
              </a:ext>
            </a:extLst>
          </p:cNvPr>
          <p:cNvSpPr>
            <a:spLocks noGrp="1"/>
          </p:cNvSpPr>
          <p:nvPr>
            <p:ph type="subTitle" idx="1"/>
          </p:nvPr>
        </p:nvSpPr>
        <p:spPr>
          <a:xfrm>
            <a:off x="492133" y="2922104"/>
            <a:ext cx="8468334" cy="1346978"/>
          </a:xfrm>
        </p:spPr>
        <p:txBody>
          <a:bodyPr anchor="ctr" anchorCtr="0">
            <a:normAutofit/>
          </a:bodyPr>
          <a:lstStyle/>
          <a:p>
            <a:pPr algn="ctr"/>
            <a:r>
              <a:rPr lang="en-US" sz="4000" dirty="0">
                <a:solidFill>
                  <a:schemeClr val="accent6">
                    <a:lumMod val="75000"/>
                  </a:schemeClr>
                </a:solidFill>
              </a:rPr>
              <a:t>15 min Break</a:t>
            </a:r>
            <a:endParaRPr lang="en-SG" sz="4000" dirty="0">
              <a:solidFill>
                <a:schemeClr val="accent6">
                  <a:lumMod val="75000"/>
                </a:schemeClr>
              </a:solidFill>
            </a:endParaRPr>
          </a:p>
        </p:txBody>
      </p:sp>
      <p:sp>
        <p:nvSpPr>
          <p:cNvPr id="3" name="Title 2">
            <a:extLst>
              <a:ext uri="{FF2B5EF4-FFF2-40B4-BE49-F238E27FC236}">
                <a16:creationId xmlns:a16="http://schemas.microsoft.com/office/drawing/2014/main" id="{DF134A5B-8086-2C3A-4D88-1605D4D50BEA}"/>
              </a:ext>
            </a:extLst>
          </p:cNvPr>
          <p:cNvSpPr>
            <a:spLocks noGrp="1"/>
          </p:cNvSpPr>
          <p:nvPr>
            <p:ph type="title"/>
          </p:nvPr>
        </p:nvSpPr>
        <p:spPr/>
        <p:txBody>
          <a:bodyPr/>
          <a:lstStyle/>
          <a:p>
            <a:endParaRPr lang="en-SG"/>
          </a:p>
        </p:txBody>
      </p:sp>
    </p:spTree>
    <p:extLst>
      <p:ext uri="{BB962C8B-B14F-4D97-AF65-F5344CB8AC3E}">
        <p14:creationId xmlns:p14="http://schemas.microsoft.com/office/powerpoint/2010/main" val="10608027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Loops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25050007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while</a:t>
            </a:r>
            <a:r>
              <a:rPr lang="en-SG" dirty="0"/>
              <a:t>-Loops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Loops is used to repeat instructions that will be applied for many times.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condition controls whether the loop will run a new iteration or not.</a:t>
            </a:r>
          </a:p>
          <a:p>
            <a:pPr marL="354013" indent="-354013">
              <a:buFont typeface="Arial" panose="020B0604020202020204" pitchFamily="34" charset="0"/>
              <a:buChar char="•"/>
            </a:pPr>
            <a:r>
              <a:rPr lang="en-US" dirty="0"/>
              <a:t>If it is </a:t>
            </a:r>
            <a:r>
              <a:rPr lang="en-US" dirty="0">
                <a:solidFill>
                  <a:schemeClr val="tx2"/>
                </a:solidFill>
                <a:latin typeface="Consolas" panose="020B0609020204030204" pitchFamily="49" charset="0"/>
              </a:rPr>
              <a:t>True</a:t>
            </a:r>
            <a:r>
              <a:rPr lang="en-US" dirty="0"/>
              <a:t>, Python will execute the instructions written with indentation.</a:t>
            </a:r>
          </a:p>
          <a:p>
            <a:pPr marL="354013" indent="-354013">
              <a:buFont typeface="Arial" panose="020B0604020202020204" pitchFamily="34" charset="0"/>
              <a:buChar char="•"/>
            </a:pPr>
            <a:r>
              <a:rPr lang="en-US" dirty="0"/>
              <a:t>Number of loops can be infinite.</a:t>
            </a:r>
          </a:p>
          <a:p>
            <a:pPr marL="354013" indent="-354013">
              <a:buFont typeface="Arial" panose="020B0604020202020204" pitchFamily="34" charset="0"/>
              <a:buChar char="•"/>
            </a:pPr>
            <a:r>
              <a:rPr lang="en-US" dirty="0"/>
              <a:t>The loop will be repeated as long as the condition is </a:t>
            </a:r>
            <a:r>
              <a:rPr lang="en-US" dirty="0">
                <a:solidFill>
                  <a:schemeClr val="tx2"/>
                </a:solidFill>
                <a:latin typeface="Consolas" panose="020B0609020204030204" pitchFamily="49" charset="0"/>
              </a:rPr>
              <a:t>True</a:t>
            </a:r>
            <a:r>
              <a:rPr lang="en-US" dirty="0"/>
              <a:t>. </a:t>
            </a:r>
          </a:p>
          <a:p>
            <a:pPr marL="354013" indent="-354013">
              <a:buFont typeface="Arial" panose="020B0604020202020204" pitchFamily="34" charset="0"/>
              <a:buChar char="•"/>
            </a:pPr>
            <a:r>
              <a:rPr lang="en-US" dirty="0"/>
              <a:t>Ensure there is an exit condition for the loop to terminate.</a:t>
            </a:r>
            <a:endParaRPr lang="en-SG" dirty="0"/>
          </a:p>
        </p:txBody>
      </p:sp>
      <p:sp>
        <p:nvSpPr>
          <p:cNvPr id="6" name="Rectangle 5">
            <a:extLst>
              <a:ext uri="{FF2B5EF4-FFF2-40B4-BE49-F238E27FC236}">
                <a16:creationId xmlns:a16="http://schemas.microsoft.com/office/drawing/2014/main" id="{DA7EAC55-106C-4777-A51E-C958844DE8D3}"/>
              </a:ext>
            </a:extLst>
          </p:cNvPr>
          <p:cNvSpPr/>
          <p:nvPr/>
        </p:nvSpPr>
        <p:spPr>
          <a:xfrm>
            <a:off x="457201" y="1805576"/>
            <a:ext cx="8229599" cy="78030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419350" algn="l"/>
            <a:r>
              <a:rPr lang="en-SG" sz="2000" dirty="0">
                <a:effectLst/>
                <a:latin typeface="Consolas" panose="020B0609020204030204" pitchFamily="49" charset="0"/>
                <a:ea typeface="SimSun" panose="02010600030101010101" pitchFamily="2" charset="-122"/>
                <a:cs typeface="Times New Roman" panose="02020603050405020304" pitchFamily="18" charset="0"/>
              </a:rPr>
              <a:t>while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1369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61147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1</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Introduction to Python Programming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D79CA1-C548-01BF-1BFC-B6F392E9A298}"/>
              </a:ext>
            </a:extLst>
          </p:cNvPr>
          <p:cNvPicPr>
            <a:picLocks noChangeAspect="1"/>
          </p:cNvPicPr>
          <p:nvPr/>
        </p:nvPicPr>
        <p:blipFill>
          <a:blip r:embed="rId2"/>
          <a:stretch>
            <a:fillRect/>
          </a:stretch>
        </p:blipFill>
        <p:spPr>
          <a:xfrm>
            <a:off x="1056751" y="3226883"/>
            <a:ext cx="7030497" cy="2374538"/>
          </a:xfrm>
          <a:prstGeom prst="rect">
            <a:avLst/>
          </a:prstGeom>
        </p:spPr>
      </p:pic>
      <p:sp>
        <p:nvSpPr>
          <p:cNvPr id="2" name="Subtitle 1"/>
          <p:cNvSpPr>
            <a:spLocks noGrp="1"/>
          </p:cNvSpPr>
          <p:nvPr>
            <p:ph type="subTitle" idx="1"/>
          </p:nvPr>
        </p:nvSpPr>
        <p:spPr/>
        <p:txBody>
          <a:bodyPr/>
          <a:lstStyle/>
          <a:p>
            <a:pPr marL="342900" indent="-342900">
              <a:buFont typeface="Arial" panose="020B0604020202020204" pitchFamily="34" charset="0"/>
              <a:buChar char="•"/>
            </a:pPr>
            <a:r>
              <a:rPr lang="en-US" dirty="0"/>
              <a:t>Create a variable </a:t>
            </a:r>
            <a:r>
              <a:rPr lang="en-US" dirty="0" err="1"/>
              <a:t>i</a:t>
            </a:r>
            <a:r>
              <a:rPr lang="en-US" dirty="0"/>
              <a:t> = 1</a:t>
            </a:r>
          </a:p>
          <a:p>
            <a:pPr marL="342900" indent="-342900">
              <a:buFont typeface="Arial" panose="020B0604020202020204" pitchFamily="34" charset="0"/>
              <a:buChar char="•"/>
            </a:pPr>
            <a:r>
              <a:rPr lang="en-US" dirty="0"/>
              <a:t>while </a:t>
            </a:r>
            <a:r>
              <a:rPr lang="en-US" dirty="0" err="1"/>
              <a:t>i</a:t>
            </a:r>
            <a:r>
              <a:rPr lang="en-US" dirty="0"/>
              <a:t> &lt; 6, print </a:t>
            </a:r>
            <a:r>
              <a:rPr lang="en-US" dirty="0" err="1"/>
              <a:t>i</a:t>
            </a:r>
            <a:endParaRPr lang="en-US" dirty="0"/>
          </a:p>
          <a:p>
            <a:pPr marL="342900" indent="-342900">
              <a:buFont typeface="Arial" panose="020B0604020202020204" pitchFamily="34" charset="0"/>
              <a:buChar char="•"/>
            </a:pPr>
            <a:r>
              <a:rPr lang="en-US" dirty="0"/>
              <a:t>increase </a:t>
            </a:r>
            <a:r>
              <a:rPr lang="en-US" dirty="0" err="1"/>
              <a:t>i</a:t>
            </a:r>
            <a:r>
              <a:rPr lang="en-US" dirty="0"/>
              <a:t> by 1 for each iteration to prevent infinite loop</a:t>
            </a:r>
          </a:p>
          <a:p>
            <a:pPr marL="800100" lvl="1" indent="-342900" algn="l">
              <a:buFont typeface="Wingdings" panose="05000000000000000000" pitchFamily="2" charset="2"/>
              <a:buChar char="Ø"/>
            </a:pPr>
            <a:r>
              <a:rPr lang="en-US" dirty="0"/>
              <a:t>i.e., </a:t>
            </a:r>
            <a:r>
              <a:rPr lang="en-US" dirty="0" err="1"/>
              <a:t>i</a:t>
            </a:r>
            <a:r>
              <a:rPr lang="en-US" dirty="0"/>
              <a:t> += 1</a:t>
            </a:r>
            <a:endParaRPr lang="en-SG" dirty="0"/>
          </a:p>
        </p:txBody>
      </p:sp>
      <p:sp>
        <p:nvSpPr>
          <p:cNvPr id="3" name="Title 2"/>
          <p:cNvSpPr>
            <a:spLocks noGrp="1"/>
          </p:cNvSpPr>
          <p:nvPr>
            <p:ph type="title"/>
          </p:nvPr>
        </p:nvSpPr>
        <p:spPr/>
        <p:txBody>
          <a:bodyPr/>
          <a:lstStyle/>
          <a:p>
            <a:r>
              <a:rPr lang="en-US" dirty="0">
                <a:solidFill>
                  <a:srgbClr val="FF0000"/>
                </a:solidFill>
              </a:rPr>
              <a:t>Example of while loop</a:t>
            </a:r>
            <a:endParaRPr lang="en-SG" dirty="0">
              <a:solidFill>
                <a:srgbClr val="FF0000"/>
              </a:solidFill>
            </a:endParaRPr>
          </a:p>
        </p:txBody>
      </p:sp>
    </p:spTree>
    <p:extLst>
      <p:ext uri="{BB962C8B-B14F-4D97-AF65-F5344CB8AC3E}">
        <p14:creationId xmlns:p14="http://schemas.microsoft.com/office/powerpoint/2010/main" val="13090027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latin typeface="+mj-lt"/>
              </a:rPr>
              <a:t>Generate Integer list</a:t>
            </a:r>
            <a:endParaRPr lang="en-SG" dirty="0"/>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a:t>
            </a:r>
            <a:r>
              <a:rPr lang="en-US" dirty="0">
                <a:solidFill>
                  <a:schemeClr val="tx2"/>
                </a:solidFill>
                <a:latin typeface="Consolas" panose="020B0609020204030204" pitchFamily="49" charset="0"/>
              </a:rPr>
              <a:t>for</a:t>
            </a:r>
            <a:r>
              <a:rPr lang="en-US" dirty="0"/>
              <a:t>-loop needs a list to iterate.</a:t>
            </a:r>
          </a:p>
          <a:p>
            <a:pPr marL="354013" indent="-354013">
              <a:buFont typeface="Arial" panose="020B0604020202020204" pitchFamily="34" charset="0"/>
              <a:buChar char="•"/>
            </a:pPr>
            <a:r>
              <a:rPr lang="en-US" dirty="0"/>
              <a:t>The number of loops is equivalent to the length of the list.</a:t>
            </a:r>
          </a:p>
          <a:p>
            <a:pPr marL="354013" indent="-354013">
              <a:buFont typeface="Arial" panose="020B0604020202020204" pitchFamily="34" charset="0"/>
              <a:buChar char="•"/>
            </a:pPr>
            <a:r>
              <a:rPr lang="en-US" dirty="0"/>
              <a:t>To generate a simple list of consecutive integers: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Basically, </a:t>
            </a:r>
            <a:r>
              <a:rPr lang="en-US" dirty="0">
                <a:solidFill>
                  <a:schemeClr val="tx2"/>
                </a:solidFill>
                <a:latin typeface="Consolas" panose="020B0609020204030204" pitchFamily="49" charset="0"/>
              </a:rPr>
              <a:t>for</a:t>
            </a:r>
            <a:r>
              <a:rPr lang="en-US" dirty="0"/>
              <a:t>-loop supports the iteration through any Python list.</a:t>
            </a:r>
          </a:p>
          <a:p>
            <a:pPr marL="342900" indent="-34290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73F412B-AE61-4340-ACA6-622C85266A06}"/>
              </a:ext>
            </a:extLst>
          </p:cNvPr>
          <p:cNvSpPr/>
          <p:nvPr/>
        </p:nvSpPr>
        <p:spPr>
          <a:xfrm>
            <a:off x="457198" y="2659330"/>
            <a:ext cx="8229599" cy="4378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spcBef>
                <a:spcPts val="600"/>
              </a:spcBef>
              <a:spcAft>
                <a:spcPts val="600"/>
              </a:spcAf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variable</a:t>
            </a:r>
            <a:r>
              <a:rPr lang="en-SG" sz="2000" dirty="0">
                <a:effectLst/>
                <a:latin typeface="Consolas" panose="020B0609020204030204" pitchFamily="49" charset="0"/>
                <a:ea typeface="SimSun" panose="02010600030101010101" pitchFamily="2" charset="-122"/>
                <a:cs typeface="Times New Roman" panose="02020603050405020304" pitchFamily="18" charset="0"/>
              </a:rPr>
              <a:t> =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466944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for</a:t>
            </a:r>
            <a:r>
              <a:rPr lang="en-SG" dirty="0"/>
              <a:t>-Loops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Integrate the </a:t>
            </a:r>
            <a:r>
              <a:rPr lang="en-US" dirty="0">
                <a:solidFill>
                  <a:schemeClr val="tx2"/>
                </a:solidFill>
                <a:latin typeface="Consolas" panose="020B0609020204030204" pitchFamily="49" charset="0"/>
              </a:rPr>
              <a:t>range()</a:t>
            </a:r>
            <a:r>
              <a:rPr lang="en-US" dirty="0"/>
              <a:t> function in the </a:t>
            </a:r>
            <a:r>
              <a:rPr lang="en-US" dirty="0">
                <a:solidFill>
                  <a:schemeClr val="tx2"/>
                </a:solidFill>
                <a:latin typeface="Consolas" panose="020B0609020204030204" pitchFamily="49" charset="0"/>
              </a:rPr>
              <a:t>for</a:t>
            </a:r>
            <a:r>
              <a:rPr lang="en-US" dirty="0"/>
              <a:t>-statement: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for</a:t>
            </a:r>
            <a:r>
              <a:rPr lang="en-US" dirty="0"/>
              <a:t>-command ends with a colon.</a:t>
            </a:r>
          </a:p>
          <a:p>
            <a:pPr marL="354013" indent="-354013">
              <a:buFont typeface="Arial" panose="020B0604020202020204" pitchFamily="34" charset="0"/>
              <a:buChar char="•"/>
            </a:pPr>
            <a:r>
              <a:rPr lang="en-US" dirty="0"/>
              <a:t>Instructions executed in each iteration are written with indentation.</a:t>
            </a:r>
          </a:p>
          <a:p>
            <a:pPr marL="354013" indent="-354013">
              <a:buFont typeface="Arial" panose="020B0604020202020204" pitchFamily="34" charset="0"/>
              <a:buChar char="•"/>
            </a:pPr>
            <a:r>
              <a:rPr lang="en-US" dirty="0"/>
              <a:t>Counter variable counts the iteration of the loop.</a:t>
            </a:r>
          </a:p>
          <a:p>
            <a:pPr marL="354013" indent="-354013">
              <a:buFont typeface="Arial" panose="020B0604020202020204" pitchFamily="34" charset="0"/>
              <a:buChar char="•"/>
            </a:pPr>
            <a:r>
              <a:rPr lang="en-US" dirty="0"/>
              <a:t>Loop ends when counter reaches </a:t>
            </a:r>
            <a:r>
              <a:rPr lang="en-US" dirty="0">
                <a:solidFill>
                  <a:schemeClr val="tx2"/>
                </a:solidFill>
                <a:latin typeface="Consolas" panose="020B0609020204030204" pitchFamily="49" charset="0"/>
              </a:rPr>
              <a:t>end – 1</a:t>
            </a:r>
            <a:r>
              <a:rPr lang="en-US" dirty="0"/>
              <a:t>.</a:t>
            </a:r>
            <a:endParaRPr lang="en-SG" dirty="0"/>
          </a:p>
        </p:txBody>
      </p:sp>
      <p:sp>
        <p:nvSpPr>
          <p:cNvPr id="6" name="Rectangle 5">
            <a:extLst>
              <a:ext uri="{FF2B5EF4-FFF2-40B4-BE49-F238E27FC236}">
                <a16:creationId xmlns:a16="http://schemas.microsoft.com/office/drawing/2014/main" id="{DA7EAC55-106C-4777-A51E-C958844DE8D3}"/>
              </a:ext>
            </a:extLst>
          </p:cNvPr>
          <p:cNvSpPr/>
          <p:nvPr/>
        </p:nvSpPr>
        <p:spPr>
          <a:xfrm>
            <a:off x="457198" y="1769271"/>
            <a:ext cx="8229599" cy="8382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1700213">
              <a:tabLst>
                <a:tab pos="233045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1657629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342900" indent="-342900">
              <a:buFont typeface="Arial" panose="020B0604020202020204" pitchFamily="34" charset="0"/>
              <a:buChar char="•"/>
            </a:pPr>
            <a:r>
              <a:rPr lang="en-US" dirty="0"/>
              <a:t>Create a list of fruits = ["apple", "banana", "orange"]</a:t>
            </a:r>
          </a:p>
          <a:p>
            <a:pPr marL="342900" indent="-342900">
              <a:buFont typeface="Arial" panose="020B0604020202020204" pitchFamily="34" charset="0"/>
              <a:buChar char="•"/>
            </a:pPr>
            <a:r>
              <a:rPr lang="en-US" dirty="0"/>
              <a:t>For each element in fruits, print the element</a:t>
            </a:r>
          </a:p>
          <a:p>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Example of for-loop</a:t>
            </a:r>
            <a:endParaRPr lang="en-SG" dirty="0">
              <a:solidFill>
                <a:srgbClr val="FF0000"/>
              </a:solidFill>
            </a:endParaRPr>
          </a:p>
        </p:txBody>
      </p:sp>
      <p:pic>
        <p:nvPicPr>
          <p:cNvPr id="6" name="Picture 5">
            <a:extLst>
              <a:ext uri="{FF2B5EF4-FFF2-40B4-BE49-F238E27FC236}">
                <a16:creationId xmlns:a16="http://schemas.microsoft.com/office/drawing/2014/main" id="{05CC0144-FB22-A145-7C08-5516A67F8E27}"/>
              </a:ext>
            </a:extLst>
          </p:cNvPr>
          <p:cNvPicPr>
            <a:picLocks noChangeAspect="1"/>
          </p:cNvPicPr>
          <p:nvPr/>
        </p:nvPicPr>
        <p:blipFill>
          <a:blip r:embed="rId2"/>
          <a:stretch>
            <a:fillRect/>
          </a:stretch>
        </p:blipFill>
        <p:spPr>
          <a:xfrm>
            <a:off x="1079691" y="2762830"/>
            <a:ext cx="7293218" cy="1735906"/>
          </a:xfrm>
          <a:prstGeom prst="rect">
            <a:avLst/>
          </a:prstGeom>
        </p:spPr>
      </p:pic>
    </p:spTree>
    <p:extLst>
      <p:ext uri="{BB962C8B-B14F-4D97-AF65-F5344CB8AC3E}">
        <p14:creationId xmlns:p14="http://schemas.microsoft.com/office/powerpoint/2010/main" val="1507310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Error Handling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Python stops executing program once error occurs.</a:t>
            </a:r>
          </a:p>
          <a:p>
            <a:pPr marL="354013" indent="-354013">
              <a:buFont typeface="Arial" panose="020B0604020202020204" pitchFamily="34" charset="0"/>
              <a:buChar char="•"/>
            </a:pPr>
            <a:r>
              <a:rPr lang="en-US" dirty="0"/>
              <a:t>To avoid Python from stopping the execution by force: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387164A4-ACAB-4336-8914-24AF98AF546F}"/>
              </a:ext>
            </a:extLst>
          </p:cNvPr>
          <p:cNvSpPr/>
          <p:nvPr/>
        </p:nvSpPr>
        <p:spPr>
          <a:xfrm>
            <a:off x="457201" y="2258072"/>
            <a:ext cx="8229599" cy="234185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try:</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except </a:t>
            </a:r>
            <a:r>
              <a:rPr lang="en-SG" sz="18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exception</a:t>
            </a:r>
            <a:r>
              <a:rPr lang="en-SG" sz="1800" dirty="0">
                <a:effectLst/>
                <a:latin typeface="Consolas" panose="020B0609020204030204" pitchFamily="49" charset="0"/>
                <a:ea typeface="SimSun" panose="02010600030101010101" pitchFamily="2" charset="-122"/>
                <a:cs typeface="Times New Roman" panose="02020603050405020304" pitchFamily="18" charset="0"/>
              </a:rPr>
              <a:t>:</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else:</a:t>
            </a: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finally:</a:t>
            </a: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66403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Exceptions</a:t>
            </a:r>
          </a:p>
        </p:txBody>
      </p:sp>
      <p:sp>
        <p:nvSpPr>
          <p:cNvPr id="3" name="Content Placeholder 2"/>
          <p:cNvSpPr>
            <a:spLocks noGrp="1"/>
          </p:cNvSpPr>
          <p:nvPr>
            <p:ph idx="1"/>
          </p:nvPr>
        </p:nvSpPr>
        <p:spPr/>
        <p:txBody>
          <a:bodyPr/>
          <a:lstStyle/>
          <a:p>
            <a:pPr marL="354013" indent="-354013"/>
            <a:r>
              <a:rPr lang="en-US" dirty="0"/>
              <a:t>List of some common built-in exceptions in Python: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p:txBody>
      </p:sp>
      <p:graphicFrame>
        <p:nvGraphicFramePr>
          <p:cNvPr id="5" name="Table 4">
            <a:extLst>
              <a:ext uri="{FF2B5EF4-FFF2-40B4-BE49-F238E27FC236}">
                <a16:creationId xmlns:a16="http://schemas.microsoft.com/office/drawing/2014/main" id="{0B3310BB-684D-45BE-934D-F4CDD7FB0671}"/>
              </a:ext>
            </a:extLst>
          </p:cNvPr>
          <p:cNvGraphicFramePr>
            <a:graphicFrameLocks noGrp="1"/>
          </p:cNvGraphicFramePr>
          <p:nvPr/>
        </p:nvGraphicFramePr>
        <p:xfrm>
          <a:off x="457200" y="1880359"/>
          <a:ext cx="8229600" cy="3941004"/>
        </p:xfrm>
        <a:graphic>
          <a:graphicData uri="http://schemas.openxmlformats.org/drawingml/2006/table">
            <a:tbl>
              <a:tblPr firstRow="1" firstCol="1" bandRow="1">
                <a:tableStyleId>{B301B821-A1FF-4177-AEE7-76D212191A09}</a:tableStyleId>
              </a:tblPr>
              <a:tblGrid>
                <a:gridCol w="1795004">
                  <a:extLst>
                    <a:ext uri="{9D8B030D-6E8A-4147-A177-3AD203B41FA5}">
                      <a16:colId xmlns:a16="http://schemas.microsoft.com/office/drawing/2014/main" val="1470406065"/>
                    </a:ext>
                  </a:extLst>
                </a:gridCol>
                <a:gridCol w="6434596">
                  <a:extLst>
                    <a:ext uri="{9D8B030D-6E8A-4147-A177-3AD203B41FA5}">
                      <a16:colId xmlns:a16="http://schemas.microsoft.com/office/drawing/2014/main" val="2120336327"/>
                    </a:ext>
                  </a:extLst>
                </a:gridCol>
              </a:tblGrid>
              <a:tr h="526218">
                <a:tc>
                  <a:txBody>
                    <a:bodyPr/>
                    <a:lstStyle/>
                    <a:p>
                      <a:pPr algn="ctr">
                        <a:lnSpc>
                          <a:spcPct val="130000"/>
                        </a:lnSpc>
                        <a:spcBef>
                          <a:spcPts val="600"/>
                        </a:spcBef>
                        <a:spcAft>
                          <a:spcPts val="600"/>
                        </a:spcAft>
                      </a:pPr>
                      <a:r>
                        <a:rPr lang="en-SG" sz="2000" dirty="0">
                          <a:effectLst/>
                        </a:rPr>
                        <a:t>Exception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3591751799"/>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NameError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dirty="0">
                          <a:effectLst/>
                        </a:rPr>
                        <a:t>Raised when a local or global name is not found. This applies only to unqualified names. The associated value is an error message that includes the name that could not be found.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38004556"/>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TypeError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a:effectLst/>
                        </a:rPr>
                        <a:t>Raised when an operation or function is applied to an object of inappropriate type. The associated value is a string giving details about the type mismatch.</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061492023"/>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ValueError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dirty="0">
                          <a:effectLst/>
                        </a:rPr>
                        <a:t>Raised when an operation or function receives an argument that has the right type but an inappropriate value, and the situation is not described by a more precise exception.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80785006"/>
                  </a:ext>
                </a:extLst>
              </a:tr>
            </a:tbl>
          </a:graphicData>
        </a:graphic>
      </p:graphicFrame>
    </p:spTree>
    <p:custDataLst>
      <p:tags r:id="rId1"/>
    </p:custDataLst>
    <p:extLst>
      <p:ext uri="{BB962C8B-B14F-4D97-AF65-F5344CB8AC3E}">
        <p14:creationId xmlns:p14="http://schemas.microsoft.com/office/powerpoint/2010/main" val="10367721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Error Handling in Input</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Construct a </a:t>
            </a:r>
            <a:r>
              <a:rPr lang="en-US" dirty="0">
                <a:solidFill>
                  <a:schemeClr val="tx2"/>
                </a:solidFill>
                <a:latin typeface="Consolas" panose="020B0609020204030204" pitchFamily="49" charset="0"/>
              </a:rPr>
              <a:t>while</a:t>
            </a:r>
            <a:r>
              <a:rPr lang="en-US" dirty="0"/>
              <a:t>-loop around a </a:t>
            </a:r>
            <a:r>
              <a:rPr lang="en-US" dirty="0">
                <a:solidFill>
                  <a:schemeClr val="tx2"/>
                </a:solidFill>
                <a:latin typeface="Consolas" panose="020B0609020204030204" pitchFamily="49" charset="0"/>
              </a:rPr>
              <a:t>try</a:t>
            </a:r>
            <a:r>
              <a:rPr lang="en-US" dirty="0"/>
              <a:t>-block to handle errors.</a:t>
            </a:r>
          </a:p>
          <a:p>
            <a:pPr marL="354013" indent="-354013">
              <a:buFont typeface="Arial" panose="020B0604020202020204" pitchFamily="34" charset="0"/>
              <a:buChar char="•"/>
            </a:pPr>
            <a:r>
              <a:rPr lang="en-US" dirty="0"/>
              <a:t>The loop condition indicates the validity of an input.</a:t>
            </a:r>
          </a:p>
          <a:p>
            <a:pPr marL="354013" indent="-354013">
              <a:buFont typeface="Arial" panose="020B0604020202020204" pitchFamily="34" charset="0"/>
              <a:buChar char="•"/>
            </a:pPr>
            <a:r>
              <a:rPr lang="en-US" dirty="0"/>
              <a:t>If this Boolean variable is </a:t>
            </a:r>
            <a:r>
              <a:rPr lang="en-US" dirty="0">
                <a:solidFill>
                  <a:schemeClr val="tx2"/>
                </a:solidFill>
                <a:latin typeface="Consolas" panose="020B0609020204030204" pitchFamily="49" charset="0"/>
              </a:rPr>
              <a:t>True</a:t>
            </a:r>
            <a:r>
              <a:rPr lang="en-US" dirty="0"/>
              <a:t> (input is valid), the program will break from the loop.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9294760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by using a loop to let the user enter the information of as many cars as he wants. The program will only end if the user answers the question whether he wants to quit the program or not with “yes”. Note that the program must also control the validity of the input (i.e., the selling price of a car must be numeric, etc.).</a:t>
            </a:r>
          </a:p>
          <a:p>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D9E1E2B1-B423-45AE-AA8A-557AE8854D68}"/>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3685739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39395" y="1079599"/>
            <a:ext cx="8468334" cy="3012503"/>
          </a:xfrm>
        </p:spPr>
        <p:txBody>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by using a loop to let the user enter the information of as many cars as he wants. The program will only end if the user answers the question whether he wants to quit the program or not with “yes”. Note that the program must also control the validity of the input (i.e., the selling price of a car must be numeric, etc.).</a:t>
            </a:r>
          </a:p>
          <a:p>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D9E1E2B1-B423-45AE-AA8A-557AE8854D68}"/>
              </a:ext>
            </a:extLst>
          </p:cNvPr>
          <p:cNvSpPr>
            <a:spLocks noGrp="1"/>
          </p:cNvSpPr>
          <p:nvPr>
            <p:ph type="title"/>
          </p:nvPr>
        </p:nvSpPr>
        <p:spPr/>
        <p:txBody>
          <a:bodyPr/>
          <a:lstStyle/>
          <a:p>
            <a:r>
              <a:rPr lang="en-US" dirty="0"/>
              <a:t>Activity (discuss how the codes work)</a:t>
            </a:r>
            <a:endParaRPr lang="en-SG" dirty="0"/>
          </a:p>
        </p:txBody>
      </p:sp>
      <p:pic>
        <p:nvPicPr>
          <p:cNvPr id="7" name="Picture 6"/>
          <p:cNvPicPr>
            <a:picLocks noChangeAspect="1"/>
          </p:cNvPicPr>
          <p:nvPr/>
        </p:nvPicPr>
        <p:blipFill rotWithShape="1">
          <a:blip r:embed="rId4"/>
          <a:srcRect l="21988" t="8445" r="3901" b="29024"/>
          <a:stretch/>
        </p:blipFill>
        <p:spPr>
          <a:xfrm>
            <a:off x="1224265" y="3372464"/>
            <a:ext cx="6805163" cy="3229792"/>
          </a:xfrm>
          <a:prstGeom prst="rect">
            <a:avLst/>
          </a:prstGeom>
        </p:spPr>
      </p:pic>
    </p:spTree>
    <p:custDataLst>
      <p:tags r:id="rId1"/>
    </p:custDataLst>
    <p:extLst>
      <p:ext uri="{BB962C8B-B14F-4D97-AF65-F5344CB8AC3E}">
        <p14:creationId xmlns:p14="http://schemas.microsoft.com/office/powerpoint/2010/main" val="20614444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main difference between a </a:t>
            </a:r>
            <a:r>
              <a:rPr lang="en-US" dirty="0">
                <a:solidFill>
                  <a:schemeClr val="tx2"/>
                </a:solidFill>
                <a:latin typeface="Consolas" panose="020B0609020204030204" pitchFamily="49" charset="0"/>
              </a:rPr>
              <a:t>while</a:t>
            </a:r>
            <a:r>
              <a:rPr lang="en-US" dirty="0"/>
              <a:t>-loop and a </a:t>
            </a:r>
            <a:r>
              <a:rPr lang="en-US" dirty="0">
                <a:solidFill>
                  <a:schemeClr val="tx2"/>
                </a:solidFill>
                <a:latin typeface="Consolas" panose="020B0609020204030204" pitchFamily="49" charset="0"/>
              </a:rPr>
              <a:t>for</a:t>
            </a:r>
            <a:r>
              <a:rPr lang="en-US" dirty="0"/>
              <a:t>-loop?</a:t>
            </a:r>
          </a:p>
          <a:p>
            <a:pPr marL="354013" indent="-354013">
              <a:buFont typeface="Arial" panose="020B0604020202020204" pitchFamily="34" charset="0"/>
              <a:buChar char="•"/>
            </a:pPr>
            <a:r>
              <a:rPr lang="en-US" dirty="0"/>
              <a:t>When do we need to use the </a:t>
            </a:r>
            <a:r>
              <a:rPr lang="en-US" dirty="0">
                <a:solidFill>
                  <a:schemeClr val="tx2"/>
                </a:solidFill>
                <a:latin typeface="Consolas" panose="020B0609020204030204" pitchFamily="49" charset="0"/>
              </a:rPr>
              <a:t>break</a:t>
            </a:r>
            <a:r>
              <a:rPr lang="en-US" dirty="0"/>
              <a:t> command to break out from a loop although all exit conditions are working properly?</a:t>
            </a:r>
          </a:p>
        </p:txBody>
      </p:sp>
    </p:spTree>
    <p:custDataLst>
      <p:tags r:id="rId1"/>
    </p:custDataLst>
    <p:extLst>
      <p:ext uri="{BB962C8B-B14F-4D97-AF65-F5344CB8AC3E}">
        <p14:creationId xmlns:p14="http://schemas.microsoft.com/office/powerpoint/2010/main" val="1749895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Python Programming Environment</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 (answers)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main difference between a </a:t>
            </a:r>
            <a:r>
              <a:rPr lang="en-US" dirty="0">
                <a:solidFill>
                  <a:schemeClr val="tx2"/>
                </a:solidFill>
                <a:latin typeface="Consolas" panose="020B0609020204030204" pitchFamily="49" charset="0"/>
              </a:rPr>
              <a:t>while</a:t>
            </a:r>
            <a:r>
              <a:rPr lang="en-US" dirty="0"/>
              <a:t>-loop and a </a:t>
            </a:r>
            <a:r>
              <a:rPr lang="en-US" dirty="0">
                <a:solidFill>
                  <a:schemeClr val="tx2"/>
                </a:solidFill>
                <a:latin typeface="Consolas" panose="020B0609020204030204" pitchFamily="49" charset="0"/>
              </a:rPr>
              <a:t>for</a:t>
            </a:r>
            <a:r>
              <a:rPr lang="en-US" dirty="0"/>
              <a:t>-loop?</a:t>
            </a:r>
          </a:p>
          <a:p>
            <a:pPr marL="914400" lvl="1" indent="-457200" algn="l">
              <a:buFont typeface="Wingdings" panose="05000000000000000000" pitchFamily="2" charset="2"/>
              <a:buChar char="Ø"/>
            </a:pPr>
            <a:r>
              <a:rPr lang="en-US" dirty="0"/>
              <a:t>while loop runs infinitely many times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When do we need to use the </a:t>
            </a:r>
            <a:r>
              <a:rPr lang="en-US" dirty="0">
                <a:solidFill>
                  <a:schemeClr val="tx2"/>
                </a:solidFill>
                <a:latin typeface="Consolas" panose="020B0609020204030204" pitchFamily="49" charset="0"/>
              </a:rPr>
              <a:t>break</a:t>
            </a:r>
            <a:r>
              <a:rPr lang="en-US" dirty="0"/>
              <a:t> command to break out from a loop although all exit conditions are working properly?</a:t>
            </a:r>
          </a:p>
          <a:p>
            <a:pPr marL="811213" lvl="1" indent="-354013" algn="l">
              <a:buFont typeface="Wingdings" panose="05000000000000000000" pitchFamily="2" charset="2"/>
              <a:buChar char="Ø"/>
            </a:pPr>
            <a:r>
              <a:rPr lang="en-US" dirty="0"/>
              <a:t> when we want to skip steps and save computing time</a:t>
            </a:r>
          </a:p>
        </p:txBody>
      </p:sp>
    </p:spTree>
    <p:custDataLst>
      <p:tags r:id="rId1"/>
    </p:custDataLst>
    <p:extLst>
      <p:ext uri="{BB962C8B-B14F-4D97-AF65-F5344CB8AC3E}">
        <p14:creationId xmlns:p14="http://schemas.microsoft.com/office/powerpoint/2010/main" val="18583788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endParaRPr lang="en-US" dirty="0"/>
          </a:p>
          <a:p>
            <a:pPr marL="342900" indent="-342900">
              <a:buFont typeface="Arial" panose="020B0604020202020204" pitchFamily="34" charset="0"/>
              <a:buChar char="•"/>
            </a:pPr>
            <a:r>
              <a:rPr lang="en-US" dirty="0"/>
              <a:t>If-</a:t>
            </a:r>
            <a:r>
              <a:rPr lang="en-US" dirty="0" err="1"/>
              <a:t>elif</a:t>
            </a:r>
            <a:r>
              <a:rPr lang="en-US" dirty="0"/>
              <a:t>-else condition:</a:t>
            </a:r>
          </a:p>
          <a:p>
            <a:r>
              <a:rPr lang="en-US" dirty="0"/>
              <a:t>	https://www.w3schools.com/python/python_conditions.asp</a:t>
            </a:r>
          </a:p>
          <a:p>
            <a:pPr marL="342900" indent="-342900">
              <a:buFont typeface="Arial" panose="020B0604020202020204" pitchFamily="34" charset="0"/>
              <a:buChar char="•"/>
            </a:pPr>
            <a:r>
              <a:rPr lang="en-US" dirty="0"/>
              <a:t>While loop:</a:t>
            </a:r>
          </a:p>
          <a:p>
            <a:r>
              <a:rPr lang="en-US" dirty="0"/>
              <a:t>	https://www.w3schools.com/python/python_while_loops.asp</a:t>
            </a:r>
          </a:p>
          <a:p>
            <a:pPr marL="342900" indent="-342900">
              <a:buFont typeface="Arial" panose="020B0604020202020204" pitchFamily="34" charset="0"/>
              <a:buChar char="•"/>
            </a:pPr>
            <a:r>
              <a:rPr lang="en-US" dirty="0"/>
              <a:t>For loop:</a:t>
            </a:r>
          </a:p>
          <a:p>
            <a:r>
              <a:rPr lang="en-US" dirty="0"/>
              <a:t>	https://www.w3schools.com/python/python_for_loops.asp</a:t>
            </a:r>
            <a:endParaRPr lang="en-US" i="1" u="sng" dirty="0"/>
          </a:p>
          <a:p>
            <a:pPr marL="342900" indent="-342900">
              <a:buFont typeface="Arial" panose="020B0604020202020204" pitchFamily="34" charset="0"/>
              <a:buChar char="•"/>
            </a:pPr>
            <a:r>
              <a:rPr lang="en-US" dirty="0"/>
              <a:t>Functions:</a:t>
            </a:r>
          </a:p>
          <a:p>
            <a:r>
              <a:rPr lang="en-US" dirty="0"/>
              <a:t>	https://www.w3schools.com/python/python_functions.asp</a:t>
            </a:r>
            <a:endParaRPr lang="en-US" i="1" u="sng" dirty="0"/>
          </a:p>
          <a:p>
            <a:pPr algn="just"/>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Online Learning Platform </a:t>
            </a:r>
            <a:r>
              <a:rPr lang="en-SG"/>
              <a:t>(Optional)</a:t>
            </a:r>
            <a:endParaRPr lang="en-SG" dirty="0"/>
          </a:p>
        </p:txBody>
      </p:sp>
    </p:spTree>
    <p:custDataLst>
      <p:tags r:id="rId1"/>
    </p:custDataLst>
    <p:extLst>
      <p:ext uri="{BB962C8B-B14F-4D97-AF65-F5344CB8AC3E}">
        <p14:creationId xmlns:p14="http://schemas.microsoft.com/office/powerpoint/2010/main" val="196122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of Python</a:t>
            </a:r>
          </a:p>
        </p:txBody>
      </p:sp>
      <p:sp>
        <p:nvSpPr>
          <p:cNvPr id="3" name="Content Placeholder 2"/>
          <p:cNvSpPr>
            <a:spLocks noGrp="1"/>
          </p:cNvSpPr>
          <p:nvPr>
            <p:ph idx="1"/>
          </p:nvPr>
        </p:nvSpPr>
        <p:spPr>
          <a:xfrm>
            <a:off x="492133" y="1256579"/>
            <a:ext cx="8468334" cy="4532602"/>
          </a:xfrm>
        </p:spPr>
        <p:txBody>
          <a:bodyPr/>
          <a:lstStyle/>
          <a:p>
            <a:pPr marL="354013" indent="-354013">
              <a:buFont typeface="Arial" panose="020B0604020202020204" pitchFamily="34" charset="0"/>
              <a:buChar char="•"/>
            </a:pPr>
            <a:r>
              <a:rPr lang="en-US" dirty="0"/>
              <a:t>Install Anaconda distribution at </a:t>
            </a:r>
            <a:r>
              <a:rPr lang="en-US" dirty="0">
                <a:hlinkClick r:id="rId4"/>
              </a:rPr>
              <a:t>https://www.anaconda.com/</a:t>
            </a:r>
            <a:endParaRPr lang="en-US" dirty="0"/>
          </a:p>
          <a:p>
            <a:pPr marL="354013" indent="-354013">
              <a:buFont typeface="Arial" panose="020B0604020202020204" pitchFamily="34" charset="0"/>
              <a:buChar char="•"/>
            </a:pPr>
            <a:r>
              <a:rPr lang="en-US" dirty="0"/>
              <a:t>This installation comes with </a:t>
            </a:r>
            <a:r>
              <a:rPr lang="en-US" dirty="0" err="1"/>
              <a:t>JupyterLab</a:t>
            </a:r>
            <a:r>
              <a:rPr lang="en-US" dirty="0"/>
              <a:t>, </a:t>
            </a:r>
            <a:r>
              <a:rPr lang="en-US" dirty="0" err="1"/>
              <a:t>Jupyter</a:t>
            </a:r>
            <a:r>
              <a:rPr lang="en-US" dirty="0"/>
              <a:t> Notebook, Spyder, R Studio etc.)</a:t>
            </a:r>
          </a:p>
          <a:p>
            <a:pPr marL="354013" indent="-354013">
              <a:buFont typeface="Arial" panose="020B0604020202020204" pitchFamily="34" charset="0"/>
              <a:buChar char="•"/>
            </a:pPr>
            <a:r>
              <a:rPr lang="en-US" dirty="0"/>
              <a:t>Use default options for installation</a:t>
            </a:r>
          </a:p>
          <a:p>
            <a:pPr marL="354013" indent="-354013">
              <a:buFont typeface="Arial" panose="020B0604020202020204" pitchFamily="34" charset="0"/>
              <a:buChar char="•"/>
            </a:pPr>
            <a:r>
              <a:rPr lang="en-US" dirty="0"/>
              <a:t>After installation, choose </a:t>
            </a:r>
            <a:r>
              <a:rPr lang="en-US" dirty="0" err="1"/>
              <a:t>Jupyter</a:t>
            </a:r>
            <a:r>
              <a:rPr lang="en-US" dirty="0"/>
              <a:t> Notebook or </a:t>
            </a:r>
            <a:r>
              <a:rPr lang="en-US" dirty="0" err="1"/>
              <a:t>JupyterLab</a:t>
            </a:r>
            <a:r>
              <a:rPr lang="en-US" dirty="0"/>
              <a:t>(anaconda3) in Anaconda Navigator or from your Windows Start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4B17B9C0-7CEE-A7E0-5B40-18B37B62B78D}"/>
              </a:ext>
            </a:extLst>
          </p:cNvPr>
          <p:cNvPicPr>
            <a:picLocks noChangeAspect="1"/>
          </p:cNvPicPr>
          <p:nvPr/>
        </p:nvPicPr>
        <p:blipFill rotWithShape="1">
          <a:blip r:embed="rId5"/>
          <a:srcRect r="1283"/>
          <a:stretch/>
        </p:blipFill>
        <p:spPr>
          <a:xfrm>
            <a:off x="1896762" y="3671872"/>
            <a:ext cx="5813853" cy="3186128"/>
          </a:xfrm>
          <a:prstGeom prst="rect">
            <a:avLst/>
          </a:prstGeom>
        </p:spPr>
      </p:pic>
      <p:sp>
        <p:nvSpPr>
          <p:cNvPr id="7" name="Rectangle 6">
            <a:extLst>
              <a:ext uri="{FF2B5EF4-FFF2-40B4-BE49-F238E27FC236}">
                <a16:creationId xmlns:a16="http://schemas.microsoft.com/office/drawing/2014/main" id="{37BBA38B-7D4E-95AE-A84C-FDE00FC587D7}"/>
              </a:ext>
            </a:extLst>
          </p:cNvPr>
          <p:cNvSpPr/>
          <p:nvPr/>
        </p:nvSpPr>
        <p:spPr>
          <a:xfrm>
            <a:off x="3289643" y="6109729"/>
            <a:ext cx="584200" cy="533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ectangle 7">
            <a:extLst>
              <a:ext uri="{FF2B5EF4-FFF2-40B4-BE49-F238E27FC236}">
                <a16:creationId xmlns:a16="http://schemas.microsoft.com/office/drawing/2014/main" id="{50092993-1BD1-5E6A-E2CA-725B6ED297E7}"/>
              </a:ext>
            </a:extLst>
          </p:cNvPr>
          <p:cNvSpPr/>
          <p:nvPr/>
        </p:nvSpPr>
        <p:spPr>
          <a:xfrm>
            <a:off x="5853670" y="4670167"/>
            <a:ext cx="584200" cy="533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157088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of Python</a:t>
            </a:r>
          </a:p>
        </p:txBody>
      </p:sp>
      <p:sp>
        <p:nvSpPr>
          <p:cNvPr id="3" name="Content Placeholder 2"/>
          <p:cNvSpPr>
            <a:spLocks noGrp="1"/>
          </p:cNvSpPr>
          <p:nvPr>
            <p:ph idx="1"/>
          </p:nvPr>
        </p:nvSpPr>
        <p:spPr>
          <a:xfrm>
            <a:off x="492133" y="1256579"/>
            <a:ext cx="8468334" cy="4532602"/>
          </a:xfrm>
        </p:spPr>
        <p:txBody>
          <a:bodyPr/>
          <a:lstStyle/>
          <a:p>
            <a:pPr marL="354013" indent="-354013">
              <a:buFont typeface="Arial" panose="020B0604020202020204" pitchFamily="34" charset="0"/>
              <a:buChar char="•"/>
            </a:pPr>
            <a:r>
              <a:rPr lang="en-US" dirty="0"/>
              <a:t>Note: Students who encounter installation issues may start by using </a:t>
            </a:r>
            <a:r>
              <a:rPr lang="en-US" dirty="0" err="1"/>
              <a:t>Jupyter</a:t>
            </a:r>
            <a:r>
              <a:rPr lang="en-US" dirty="0"/>
              <a:t> Lab at: </a:t>
            </a:r>
            <a:r>
              <a:rPr lang="en-SG" dirty="0"/>
              <a:t> </a:t>
            </a:r>
            <a:r>
              <a:rPr lang="en-SG" u="sng" dirty="0">
                <a:hlinkClick r:id="rId4"/>
              </a:rPr>
              <a:t>https://jupyter.org/try-jupyter/lab/</a:t>
            </a:r>
            <a:r>
              <a:rPr lang="en-SG" dirty="0"/>
              <a:t> </a:t>
            </a:r>
            <a:endParaRPr lang="en-US" dirty="0"/>
          </a:p>
          <a:p>
            <a:endParaRPr lang="en-SG" u="sng" dirty="0"/>
          </a:p>
        </p:txBody>
      </p:sp>
      <p:pic>
        <p:nvPicPr>
          <p:cNvPr id="4" name="Picture 3"/>
          <p:cNvPicPr>
            <a:picLocks noChangeAspect="1"/>
          </p:cNvPicPr>
          <p:nvPr/>
        </p:nvPicPr>
        <p:blipFill>
          <a:blip r:embed="rId5"/>
          <a:stretch>
            <a:fillRect/>
          </a:stretch>
        </p:blipFill>
        <p:spPr>
          <a:xfrm>
            <a:off x="1284339" y="2410140"/>
            <a:ext cx="6416267" cy="3941186"/>
          </a:xfrm>
          <a:prstGeom prst="rect">
            <a:avLst/>
          </a:prstGeom>
        </p:spPr>
      </p:pic>
    </p:spTree>
    <p:custDataLst>
      <p:tags r:id="rId1"/>
    </p:custDataLst>
    <p:extLst>
      <p:ext uri="{BB962C8B-B14F-4D97-AF65-F5344CB8AC3E}">
        <p14:creationId xmlns:p14="http://schemas.microsoft.com/office/powerpoint/2010/main" val="29869238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UDIO_ID" val="303"/>
  <p:tag name="ARTICULATE_AUDIO_RECORDED" val="1"/>
  <p:tag name="ELAPSEDTIME" val="20.6"/>
  <p:tag name="ARTICULATE_USED_LAYOUT" val="2"/>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02.xml><?xml version="1.0" encoding="utf-8"?>
<p:tagLst xmlns:a="http://schemas.openxmlformats.org/drawingml/2006/main" xmlns:r="http://schemas.openxmlformats.org/officeDocument/2006/relationships" xmlns:p="http://schemas.openxmlformats.org/presentationml/2006/main">
  <p:tag name="AUDIO_ID" val="306"/>
  <p:tag name="ARTICULATE_AUDIO_RECORDED" val="1"/>
  <p:tag name="ELAPSEDTIME" val="52.4"/>
  <p:tag name="ARTICULATE_USED_LAYOUT" val="2"/>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04.xml><?xml version="1.0" encoding="utf-8"?>
<p:tagLst xmlns:a="http://schemas.openxmlformats.org/drawingml/2006/main" xmlns:r="http://schemas.openxmlformats.org/officeDocument/2006/relationships" xmlns:p="http://schemas.openxmlformats.org/presentationml/2006/main">
  <p:tag name="AUDIO_ID" val="309"/>
  <p:tag name="ARTICULATE_AUDIO_RECORDED" val="1"/>
  <p:tag name="ELAPSEDTIME" val="111.9"/>
  <p:tag name="ARTICULATE_USED_LAYOUT" val="2"/>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MARGIN_1" val="0"/>
  <p:tag name="MARGIN_2" val="36"/>
  <p:tag name="MARGIN_3" val="72"/>
  <p:tag name="MARGIN_4" val="108"/>
  <p:tag name="MARGIN_5" val="144"/>
  <p:tag name="FONT_SIZE" val="12"/>
</p:tagLst>
</file>

<file path=ppt/tags/tag106.xml><?xml version="1.0" encoding="utf-8"?>
<p:tagLst xmlns:a="http://schemas.openxmlformats.org/drawingml/2006/main" xmlns:r="http://schemas.openxmlformats.org/officeDocument/2006/relationships" xmlns:p="http://schemas.openxmlformats.org/presentationml/2006/main">
  <p:tag name="AUDIO_ID" val="311"/>
  <p:tag name="ARTICULATE_AUDIO_RECORDED" val="1"/>
  <p:tag name="ELAPSEDTIME" val="23.8"/>
  <p:tag name="ARTICULATE_USED_LAYOUT" val="2"/>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08.xml><?xml version="1.0" encoding="utf-8"?>
<p:tagLst xmlns:a="http://schemas.openxmlformats.org/drawingml/2006/main" xmlns:r="http://schemas.openxmlformats.org/officeDocument/2006/relationships" xmlns:p="http://schemas.openxmlformats.org/presentationml/2006/main">
  <p:tag name="AUDIO_ID" val="312"/>
  <p:tag name="ARTICULATE_AUDIO_RECORDED" val="1"/>
  <p:tag name="ELAPSEDTIME" val="22.5"/>
  <p:tag name="ARTICULATE_USED_LAYOUT" val="2"/>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11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11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11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11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32.6"/>
  <p:tag name="ARTICULATE_USED_LAYOUT" val="2"/>
</p:tagLst>
</file>

<file path=ppt/tags/tag11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11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32.6"/>
  <p:tag name="ARTICULATE_USED_LAYOUT" val="2"/>
</p:tagLst>
</file>

<file path=ppt/tags/tag1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11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1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20.7"/>
  <p:tag name="ARTICULATE_USED_LAYOUT" val="2"/>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7.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20.7"/>
  <p:tag name="ARTICULATE_USED_LAYOUT" val="2"/>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47.9"/>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2"/>
  <p:tag name="ARTICULATE_AUDIO_RECORDED" val="1"/>
  <p:tag name="ELAPSEDTIME" val="63.5"/>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3"/>
  <p:tag name="ARTICULATE_AUDIO_RECORDED" val="1"/>
  <p:tag name="ELAPSEDTIME" val="15"/>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4"/>
  <p:tag name="ARTICULATE_AUDIO_RECORDED" val="1"/>
  <p:tag name="ELAPSEDTIME" val="49.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0"/>
  <p:tag name="ARTICULATE_AUDIO_RECORDED" val="1"/>
  <p:tag name="ELAPSEDTIME" val="24.2"/>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5"/>
  <p:tag name="ARTICULATE_AUDIO_RECORDED" val="1"/>
  <p:tag name="ELAPSEDTIME" val="18.7"/>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6"/>
  <p:tag name="ARTICULATE_AUDIO_RECORDED" val="1"/>
  <p:tag name="ELAPSEDTIME" val="21.7"/>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42.7"/>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RTICULATE_USED_LAYOUT" val="2"/>
  <p:tag name="AUDIO_ID" val="278"/>
  <p:tag name="ARTICULATE_AUDIO_RECORDED" val="1"/>
  <p:tag name="ELAPSEDTIME" val="49.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1.xml><?xml version="1.0" encoding="utf-8"?>
<p:tagLst xmlns:a="http://schemas.openxmlformats.org/drawingml/2006/main" xmlns:r="http://schemas.openxmlformats.org/officeDocument/2006/relationships" xmlns:p="http://schemas.openxmlformats.org/presentationml/2006/main">
  <p:tag name="ARTICULATE_USED_LAYOUT" val="3"/>
  <p:tag name="AUDIO_ID" val="279"/>
  <p:tag name="ARTICULATE_AUDIO_RECORDED" val="1"/>
  <p:tag name="ELAPSEDTIME" val="37.6"/>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USED_LAYOUT" val="3"/>
  <p:tag name="AUDIO_ID" val="282"/>
  <p:tag name="ARTICULATE_AUDIO_RECORDED" val="1"/>
  <p:tag name="ELAPSEDTIME" val="69.5"/>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61623"/>
  <p:tag name="BULLET_10" val="61623"/>
  <p:tag name="BULLET_11" val="61623"/>
  <p:tag name="BULLET_12" val="61623"/>
  <p:tag name="BULLET_13" val="61623"/>
  <p:tag name="BULLET_14" val="61623"/>
  <p:tag name="BULLET_15" val="61623"/>
  <p:tag name="MARGIN_1" val="-2.147484E+09"/>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USED_LAYOUT" val="3"/>
  <p:tag name="AUDIO_ID" val="283"/>
  <p:tag name="ARTICULATE_AUDIO_RECORDED" val="1"/>
  <p:tag name="ELAPSEDTIME" val="35.9"/>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RTICULATE_USED_LAYOUT" val="3"/>
  <p:tag name="AUDIO_ID" val="281"/>
  <p:tag name="ARTICULATE_AUDIO_RECORDED" val="1"/>
  <p:tag name="ELAPSEDTIME" val="26.2"/>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RTICULATE_USED_LAYOUT" val="3"/>
  <p:tag name="AUDIO_ID" val="284"/>
  <p:tag name="ARTICULATE_AUDIO_RECORDED" val="1"/>
  <p:tag name="ELAPSEDTIME" val="50.8"/>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22.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2.147484E+09"/>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22.3"/>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2.147484E+09"/>
  <p:tag name="MARGIN_2" val="36"/>
  <p:tag name="MARGIN_3" val="72"/>
  <p:tag name="MARGIN_4" val="108"/>
  <p:tag name="MARGIN_5" val="144"/>
  <p:tag name="FONT_SIZE" val="12"/>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35.9"/>
</p:tagLst>
</file>

<file path=ppt/tags/tag6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2"/>
  <p:tag name="ARTICULATE_AUDIO_RECORDED" val="1"/>
  <p:tag name="ELAPSEDTIME" val="74.8"/>
</p:tagLst>
</file>

<file path=ppt/tags/tag6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4"/>
  <p:tag name="ARTICULATE_AUDIO_RECORDED" val="1"/>
  <p:tag name="ELAPSEDTIME" val="13.8"/>
</p:tagLst>
</file>

<file path=ppt/tags/tag65.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1"/>
  <p:tag name="ARTICULATE_AUDIO_RECORDED" val="1"/>
  <p:tag name="ELAPSEDTIME" val="4.8"/>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5"/>
  <p:tag name="ARTICULATE_AUDIO_RECORDED" val="1"/>
  <p:tag name="ELAPSEDTIME" val="129.3"/>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MARGIN_1" val="0"/>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7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7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1.8"/>
</p:tagLst>
</file>

<file path=ppt/tags/tag7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7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1.8"/>
</p:tagLst>
</file>

<file path=ppt/tags/tag7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123.6"/>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MARGIN_1" val="0"/>
  <p:tag name="MARGIN_2" val="36"/>
  <p:tag name="MARGIN_3" val="72"/>
  <p:tag name="MARGIN_4" val="108"/>
  <p:tag name="MARGIN_5" val="144"/>
  <p:tag name="FONT_SIZE" val="12"/>
</p:tagLst>
</file>

<file path=ppt/tags/tag81.xml><?xml version="1.0" encoding="utf-8"?>
<p:tagLst xmlns:a="http://schemas.openxmlformats.org/drawingml/2006/main" xmlns:r="http://schemas.openxmlformats.org/officeDocument/2006/relationships" xmlns:p="http://schemas.openxmlformats.org/presentationml/2006/main">
  <p:tag name="ARTICULATE_USED_LAYOUT" val="2"/>
  <p:tag name="AUDIO_ID" val="296"/>
  <p:tag name="ARTICULATE_AUDIO_RECORDED" val="1"/>
  <p:tag name="ELAPSEDTIME" val="5.4"/>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83.xml><?xml version="1.0" encoding="utf-8"?>
<p:tagLst xmlns:a="http://schemas.openxmlformats.org/drawingml/2006/main" xmlns:r="http://schemas.openxmlformats.org/officeDocument/2006/relationships" xmlns:p="http://schemas.openxmlformats.org/presentationml/2006/main">
  <p:tag name="ARTICULATE_USED_LAYOUT" val="2"/>
  <p:tag name="AUDIO_ID" val="297"/>
  <p:tag name="ARTICULATE_AUDIO_RECORDED" val="1"/>
  <p:tag name="ELAPSEDTIME" val="23.4"/>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5.xml><?xml version="1.0" encoding="utf-8"?>
<p:tagLst xmlns:a="http://schemas.openxmlformats.org/drawingml/2006/main" xmlns:r="http://schemas.openxmlformats.org/officeDocument/2006/relationships" xmlns:p="http://schemas.openxmlformats.org/presentationml/2006/main">
  <p:tag name="ARTICULATE_USED_LAYOUT" val="2"/>
  <p:tag name="AUDIO_ID" val="294"/>
  <p:tag name="ARTICULATE_AUDIO_RECORDED" val="1"/>
  <p:tag name="ELAPSEDTIME" val="39"/>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7.xml><?xml version="1.0" encoding="utf-8"?>
<p:tagLst xmlns:a="http://schemas.openxmlformats.org/drawingml/2006/main" xmlns:r="http://schemas.openxmlformats.org/officeDocument/2006/relationships" xmlns:p="http://schemas.openxmlformats.org/presentationml/2006/main">
  <p:tag name="ARTICULATE_USED_LAYOUT" val="2"/>
  <p:tag name="AUDIO_ID" val="298"/>
  <p:tag name="ARTICULATE_AUDIO_RECORDED" val="1"/>
  <p:tag name="ELAPSEDTIME" val="23.4"/>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89.xml><?xml version="1.0" encoding="utf-8"?>
<p:tagLst xmlns:a="http://schemas.openxmlformats.org/drawingml/2006/main" xmlns:r="http://schemas.openxmlformats.org/officeDocument/2006/relationships" xmlns:p="http://schemas.openxmlformats.org/presentationml/2006/main">
  <p:tag name="ARTICULATE_USED_LAYOUT" val="2"/>
  <p:tag name="AUDIO_ID" val="299"/>
  <p:tag name="ARTICULATE_AUDIO_RECORDED" val="1"/>
  <p:tag name="ELAPSEDTIME" val="4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9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9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6.4"/>
</p:tagLst>
</file>

<file path=ppt/tags/tag9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9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6.4"/>
</p:tagLst>
</file>

<file path=ppt/tags/tag9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81.4"/>
  <p:tag name="ARTICULATE_USED_LAYOUT" val="2"/>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5006</TotalTime>
  <Words>7922</Words>
  <Application>Microsoft Office PowerPoint</Application>
  <PresentationFormat>On-screen Show (4:3)</PresentationFormat>
  <Paragraphs>801</Paragraphs>
  <Slides>71</Slides>
  <Notes>56</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71</vt:i4>
      </vt:variant>
    </vt:vector>
  </HeadingPairs>
  <TitlesOfParts>
    <vt:vector size="84" baseType="lpstr">
      <vt:lpstr>Arial</vt:lpstr>
      <vt:lpstr>Calibri</vt:lpstr>
      <vt:lpstr>Calibri Light</vt:lpstr>
      <vt:lpstr>Cambria Math</vt:lpstr>
      <vt:lpstr>Consolas</vt:lpstr>
      <vt:lpstr>Courier New</vt:lpstr>
      <vt:lpstr>Lucida Sans</vt:lpstr>
      <vt:lpstr>Lucida Sans</vt:lpstr>
      <vt:lpstr>Palatino Linotype</vt:lpstr>
      <vt:lpstr>Symbol</vt:lpstr>
      <vt:lpstr>Times New Roman</vt:lpstr>
      <vt:lpstr>Wingdings</vt:lpstr>
      <vt:lpstr>SBIZ</vt:lpstr>
      <vt:lpstr>Assessments, weightage, deadlines</vt:lpstr>
      <vt:lpstr>ANL 252 Groups</vt:lpstr>
      <vt:lpstr>Introductions</vt:lpstr>
      <vt:lpstr>SUSS Associate faculty: Dr Munish Kumar</vt:lpstr>
      <vt:lpstr>Learning Objectives of ANL201 </vt:lpstr>
      <vt:lpstr>Study Unit 1  Introduction to Python Programming </vt:lpstr>
      <vt:lpstr>Python Programming Environment</vt:lpstr>
      <vt:lpstr>Installation of Python</vt:lpstr>
      <vt:lpstr>Installation of Python</vt:lpstr>
      <vt:lpstr>Introduction to  JupyterLab/Jupyter Notebook</vt:lpstr>
      <vt:lpstr>Introduction to JupyterLab/Jupyter Notebook</vt:lpstr>
      <vt:lpstr>Start JupyterLab/Jupyter Notebook</vt:lpstr>
      <vt:lpstr>Programming with JupyterLab/Jupyter Notebook</vt:lpstr>
      <vt:lpstr>Writing and Running Codes in Cells</vt:lpstr>
      <vt:lpstr>Edit JupyterLab Notebook</vt:lpstr>
      <vt:lpstr>Save JupyterLab Notebook</vt:lpstr>
      <vt:lpstr>Markdown</vt:lpstr>
      <vt:lpstr>Activity</vt:lpstr>
      <vt:lpstr>Activity (answers)</vt:lpstr>
      <vt:lpstr>Basic Arithmetic and Variables</vt:lpstr>
      <vt:lpstr>Arithmetic Operators</vt:lpstr>
      <vt:lpstr>Mathematical Calculations</vt:lpstr>
      <vt:lpstr>Variables</vt:lpstr>
      <vt:lpstr>Variable Names</vt:lpstr>
      <vt:lpstr>Assign Values to Variables</vt:lpstr>
      <vt:lpstr>Variable Types (I)</vt:lpstr>
      <vt:lpstr>Variable Types (II)</vt:lpstr>
      <vt:lpstr>Activity</vt:lpstr>
      <vt:lpstr>Activity (Answer)</vt:lpstr>
      <vt:lpstr>Discussion</vt:lpstr>
      <vt:lpstr>Discussion (Answer)</vt:lpstr>
      <vt:lpstr>PowerPoint Presentation</vt:lpstr>
      <vt:lpstr>Print and Input</vt:lpstr>
      <vt:lpstr>Printing</vt:lpstr>
      <vt:lpstr>Formatted Printing</vt:lpstr>
      <vt:lpstr>Escape Sequences (I)</vt:lpstr>
      <vt:lpstr>Example of escape sequences</vt:lpstr>
      <vt:lpstr>Escape Sequences (II)</vt:lpstr>
      <vt:lpstr>Input</vt:lpstr>
      <vt:lpstr>Activity</vt:lpstr>
      <vt:lpstr>Activity (answer)</vt:lpstr>
      <vt:lpstr>Discussion</vt:lpstr>
      <vt:lpstr>Discussion (answer)</vt:lpstr>
      <vt:lpstr>If-elif-else-Conditions</vt:lpstr>
      <vt:lpstr>Boolean Expressions</vt:lpstr>
      <vt:lpstr>Relational Operators</vt:lpstr>
      <vt:lpstr>Logical Operators</vt:lpstr>
      <vt:lpstr>if-block</vt:lpstr>
      <vt:lpstr>Example of an if condition</vt:lpstr>
      <vt:lpstr>if-else-block</vt:lpstr>
      <vt:lpstr>Example of if-else block</vt:lpstr>
      <vt:lpstr>if-elif-else-block</vt:lpstr>
      <vt:lpstr>Activity</vt:lpstr>
      <vt:lpstr>Activity (answers)</vt:lpstr>
      <vt:lpstr>Discussion</vt:lpstr>
      <vt:lpstr>Discussion (answers)</vt:lpstr>
      <vt:lpstr>PowerPoint Presentation</vt:lpstr>
      <vt:lpstr>Loops</vt:lpstr>
      <vt:lpstr>while-Loops</vt:lpstr>
      <vt:lpstr>Example of while loop</vt:lpstr>
      <vt:lpstr>Generate Integer list</vt:lpstr>
      <vt:lpstr>for-Loops</vt:lpstr>
      <vt:lpstr>Example of for-loop</vt:lpstr>
      <vt:lpstr>Error Handling</vt:lpstr>
      <vt:lpstr>Exceptions</vt:lpstr>
      <vt:lpstr>Error Handling in Input</vt:lpstr>
      <vt:lpstr>Activity</vt:lpstr>
      <vt:lpstr>Activity (discuss how the codes work)</vt:lpstr>
      <vt:lpstr>Discussion</vt:lpstr>
      <vt:lpstr>Discussion (answers)</vt:lpstr>
      <vt:lpstr>Online Learning Platform (Optional)</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cp:lastModifiedBy>
  <cp:revision>377</cp:revision>
  <dcterms:created xsi:type="dcterms:W3CDTF">2012-07-12T02:13:12Z</dcterms:created>
  <dcterms:modified xsi:type="dcterms:W3CDTF">2023-07-29T08:02:45Z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