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3.xml" ContentType="application/vnd.openxmlformats-officedocument.presentationml.notesSlide+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0" r:id="rId6"/>
    <p:sldMasterId id="2147483682" r:id="rId7"/>
    <p:sldMasterId id="2147483684" r:id="rId8"/>
  </p:sldMasterIdLst>
  <p:notesMasterIdLst>
    <p:notesMasterId r:id="rId46"/>
  </p:notesMasterIdLst>
  <p:handoutMasterIdLst>
    <p:handoutMasterId r:id="rId47"/>
  </p:handoutMasterIdLst>
  <p:sldIdLst>
    <p:sldId id="425" r:id="rId9"/>
    <p:sldId id="393" r:id="rId10"/>
    <p:sldId id="394" r:id="rId11"/>
    <p:sldId id="337" r:id="rId12"/>
    <p:sldId id="374" r:id="rId13"/>
    <p:sldId id="378" r:id="rId14"/>
    <p:sldId id="290" r:id="rId15"/>
    <p:sldId id="400" r:id="rId16"/>
    <p:sldId id="291" r:id="rId17"/>
    <p:sldId id="389" r:id="rId18"/>
    <p:sldId id="293" r:id="rId19"/>
    <p:sldId id="390" r:id="rId20"/>
    <p:sldId id="297" r:id="rId21"/>
    <p:sldId id="391" r:id="rId22"/>
    <p:sldId id="301" r:id="rId23"/>
    <p:sldId id="401" r:id="rId24"/>
    <p:sldId id="379" r:id="rId25"/>
    <p:sldId id="395" r:id="rId26"/>
    <p:sldId id="386" r:id="rId27"/>
    <p:sldId id="405" r:id="rId28"/>
    <p:sldId id="376" r:id="rId29"/>
    <p:sldId id="380" r:id="rId30"/>
    <p:sldId id="381" r:id="rId31"/>
    <p:sldId id="303" r:id="rId32"/>
    <p:sldId id="383" r:id="rId33"/>
    <p:sldId id="307" r:id="rId34"/>
    <p:sldId id="403" r:id="rId35"/>
    <p:sldId id="402" r:id="rId36"/>
    <p:sldId id="387" r:id="rId37"/>
    <p:sldId id="404" r:id="rId38"/>
    <p:sldId id="396" r:id="rId39"/>
    <p:sldId id="388" r:id="rId40"/>
    <p:sldId id="397" r:id="rId41"/>
    <p:sldId id="398" r:id="rId42"/>
    <p:sldId id="385" r:id="rId43"/>
    <p:sldId id="399" r:id="rId44"/>
    <p:sldId id="492" r:id="rId45"/>
  </p:sldIdLst>
  <p:sldSz cx="9144000" cy="6858000" type="screen4x3"/>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077"/>
    <a:srgbClr val="007DBA"/>
    <a:srgbClr val="64A70B"/>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77068" autoAdjust="0"/>
  </p:normalViewPr>
  <p:slideViewPr>
    <p:cSldViewPr snapToGrid="0">
      <p:cViewPr varScale="1">
        <p:scale>
          <a:sx n="80" d="100"/>
          <a:sy n="80" d="100"/>
        </p:scale>
        <p:origin x="102" y="234"/>
      </p:cViewPr>
      <p:guideLst>
        <p:guide orient="horz" pos="2160"/>
        <p:guide pos="2880"/>
      </p:guideLst>
    </p:cSldViewPr>
  </p:slideViewPr>
  <p:outlineViewPr>
    <p:cViewPr>
      <p:scale>
        <a:sx n="33" d="100"/>
        <a:sy n="33" d="100"/>
      </p:scale>
      <p:origin x="0" y="-432"/>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ags" Target="tags/tag1.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notesMaster" Target="notesMasters/notesMaster1.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Arial" pitchFamily="34" charset="0"/>
              </a:rPr>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2247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7930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197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767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3914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67716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99552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6634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16620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48056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2351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07507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321301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34083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12101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78719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66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988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076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46248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573259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273092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459821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028836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519062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92200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0787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3780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23576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3.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4576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3"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86373"/>
      </p:ext>
    </p:extLst>
  </p:cSld>
  <p:clrMap bg1="lt1" tx1="dk1" bg2="lt2" tx2="dk2" accent1="accent1" accent2="accent2" accent3="accent3" accent4="accent4" accent5="accent5" accent6="accent6" hlink="hlink" folHlink="folHlink"/>
  <p:sldLayoutIdLst>
    <p:sldLayoutId id="2147483681"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3"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460603"/>
      </p:ext>
    </p:extLst>
  </p:cSld>
  <p:clrMap bg1="lt1" tx1="dk1" bg2="lt2" tx2="dk2" accent1="accent1" accent2="accent2" accent3="accent3" accent4="accent4" accent5="accent5" accent6="accent6" hlink="hlink" folHlink="folHlink"/>
  <p:sldLayoutIdLst>
    <p:sldLayoutId id="2147483683"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3794958"/>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0.xml"/><Relationship Id="rId1" Type="http://schemas.openxmlformats.org/officeDocument/2006/relationships/tags" Target="../tags/tag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9.xml"/><Relationship Id="rId4" Type="http://schemas.openxmlformats.org/officeDocument/2006/relationships/hyperlink" Target="https://matplotlib.org/api/_as_gen/matplotlib.pyplot.plot.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pic>
        <p:nvPicPr>
          <p:cNvPr id="5" name="table">
            <a:extLst>
              <a:ext uri="{FF2B5EF4-FFF2-40B4-BE49-F238E27FC236}">
                <a16:creationId xmlns:a16="http://schemas.microsoft.com/office/drawing/2014/main" id="{9A118BDB-E3FE-4B0C-AD30-D91AF4F9B0A4}"/>
              </a:ext>
            </a:extLst>
          </p:cNvPr>
          <p:cNvPicPr>
            <a:picLocks noChangeAspect="1"/>
          </p:cNvPicPr>
          <p:nvPr/>
        </p:nvPicPr>
        <p:blipFill>
          <a:blip r:embed="rId3"/>
          <a:stretch>
            <a:fillRect/>
          </a:stretch>
        </p:blipFill>
        <p:spPr>
          <a:xfrm>
            <a:off x="339768" y="1984475"/>
            <a:ext cx="8464463" cy="3242385"/>
          </a:xfrm>
          <a:prstGeom prst="rect">
            <a:avLst/>
          </a:prstGeom>
        </p:spPr>
      </p:pic>
      <p:pic>
        <p:nvPicPr>
          <p:cNvPr id="7" name="table">
            <a:extLst>
              <a:ext uri="{FF2B5EF4-FFF2-40B4-BE49-F238E27FC236}">
                <a16:creationId xmlns:a16="http://schemas.microsoft.com/office/drawing/2014/main" id="{C74EC834-8136-4CD7-816D-D8129183377B}"/>
              </a:ext>
            </a:extLst>
          </p:cNvPr>
          <p:cNvPicPr>
            <a:picLocks noChangeAspect="1"/>
          </p:cNvPicPr>
          <p:nvPr/>
        </p:nvPicPr>
        <p:blipFill>
          <a:blip r:embed="rId4"/>
          <a:stretch>
            <a:fillRect/>
          </a:stretch>
        </p:blipFill>
        <p:spPr>
          <a:xfrm>
            <a:off x="339768" y="5505743"/>
            <a:ext cx="8244887" cy="1051560"/>
          </a:xfrm>
          <a:prstGeom prst="rect">
            <a:avLst/>
          </a:prstGeom>
        </p:spPr>
      </p:pic>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normAutofit/>
          </a:bodyPr>
          <a:lstStyle/>
          <a:p>
            <a:pPr marL="342900" indent="-342900">
              <a:buFont typeface="Arial" panose="020B0604020202020204" pitchFamily="34" charset="0"/>
              <a:buChar char="•"/>
            </a:pPr>
            <a:r>
              <a:rPr lang="en-US" dirty="0"/>
              <a:t>Import packages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3" y="2645280"/>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924582" y="4531840"/>
            <a:ext cx="5110001" cy="301557"/>
          </a:xfrm>
          <a:prstGeom prst="rect">
            <a:avLst/>
          </a:prstGeom>
        </p:spPr>
      </p:pic>
      <p:pic>
        <p:nvPicPr>
          <p:cNvPr id="9" name="Picture 8">
            <a:extLst>
              <a:ext uri="{FF2B5EF4-FFF2-40B4-BE49-F238E27FC236}">
                <a16:creationId xmlns:a16="http://schemas.microsoft.com/office/drawing/2014/main" id="{3D3EDC55-73FC-9548-A4AA-79A63434B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816" y="1621206"/>
            <a:ext cx="2362200" cy="495300"/>
          </a:xfrm>
          <a:prstGeom prst="rect">
            <a:avLst/>
          </a:prstGeom>
          <a:ln>
            <a:noFill/>
          </a:ln>
        </p:spPr>
      </p:pic>
      <p:pic>
        <p:nvPicPr>
          <p:cNvPr id="11" name="Picture 10">
            <a:extLst>
              <a:ext uri="{FF2B5EF4-FFF2-40B4-BE49-F238E27FC236}">
                <a16:creationId xmlns:a16="http://schemas.microsoft.com/office/drawing/2014/main" id="{63C936A6-882B-4DF1-B6DF-E81162B47C3E}"/>
              </a:ext>
            </a:extLst>
          </p:cNvPr>
          <p:cNvPicPr>
            <a:picLocks noChangeAspect="1"/>
          </p:cNvPicPr>
          <p:nvPr/>
        </p:nvPicPr>
        <p:blipFill rotWithShape="1">
          <a:blip r:embed="rId4"/>
          <a:srcRect l="30554" t="41664" r="50159" b="52249"/>
          <a:stretch/>
        </p:blipFill>
        <p:spPr>
          <a:xfrm>
            <a:off x="2019232" y="5896879"/>
            <a:ext cx="3564186" cy="632714"/>
          </a:xfrm>
          <a:prstGeom prst="rect">
            <a:avLst/>
          </a:prstGeom>
        </p:spPr>
      </p:pic>
      <p:pic>
        <p:nvPicPr>
          <p:cNvPr id="12" name="Picture 11">
            <a:extLst>
              <a:ext uri="{FF2B5EF4-FFF2-40B4-BE49-F238E27FC236}">
                <a16:creationId xmlns:a16="http://schemas.microsoft.com/office/drawing/2014/main" id="{B619052A-638E-1D40-89CE-193F9C3A6D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156" y="5410597"/>
            <a:ext cx="5926995" cy="484307"/>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1) Compute the statistics for each column of the housing data</a:t>
            </a:r>
          </a:p>
          <a:p>
            <a:pPr marL="342900" indent="-342900" algn="just">
              <a:buFont typeface="Arial" panose="020B0604020202020204" pitchFamily="34" charset="0"/>
              <a:buChar char="•"/>
            </a:pPr>
            <a:r>
              <a:rPr lang="en-US" dirty="0">
                <a:solidFill>
                  <a:schemeClr val="tx1"/>
                </a:solidFill>
              </a:rPr>
              <a:t>Extrac</a:t>
            </a:r>
            <a:r>
              <a:rPr lang="en-US" dirty="0"/>
              <a:t>t the values for each column</a:t>
            </a:r>
            <a:endParaRPr lang="en-US" dirty="0">
              <a:solidFill>
                <a:schemeClr val="tx1"/>
              </a:solidFill>
            </a:endParaRPr>
          </a:p>
          <a:p>
            <a:pPr marL="342900" indent="-342900" algn="just">
              <a:buFont typeface="Arial" panose="020B0604020202020204" pitchFamily="34" charset="0"/>
              <a:buChar char="•"/>
            </a:pPr>
            <a:r>
              <a:rPr lang="en-US" dirty="0"/>
              <a:t>Compute the min, max, mean, median and standard deviation of each column in the array</a:t>
            </a:r>
          </a:p>
          <a:p>
            <a:endParaRPr lang="en-US" dirty="0"/>
          </a:p>
          <a:p>
            <a:endParaRPr lang="en-US" dirty="0"/>
          </a:p>
          <a:p>
            <a:endParaRPr lang="en-US" dirty="0"/>
          </a:p>
        </p:txBody>
      </p:sp>
      <p:sp>
        <p:nvSpPr>
          <p:cNvPr id="7" name="Rectangle 3"/>
          <p:cNvSpPr>
            <a:spLocks noChangeArrowheads="1"/>
          </p:cNvSpPr>
          <p:nvPr/>
        </p:nvSpPr>
        <p:spPr bwMode="auto">
          <a:xfrm>
            <a:off x="853815" y="3136855"/>
            <a:ext cx="78329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CRIM 	min = 0.00632 , max = 88.9762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8.593 , mean= 3.614 , median = 0.257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ZN 	min = 0.0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23.299 , mean= 11.364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INDUS 	min = 0.46 , max = 27.74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6.854 , mean= 11.137 , median = 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CHAS 	min = 0.0 , max = 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0.254 , mean= 0.069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NOX 	min = 0.385 , max = 0.871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0.116 , mean= 0.555 , median = 0.538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RM 	min = 3.561 , max = 8.78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0.702 , mean= 6.285 , median = 6.208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AGE 	min = 2.9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28.121 , mean= 68.575 , median = 77.5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DIS 	min = 1.1296 , max = 12.1265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2.104 , mean= 3.795 , median = 3.207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RAD 	min = 1.0 , max = 24.0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8.699 , mean= 9.549 , median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TAX	 min = 187.0 , max = 711.0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168.37 , mean= 408.237 , median = 330.0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PTRATIO 	min = 12.6 , max = 22.0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2.163 , mean= 18.456 , median = 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B 	min = 0.32 , max = 396.9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91.205 , mean= 356.674 , median = 391.44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LSTAT 	min = 1.73 , max = 37.97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7.134 , mean= 12.653 , median = 11.36</a:t>
            </a:r>
            <a:r>
              <a:rPr kumimoji="0" lang="en-US" altLang="en-US" sz="1000" b="0" i="0" u="none" strike="noStrike" cap="none" normalizeH="0" baseline="0" dirty="0">
                <a:ln>
                  <a:noFill/>
                </a:ln>
                <a:solidFill>
                  <a:srgbClr val="6D2077"/>
                </a:solidFill>
                <a:effectLst/>
              </a:rPr>
              <a:t> </a:t>
            </a:r>
            <a:endParaRPr kumimoji="0" lang="en-US" altLang="en-US" sz="3200" b="0" i="0" u="none" strike="noStrike" cap="none" normalizeH="0" baseline="0" dirty="0">
              <a:ln>
                <a:noFill/>
              </a:ln>
              <a:solidFill>
                <a:srgbClr val="6D2077"/>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9019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347171"/>
          </a:xfrm>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811213" lvl="1" indent="-354013" algn="l">
              <a:buFont typeface="Wingdings" panose="05000000000000000000" pitchFamily="2" charset="2"/>
              <a:buChar char="Ø"/>
            </a:pPr>
            <a:r>
              <a:rPr lang="en-US" dirty="0"/>
              <a:t>Use arrays when we have multi-dimensional objects</a:t>
            </a:r>
          </a:p>
          <a:p>
            <a:pPr lvl="1" algn="l"/>
            <a:endParaRPr lang="en-US" dirty="0"/>
          </a:p>
          <a:p>
            <a:pPr marL="354013" indent="-354013">
              <a:buFont typeface="Arial" panose="020B0604020202020204" pitchFamily="34" charset="0"/>
              <a:buChar char="•"/>
            </a:pPr>
            <a:r>
              <a:rPr lang="en-US" dirty="0"/>
              <a:t>Why do some </a:t>
            </a:r>
            <a:r>
              <a:rPr lang="en-US" dirty="0" err="1"/>
              <a:t>NumPy</a:t>
            </a:r>
            <a:r>
              <a:rPr lang="en-US" dirty="0"/>
              <a:t> functions require the whole axis or array for its process and why some of them do not?</a:t>
            </a:r>
          </a:p>
          <a:p>
            <a:pPr marL="811213" lvl="1" indent="-354013" algn="l">
              <a:buFont typeface="Wingdings" panose="05000000000000000000" pitchFamily="2" charset="2"/>
              <a:buChar char="Ø"/>
            </a:pPr>
            <a:r>
              <a:rPr lang="en-US" dirty="0"/>
              <a:t>Depends on what we are calculating. E.g., mean of a column vs the mean of an array</a:t>
            </a:r>
          </a:p>
          <a:p>
            <a:endParaRPr lang="en-SG" dirty="0"/>
          </a:p>
        </p:txBody>
      </p:sp>
      <p:sp>
        <p:nvSpPr>
          <p:cNvPr id="3" name="Title 2"/>
          <p:cNvSpPr>
            <a:spLocks noGrp="1"/>
          </p:cNvSpPr>
          <p:nvPr>
            <p:ph type="title"/>
          </p:nvPr>
        </p:nvSpPr>
        <p:spPr/>
        <p:txBody>
          <a:bodyPr/>
          <a:lstStyle/>
          <a:p>
            <a:r>
              <a:rPr lang="en-US" dirty="0"/>
              <a:t>Discussion (answer)</a:t>
            </a:r>
            <a:endParaRPr lang="en-SG" dirty="0"/>
          </a:p>
        </p:txBody>
      </p:sp>
    </p:spTree>
    <p:extLst>
      <p:ext uri="{BB962C8B-B14F-4D97-AF65-F5344CB8AC3E}">
        <p14:creationId xmlns:p14="http://schemas.microsoft.com/office/powerpoint/2010/main" val="285388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Another Activity (for fun)</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DFE7E0C-F365-437B-A66A-DDFED1E6592E}"/>
              </a:ext>
            </a:extLst>
          </p:cNvPr>
          <p:cNvSpPr>
            <a:spLocks noGrp="1"/>
          </p:cNvSpPr>
          <p:nvPr>
            <p:ph type="subTitle" idx="1"/>
          </p:nvPr>
        </p:nvSpPr>
        <p:spPr/>
        <p:txBody>
          <a:bodyPr anchor="ctr" anchorCtr="0">
            <a:normAutofit/>
          </a:bodyPr>
          <a:lstStyle/>
          <a:p>
            <a:pPr algn="ctr"/>
            <a:r>
              <a:rPr lang="en-US" sz="5400" dirty="0">
                <a:solidFill>
                  <a:srgbClr val="FF0000"/>
                </a:solidFill>
              </a:rPr>
              <a:t>15 min Break</a:t>
            </a:r>
            <a:endParaRPr lang="en-SG" sz="5400" dirty="0">
              <a:solidFill>
                <a:srgbClr val="FF0000"/>
              </a:solidFill>
            </a:endParaRPr>
          </a:p>
        </p:txBody>
      </p:sp>
      <p:sp>
        <p:nvSpPr>
          <p:cNvPr id="3" name="Title 2">
            <a:extLst>
              <a:ext uri="{FF2B5EF4-FFF2-40B4-BE49-F238E27FC236}">
                <a16:creationId xmlns:a16="http://schemas.microsoft.com/office/drawing/2014/main" id="{67DDA9F3-218B-4A5F-AE24-388EE050DE08}"/>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3950103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r>
              <a:rPr lang="en-US" dirty="0"/>
              <a:t>2) Plot a bar graph showing the mean values of houses in different housing features as shown</a:t>
            </a:r>
          </a:p>
          <a:p>
            <a:endParaRPr lang="en-US" dirty="0"/>
          </a:p>
          <a:p>
            <a:endParaRPr lang="en-US" dirty="0"/>
          </a:p>
        </p:txBody>
      </p:sp>
      <p:pic>
        <p:nvPicPr>
          <p:cNvPr id="4" name="Picture 3"/>
          <p:cNvPicPr>
            <a:picLocks noChangeAspect="1"/>
          </p:cNvPicPr>
          <p:nvPr/>
        </p:nvPicPr>
        <p:blipFill>
          <a:blip r:embed="rId4"/>
          <a:stretch>
            <a:fillRect/>
          </a:stretch>
        </p:blipFill>
        <p:spPr>
          <a:xfrm>
            <a:off x="2219717" y="2133961"/>
            <a:ext cx="4901554" cy="3502910"/>
          </a:xfrm>
          <a:prstGeom prst="rect">
            <a:avLst/>
          </a:prstGeom>
        </p:spPr>
      </p:pic>
    </p:spTree>
    <p:custDataLst>
      <p:tags r:id="rId1"/>
    </p:custDataLst>
    <p:extLst>
      <p:ext uri="{BB962C8B-B14F-4D97-AF65-F5344CB8AC3E}">
        <p14:creationId xmlns:p14="http://schemas.microsoft.com/office/powerpoint/2010/main" val="204175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3) Plot a scatter plot showing the </a:t>
            </a:r>
            <a:r>
              <a:rPr lang="en-US" dirty="0" err="1"/>
              <a:t>the</a:t>
            </a:r>
            <a:r>
              <a:rPr lang="en-US" dirty="0"/>
              <a:t> % lower status of the population (LSTAT) and Median value of owner-occupied homes in $1000's (MEDV)</a:t>
            </a:r>
          </a:p>
          <a:p>
            <a:pPr algn="just"/>
            <a:endParaRPr lang="en-US" dirty="0"/>
          </a:p>
          <a:p>
            <a:endParaRPr lang="en-US" dirty="0"/>
          </a:p>
          <a:p>
            <a:endParaRPr lang="en-US" dirty="0"/>
          </a:p>
        </p:txBody>
      </p:sp>
      <p:pic>
        <p:nvPicPr>
          <p:cNvPr id="2" name="Picture 1"/>
          <p:cNvPicPr>
            <a:picLocks noChangeAspect="1"/>
          </p:cNvPicPr>
          <p:nvPr/>
        </p:nvPicPr>
        <p:blipFill>
          <a:blip r:embed="rId4"/>
          <a:stretch>
            <a:fillRect/>
          </a:stretch>
        </p:blipFill>
        <p:spPr>
          <a:xfrm>
            <a:off x="1936709" y="2055973"/>
            <a:ext cx="4521963" cy="3645981"/>
          </a:xfrm>
          <a:prstGeom prst="rect">
            <a:avLst/>
          </a:prstGeom>
        </p:spPr>
      </p:pic>
    </p:spTree>
    <p:custDataLst>
      <p:tags r:id="rId1"/>
    </p:custDataLst>
    <p:extLst>
      <p:ext uri="{BB962C8B-B14F-4D97-AF65-F5344CB8AC3E}">
        <p14:creationId xmlns:p14="http://schemas.microsoft.com/office/powerpoint/2010/main" val="241257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Revisit the earlier plotting exercises:</a:t>
            </a:r>
          </a:p>
          <a:p>
            <a:pPr marL="342900" indent="-342900" algn="just">
              <a:buFont typeface="Arial" panose="020B0604020202020204" pitchFamily="34" charset="0"/>
              <a:buChar char="•"/>
            </a:pPr>
            <a:r>
              <a:rPr lang="en-US" dirty="0">
                <a:solidFill>
                  <a:schemeClr val="tx1"/>
                </a:solidFill>
              </a:rPr>
              <a:t>Find at least one modification to improve each of any two plots done earlier</a:t>
            </a:r>
          </a:p>
          <a:p>
            <a:pPr marL="354013" indent="-354013">
              <a:buFont typeface="Arial" panose="020B0604020202020204" pitchFamily="34" charset="0"/>
              <a:buChar char="•"/>
            </a:pPr>
            <a:r>
              <a:rPr lang="en-US" dirty="0"/>
              <a:t>Discuss what you </a:t>
            </a:r>
            <a:r>
              <a:rPr lang="en-US"/>
              <a:t>have found</a:t>
            </a: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127131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 (answers)</a:t>
            </a:r>
            <a:endParaRPr lang="en-SG" dirty="0"/>
          </a:p>
        </p:txBody>
      </p:sp>
      <p:pic>
        <p:nvPicPr>
          <p:cNvPr id="4" name="Picture 3"/>
          <p:cNvPicPr>
            <a:picLocks noChangeAspect="1"/>
          </p:cNvPicPr>
          <p:nvPr/>
        </p:nvPicPr>
        <p:blipFill rotWithShape="1">
          <a:blip r:embed="rId2"/>
          <a:srcRect l="29444" t="27037" r="29722" b="20741"/>
          <a:stretch/>
        </p:blipFill>
        <p:spPr>
          <a:xfrm>
            <a:off x="1672121" y="1111848"/>
            <a:ext cx="5869089" cy="4222151"/>
          </a:xfrm>
          <a:prstGeom prst="rect">
            <a:avLst/>
          </a:prstGeom>
        </p:spPr>
      </p:pic>
    </p:spTree>
    <p:extLst>
      <p:ext uri="{BB962C8B-B14F-4D97-AF65-F5344CB8AC3E}">
        <p14:creationId xmlns:p14="http://schemas.microsoft.com/office/powerpoint/2010/main" val="4288308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code</a:t>
            </a:r>
            <a:endParaRPr lang="en-SG" dirty="0"/>
          </a:p>
        </p:txBody>
      </p:sp>
      <p:pic>
        <p:nvPicPr>
          <p:cNvPr id="4" name="Picture 3"/>
          <p:cNvPicPr>
            <a:picLocks noChangeAspect="1"/>
          </p:cNvPicPr>
          <p:nvPr/>
        </p:nvPicPr>
        <p:blipFill rotWithShape="1">
          <a:blip r:embed="rId2"/>
          <a:srcRect l="32223" t="44505" r="5799" b="24075"/>
          <a:stretch/>
        </p:blipFill>
        <p:spPr>
          <a:xfrm>
            <a:off x="685800" y="941304"/>
            <a:ext cx="7543800" cy="2151145"/>
          </a:xfrm>
          <a:prstGeom prst="rect">
            <a:avLst/>
          </a:prstGeom>
        </p:spPr>
      </p:pic>
      <p:pic>
        <p:nvPicPr>
          <p:cNvPr id="5" name="Picture 4"/>
          <p:cNvPicPr>
            <a:picLocks noChangeAspect="1"/>
          </p:cNvPicPr>
          <p:nvPr/>
        </p:nvPicPr>
        <p:blipFill rotWithShape="1">
          <a:blip r:embed="rId3"/>
          <a:srcRect l="32326" t="37902" r="30208" b="18086"/>
          <a:stretch/>
        </p:blipFill>
        <p:spPr>
          <a:xfrm>
            <a:off x="1913158" y="3270250"/>
            <a:ext cx="4843242" cy="3200400"/>
          </a:xfrm>
          <a:prstGeom prst="rect">
            <a:avLst/>
          </a:prstGeom>
        </p:spPr>
      </p:pic>
    </p:spTree>
    <p:extLst>
      <p:ext uri="{BB962C8B-B14F-4D97-AF65-F5344CB8AC3E}">
        <p14:creationId xmlns:p14="http://schemas.microsoft.com/office/powerpoint/2010/main" val="210787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plot</a:t>
            </a:r>
            <a:endParaRPr lang="en-SG" dirty="0"/>
          </a:p>
        </p:txBody>
      </p:sp>
      <p:pic>
        <p:nvPicPr>
          <p:cNvPr id="4" name="Picture 3"/>
          <p:cNvPicPr>
            <a:picLocks noChangeAspect="1"/>
          </p:cNvPicPr>
          <p:nvPr/>
        </p:nvPicPr>
        <p:blipFill rotWithShape="1">
          <a:blip r:embed="rId2"/>
          <a:srcRect l="32813" t="41172" r="34236" b="17037"/>
          <a:stretch/>
        </p:blipFill>
        <p:spPr>
          <a:xfrm>
            <a:off x="1358900" y="1022350"/>
            <a:ext cx="6026150" cy="4298950"/>
          </a:xfrm>
          <a:prstGeom prst="rect">
            <a:avLst/>
          </a:prstGeom>
        </p:spPr>
      </p:pic>
    </p:spTree>
    <p:extLst>
      <p:ext uri="{BB962C8B-B14F-4D97-AF65-F5344CB8AC3E}">
        <p14:creationId xmlns:p14="http://schemas.microsoft.com/office/powerpoint/2010/main" val="275912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436071"/>
          </a:xfrm>
        </p:spPr>
        <p:txBody>
          <a:bodyPr>
            <a:normAutofit fontScale="92500" lnSpcReduction="10000"/>
          </a:bodyPr>
          <a:lstStyle/>
          <a:p>
            <a:pPr marL="354013" indent="-354013">
              <a:buFont typeface="Arial" panose="020B0604020202020204" pitchFamily="34" charset="0"/>
              <a:buChar char="•"/>
            </a:pPr>
            <a:r>
              <a:rPr lang="en-US" dirty="0"/>
              <a:t>What are the additional </a:t>
            </a:r>
            <a:r>
              <a:rPr lang="en-US" dirty="0" err="1"/>
              <a:t>matplotlib</a:t>
            </a:r>
            <a:r>
              <a:rPr lang="en-US" dirty="0"/>
              <a:t> functions that can help us to improve the </a:t>
            </a:r>
            <a:r>
              <a:rPr lang="en-US" dirty="0" err="1"/>
              <a:t>visualisation</a:t>
            </a:r>
            <a:r>
              <a:rPr lang="en-US" dirty="0"/>
              <a:t> of our charts? Why are they optional but necessary?</a:t>
            </a:r>
          </a:p>
          <a:p>
            <a:pPr marL="811213" lvl="1" indent="-354013" algn="l">
              <a:buFont typeface="Wingdings" panose="05000000000000000000" pitchFamily="2" charset="2"/>
              <a:buChar char="Ø"/>
            </a:pPr>
            <a:r>
              <a:rPr lang="en-US" dirty="0"/>
              <a:t>E.g., type of markers used, labels rotated </a:t>
            </a:r>
            <a:r>
              <a:rPr lang="en-US" dirty="0" err="1"/>
              <a:t>etc</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a:p>
            <a:pPr marL="914400" lvl="1" indent="-457200" algn="l">
              <a:buFont typeface="Wingdings" panose="05000000000000000000" pitchFamily="2" charset="2"/>
              <a:buChar char="Ø"/>
            </a:pPr>
            <a:r>
              <a:rPr lang="en-US" dirty="0"/>
              <a:t>Line chart: track changes in a variable over time</a:t>
            </a:r>
          </a:p>
          <a:p>
            <a:pPr marL="914400" lvl="1" indent="-457200" algn="l">
              <a:buFont typeface="Wingdings" panose="05000000000000000000" pitchFamily="2" charset="2"/>
              <a:buChar char="Ø"/>
            </a:pPr>
            <a:r>
              <a:rPr lang="en-US" dirty="0"/>
              <a:t>Histogram: interested only in a variable’s distribution</a:t>
            </a:r>
          </a:p>
          <a:p>
            <a:pPr marL="914400" lvl="1" indent="-457200" algn="l">
              <a:buFont typeface="Wingdings" panose="05000000000000000000" pitchFamily="2" charset="2"/>
              <a:buChar char="Ø"/>
            </a:pPr>
            <a:r>
              <a:rPr lang="en-US" dirty="0"/>
              <a:t>Scatter plot: relationship between </a:t>
            </a:r>
            <a:r>
              <a:rPr lang="en-US"/>
              <a:t>two variables</a:t>
            </a:r>
            <a:endParaRPr lang="en-US" dirty="0"/>
          </a:p>
          <a:p>
            <a:pPr marL="914400" lvl="1" indent="-457200" algn="l">
              <a:buFont typeface="Wingdings" panose="05000000000000000000" pitchFamily="2" charset="2"/>
              <a:buChar char="Ø"/>
            </a:pPr>
            <a:endParaRPr lang="en-US" dirty="0"/>
          </a:p>
          <a:p>
            <a:pPr marL="914400" lvl="1" indent="-4572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Discussion (answers)</a:t>
            </a:r>
            <a:endParaRPr lang="en-SG" dirty="0"/>
          </a:p>
        </p:txBody>
      </p:sp>
    </p:spTree>
    <p:extLst>
      <p:ext uri="{BB962C8B-B14F-4D97-AF65-F5344CB8AC3E}">
        <p14:creationId xmlns:p14="http://schemas.microsoft.com/office/powerpoint/2010/main" val="4181357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endParaRPr lang="en-US" dirty="0"/>
          </a:p>
          <a:p>
            <a:pPr marL="342900" indent="-342900">
              <a:buFont typeface="Arial" panose="020B0604020202020204" pitchFamily="34" charset="0"/>
              <a:buChar char="•"/>
            </a:pPr>
            <a:r>
              <a:rPr lang="en-US" dirty="0"/>
              <a:t>Matplotlib Tutorial:</a:t>
            </a:r>
          </a:p>
          <a:p>
            <a:r>
              <a:rPr lang="en-US" dirty="0"/>
              <a:t>	https://www.w3schools.com/python/matplotlib_intro.asp</a:t>
            </a:r>
          </a:p>
          <a:p>
            <a:pPr algn="just"/>
            <a:endParaRPr lang="en-US" i="1" u="sng" dirty="0"/>
          </a:p>
          <a:p>
            <a:pPr algn="just"/>
            <a:endParaRPr lang="en-US" i="1" u="sng" dirty="0"/>
          </a:p>
          <a:p>
            <a:pPr algn="just"/>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Online Learning Platform </a:t>
            </a:r>
            <a:r>
              <a:rPr lang="en-SG"/>
              <a:t>(Optional)</a:t>
            </a:r>
            <a:endParaRPr lang="en-SG" dirty="0"/>
          </a:p>
        </p:txBody>
      </p:sp>
    </p:spTree>
    <p:custDataLst>
      <p:tags r:id="rId1"/>
    </p:custDataLst>
    <p:extLst>
      <p:ext uri="{BB962C8B-B14F-4D97-AF65-F5344CB8AC3E}">
        <p14:creationId xmlns:p14="http://schemas.microsoft.com/office/powerpoint/2010/main" val="196122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7" name="Rectangle 6">
            <a:extLst>
              <a:ext uri="{FF2B5EF4-FFF2-40B4-BE49-F238E27FC236}">
                <a16:creationId xmlns:a16="http://schemas.microsoft.com/office/drawing/2014/main" id="{5ECDFFD8-D6AB-4DAE-9BFF-6D8C8B124E67}"/>
              </a:ext>
            </a:extLst>
          </p:cNvPr>
          <p:cNvSpPr/>
          <p:nvPr/>
        </p:nvSpPr>
        <p:spPr>
          <a:xfrm>
            <a:off x="492133" y="2114516"/>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06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2808</TotalTime>
  <Words>4790</Words>
  <Application>Microsoft Office PowerPoint</Application>
  <PresentationFormat>On-screen Show (4:3)</PresentationFormat>
  <Paragraphs>403</Paragraphs>
  <Slides>37</Slides>
  <Notes>23</Notes>
  <HiddenSlides>4</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37</vt:i4>
      </vt:variant>
    </vt:vector>
  </HeadingPairs>
  <TitlesOfParts>
    <vt:vector size="53" baseType="lpstr">
      <vt:lpstr>Arial</vt:lpstr>
      <vt:lpstr>Arial Unicode MS</vt:lpstr>
      <vt:lpstr>Calibri</vt:lpstr>
      <vt:lpstr>Consolas</vt:lpstr>
      <vt:lpstr>Courier New</vt:lpstr>
      <vt:lpstr>Lucida Sans</vt:lpstr>
      <vt:lpstr>Lucida Sans</vt:lpstr>
      <vt:lpstr>Montserrat Medium</vt:lpstr>
      <vt:lpstr>Palatino Linotype</vt:lpstr>
      <vt:lpstr>Roboto Medium</vt:lpstr>
      <vt:lpstr>Wingdings</vt:lpstr>
      <vt:lpstr>SBIZ</vt:lpstr>
      <vt:lpstr>Office Theme</vt:lpstr>
      <vt:lpstr>3_Office Theme</vt:lpstr>
      <vt:lpstr>4_Office Theme</vt:lpstr>
      <vt:lpstr>5_Office Theme</vt:lpstr>
      <vt:lpstr>ANL252 – Assessments, weightage, deadlines</vt:lpstr>
      <vt:lpstr>Python for Data Analytics ANL 252</vt:lpstr>
      <vt:lpstr>Learning Objectives of ANL201 </vt:lpstr>
      <vt:lpstr>Study Unit 3  Arrays and Plots </vt:lpstr>
      <vt:lpstr>Array Management  with NumPy</vt:lpstr>
      <vt:lpstr>NumPy Package</vt:lpstr>
      <vt:lpstr>Install and Import 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 for Study Unit 3</vt:lpstr>
      <vt:lpstr>Discussion</vt:lpstr>
      <vt:lpstr>Discussion (answer)</vt:lpstr>
      <vt:lpstr>Another Activity (for fun)</vt:lpstr>
      <vt:lpstr>PowerPoint Presentation</vt:lpstr>
      <vt:lpstr>Plotting with  matplotlib</vt:lpstr>
      <vt:lpstr>matplotlib Package</vt:lpstr>
      <vt:lpstr>Create Plots</vt:lpstr>
      <vt:lpstr>Other Plot Options</vt:lpstr>
      <vt:lpstr>Histogram</vt:lpstr>
      <vt:lpstr>Scatter Plot</vt:lpstr>
      <vt:lpstr>Activity for Study Unit 3</vt:lpstr>
      <vt:lpstr>Activity for Study Unit 3</vt:lpstr>
      <vt:lpstr>Activity (I)</vt:lpstr>
      <vt:lpstr>Activity (II)</vt:lpstr>
      <vt:lpstr>Activity (I) (answers)</vt:lpstr>
      <vt:lpstr>Activity (II)</vt:lpstr>
      <vt:lpstr>Activity (II) code</vt:lpstr>
      <vt:lpstr>Activity (II) plot</vt:lpstr>
      <vt:lpstr>Discussion</vt:lpstr>
      <vt:lpstr>Discussion (answers)</vt:lpstr>
      <vt:lpstr>Online Learning Platform (Optional)</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cp:lastModifiedBy>
  <cp:revision>223</cp:revision>
  <dcterms:created xsi:type="dcterms:W3CDTF">2012-07-12T02:13:12Z</dcterms:created>
  <dcterms:modified xsi:type="dcterms:W3CDTF">2023-07-30T02:26:09Z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