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9.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3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2.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5.xml" ContentType="application/vnd.openxmlformats-officedocument.presentationml.notesSlide+xml"/>
  <Override PartName="/ppt/tags/tag86.xml" ContentType="application/vnd.openxmlformats-officedocument.presentationml.tags+xml"/>
  <Override PartName="/ppt/notesSlides/notesSlide36.xml" ContentType="application/vnd.openxmlformats-officedocument.presentationml.notesSlide+xml"/>
  <Override PartName="/ppt/tags/tag87.xml" ContentType="application/vnd.openxmlformats-officedocument.presentationml.tags+xml"/>
  <Override PartName="/ppt/notesSlides/notesSlide3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0.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4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43.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4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4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46.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47.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48.xml" ContentType="application/vnd.openxmlformats-officedocument.presentationml.notesSlide+xml"/>
  <Override PartName="/ppt/tags/tag1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78"/>
  </p:notesMasterIdLst>
  <p:handoutMasterIdLst>
    <p:handoutMasterId r:id="rId79"/>
  </p:handoutMasterIdLst>
  <p:sldIdLst>
    <p:sldId id="422" r:id="rId8"/>
    <p:sldId id="408" r:id="rId9"/>
    <p:sldId id="409" r:id="rId10"/>
    <p:sldId id="337" r:id="rId11"/>
    <p:sldId id="257" r:id="rId12"/>
    <p:sldId id="277" r:id="rId13"/>
    <p:sldId id="291" r:id="rId14"/>
    <p:sldId id="310" r:id="rId15"/>
    <p:sldId id="311" r:id="rId16"/>
    <p:sldId id="339" r:id="rId17"/>
    <p:sldId id="378" r:id="rId18"/>
    <p:sldId id="398" r:id="rId19"/>
    <p:sldId id="318" r:id="rId20"/>
    <p:sldId id="399" r:id="rId21"/>
    <p:sldId id="320" r:id="rId22"/>
    <p:sldId id="400" r:id="rId23"/>
    <p:sldId id="327" r:id="rId24"/>
    <p:sldId id="332" r:id="rId25"/>
    <p:sldId id="268" r:id="rId26"/>
    <p:sldId id="414" r:id="rId27"/>
    <p:sldId id="412" r:id="rId28"/>
    <p:sldId id="415" r:id="rId29"/>
    <p:sldId id="379" r:id="rId30"/>
    <p:sldId id="416" r:id="rId31"/>
    <p:sldId id="423" r:id="rId32"/>
    <p:sldId id="417" r:id="rId33"/>
    <p:sldId id="425" r:id="rId34"/>
    <p:sldId id="380" r:id="rId35"/>
    <p:sldId id="336" r:id="rId36"/>
    <p:sldId id="382" r:id="rId37"/>
    <p:sldId id="338" r:id="rId38"/>
    <p:sldId id="383" r:id="rId39"/>
    <p:sldId id="340" r:id="rId40"/>
    <p:sldId id="341" r:id="rId41"/>
    <p:sldId id="342" r:id="rId42"/>
    <p:sldId id="384" r:id="rId43"/>
    <p:sldId id="410" r:id="rId44"/>
    <p:sldId id="375" r:id="rId45"/>
    <p:sldId id="387" r:id="rId46"/>
    <p:sldId id="418" r:id="rId47"/>
    <p:sldId id="349" r:id="rId48"/>
    <p:sldId id="388" r:id="rId49"/>
    <p:sldId id="347" r:id="rId50"/>
    <p:sldId id="348" r:id="rId51"/>
    <p:sldId id="401" r:id="rId52"/>
    <p:sldId id="390" r:id="rId53"/>
    <p:sldId id="402" r:id="rId54"/>
    <p:sldId id="352" r:id="rId55"/>
    <p:sldId id="403" r:id="rId56"/>
    <p:sldId id="392" r:id="rId57"/>
    <p:sldId id="404" r:id="rId58"/>
    <p:sldId id="358" r:id="rId59"/>
    <p:sldId id="359" r:id="rId60"/>
    <p:sldId id="405" r:id="rId61"/>
    <p:sldId id="406" r:id="rId62"/>
    <p:sldId id="419" r:id="rId63"/>
    <p:sldId id="424" r:id="rId64"/>
    <p:sldId id="393" r:id="rId65"/>
    <p:sldId id="420" r:id="rId66"/>
    <p:sldId id="355" r:id="rId67"/>
    <p:sldId id="394" r:id="rId68"/>
    <p:sldId id="365" r:id="rId69"/>
    <p:sldId id="367" r:id="rId70"/>
    <p:sldId id="369" r:id="rId71"/>
    <p:sldId id="371" r:id="rId72"/>
    <p:sldId id="372" r:id="rId73"/>
    <p:sldId id="421" r:id="rId74"/>
    <p:sldId id="397" r:id="rId75"/>
    <p:sldId id="411" r:id="rId76"/>
    <p:sldId id="492" r:id="rId77"/>
  </p:sldIdLst>
  <p:sldSz cx="9144000" cy="6858000" type="screen4x3"/>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6591663-3B9D-47B4-BC6E-202EDBC70826}">
          <p14:sldIdLst>
            <p14:sldId id="422"/>
            <p14:sldId id="408"/>
            <p14:sldId id="409"/>
          </p14:sldIdLst>
        </p14:section>
        <p14:section name="Start" id="{AECC75E3-72AD-4DC1-975A-2CE1AF0ACE79}">
          <p14:sldIdLst>
            <p14:sldId id="337"/>
            <p14:sldId id="257"/>
            <p14:sldId id="277"/>
            <p14:sldId id="291"/>
            <p14:sldId id="310"/>
            <p14:sldId id="311"/>
            <p14:sldId id="339"/>
            <p14:sldId id="378"/>
            <p14:sldId id="398"/>
            <p14:sldId id="318"/>
            <p14:sldId id="399"/>
            <p14:sldId id="320"/>
            <p14:sldId id="400"/>
            <p14:sldId id="327"/>
            <p14:sldId id="332"/>
            <p14:sldId id="268"/>
            <p14:sldId id="414"/>
          </p14:sldIdLst>
        </p14:section>
        <p14:section name="Activity 1" id="{4C594303-D085-45EF-94F8-981A8536DC26}">
          <p14:sldIdLst>
            <p14:sldId id="412"/>
          </p14:sldIdLst>
        </p14:section>
        <p14:section name="Activity 2" id="{9C8A87C6-A8A9-460E-8570-53168AACC4C6}">
          <p14:sldIdLst>
            <p14:sldId id="415"/>
            <p14:sldId id="379"/>
            <p14:sldId id="416"/>
            <p14:sldId id="423"/>
            <p14:sldId id="417"/>
            <p14:sldId id="425"/>
            <p14:sldId id="380"/>
            <p14:sldId id="336"/>
            <p14:sldId id="382"/>
            <p14:sldId id="338"/>
            <p14:sldId id="383"/>
            <p14:sldId id="340"/>
            <p14:sldId id="341"/>
            <p14:sldId id="342"/>
            <p14:sldId id="384"/>
            <p14:sldId id="410"/>
          </p14:sldIdLst>
        </p14:section>
        <p14:section name="Activity 3" id="{216D8D8C-2BFE-41ED-BC04-F250A19FAB31}">
          <p14:sldIdLst>
            <p14:sldId id="375"/>
            <p14:sldId id="387"/>
            <p14:sldId id="418"/>
            <p14:sldId id="349"/>
            <p14:sldId id="388"/>
            <p14:sldId id="347"/>
            <p14:sldId id="348"/>
            <p14:sldId id="401"/>
            <p14:sldId id="390"/>
            <p14:sldId id="402"/>
            <p14:sldId id="352"/>
            <p14:sldId id="403"/>
            <p14:sldId id="392"/>
            <p14:sldId id="404"/>
            <p14:sldId id="358"/>
            <p14:sldId id="359"/>
            <p14:sldId id="405"/>
            <p14:sldId id="406"/>
          </p14:sldIdLst>
        </p14:section>
        <p14:section name="Activity 4" id="{A91740F3-0AF6-432C-A1FA-9C1902F5A4E2}">
          <p14:sldIdLst>
            <p14:sldId id="419"/>
            <p14:sldId id="424"/>
            <p14:sldId id="393"/>
            <p14:sldId id="420"/>
            <p14:sldId id="355"/>
            <p14:sldId id="394"/>
            <p14:sldId id="365"/>
            <p14:sldId id="367"/>
            <p14:sldId id="369"/>
            <p14:sldId id="371"/>
            <p14:sldId id="372"/>
          </p14:sldIdLst>
        </p14:section>
        <p14:section name="Activity 5" id="{58D877C2-A5B1-4465-B7B3-F9A55572930F}">
          <p14:sldIdLst>
            <p14:sldId id="421"/>
            <p14:sldId id="397"/>
            <p14:sldId id="411"/>
            <p14:sldId id="4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258" autoAdjust="0"/>
  </p:normalViewPr>
  <p:slideViewPr>
    <p:cSldViewPr snapToGrid="0">
      <p:cViewPr varScale="1">
        <p:scale>
          <a:sx n="80" d="100"/>
          <a:sy n="80" d="100"/>
        </p:scale>
        <p:origin x="102" y="44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tableStyles" Target="tableStyle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72.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97.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ags" Target="../tags/tag10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103.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ags" Target="../tags/tag105.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ags" Target="../tags/tag107.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109.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ags" Target="../tags/tag11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2465377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We have learned how to use Boolean mask to subset a NumPy array. Here, we will apply the same technique to select cells from a DataFrame. A Boolean mask is an array where each of the values is either True or False. The Boolean mask array is overlaid on top of the data structure that we're querying. And any element aligned with a True value will be selected, and any element aligned with a False value will not.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create more complex queries by using bitwise logical operators to chain several conditions together.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bitwise logical operators are similar to the logical operators. Instead of writing and/or, we use &amp; (bitwise and), | (bitwise or), or ~ (bitwise not) to combine our conditions in the DataFrame queries. We can also add the bitwise not operator to the above syntax if we want to negate any condition.</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need the bitwise logical operators here because we are actually creating a Boolean mask for each condition within the index operator []. If there are two conditions, two Boolean masks will be compared elementwise by the bitwise operator. The result of this comparison is in turn a Boolean mask as well.</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Remember that each Boolean mask needs to be encased in parentheses because of the order of operations.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45535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998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0269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0091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46368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GB" sz="2240" b="1" u="sng" baseline="0" dirty="0">
                <a:solidFill>
                  <a:srgbClr val="000000"/>
                </a:solidFill>
                <a:ea typeface="DengXian"/>
                <a:cs typeface="Calibri" panose="020F0502020204030204" pitchFamily="34" charset="0"/>
              </a:rPr>
              <a:t>DEEMPHASIZED</a:t>
            </a:r>
          </a:p>
          <a:p>
            <a:pPr>
              <a:spcBef>
                <a:spcPts val="0"/>
              </a:spcBef>
              <a:spcAft>
                <a:spcPts val="0"/>
              </a:spcAft>
            </a:pPr>
            <a:endParaRPr lang="en-GB" dirty="0">
              <a:solidFill>
                <a:srgbClr val="000000"/>
              </a:solidFill>
              <a:ea typeface="DengXian"/>
              <a:cs typeface="Calibri" panose="020F0502020204030204" pitchFamily="34" charset="0"/>
            </a:endParaRPr>
          </a:p>
          <a:p>
            <a:pPr>
              <a:spcBef>
                <a:spcPts val="0"/>
              </a:spcBef>
              <a:spcAft>
                <a:spcPts val="0"/>
              </a:spcAft>
            </a:pPr>
            <a:r>
              <a:rPr lang="en-GB" dirty="0">
                <a:solidFill>
                  <a:srgbClr val="000000"/>
                </a:solidFill>
                <a:ea typeface="DengXian"/>
                <a:cs typeface="Calibri" panose="020F0502020204030204" pitchFamily="34" charset="0"/>
              </a:rPr>
              <a:t>It often happens that multiple parties are actually collecting data for the same empirical study simultaneously.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Eventually, their collected data must be merged together for analyses.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Though the data could be collected at different locations or during different periods, they must consist of the same variables since the study is identical.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Merging these datasets means to append their rows below each other to become one dataset.</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In Python, we can use the .append() method to merge two DataFrames with identical variables into one.</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The parameter other is used for the specification of those DataFrames to be appended to </a:t>
            </a:r>
            <a:r>
              <a:rPr lang="en-GB" dirty="0" err="1">
                <a:solidFill>
                  <a:srgbClr val="000000"/>
                </a:solidFill>
                <a:ea typeface="DengXian"/>
                <a:cs typeface="Calibri" panose="020F0502020204030204" pitchFamily="34" charset="0"/>
              </a:rPr>
              <a:t>DataFrame_name</a:t>
            </a:r>
            <a:r>
              <a:rPr lang="en-GB" dirty="0">
                <a:solidFill>
                  <a:srgbClr val="000000"/>
                </a:solidFill>
                <a:ea typeface="DengXian"/>
                <a:cs typeface="Calibri" panose="020F0502020204030204" pitchFamily="34" charset="0"/>
              </a:rPr>
              <a:t> eventually.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If we only have one DataFrame to be assigned to the parameter other, we simply put its name without quotation marks behind other =.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In the case of specifying multiple DataFrames to the parameter other, we need to put their names in a list.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u="sng" baseline="0" dirty="0">
                <a:solidFill>
                  <a:srgbClr val="000000"/>
                </a:solidFill>
                <a:ea typeface="DengXian"/>
                <a:cs typeface="Calibri" panose="020F0502020204030204" pitchFamily="34" charset="0"/>
              </a:rPr>
              <a:t>DEEMPHASIZED</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 .append() method is applicable for merging two DataFrames with the same variables by rows. Nevertheless, there are other scenarios when merging multiple datasets in general.</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Another rather uncomplicated scenario is that different variables are found across multiple DataFrames. But they contain the same observations.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n-lt"/>
                <a:ea typeface="SimSun" panose="02010600030101010101" pitchFamily="2" charset="-122"/>
                <a:cs typeface="Times New Roman" panose="02020603050405020304" pitchFamily="18" charset="0"/>
              </a:rPr>
              <a:t>For merging DataFrames by columns, they need to have identical keys, which are usually the row labels of the DataFrames. Python can use the row labels of both DataFrames to match identical observations and append their values of all the available variables in both DataFrames in the same row.</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46368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n-lt"/>
                <a:ea typeface="SimSun" panose="02010600030101010101" pitchFamily="2" charset="-122"/>
                <a:cs typeface="Times New Roman" panose="02020603050405020304" pitchFamily="18" charset="0"/>
              </a:rPr>
              <a:t>A more complicated scenario is that we have multiple DataFrames with some common variables but completely different observations.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When merging DataFrames with some common variables, we may obtain two possible results: The output dataset contains either all available columns or only the common variables across all the DataFrames.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the figure here, observation with row label 2 has only got values for Variable 1 and Variable 2. As a result, the value for Variable 3 of this row in the final DataFrame will be a missing value. This type of merging is called the </a:t>
            </a:r>
            <a:r>
              <a:rPr lang="en-GB" i="1" dirty="0">
                <a:effectLst/>
                <a:latin typeface="+mn-lt"/>
                <a:ea typeface="SimSun" panose="02010600030101010101" pitchFamily="2" charset="-122"/>
                <a:cs typeface="Times New Roman" panose="02020603050405020304" pitchFamily="18" charset="0"/>
              </a:rPr>
              <a:t>outer join</a:t>
            </a:r>
            <a:r>
              <a:rPr lang="en-GB" dirty="0">
                <a:effectLst/>
                <a:latin typeface="+mn-lt"/>
                <a:ea typeface="SimSun" panose="02010600030101010101" pitchFamily="2" charset="-122"/>
                <a:cs typeface="Times New Roman" panose="02020603050405020304" pitchFamily="18" charset="0"/>
              </a:rPr>
              <a:t>. </a:t>
            </a: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29356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solidFill>
                  <a:srgbClr val="000000"/>
                </a:solidFill>
                <a:latin typeface="+mn-lt"/>
                <a:ea typeface="DengXian"/>
                <a:cs typeface="Calibri" panose="020F0502020204030204" pitchFamily="34" charset="0"/>
              </a:rPr>
              <a:t>The figure here illustrates the other possibility.</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a:p>
            <a:pPr>
              <a:spcBef>
                <a:spcPts val="0"/>
              </a:spcBef>
            </a:pPr>
            <a:r>
              <a:rPr lang="en-GB" dirty="0">
                <a:solidFill>
                  <a:srgbClr val="000000"/>
                </a:solidFill>
                <a:latin typeface="+mn-lt"/>
                <a:ea typeface="DengXian"/>
                <a:cs typeface="Calibri" panose="020F0502020204030204" pitchFamily="34" charset="0"/>
              </a:rPr>
              <a:t>The final DataFrame only consists of Variable 1 since it is the only common variable in both DataFrames. This type of merging is called the </a:t>
            </a:r>
            <a:r>
              <a:rPr lang="en-GB" i="1" dirty="0">
                <a:solidFill>
                  <a:srgbClr val="000000"/>
                </a:solidFill>
                <a:latin typeface="+mn-lt"/>
                <a:ea typeface="DengXian"/>
                <a:cs typeface="Calibri" panose="020F0502020204030204" pitchFamily="34" charset="0"/>
              </a:rPr>
              <a:t>inner join</a:t>
            </a:r>
            <a:r>
              <a:rPr lang="en-GB" dirty="0">
                <a:solidFill>
                  <a:srgbClr val="000000"/>
                </a:solidFill>
                <a:latin typeface="+mn-lt"/>
                <a:ea typeface="DengXian"/>
                <a:cs typeface="Times New Roman" panose="02020603050405020304" pitchFamily="18" charset="0"/>
              </a:rPr>
              <a:t>.</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2610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Now, we will discuss in detail how Python can be used for data management and data analytics.</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The most common package for data management in Python is “pandas”. After installing pandas using pip, we can import it in our program.</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Here, we use the alias pd to refer to the package pandas in our programs.</a:t>
            </a: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we may also get multiple DataFrames with some common observations but totally different variables.</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have two possible results here too: The output dataset contains either all available rows (outer join) or only the common rows across all the DataFrames (inner join).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Observation with row label 2 has only got values for Variable 1, Variable 2, and Variable 3. As a result, the values for Variable 4 to Variable 6 of this row in the final DataFrame are entirely missing values.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23410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If the DataFrames are merged by inner join, the final DataFrame will only consist of observation with ID = 1 since it is the only common observation in both DataFrames.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0931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solidFill>
                  <a:srgbClr val="000000"/>
                </a:solidFill>
                <a:latin typeface="+mn-lt"/>
                <a:ea typeface="DengXian"/>
                <a:cs typeface="Calibri Light" panose="020F0302020204030204" pitchFamily="34" charset="0"/>
              </a:rPr>
              <a:t>If two DataFrames have totally different shapes but some common variables and observations, and we merge them by outer join, the values of all available cells in either one of the original DataFrames will be taken over in the final DataFrame. </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a:p>
            <a:pPr>
              <a:spcBef>
                <a:spcPts val="0"/>
              </a:spcBef>
            </a:pPr>
            <a:r>
              <a:rPr lang="en-GB" dirty="0">
                <a:solidFill>
                  <a:srgbClr val="000000"/>
                </a:solidFill>
                <a:latin typeface="+mn-lt"/>
                <a:ea typeface="DengXian"/>
                <a:cs typeface="Calibri Light" panose="020F0302020204030204" pitchFamily="34" charset="0"/>
              </a:rPr>
              <a:t>Cells that were originally unavailable in both DataFrames such as Value23 will become missing data. </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3373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solidFill>
                  <a:srgbClr val="000000"/>
                </a:solidFill>
                <a:latin typeface="+mn-lt"/>
                <a:ea typeface="DengXian"/>
                <a:cs typeface="Calibri Light" panose="020F0302020204030204" pitchFamily="34" charset="0"/>
              </a:rPr>
              <a:t>On the other hand, if we choose inner join to merge them, the result will be like the output dataset here.</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a:p>
            <a:pPr>
              <a:spcBef>
                <a:spcPts val="0"/>
              </a:spcBef>
            </a:pPr>
            <a:r>
              <a:rPr lang="en-GB" dirty="0">
                <a:solidFill>
                  <a:srgbClr val="000000"/>
                </a:solidFill>
                <a:latin typeface="+mn-lt"/>
                <a:ea typeface="DengXian"/>
                <a:cs typeface="Calibri Light" panose="020F0302020204030204" pitchFamily="34" charset="0"/>
              </a:rPr>
              <a:t>Since Value11 is the only common cell in both DataFrames, it will also be the only cell in the output DataFrame.</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2882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GB" dirty="0">
                <a:solidFill>
                  <a:srgbClr val="000000"/>
                </a:solidFill>
                <a:ea typeface="DengXian"/>
                <a:cs typeface="Calibri" panose="020F0502020204030204" pitchFamily="34" charset="0"/>
              </a:rPr>
              <a:t>In Python, we can use the .</a:t>
            </a:r>
            <a:r>
              <a:rPr lang="en-GB" dirty="0" err="1">
                <a:solidFill>
                  <a:srgbClr val="000000"/>
                </a:solidFill>
                <a:ea typeface="DengXian"/>
                <a:cs typeface="Calibri" panose="020F0502020204030204" pitchFamily="34" charset="0"/>
              </a:rPr>
              <a:t>concat</a:t>
            </a:r>
            <a:r>
              <a:rPr lang="en-GB" dirty="0">
                <a:solidFill>
                  <a:srgbClr val="000000"/>
                </a:solidFill>
                <a:ea typeface="DengXian"/>
                <a:cs typeface="Calibri" panose="020F0502020204030204" pitchFamily="34" charset="0"/>
              </a:rPr>
              <a:t>() method to merge multiple DataFrames in all the described scenarios. It is a rather complex method, and we will only list out the most commonly used parameters in our syntax introduction.</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The parameter </a:t>
            </a:r>
            <a:r>
              <a:rPr lang="en-GB" dirty="0" err="1">
                <a:solidFill>
                  <a:srgbClr val="000000"/>
                </a:solidFill>
                <a:ea typeface="DengXian"/>
                <a:cs typeface="Calibri" panose="020F0502020204030204" pitchFamily="34" charset="0"/>
              </a:rPr>
              <a:t>objs</a:t>
            </a:r>
            <a:r>
              <a:rPr lang="en-GB" dirty="0">
                <a:solidFill>
                  <a:srgbClr val="000000"/>
                </a:solidFill>
                <a:ea typeface="DengXian"/>
                <a:cs typeface="Calibri" panose="020F0502020204030204" pitchFamily="34" charset="0"/>
              </a:rPr>
              <a:t> is used for the specification of all the DataFrames to be concatenated. Be reminded that we need to put the DataFrame names in a list.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The parameter axis is the direction along which the concatenation should take place. If axis = 0, the DataFrames will be concatenated below one another, and the concatenation will take place beside one another if axis = 1. The default value here is 0.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With the join parameter, we can choose to carry out an outer join or inner join. The possible values here are "outer" and "inner", written as string. If we omit this parameter, “outer” will be considered.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0461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91353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53246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empirical studies, it often occurs that an observed value of a variable is missing.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are many reasons for missing data: defective measurement tools, withdrawal from the study, refusal of responses to sensitive questions,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there is the </a:t>
            </a:r>
            <a:r>
              <a:rPr lang="en-GB" dirty="0" err="1">
                <a:effectLst/>
                <a:latin typeface="+mj-lt"/>
                <a:ea typeface="SimSun" panose="02010600030101010101" pitchFamily="2" charset="-122"/>
                <a:cs typeface="Times New Roman" panose="02020603050405020304" pitchFamily="18" charset="0"/>
              </a:rPr>
              <a:t>NoneType</a:t>
            </a:r>
            <a:r>
              <a:rPr lang="en-GB" dirty="0">
                <a:effectLst/>
                <a:latin typeface="+mj-lt"/>
                <a:ea typeface="SimSun" panose="02010600030101010101" pitchFamily="2" charset="-122"/>
                <a:cs typeface="Times New Roman" panose="02020603050405020304" pitchFamily="18" charset="0"/>
              </a:rPr>
              <a:t> to indicate missing data. Different packages have different ways to display a missing value. For instance, Pandas uses a special floating- point value for missing values, and NumPy uses </a:t>
            </a:r>
            <a:r>
              <a:rPr lang="en-GB" dirty="0" err="1">
                <a:effectLst/>
                <a:latin typeface="+mj-lt"/>
                <a:ea typeface="SimSun" panose="02010600030101010101" pitchFamily="2" charset="-122"/>
                <a:cs typeface="Times New Roman" panose="02020603050405020304" pitchFamily="18" charset="0"/>
              </a:rPr>
              <a:t>NaN</a:t>
            </a:r>
            <a:r>
              <a:rPr lang="en-GB" dirty="0">
                <a:effectLst/>
                <a:latin typeface="+mj-lt"/>
                <a:ea typeface="SimSun" panose="02010600030101010101" pitchFamily="2" charset="-122"/>
                <a:cs typeface="Times New Roman" panose="02020603050405020304" pitchFamily="18" charset="0"/>
              </a:rPr>
              <a:t> which stands for “</a:t>
            </a:r>
            <a:r>
              <a:rPr lang="en-GB" u="sng" dirty="0">
                <a:effectLst/>
                <a:latin typeface="+mj-lt"/>
                <a:ea typeface="SimSun" panose="02010600030101010101" pitchFamily="2" charset="-122"/>
                <a:cs typeface="Times New Roman" panose="02020603050405020304" pitchFamily="18" charset="0"/>
              </a:rPr>
              <a:t>N</a:t>
            </a:r>
            <a:r>
              <a:rPr lang="en-GB" dirty="0">
                <a:effectLst/>
                <a:latin typeface="+mj-lt"/>
                <a:ea typeface="SimSun" panose="02010600030101010101" pitchFamily="2" charset="-122"/>
                <a:cs typeface="Times New Roman" panose="02020603050405020304" pitchFamily="18" charset="0"/>
              </a:rPr>
              <a:t>ot </a:t>
            </a:r>
            <a:r>
              <a:rPr lang="en-GB" u="sng" dirty="0">
                <a:effectLst/>
                <a:latin typeface="+mj-lt"/>
                <a:ea typeface="SimSun" panose="02010600030101010101" pitchFamily="2" charset="-122"/>
                <a:cs typeface="Times New Roman" panose="02020603050405020304" pitchFamily="18" charset="0"/>
              </a:rPr>
              <a:t>a</a:t>
            </a:r>
            <a:r>
              <a:rPr lang="en-GB" dirty="0">
                <a:effectLst/>
                <a:latin typeface="+mj-lt"/>
                <a:ea typeface="SimSun" panose="02010600030101010101" pitchFamily="2" charset="-122"/>
                <a:cs typeface="Times New Roman" panose="02020603050405020304" pitchFamily="18" charset="0"/>
              </a:rPr>
              <a:t> </a:t>
            </a:r>
            <a:r>
              <a:rPr lang="en-GB" u="sng" dirty="0">
                <a:effectLst/>
                <a:latin typeface="+mj-lt"/>
                <a:ea typeface="SimSun" panose="02010600030101010101" pitchFamily="2" charset="-122"/>
                <a:cs typeface="Times New Roman" panose="02020603050405020304" pitchFamily="18" charset="0"/>
              </a:rPr>
              <a:t>N</a:t>
            </a:r>
            <a:r>
              <a:rPr lang="en-GB" dirty="0">
                <a:effectLst/>
                <a:latin typeface="+mj-lt"/>
                <a:ea typeface="SimSun" panose="02010600030101010101" pitchFamily="2" charset="-122"/>
                <a:cs typeface="Times New Roman" panose="02020603050405020304" pitchFamily="18" charset="0"/>
              </a:rPr>
              <a:t>umber”.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Missing data are not desirable for data analytics since they cannot be included in constructing models, forecasting, etc. Statistical estimation of parameters can be biased.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pandas, when we use statistical functions on DataFrames, missing values are typically ignored by these functions.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execution of the code will not be interrupted, but the computation of these functions will be based on different underlying sample size for each variable.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fontScale="92500"/>
          </a:bodyPr>
          <a:lstStyle/>
          <a:p>
            <a:pPr>
              <a:lnSpc>
                <a:spcPct val="110000"/>
              </a:lnSpc>
              <a:spcBef>
                <a:spcPts val="0"/>
              </a:spcBef>
            </a:pPr>
            <a:r>
              <a:rPr lang="en-GB" dirty="0">
                <a:effectLst/>
                <a:latin typeface="+mj-lt"/>
                <a:ea typeface="SimSun" panose="02010600030101010101" pitchFamily="2" charset="-122"/>
                <a:cs typeface="Times New Roman" panose="02020603050405020304" pitchFamily="18" charset="0"/>
              </a:rPr>
              <a:t>Most of the time, we have to work with datasets provided from external sources, and missing values can be referred very differently. </a:t>
            </a:r>
          </a:p>
          <a:p>
            <a:pPr>
              <a:lnSpc>
                <a:spcPct val="110000"/>
              </a:lnSpc>
              <a:spcBef>
                <a:spcPts val="0"/>
              </a:spcBef>
            </a:pPr>
            <a:endParaRPr lang="en-GB" dirty="0">
              <a:effectLst/>
              <a:latin typeface="+mj-lt"/>
              <a:ea typeface="SimSun" panose="02010600030101010101" pitchFamily="2" charset="-122"/>
              <a:cs typeface="Times New Roman" panose="02020603050405020304" pitchFamily="18" charset="0"/>
            </a:endParaRPr>
          </a:p>
          <a:p>
            <a:pPr>
              <a:lnSpc>
                <a:spcPct val="110000"/>
              </a:lnSpc>
              <a:spcBef>
                <a:spcPts val="0"/>
              </a:spcBef>
            </a:pPr>
            <a:r>
              <a:rPr lang="en-GB" dirty="0">
                <a:effectLst/>
                <a:latin typeface="+mj-lt"/>
                <a:ea typeface="SimSun" panose="02010600030101010101" pitchFamily="2" charset="-122"/>
                <a:cs typeface="Times New Roman" panose="02020603050405020304" pitchFamily="18" charset="0"/>
              </a:rPr>
              <a:t>The reasons of such discrepancies could be typing errors, or the varying habit of the data collectors when entering missing values, or the limitation of the software used for data entry, etc. </a:t>
            </a:r>
          </a:p>
          <a:p>
            <a:pPr>
              <a:lnSpc>
                <a:spcPct val="110000"/>
              </a:lnSpc>
              <a:spcBef>
                <a:spcPts val="0"/>
              </a:spcBef>
            </a:pPr>
            <a:endParaRPr lang="en-GB" dirty="0">
              <a:effectLst/>
              <a:latin typeface="+mj-lt"/>
              <a:ea typeface="SimSun" panose="02010600030101010101" pitchFamily="2" charset="-122"/>
              <a:cs typeface="Times New Roman" panose="02020603050405020304" pitchFamily="18" charset="0"/>
            </a:endParaRPr>
          </a:p>
          <a:p>
            <a:pPr>
              <a:lnSpc>
                <a:spcPct val="110000"/>
              </a:lnSpc>
              <a:spcBef>
                <a:spcPts val="0"/>
              </a:spcBef>
            </a:pPr>
            <a:r>
              <a:rPr lang="en-GB" dirty="0">
                <a:effectLst/>
                <a:latin typeface="+mj-lt"/>
                <a:ea typeface="SimSun" panose="02010600030101010101" pitchFamily="2" charset="-122"/>
                <a:cs typeface="Times New Roman" panose="02020603050405020304" pitchFamily="18" charset="0"/>
              </a:rPr>
              <a:t>In pandas, readers such as the </a:t>
            </a:r>
            <a:r>
              <a:rPr lang="en-GB" dirty="0" err="1">
                <a:effectLst/>
                <a:latin typeface="+mj-lt"/>
                <a:ea typeface="SimSun" panose="02010600030101010101" pitchFamily="2" charset="-122"/>
                <a:cs typeface="Times New Roman" panose="02020603050405020304" pitchFamily="18" charset="0"/>
              </a:rPr>
              <a:t>read_csv</a:t>
            </a:r>
            <a:r>
              <a:rPr lang="en-GB" dirty="0">
                <a:effectLst/>
                <a:latin typeface="+mj-lt"/>
                <a:ea typeface="SimSun" panose="02010600030101010101" pitchFamily="2" charset="-122"/>
                <a:cs typeface="Times New Roman" panose="02020603050405020304" pitchFamily="18" charset="0"/>
              </a:rPr>
              <a:t>() function provides two parameters, </a:t>
            </a:r>
            <a:r>
              <a:rPr lang="en-GB" dirty="0" err="1">
                <a:effectLst/>
                <a:latin typeface="+mj-lt"/>
                <a:ea typeface="SimSun" panose="02010600030101010101" pitchFamily="2" charset="-122"/>
                <a:cs typeface="Times New Roman" panose="02020603050405020304" pitchFamily="18" charset="0"/>
              </a:rPr>
              <a:t>na_filter</a:t>
            </a:r>
            <a:r>
              <a:rPr lang="en-GB" dirty="0">
                <a:effectLst/>
                <a:latin typeface="+mj-lt"/>
                <a:ea typeface="SimSun" panose="02010600030101010101" pitchFamily="2" charset="-122"/>
                <a:cs typeface="Times New Roman" panose="02020603050405020304" pitchFamily="18" charset="0"/>
              </a:rPr>
              <a:t> and </a:t>
            </a:r>
            <a:r>
              <a:rPr lang="en-GB" dirty="0" err="1">
                <a:effectLst/>
                <a:latin typeface="+mj-lt"/>
                <a:ea typeface="SimSun" panose="02010600030101010101" pitchFamily="2" charset="-122"/>
                <a:cs typeface="Times New Roman" panose="02020603050405020304" pitchFamily="18" charset="0"/>
              </a:rPr>
              <a:t>na_values</a:t>
            </a:r>
            <a:r>
              <a:rPr lang="en-GB" dirty="0">
                <a:effectLst/>
                <a:latin typeface="+mj-lt"/>
                <a:ea typeface="SimSun" panose="02010600030101010101" pitchFamily="2" charset="-122"/>
                <a:cs typeface="Times New Roman" panose="02020603050405020304" pitchFamily="18" charset="0"/>
              </a:rPr>
              <a:t>, to convert certain strings to missing values directly while the data are being converted to pandas DataFrame.</a:t>
            </a:r>
          </a:p>
          <a:p>
            <a:pPr>
              <a:lnSpc>
                <a:spcPct val="110000"/>
              </a:lnSpc>
              <a:spcBef>
                <a:spcPts val="0"/>
              </a:spcBef>
            </a:pPr>
            <a:endParaRPr lang="en-GB" dirty="0">
              <a:effectLst/>
              <a:latin typeface="+mj-lt"/>
              <a:ea typeface="SimSun" panose="02010600030101010101" pitchFamily="2" charset="-122"/>
              <a:cs typeface="Times New Roman" panose="02020603050405020304" pitchFamily="18" charset="0"/>
            </a:endParaRPr>
          </a:p>
          <a:p>
            <a:pPr algn="just">
              <a:lnSpc>
                <a:spcPct val="110000"/>
              </a:lnSpc>
              <a:spcBef>
                <a:spcPts val="0"/>
              </a:spcBef>
            </a:pPr>
            <a:r>
              <a:rPr lang="en-GB" dirty="0">
                <a:effectLst/>
                <a:latin typeface="+mj-lt"/>
                <a:ea typeface="SimSun" panose="02010600030101010101" pitchFamily="2" charset="-122"/>
                <a:cs typeface="Times New Roman" panose="02020603050405020304" pitchFamily="18" charset="0"/>
              </a:rPr>
              <a:t>The default value of the </a:t>
            </a:r>
            <a:r>
              <a:rPr lang="en-GB" dirty="0" err="1">
                <a:effectLst/>
                <a:latin typeface="+mj-lt"/>
                <a:ea typeface="SimSun" panose="02010600030101010101" pitchFamily="2" charset="-122"/>
                <a:cs typeface="Times New Roman" panose="02020603050405020304" pitchFamily="18" charset="0"/>
              </a:rPr>
              <a:t>na_filter</a:t>
            </a:r>
            <a:r>
              <a:rPr lang="en-GB" dirty="0">
                <a:effectLst/>
                <a:latin typeface="+mj-lt"/>
                <a:ea typeface="SimSun" panose="02010600030101010101" pitchFamily="2" charset="-122"/>
                <a:cs typeface="Times New Roman" panose="02020603050405020304" pitchFamily="18" charset="0"/>
              </a:rPr>
              <a:t> parameter is True. In this case, pandas will convert all white spaces "" to </a:t>
            </a:r>
            <a:r>
              <a:rPr lang="en-GB" dirty="0" err="1">
                <a:effectLst/>
                <a:latin typeface="+mj-lt"/>
                <a:ea typeface="SimSun" panose="02010600030101010101" pitchFamily="2" charset="-122"/>
                <a:cs typeface="Times New Roman" panose="02020603050405020304" pitchFamily="18" charset="0"/>
              </a:rPr>
              <a:t>NaN</a:t>
            </a:r>
            <a:r>
              <a:rPr lang="en-GB" dirty="0">
                <a:effectLst/>
                <a:latin typeface="+mj-lt"/>
                <a:ea typeface="SimSun" panose="02010600030101010101" pitchFamily="2" charset="-122"/>
                <a:cs typeface="Times New Roman" panose="02020603050405020304" pitchFamily="18" charset="0"/>
              </a:rPr>
              <a:t>. However, there could be situations where white space is an actual value of interest and not a missing value. The filter should then be turned off and the value is False. </a:t>
            </a:r>
          </a:p>
          <a:p>
            <a:pPr algn="just">
              <a:lnSpc>
                <a:spcPct val="110000"/>
              </a:lnSpc>
              <a:spcBef>
                <a:spcPts val="0"/>
              </a:spcBef>
            </a:pPr>
            <a:endParaRPr lang="en-SG" dirty="0">
              <a:effectLst/>
              <a:latin typeface="+mj-lt"/>
              <a:ea typeface="SimSun" panose="02010600030101010101" pitchFamily="2" charset="-122"/>
              <a:cs typeface="Times New Roman" panose="02020603050405020304" pitchFamily="18" charset="0"/>
            </a:endParaRPr>
          </a:p>
          <a:p>
            <a:pPr algn="just">
              <a:lnSpc>
                <a:spcPct val="110000"/>
              </a:lnSpc>
              <a:spcBef>
                <a:spcPts val="0"/>
              </a:spcBef>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na_values</a:t>
            </a:r>
            <a:r>
              <a:rPr lang="en-GB" dirty="0">
                <a:effectLst/>
                <a:latin typeface="+mj-lt"/>
                <a:ea typeface="SimSun" panose="02010600030101010101" pitchFamily="2" charset="-122"/>
                <a:cs typeface="Times New Roman" panose="02020603050405020304" pitchFamily="18" charset="0"/>
              </a:rPr>
              <a:t>, we can declare certain strings from our DataFrame to be recognised as missing values. </a:t>
            </a:r>
          </a:p>
          <a:p>
            <a:pPr algn="just">
              <a:lnSpc>
                <a:spcPct val="110000"/>
              </a:lnSpc>
              <a:spcBef>
                <a:spcPts val="0"/>
              </a:spcBef>
            </a:pPr>
            <a:endParaRPr lang="en-GB" dirty="0">
              <a:effectLst/>
              <a:latin typeface="+mj-lt"/>
              <a:ea typeface="SimSun" panose="02010600030101010101" pitchFamily="2" charset="-122"/>
              <a:cs typeface="Times New Roman" panose="02020603050405020304" pitchFamily="18" charset="0"/>
            </a:endParaRPr>
          </a:p>
          <a:p>
            <a:pPr algn="just">
              <a:lnSpc>
                <a:spcPct val="110000"/>
              </a:lnSpc>
              <a:spcBef>
                <a:spcPts val="0"/>
              </a:spcBef>
            </a:pPr>
            <a:r>
              <a:rPr lang="en-GB" dirty="0">
                <a:effectLst/>
                <a:latin typeface="+mj-lt"/>
                <a:ea typeface="SimSun" panose="02010600030101010101" pitchFamily="2" charset="-122"/>
                <a:cs typeface="Times New Roman" panose="02020603050405020304" pitchFamily="18" charset="0"/>
              </a:rPr>
              <a:t>By default, strings like "", "#N/A", "#N/A N/A", "#NA", "-1.#IND", "-1.#QNAN", "-</a:t>
            </a:r>
            <a:r>
              <a:rPr lang="en-GB" dirty="0" err="1">
                <a:effectLst/>
                <a:latin typeface="+mj-lt"/>
                <a:ea typeface="SimSun" panose="02010600030101010101" pitchFamily="2" charset="-122"/>
                <a:cs typeface="Times New Roman" panose="02020603050405020304" pitchFamily="18" charset="0"/>
              </a:rPr>
              <a:t>NaN</a:t>
            </a:r>
            <a:r>
              <a:rPr lang="en-GB" dirty="0">
                <a:effectLst/>
                <a:latin typeface="+mj-lt"/>
                <a:ea typeface="SimSun" panose="02010600030101010101" pitchFamily="2" charset="-122"/>
                <a:cs typeface="Times New Roman" panose="02020603050405020304" pitchFamily="18" charset="0"/>
              </a:rPr>
              <a:t>", "-nan", "1.#IND", "1.#QNAN", "N/A", "NA", "NULL", "</a:t>
            </a:r>
            <a:r>
              <a:rPr lang="en-GB" dirty="0" err="1">
                <a:effectLst/>
                <a:latin typeface="+mj-lt"/>
                <a:ea typeface="SimSun" panose="02010600030101010101" pitchFamily="2" charset="-122"/>
                <a:cs typeface="Times New Roman" panose="02020603050405020304" pitchFamily="18" charset="0"/>
              </a:rPr>
              <a:t>NaN</a:t>
            </a:r>
            <a:r>
              <a:rPr lang="en-GB" dirty="0">
                <a:effectLst/>
                <a:latin typeface="+mj-lt"/>
                <a:ea typeface="SimSun" panose="02010600030101010101" pitchFamily="2" charset="-122"/>
                <a:cs typeface="Times New Roman" panose="02020603050405020304" pitchFamily="18" charset="0"/>
              </a:rPr>
              <a:t>", "n/a", "nan", "null" are treated as missing values and do not need to be specified explicitly with this parameter.</a:t>
            </a:r>
            <a:endParaRPr lang="en-SG" dirty="0">
              <a:effectLst/>
              <a:latin typeface="+mj-lt"/>
              <a:ea typeface="SimSun" panose="02010600030101010101" pitchFamily="2" charset="-122"/>
              <a:cs typeface="Times New Roman" panose="02020603050405020304" pitchFamily="18" charset="0"/>
            </a:endParaRPr>
          </a:p>
          <a:p>
            <a:pPr>
              <a:lnSpc>
                <a:spcPct val="110000"/>
              </a:lnSpc>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71088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start working with pandas, we need to have Python compatible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Data circulating in </a:t>
            </a:r>
            <a:r>
              <a:rPr lang="en-US" dirty="0" err="1">
                <a:solidFill>
                  <a:srgbClr val="000000"/>
                </a:solidFill>
                <a:ea typeface="DengXian"/>
                <a:cs typeface="Calibri" panose="020F0502020204030204" pitchFamily="34" charset="0"/>
              </a:rPr>
              <a:t>organisations</a:t>
            </a:r>
            <a:r>
              <a:rPr lang="en-US" dirty="0">
                <a:solidFill>
                  <a:srgbClr val="000000"/>
                </a:solidFill>
                <a:ea typeface="DengXian"/>
                <a:cs typeface="Calibri" panose="020F0502020204030204" pitchFamily="34" charset="0"/>
              </a:rPr>
              <a:t> or on the internet are mostly saved as text files or worksheets.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Text editors, spreadsheets, and data management apps are popular tools for opening and working with them.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Pandas actually provides the same possibilities. The first step here is to load a dataset in the Python environment and open it in the format of pandas.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Suppose we have a dataset from an external source saved as a .csv text file, we can import it by the </a:t>
            </a:r>
            <a:r>
              <a:rPr lang="en-US" dirty="0" err="1">
                <a:solidFill>
                  <a:srgbClr val="000000"/>
                </a:solidFill>
                <a:ea typeface="DengXian"/>
                <a:cs typeface="Calibri" panose="020F0502020204030204" pitchFamily="34" charset="0"/>
              </a:rPr>
              <a:t>read_csv</a:t>
            </a:r>
            <a:r>
              <a:rPr lang="en-US" dirty="0">
                <a:solidFill>
                  <a:srgbClr val="000000"/>
                </a:solidFill>
                <a:ea typeface="DengXian"/>
                <a:cs typeface="Calibri" panose="020F0502020204030204" pitchFamily="34" charset="0"/>
              </a:rPr>
              <a:t>()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content stored in the csv file will be assigned to the pandas dataset object, or DataFrame.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function </a:t>
            </a:r>
            <a:r>
              <a:rPr lang="en-SG" dirty="0" err="1">
                <a:solidFill>
                  <a:srgbClr val="000000"/>
                </a:solidFill>
                <a:ea typeface="DengXian"/>
                <a:cs typeface="Calibri" panose="020F0502020204030204" pitchFamily="34" charset="0"/>
              </a:rPr>
              <a:t>read_csv</a:t>
            </a:r>
            <a:r>
              <a:rPr lang="en-SG" dirty="0">
                <a:solidFill>
                  <a:srgbClr val="000000"/>
                </a:solidFill>
                <a:ea typeface="DengXian"/>
                <a:cs typeface="Calibri" panose="020F0502020204030204" pitchFamily="34" charset="0"/>
              </a:rPr>
              <a:t>() is called a reader since it reads in specific format of data files and converts them into pandas DataFrame.</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Same as functions in NumPy or matplotlib, the </a:t>
            </a:r>
            <a:r>
              <a:rPr lang="en-US" dirty="0" err="1">
                <a:solidFill>
                  <a:srgbClr val="000000"/>
                </a:solidFill>
                <a:ea typeface="DengXian"/>
                <a:cs typeface="Calibri" panose="020F0502020204030204" pitchFamily="34" charset="0"/>
              </a:rPr>
              <a:t>read_csv</a:t>
            </a:r>
            <a:r>
              <a:rPr lang="en-US" dirty="0">
                <a:solidFill>
                  <a:srgbClr val="000000"/>
                </a:solidFill>
                <a:ea typeface="DengXian"/>
                <a:cs typeface="Calibri" panose="020F0502020204030204" pitchFamily="34" charset="0"/>
              </a:rPr>
              <a:t>() function has more arguments than we list out here.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adjust the execution of the reader to the specifications of the .csv file with these arguments.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we can specify the character string of the delimiter, the row number in which header is stored, the path of the .csv file, etc.</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GB" dirty="0">
                <a:solidFill>
                  <a:srgbClr val="000000"/>
                </a:solidFill>
                <a:ea typeface="DengXian"/>
                <a:cs typeface="Calibri" panose="020F0502020204030204" pitchFamily="34" charset="0"/>
              </a:rPr>
              <a:t>We learned that the parameters in the </a:t>
            </a:r>
            <a:r>
              <a:rPr lang="en-GB" dirty="0" err="1">
                <a:solidFill>
                  <a:srgbClr val="000000"/>
                </a:solidFill>
                <a:ea typeface="DengXian"/>
                <a:cs typeface="Calibri" panose="020F0502020204030204" pitchFamily="34" charset="0"/>
              </a:rPr>
              <a:t>read_csv</a:t>
            </a:r>
            <a:r>
              <a:rPr lang="en-GB" dirty="0">
                <a:solidFill>
                  <a:srgbClr val="000000"/>
                </a:solidFill>
                <a:ea typeface="DengXian"/>
                <a:cs typeface="Calibri" panose="020F0502020204030204" pitchFamily="34" charset="0"/>
              </a:rPr>
              <a:t>() function can instruct Python to indicate missing values clearly with </a:t>
            </a:r>
            <a:r>
              <a:rPr lang="en-GB" dirty="0" err="1">
                <a:solidFill>
                  <a:srgbClr val="000000"/>
                </a:solidFill>
                <a:ea typeface="DengXian"/>
                <a:cs typeface="Calibri" panose="020F0502020204030204" pitchFamily="34" charset="0"/>
              </a:rPr>
              <a:t>NaN</a:t>
            </a:r>
            <a:r>
              <a:rPr lang="en-GB" dirty="0">
                <a:solidFill>
                  <a:srgbClr val="000000"/>
                </a:solidFill>
                <a:ea typeface="DengXian"/>
                <a:cs typeface="Calibri" panose="020F0502020204030204" pitchFamily="34" charset="0"/>
              </a:rPr>
              <a:t> in the DataFrame. </a:t>
            </a:r>
            <a:endParaRPr lang="en-SG" dirty="0">
              <a:ea typeface="DengXian"/>
              <a:cs typeface="Times New Roman" panose="02020603050405020304" pitchFamily="18" charset="0"/>
            </a:endParaRPr>
          </a:p>
          <a:p>
            <a:pPr algn="just">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GB" dirty="0">
                <a:solidFill>
                  <a:srgbClr val="000000"/>
                </a:solidFill>
                <a:ea typeface="DengXian"/>
                <a:cs typeface="Calibri" panose="020F0502020204030204" pitchFamily="34" charset="0"/>
              </a:rPr>
              <a:t>Though they will become uniquely identifiable, it is neither easy to locate their positions, nor to detect their existence, if the dataset contains a large number of rows and columns. </a:t>
            </a:r>
            <a:endParaRPr lang="en-SG" dirty="0">
              <a:ea typeface="DengXian"/>
              <a:cs typeface="Times New Roman" panose="02020603050405020304" pitchFamily="18" charset="0"/>
            </a:endParaRPr>
          </a:p>
          <a:p>
            <a:pPr algn="just">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GB" dirty="0">
                <a:solidFill>
                  <a:srgbClr val="000000"/>
                </a:solidFill>
                <a:ea typeface="DengXian"/>
                <a:cs typeface="Calibri" panose="020F0502020204030204" pitchFamily="34" charset="0"/>
              </a:rPr>
              <a:t>One way to find out their existence and positions is to count the </a:t>
            </a:r>
            <a:r>
              <a:rPr lang="en-GB" dirty="0" err="1">
                <a:solidFill>
                  <a:srgbClr val="000000"/>
                </a:solidFill>
                <a:ea typeface="DengXian"/>
                <a:cs typeface="Calibri" panose="020F0502020204030204" pitchFamily="34" charset="0"/>
              </a:rPr>
              <a:t>NaNs</a:t>
            </a:r>
            <a:r>
              <a:rPr lang="en-GB" dirty="0">
                <a:solidFill>
                  <a:srgbClr val="000000"/>
                </a:solidFill>
                <a:ea typeface="DengXian"/>
                <a:cs typeface="Calibri" panose="020F0502020204030204" pitchFamily="34" charset="0"/>
              </a:rPr>
              <a:t> in each row and each column.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If the number of </a:t>
            </a:r>
            <a:r>
              <a:rPr lang="en-GB" dirty="0" err="1">
                <a:solidFill>
                  <a:srgbClr val="000000"/>
                </a:solidFill>
                <a:ea typeface="DengXian"/>
                <a:cs typeface="Calibri" panose="020F0502020204030204" pitchFamily="34" charset="0"/>
              </a:rPr>
              <a:t>NaNs</a:t>
            </a:r>
            <a:r>
              <a:rPr lang="en-GB" dirty="0">
                <a:solidFill>
                  <a:srgbClr val="000000"/>
                </a:solidFill>
                <a:ea typeface="DengXian"/>
                <a:cs typeface="Calibri" panose="020F0502020204030204" pitchFamily="34" charset="0"/>
              </a:rPr>
              <a:t> in a column is larger than zero, we have then identified the variables in which missing values exist and including these variables may create biasedness in our analytics tasks.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And if the number of </a:t>
            </a:r>
            <a:r>
              <a:rPr lang="en-GB" dirty="0" err="1">
                <a:solidFill>
                  <a:srgbClr val="000000"/>
                </a:solidFill>
                <a:ea typeface="DengXian"/>
                <a:cs typeface="Calibri" panose="020F0502020204030204" pitchFamily="34" charset="0"/>
              </a:rPr>
              <a:t>NaNs</a:t>
            </a:r>
            <a:r>
              <a:rPr lang="en-GB" dirty="0">
                <a:solidFill>
                  <a:srgbClr val="000000"/>
                </a:solidFill>
                <a:ea typeface="DengXian"/>
                <a:cs typeface="Calibri" panose="020F0502020204030204" pitchFamily="34" charset="0"/>
              </a:rPr>
              <a:t> in a variable is large, we can also conclude that the variable may not contain sufficient data for reliable data analyses.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Equivalently, we can apply the same approach to rows. If the number of </a:t>
            </a:r>
            <a:r>
              <a:rPr lang="en-GB" dirty="0" err="1">
                <a:solidFill>
                  <a:srgbClr val="000000"/>
                </a:solidFill>
                <a:ea typeface="DengXian"/>
                <a:cs typeface="Calibri" panose="020F0502020204030204" pitchFamily="34" charset="0"/>
              </a:rPr>
              <a:t>NaNs</a:t>
            </a:r>
            <a:r>
              <a:rPr lang="en-GB" dirty="0">
                <a:solidFill>
                  <a:srgbClr val="000000"/>
                </a:solidFill>
                <a:ea typeface="DengXian"/>
                <a:cs typeface="Calibri" panose="020F0502020204030204" pitchFamily="34" charset="0"/>
              </a:rPr>
              <a:t> in a row is large, we know that missing values do not only exist for this observation, it may also not be carrying much information for our analyses.</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ea typeface="DengXian"/>
                <a:cs typeface="Calibri" panose="020F0502020204030204" pitchFamily="34" charset="0"/>
              </a:rPr>
              <a:t>The syntax here is in fact a Boolean masking. It contains two methods of the pandas package. The .</a:t>
            </a:r>
            <a:r>
              <a:rPr lang="en-GB" dirty="0" err="1">
                <a:solidFill>
                  <a:srgbClr val="000000"/>
                </a:solidFill>
                <a:ea typeface="DengXian"/>
                <a:cs typeface="Calibri" panose="020F0502020204030204" pitchFamily="34" charset="0"/>
              </a:rPr>
              <a:t>isnull</a:t>
            </a:r>
            <a:r>
              <a:rPr lang="en-GB" dirty="0">
                <a:solidFill>
                  <a:srgbClr val="000000"/>
                </a:solidFill>
                <a:ea typeface="DengXian"/>
                <a:cs typeface="Calibri" panose="020F0502020204030204" pitchFamily="34" charset="0"/>
              </a:rPr>
              <a:t>() method instructs Python to check every cell of the DataFrame and then return True if it is an </a:t>
            </a:r>
            <a:r>
              <a:rPr lang="en-GB" dirty="0" err="1">
                <a:solidFill>
                  <a:srgbClr val="000000"/>
                </a:solidFill>
                <a:ea typeface="DengXian"/>
                <a:cs typeface="Calibri" panose="020F0502020204030204" pitchFamily="34" charset="0"/>
              </a:rPr>
              <a:t>NaN</a:t>
            </a:r>
            <a:r>
              <a:rPr lang="en-GB" dirty="0">
                <a:solidFill>
                  <a:srgbClr val="000000"/>
                </a:solidFill>
                <a:ea typeface="DengXian"/>
                <a:cs typeface="Calibri" panose="020F0502020204030204" pitchFamily="34" charset="0"/>
              </a:rPr>
              <a:t>. Subsequently, Python should return the sum of each row or each column (of the Boolean Mask in this case). If the parameter axis is set to 0, the values in a column will be added up together. And if axis = 1, we will obtain the sum of the row instead. The default axis here is 0. Since True is usually represented by 1 and False by 0 when converting a Boolean variable to a numeric value, the sum of a row or a column with only Boolean values will therefore be the same as counting the occurrence of True in it.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93136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If our intension is just to check the existence of missing values, we can use the .any() method instead. The .any() method will return True if at least one of the elements in the array returned by the .</a:t>
            </a:r>
            <a:r>
              <a:rPr lang="en-GB" dirty="0" err="1">
                <a:effectLst/>
                <a:latin typeface="+mj-lt"/>
                <a:ea typeface="SimSun" panose="02010600030101010101" pitchFamily="2" charset="-122"/>
                <a:cs typeface="Times New Roman" panose="02020603050405020304" pitchFamily="18" charset="0"/>
              </a:rPr>
              <a:t>isnull</a:t>
            </a:r>
            <a:r>
              <a:rPr lang="en-GB" dirty="0">
                <a:effectLst/>
                <a:latin typeface="+mj-lt"/>
                <a:ea typeface="SimSun" panose="02010600030101010101" pitchFamily="2" charset="-122"/>
                <a:cs typeface="Times New Roman" panose="02020603050405020304" pitchFamily="18" charset="0"/>
              </a:rPr>
              <a:t>() method is True.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can retrieve the indices of the rows or columns with missing data by applying the .index method on the resulting object from the syntax above.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Counting the </a:t>
            </a:r>
            <a:r>
              <a:rPr lang="en-GB" dirty="0" err="1">
                <a:effectLst/>
                <a:latin typeface="+mj-lt"/>
                <a:ea typeface="SimSun" panose="02010600030101010101" pitchFamily="2" charset="-122"/>
                <a:cs typeface="Times New Roman" panose="02020603050405020304" pitchFamily="18" charset="0"/>
              </a:rPr>
              <a:t>NaNs</a:t>
            </a:r>
            <a:r>
              <a:rPr lang="en-GB" dirty="0">
                <a:effectLst/>
                <a:latin typeface="+mj-lt"/>
                <a:ea typeface="SimSun" panose="02010600030101010101" pitchFamily="2" charset="-122"/>
                <a:cs typeface="Times New Roman" panose="02020603050405020304" pitchFamily="18" charset="0"/>
              </a:rPr>
              <a:t> in columns has actually a different meaning than counting them in rows.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When we count the numbers of </a:t>
            </a:r>
            <a:r>
              <a:rPr lang="en-GB" dirty="0" err="1">
                <a:effectLst/>
                <a:latin typeface="+mj-lt"/>
                <a:ea typeface="SimSun" panose="02010600030101010101" pitchFamily="2" charset="-122"/>
                <a:cs typeface="Times New Roman" panose="02020603050405020304" pitchFamily="18" charset="0"/>
              </a:rPr>
              <a:t>NaNs</a:t>
            </a:r>
            <a:r>
              <a:rPr lang="en-GB" dirty="0">
                <a:effectLst/>
                <a:latin typeface="+mj-lt"/>
                <a:ea typeface="SimSun" panose="02010600030101010101" pitchFamily="2" charset="-122"/>
                <a:cs typeface="Times New Roman" panose="02020603050405020304" pitchFamily="18" charset="0"/>
              </a:rPr>
              <a:t> in columns, we are checking on the existence of missing values in each variable. If they exist, we may need different approaches to adjust the data for different types of variable. For instance, if they exist in a numeric variable, we can replace the missing values by zero or by the mean of the variables. And if a text variable contains missing data, we may add a response category such as “no reply” to it. We can also choose to neglect them if the variable is irrelevant for our analyses of the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By counting the </a:t>
            </a:r>
            <a:r>
              <a:rPr lang="en-GB" dirty="0" err="1">
                <a:effectLst/>
                <a:latin typeface="+mj-lt"/>
                <a:ea typeface="SimSun" panose="02010600030101010101" pitchFamily="2" charset="-122"/>
                <a:cs typeface="Times New Roman" panose="02020603050405020304" pitchFamily="18" charset="0"/>
              </a:rPr>
              <a:t>NaNs</a:t>
            </a:r>
            <a:r>
              <a:rPr lang="en-GB" dirty="0">
                <a:effectLst/>
                <a:latin typeface="+mj-lt"/>
                <a:ea typeface="SimSun" panose="02010600030101010101" pitchFamily="2" charset="-122"/>
                <a:cs typeface="Times New Roman" panose="02020603050405020304" pitchFamily="18" charset="0"/>
              </a:rPr>
              <a:t> in rows, however, we intend to identify those observations with missing values in at least one of the variables. Depending on the analyses and the importance of the observation, we can choose to delete the observation or to apply the appropriate data adjustments to the affected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76760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After checking the existence of missing values in a DataFrame and locating them, we should decide on how to deal with them. Usually, we can consider deleting the entire observations, replacing them by other values, or simply ignoring them.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delete an entire row with missing values from the DataFrame, we have two options: the .drop() and .</a:t>
            </a:r>
            <a:r>
              <a:rPr lang="en-GB" dirty="0" err="1">
                <a:effectLst/>
                <a:latin typeface="+mj-lt"/>
                <a:ea typeface="SimSun" panose="02010600030101010101" pitchFamily="2" charset="-122"/>
                <a:cs typeface="Times New Roman" panose="02020603050405020304" pitchFamily="18" charset="0"/>
              </a:rPr>
              <a:t>dropna</a:t>
            </a:r>
            <a:r>
              <a:rPr lang="en-GB" dirty="0">
                <a:effectLst/>
                <a:latin typeface="+mj-lt"/>
                <a:ea typeface="SimSun" panose="02010600030101010101" pitchFamily="2" charset="-122"/>
                <a:cs typeface="Times New Roman" panose="02020603050405020304" pitchFamily="18" charset="0"/>
              </a:rPr>
              <a:t>() methods.</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.drop() method, we can delete an entire row or column by specifying the corresponding indices resulting from the localisation methods. The parameter axis indicates whether rows (0) or columns (1) should be dropped.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dropna</a:t>
            </a:r>
            <a:r>
              <a:rPr lang="en-GB" dirty="0">
                <a:effectLst/>
                <a:latin typeface="+mj-lt"/>
                <a:ea typeface="SimSun" panose="02010600030101010101" pitchFamily="2" charset="-122"/>
                <a:cs typeface="Times New Roman" panose="02020603050405020304" pitchFamily="18" charset="0"/>
              </a:rPr>
              <a:t>() method combines the localisation and removal of rows or columns with missing data in a single function. Its usage is rather convenient since we can omit using the .</a:t>
            </a:r>
            <a:r>
              <a:rPr lang="en-GB" dirty="0" err="1">
                <a:effectLst/>
                <a:latin typeface="+mj-lt"/>
                <a:ea typeface="SimSun" panose="02010600030101010101" pitchFamily="2" charset="-122"/>
                <a:cs typeface="Times New Roman" panose="02020603050405020304" pitchFamily="18" charset="0"/>
              </a:rPr>
              <a:t>isnull</a:t>
            </a:r>
            <a:r>
              <a:rPr lang="en-GB" dirty="0">
                <a:effectLst/>
                <a:latin typeface="+mj-lt"/>
                <a:ea typeface="SimSun" panose="02010600030101010101" pitchFamily="2" charset="-122"/>
                <a:cs typeface="Times New Roman" panose="02020603050405020304" pitchFamily="18" charset="0"/>
              </a:rPr>
              <a:t>().any() and .index() methods before dropping the corresponding observations or variables.</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axis parameter in pandas functions or methods should not be a stranger to us anymore. With the how parameter, however, we can instruct Python to drop an observation with only missing values in all variables (all), or to drop an observation with at least one missing value in any variable (any).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drawback of the .</a:t>
            </a:r>
            <a:r>
              <a:rPr lang="en-GB" dirty="0" err="1">
                <a:effectLst/>
                <a:latin typeface="+mj-lt"/>
                <a:ea typeface="SimSun" panose="02010600030101010101" pitchFamily="2" charset="-122"/>
                <a:cs typeface="Times New Roman" panose="02020603050405020304" pitchFamily="18" charset="0"/>
              </a:rPr>
              <a:t>dropna</a:t>
            </a:r>
            <a:r>
              <a:rPr lang="en-GB" dirty="0">
                <a:effectLst/>
                <a:latin typeface="+mj-lt"/>
                <a:ea typeface="SimSun" panose="02010600030101010101" pitchFamily="2" charset="-122"/>
                <a:cs typeface="Times New Roman" panose="02020603050405020304" pitchFamily="18" charset="0"/>
              </a:rPr>
              <a:t>() method is the equal treatment for all missing values throughout the entire dataset. Actually, there are many ways to adjust missing data for different types of variable. And depending on the observed values of other variables, we may also want to keep some of the rows with missing data while deleting others.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899926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in dealing with missing values is to replace them by a pre-defined value.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values used for such purpose are 0 or the variable mean. Some literatures also suggest more sophisticated approaches such as interpolation, extrapolation, or estimation.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pandas package facilitates replacement of missing values by the .</a:t>
            </a:r>
            <a:r>
              <a:rPr lang="en-GB" dirty="0" err="1">
                <a:effectLst/>
                <a:latin typeface="+mj-lt"/>
                <a:ea typeface="SimSun" panose="02010600030101010101" pitchFamily="2" charset="-122"/>
                <a:cs typeface="Times New Roman" panose="02020603050405020304" pitchFamily="18" charset="0"/>
              </a:rPr>
              <a:t>fillna</a:t>
            </a:r>
            <a:r>
              <a:rPr lang="en-GB" dirty="0">
                <a:effectLst/>
                <a:latin typeface="+mj-lt"/>
                <a:ea typeface="SimSun" panose="02010600030101010101" pitchFamily="2" charset="-122"/>
                <a:cs typeface="Times New Roman" panose="02020603050405020304" pitchFamily="18" charset="0"/>
              </a:rPr>
              <a:t>() method.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if we apply the .</a:t>
            </a:r>
            <a:r>
              <a:rPr lang="en-GB" dirty="0" err="1">
                <a:effectLst/>
                <a:latin typeface="+mj-lt"/>
                <a:ea typeface="SimSun" panose="02010600030101010101" pitchFamily="2" charset="-122"/>
                <a:cs typeface="Times New Roman" panose="02020603050405020304" pitchFamily="18" charset="0"/>
              </a:rPr>
              <a:t>fillna</a:t>
            </a:r>
            <a:r>
              <a:rPr lang="en-GB" dirty="0">
                <a:effectLst/>
                <a:latin typeface="+mj-lt"/>
                <a:ea typeface="SimSun" panose="02010600030101010101" pitchFamily="2" charset="-122"/>
                <a:cs typeface="Times New Roman" panose="02020603050405020304" pitchFamily="18" charset="0"/>
              </a:rPr>
              <a:t>() method on the entire DataFrame, it will replace all missing values that Python could find with the value specified in the parameter.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if we specify a column in the DataFrame and attach the .</a:t>
            </a:r>
            <a:r>
              <a:rPr lang="en-GB" dirty="0" err="1">
                <a:effectLst/>
                <a:latin typeface="+mj-lt"/>
                <a:ea typeface="SimSun" panose="02010600030101010101" pitchFamily="2" charset="-122"/>
                <a:cs typeface="Times New Roman" panose="02020603050405020304" pitchFamily="18" charset="0"/>
              </a:rPr>
              <a:t>fillna</a:t>
            </a:r>
            <a:r>
              <a:rPr lang="en-GB" dirty="0">
                <a:effectLst/>
                <a:latin typeface="+mj-lt"/>
                <a:ea typeface="SimSun" panose="02010600030101010101" pitchFamily="2" charset="-122"/>
                <a:cs typeface="Times New Roman" panose="02020603050405020304" pitchFamily="18" charset="0"/>
              </a:rPr>
              <a:t>() method to it, only the missing values found in the corresponding variable will be replaced. By doing this, we can treat missing data in various variable types differently.</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9884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Beside missing data, outliers are data that may cause biasedness in the estimation of statistical parameters and hence the goodness of fit of the models. Since biased estimates are undesirable, it is important to identify them and undertake appropriate adjustments before conducting any analysis.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PMingLiU" panose="02020500000000000000" pitchFamily="18" charset="-120"/>
                <a:cs typeface="Times New Roman" panose="02020603050405020304" pitchFamily="18" charset="0"/>
              </a:rPr>
              <a:t>Basically, we can use statistics such as the interquartile range (IQR) to detect the existence of outliers in a variable. Furthermore, visualisation like boxplots or histogram can also be useful to examine the distribution of the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PMingLiU" panose="02020500000000000000" pitchFamily="18" charset="-120"/>
                <a:cs typeface="Times New Roman" panose="02020603050405020304" pitchFamily="18" charset="0"/>
              </a:rPr>
              <a:t>We learned how to use the sub-package </a:t>
            </a:r>
            <a:r>
              <a:rPr lang="en-GB" dirty="0" err="1">
                <a:effectLst/>
                <a:latin typeface="+mj-lt"/>
                <a:ea typeface="PMingLiU" panose="02020500000000000000" pitchFamily="18" charset="-120"/>
                <a:cs typeface="Times New Roman" panose="02020603050405020304" pitchFamily="18" charset="0"/>
              </a:rPr>
              <a:t>matplotlib.pyplot</a:t>
            </a:r>
            <a:r>
              <a:rPr lang="en-GB" dirty="0">
                <a:effectLst/>
                <a:latin typeface="+mj-lt"/>
                <a:ea typeface="PMingLiU" panose="02020500000000000000" pitchFamily="18" charset="-120"/>
                <a:cs typeface="Times New Roman" panose="02020603050405020304" pitchFamily="18" charset="0"/>
              </a:rPr>
              <a:t> to draw histogram in Python. The boxplot() function from the same sub-package facilitates the creation of the corresponding boxplot for outlier detection.</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PMingLiU" panose="02020500000000000000" pitchFamily="18" charset="-120"/>
                <a:cs typeface="Times New Roman" panose="02020603050405020304" pitchFamily="18" charset="0"/>
              </a:rPr>
              <a:t>To compute the interquartile range, we can use the .quantile() method to determine the first and third quartiles of the variable.</a:t>
            </a:r>
          </a:p>
          <a:p>
            <a:pPr>
              <a:spcBef>
                <a:spcPts val="0"/>
              </a:spcBef>
            </a:pPr>
            <a:endParaRPr lang="en-GB" dirty="0">
              <a:effectLst/>
              <a:latin typeface="+mj-lt"/>
              <a:ea typeface="PMingLiU" panose="02020500000000000000" pitchFamily="18" charset="-120"/>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parameter q, which should be a value between 0 and 1, we can define the quantile of the distribution that the .quantile() method should return to us. Once we have obtained the 0.25 and 0.75 quantiles of the target variable, the interquartile range can be computed by subtracting these two values from one another: </a:t>
            </a:r>
            <a:r>
              <a:rPr lang="en-GB" dirty="0" err="1">
                <a:effectLst/>
                <a:latin typeface="+mj-lt"/>
                <a:ea typeface="SimSun" panose="02010600030101010101" pitchFamily="2" charset="-122"/>
                <a:cs typeface="Times New Roman" panose="02020603050405020304" pitchFamily="18" charset="0"/>
              </a:rPr>
              <a:t>iqr</a:t>
            </a:r>
            <a:r>
              <a:rPr lang="en-GB" dirty="0">
                <a:effectLst/>
                <a:latin typeface="+mj-lt"/>
                <a:ea typeface="SimSun" panose="02010600030101010101" pitchFamily="2" charset="-122"/>
                <a:cs typeface="Times New Roman" panose="02020603050405020304" pitchFamily="18" charset="0"/>
              </a:rPr>
              <a:t> = q3 – q1. An observation y is considered as outliers if y &lt; q1 – 1.5 * </a:t>
            </a:r>
            <a:r>
              <a:rPr lang="en-GB" dirty="0" err="1">
                <a:effectLst/>
                <a:latin typeface="+mj-lt"/>
                <a:ea typeface="SimSun" panose="02010600030101010101" pitchFamily="2" charset="-122"/>
                <a:cs typeface="Times New Roman" panose="02020603050405020304" pitchFamily="18" charset="0"/>
              </a:rPr>
              <a:t>iqr</a:t>
            </a:r>
            <a:r>
              <a:rPr lang="en-GB" dirty="0">
                <a:effectLst/>
                <a:latin typeface="+mj-lt"/>
                <a:ea typeface="SimSun" panose="02010600030101010101" pitchFamily="2" charset="-122"/>
                <a:cs typeface="Times New Roman" panose="02020603050405020304" pitchFamily="18" charset="0"/>
              </a:rPr>
              <a:t> or y &gt; q3 + 1.5 * </a:t>
            </a:r>
            <a:r>
              <a:rPr lang="en-GB" dirty="0" err="1">
                <a:effectLst/>
                <a:latin typeface="+mj-lt"/>
                <a:ea typeface="SimSun" panose="02010600030101010101" pitchFamily="2" charset="-122"/>
                <a:cs typeface="Times New Roman" panose="02020603050405020304" pitchFamily="18" charset="0"/>
              </a:rPr>
              <a:t>iqr</a:t>
            </a:r>
            <a:r>
              <a:rPr lang="en-GB" dirty="0">
                <a:effectLst/>
                <a:latin typeface="+mj-lt"/>
                <a:ea typeface="SimSun" panose="02010600030101010101" pitchFamily="2" charset="-122"/>
                <a:cs typeface="Times New Roman" panose="02020603050405020304" pitchFamily="18" charset="0"/>
              </a:rPr>
              <a: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89825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solidFill>
                  <a:srgbClr val="000000"/>
                </a:solidFill>
                <a:latin typeface="+mn-lt"/>
                <a:ea typeface="DengXian"/>
                <a:cs typeface="Calibri Light" panose="020F0302020204030204" pitchFamily="34" charset="0"/>
              </a:rPr>
              <a:t>The usual practice in dealing with outliers is to remove them from the dataset. In Python, it suffices to select those observations that do not contain outliers in the target variable. The syntax here generates a subset of rows that do not fulfil the outlier condition.</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a:p>
            <a:pPr>
              <a:spcBef>
                <a:spcPts val="0"/>
              </a:spcBef>
            </a:pPr>
            <a:r>
              <a:rPr lang="en-GB" dirty="0">
                <a:solidFill>
                  <a:srgbClr val="000000"/>
                </a:solidFill>
                <a:latin typeface="+mn-lt"/>
                <a:ea typeface="DengXian"/>
                <a:cs typeface="Calibri Light" panose="020F0302020204030204" pitchFamily="34" charset="0"/>
              </a:rPr>
              <a:t>Note that DF represents the </a:t>
            </a:r>
            <a:r>
              <a:rPr lang="en-GB" dirty="0" err="1">
                <a:solidFill>
                  <a:srgbClr val="000000"/>
                </a:solidFill>
                <a:latin typeface="+mn-lt"/>
                <a:ea typeface="DengXian"/>
                <a:cs typeface="Calibri Light" panose="020F0302020204030204" pitchFamily="34" charset="0"/>
              </a:rPr>
              <a:t>DataFrame_Name</a:t>
            </a:r>
            <a:r>
              <a:rPr lang="en-GB" dirty="0">
                <a:solidFill>
                  <a:srgbClr val="000000"/>
                </a:solidFill>
                <a:latin typeface="+mn-lt"/>
                <a:ea typeface="DengXian"/>
                <a:cs typeface="Calibri Light" panose="020F0302020204030204" pitchFamily="34" charset="0"/>
              </a:rPr>
              <a:t> and Col is the </a:t>
            </a:r>
            <a:r>
              <a:rPr lang="en-GB" dirty="0" err="1">
                <a:solidFill>
                  <a:srgbClr val="000000"/>
                </a:solidFill>
                <a:latin typeface="+mn-lt"/>
                <a:ea typeface="DengXian"/>
                <a:cs typeface="Calibri Light" panose="020F0302020204030204" pitchFamily="34" charset="0"/>
              </a:rPr>
              <a:t>column_label</a:t>
            </a:r>
            <a:r>
              <a:rPr lang="en-GB" dirty="0">
                <a:solidFill>
                  <a:srgbClr val="000000"/>
                </a:solidFill>
                <a:latin typeface="+mn-lt"/>
                <a:ea typeface="DengXian"/>
                <a:cs typeface="Calibri Light" panose="020F0302020204030204" pitchFamily="34" charset="0"/>
              </a:rPr>
              <a:t>. The condition left from the bitwise or operator </a:t>
            </a:r>
            <a:r>
              <a:rPr lang="en-GB" dirty="0">
                <a:solidFill>
                  <a:srgbClr val="000000"/>
                </a:solidFill>
                <a:latin typeface="+mn-lt"/>
                <a:ea typeface="DengXian"/>
                <a:cs typeface="Calibri" panose="020F0502020204030204" pitchFamily="34" charset="0"/>
              </a:rPr>
              <a:t>“</a:t>
            </a:r>
            <a:r>
              <a:rPr lang="en-GB" dirty="0">
                <a:solidFill>
                  <a:srgbClr val="000000"/>
                </a:solidFill>
                <a:latin typeface="+mn-lt"/>
                <a:ea typeface="DengXian"/>
                <a:cs typeface="Calibri Light" panose="020F0302020204030204" pitchFamily="34" charset="0"/>
              </a:rPr>
              <a:t>|</a:t>
            </a:r>
            <a:r>
              <a:rPr lang="en-GB" dirty="0">
                <a:solidFill>
                  <a:srgbClr val="000000"/>
                </a:solidFill>
                <a:latin typeface="+mn-lt"/>
                <a:ea typeface="DengXian"/>
                <a:cs typeface="Calibri" panose="020F0502020204030204" pitchFamily="34" charset="0"/>
              </a:rPr>
              <a:t>”</a:t>
            </a:r>
            <a:r>
              <a:rPr lang="en-GB" dirty="0">
                <a:solidFill>
                  <a:srgbClr val="000000"/>
                </a:solidFill>
                <a:latin typeface="+mn-lt"/>
                <a:ea typeface="DengXian"/>
                <a:cs typeface="Calibri Light" panose="020F0302020204030204" pitchFamily="34" charset="0"/>
              </a:rPr>
              <a:t> selects all observations with values in </a:t>
            </a:r>
            <a:r>
              <a:rPr lang="en-GB" dirty="0">
                <a:solidFill>
                  <a:srgbClr val="000000"/>
                </a:solidFill>
                <a:latin typeface="+mn-lt"/>
                <a:ea typeface="DengXian"/>
                <a:cs typeface="Calibri" panose="020F0502020204030204" pitchFamily="34" charset="0"/>
              </a:rPr>
              <a:t>“</a:t>
            </a:r>
            <a:r>
              <a:rPr lang="en-GB" dirty="0">
                <a:solidFill>
                  <a:srgbClr val="000000"/>
                </a:solidFill>
                <a:latin typeface="+mn-lt"/>
                <a:ea typeface="DengXian"/>
                <a:cs typeface="Calibri Light" panose="020F0302020204030204" pitchFamily="34" charset="0"/>
              </a:rPr>
              <a:t>Col</a:t>
            </a:r>
            <a:r>
              <a:rPr lang="en-GB" dirty="0">
                <a:solidFill>
                  <a:srgbClr val="000000"/>
                </a:solidFill>
                <a:latin typeface="+mn-lt"/>
                <a:ea typeface="DengXian"/>
                <a:cs typeface="Calibri" panose="020F0502020204030204" pitchFamily="34" charset="0"/>
              </a:rPr>
              <a:t>“</a:t>
            </a:r>
            <a:r>
              <a:rPr lang="en-GB" dirty="0">
                <a:solidFill>
                  <a:srgbClr val="000000"/>
                </a:solidFill>
                <a:latin typeface="+mn-lt"/>
                <a:ea typeface="DengXian"/>
                <a:cs typeface="Calibri Light" panose="020F0302020204030204" pitchFamily="34" charset="0"/>
              </a:rPr>
              <a:t> smaller than q1 </a:t>
            </a:r>
            <a:r>
              <a:rPr lang="en-GB" dirty="0">
                <a:solidFill>
                  <a:srgbClr val="000000"/>
                </a:solidFill>
                <a:latin typeface="+mn-lt"/>
                <a:ea typeface="DengXian"/>
                <a:cs typeface="Calibri" panose="020F0502020204030204" pitchFamily="34" charset="0"/>
              </a:rPr>
              <a:t>-</a:t>
            </a:r>
            <a:r>
              <a:rPr lang="en-GB" dirty="0">
                <a:solidFill>
                  <a:srgbClr val="000000"/>
                </a:solidFill>
                <a:latin typeface="+mn-lt"/>
                <a:ea typeface="DengXian"/>
                <a:cs typeface="Calibri Light" panose="020F0302020204030204" pitchFamily="34" charset="0"/>
              </a:rPr>
              <a:t> 1.5 * </a:t>
            </a:r>
            <a:r>
              <a:rPr lang="en-GB" dirty="0" err="1">
                <a:solidFill>
                  <a:srgbClr val="000000"/>
                </a:solidFill>
                <a:latin typeface="+mn-lt"/>
                <a:ea typeface="DengXian"/>
                <a:cs typeface="Calibri Light" panose="020F0302020204030204" pitchFamily="34" charset="0"/>
              </a:rPr>
              <a:t>iqr</a:t>
            </a:r>
            <a:r>
              <a:rPr lang="en-GB" dirty="0">
                <a:solidFill>
                  <a:srgbClr val="000000"/>
                </a:solidFill>
                <a:latin typeface="+mn-lt"/>
                <a:ea typeface="DengXian"/>
                <a:cs typeface="Calibri Light" panose="020F0302020204030204" pitchFamily="34" charset="0"/>
              </a:rPr>
              <a:t> whereas the condition right from it selects those observations larger than q3 + 1.5 * </a:t>
            </a:r>
            <a:r>
              <a:rPr lang="en-GB" dirty="0" err="1">
                <a:solidFill>
                  <a:srgbClr val="000000"/>
                </a:solidFill>
                <a:latin typeface="+mn-lt"/>
                <a:ea typeface="DengXian"/>
                <a:cs typeface="Calibri Light" panose="020F0302020204030204" pitchFamily="34" charset="0"/>
              </a:rPr>
              <a:t>iqr</a:t>
            </a:r>
            <a:r>
              <a:rPr lang="en-GB" dirty="0">
                <a:solidFill>
                  <a:srgbClr val="000000"/>
                </a:solidFill>
                <a:latin typeface="+mn-lt"/>
                <a:ea typeface="DengXian"/>
                <a:cs typeface="Calibri Light" panose="020F0302020204030204" pitchFamily="34" charset="0"/>
              </a:rPr>
              <a:t>. Nevertheless, this would be the combined condition to select all the outliers. To invert the selection, we need to put the bitwise not operator </a:t>
            </a:r>
            <a:r>
              <a:rPr lang="en-GB" dirty="0">
                <a:solidFill>
                  <a:srgbClr val="000000"/>
                </a:solidFill>
                <a:latin typeface="+mn-lt"/>
                <a:ea typeface="DengXian"/>
                <a:cs typeface="Calibri" panose="020F0502020204030204" pitchFamily="34" charset="0"/>
              </a:rPr>
              <a:t>“</a:t>
            </a:r>
            <a:r>
              <a:rPr lang="en-GB" dirty="0">
                <a:solidFill>
                  <a:srgbClr val="000000"/>
                </a:solidFill>
                <a:latin typeface="+mn-lt"/>
                <a:ea typeface="DengXian"/>
                <a:cs typeface="Calibri Light" panose="020F0302020204030204" pitchFamily="34" charset="0"/>
              </a:rPr>
              <a:t>~</a:t>
            </a:r>
            <a:r>
              <a:rPr lang="en-GB" dirty="0">
                <a:solidFill>
                  <a:srgbClr val="000000"/>
                </a:solidFill>
                <a:latin typeface="+mn-lt"/>
                <a:ea typeface="DengXian"/>
                <a:cs typeface="Calibri" panose="020F0502020204030204" pitchFamily="34" charset="0"/>
              </a:rPr>
              <a:t>”</a:t>
            </a:r>
            <a:r>
              <a:rPr lang="en-GB" dirty="0">
                <a:solidFill>
                  <a:srgbClr val="000000"/>
                </a:solidFill>
                <a:latin typeface="+mn-lt"/>
                <a:ea typeface="DengXian"/>
                <a:cs typeface="Calibri Light" panose="020F0302020204030204" pitchFamily="34" charset="0"/>
              </a:rPr>
              <a:t> before the entire condition, which must then be put in a pair of parentheses.</a:t>
            </a:r>
            <a:endParaRPr lang="en-SG" dirty="0">
              <a:latin typeface="+mn-lt"/>
              <a:ea typeface="DengXian"/>
              <a:cs typeface="Times New Roman" panose="02020603050405020304" pitchFamily="18" charset="0"/>
            </a:endParaRPr>
          </a:p>
          <a:p>
            <a:pPr>
              <a:spcBef>
                <a:spcPts val="0"/>
              </a:spcBef>
            </a:pPr>
            <a:r>
              <a:rPr lang="en-SG" dirty="0">
                <a:latin typeface="+mn-lt"/>
                <a:ea typeface="DengXian"/>
                <a:cs typeface="Times New Roman" panose="02020603050405020304" pitchFamily="18" charset="0"/>
              </a:rPr>
              <a:t>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453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977510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The order of the observations in a DataFrame is usually rather arbitrary and random. It can be a result of the sequence in which the data were collected or recorded, or in which they were merged.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Sometimes, we may want to sort the data according to values of some variables for better understanding.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For instance, we may want to sort an employee dataset by the rank of the employees in the organisation. In Python, the .</a:t>
            </a:r>
            <a:r>
              <a:rPr lang="en-GB" dirty="0" err="1">
                <a:effectLst/>
                <a:latin typeface="+mj-lt"/>
                <a:ea typeface="SimSun" panose="02010600030101010101" pitchFamily="2" charset="-122"/>
                <a:cs typeface="Times New Roman" panose="02020603050405020304" pitchFamily="18" charset="0"/>
              </a:rPr>
              <a:t>sort_values</a:t>
            </a:r>
            <a:r>
              <a:rPr lang="en-GB" dirty="0">
                <a:effectLst/>
                <a:latin typeface="+mj-lt"/>
                <a:ea typeface="SimSun" panose="02010600030101010101" pitchFamily="2" charset="-122"/>
                <a:cs typeface="Times New Roman" panose="02020603050405020304" pitchFamily="18" charset="0"/>
              </a:rPr>
              <a:t>() method from the pandas package helps us to rearrange the order of the rows in a DataFrame.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provide a list of variable names to the parameter by based on which the DataFrame will be sorted. They are the so called sorting keys.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sorting hierarchy among these variables drops with the increasing index in the list.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we set the parameter ascending to True, the values of the variables given as sorting keys will be sorted in the ascending order, and they will be sorted in the descending order if it is False.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Here is a list of some pandas readers.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207281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u="sng" baseline="0" dirty="0">
                <a:solidFill>
                  <a:srgbClr val="000000"/>
                </a:solidFill>
                <a:ea typeface="DengXian"/>
                <a:cs typeface="Calibri" panose="020F0502020204030204" pitchFamily="34" charset="0"/>
              </a:rPr>
              <a:t>DEEMPHASIZED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Sometimes, we need to bin continuous variables into discrete intervals.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Through discretisation, the variable could be easier to understand or becomes compatible to some specific analytics models such as decision trees.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the past, we may need to write a lengthy program with various number of if-conditions for this purpose. In Python, we can use the cut() function from the pandas package to help us to discretise continuous variables.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cut() is a function and not a method to be applied on the DataFrame directly. The object left from the equal sign can be any object including a new or existing column in the DataFrame that we are actually working with.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data to be discretised should be converted to a one-dimensional NumPy array and then assigned to the parameter 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parameter bins we can specify the number of equal-width bins for the discretisation of the array. But we can also define the bin edges here in a numeric tuple or numeric list instead.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parameter right indicates whether the bins should include the rightmost edge or not. If it is False, the leftmost edge will be included instead. Note that one bin edge must be excluded in the discretisation in order not to have overlapping edges. Since the default value here is True, Python usually includes the highest value in the corresponding bin.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Therefore, the left edge of the first bin is not included as well by default. By assigning True to the parameter </a:t>
            </a:r>
            <a:r>
              <a:rPr lang="en-GB" dirty="0" err="1">
                <a:effectLst/>
                <a:latin typeface="+mj-lt"/>
                <a:ea typeface="SimSun" panose="02010600030101010101" pitchFamily="2" charset="-122"/>
                <a:cs typeface="Times New Roman" panose="02020603050405020304" pitchFamily="18" charset="0"/>
              </a:rPr>
              <a:t>include_lowest</a:t>
            </a:r>
            <a:r>
              <a:rPr lang="en-GB" dirty="0">
                <a:effectLst/>
                <a:latin typeface="+mj-lt"/>
                <a:ea typeface="SimSun" panose="02010600030101010101" pitchFamily="2" charset="-122"/>
                <a:cs typeface="Times New Roman" panose="02020603050405020304" pitchFamily="18" charset="0"/>
              </a:rPr>
              <a:t> we can instruct Python to include the left edge of the first bin.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name the bins by assigning a list of strings to the parameter labels. And they can be ordered if we assign True, the default value here, to the parameter ordered.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85732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In data analytics, we often need to group the data by one or more variables and compute the aggregated statistics of some other variables for each group.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group a DataFrame by some variables in Python, we can use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function of the pandas package.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parameter by we can specify a list of column labels, or variable names, based on which the grouping should be conducted. These variables must be categorical so that the number of groups is finite and limited.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Attached to the .group() method can be any method that we would like to apply on the grouped data. These are usually NumPy methods and they are also applicable to pandas DataFrames.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819469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data analytics, we may need to transform the values of variables due to various reasons.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we can use the log-transformation to stabilise the variance of a variable. In Python, we can use various functions to transform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log-transformation of a numeric variable is rather straightforward. Since the log() function is not available in the pandas package, we need to take it from the NumPy package.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It is often useful not to replace the values in the original variable by transformed values since we may still need the original one for other purposes later.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shall save the transformed values as a new variable in the same DataFrame.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8720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u="sng" baseline="0" dirty="0">
                <a:solidFill>
                  <a:srgbClr val="000000"/>
                </a:solidFill>
                <a:ea typeface="DengXian"/>
                <a:cs typeface="Calibri" panose="020F0502020204030204" pitchFamily="34" charset="0"/>
              </a:rPr>
              <a:t>DEEMPHASIZED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Sometimes we also need to standardise or normalise variables for analysis such as customer segmentation when they are measured at different scales and do not contribute equally to the analysis.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standardisation function can be found in the “scikit-learn” and not the pandas package.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will use the most traditional way to standardise a variable by finding its mean and standard deviation first, and the transformation will be conducted by a formula as given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can certainly write all the three lines into a single one without assigning the variable mean and variable standard deviation to different variables first. The advantage of splitting such a long syntax into three short ones is the readability of the code and convenience in debugging.</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829958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u="sng" baseline="0" dirty="0">
                <a:solidFill>
                  <a:srgbClr val="000000"/>
                </a:solidFill>
                <a:ea typeface="DengXian"/>
                <a:cs typeface="Calibri" panose="020F0502020204030204" pitchFamily="34" charset="0"/>
              </a:rPr>
              <a:t>DEEMPHASIZED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Normalisation is another transformation method to scale down a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While there are no theoretical upper and lower bounds for standardised variables, the values of a normalised variable can only be in the interval [0, 1].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Same as the standardisation function, the normalisation function in Python can also be found in the “scikit-learn” package and not the pandas package.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also use the most traditional way to normalise a variable here.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Same as the syntax for standardisation, we need to find the minimum and maximum of the target variable first and then transform the variable by a formula as shown here.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75491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227344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14825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767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We can use the conventional print() function to display the whole DataFrame after import.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Nevertheless, this can be quite frustrating if the dataset contains many rows and columns, and the output does not fit to the window properly.</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Another way to print the whole DataFrame is to use the display() function or omit the function completely and simply execute a syntax with only the name of the DataFrame.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52486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Same as Python lists or NumPy arrays, we can access a pandas DataFrame by using the index operator [].  Here, we will introduce three ways to subset rows, columns, or elements of a DataFrame.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select specific columns, which represent the variables of a dataset, we can create a list with the variable names (or labels) to be selected and then put it in the index operator. </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the variable names must be put within a pair of quotation marks since they are treated as strings in this case. If we simply want to access one column, we can omit the creation of the list and put the variable name as string inside the index operator directly.</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solidFill>
                  <a:srgbClr val="000000"/>
                </a:solidFill>
                <a:latin typeface="Calibri Light" panose="020F0302020204030204" pitchFamily="34" charset="0"/>
                <a:ea typeface="DengXian"/>
                <a:cs typeface="Calibri Light" panose="020F0302020204030204" pitchFamily="34" charset="0"/>
              </a:rPr>
              <a:t>Accessing rows requires different techniques than accessing columns. While we can use the labels of the columns, or variable names, to select the columns we want, there are usually no natural </a:t>
            </a:r>
            <a:r>
              <a:rPr lang="en-GB" dirty="0">
                <a:solidFill>
                  <a:srgbClr val="000000"/>
                </a:solidFill>
                <a:ea typeface="DengXian"/>
                <a:cs typeface="Calibri" panose="020F0502020204030204" pitchFamily="34" charset="0"/>
              </a:rPr>
              <a:t>“</a:t>
            </a:r>
            <a:r>
              <a:rPr lang="en-GB" dirty="0">
                <a:solidFill>
                  <a:srgbClr val="000000"/>
                </a:solidFill>
                <a:latin typeface="Calibri Light" panose="020F0302020204030204" pitchFamily="34" charset="0"/>
                <a:ea typeface="DengXian"/>
                <a:cs typeface="Calibri Light" panose="020F0302020204030204" pitchFamily="34" charset="0"/>
              </a:rPr>
              <a:t>observation names</a:t>
            </a:r>
            <a:r>
              <a:rPr lang="en-GB" dirty="0">
                <a:solidFill>
                  <a:srgbClr val="000000"/>
                </a:solidFill>
                <a:ea typeface="DengXian"/>
                <a:cs typeface="Calibri" panose="020F0502020204030204" pitchFamily="34" charset="0"/>
              </a:rPr>
              <a:t>”</a:t>
            </a:r>
            <a:r>
              <a:rPr lang="en-GB" dirty="0">
                <a:solidFill>
                  <a:srgbClr val="000000"/>
                </a:solidFill>
                <a:latin typeface="Calibri Light" panose="020F0302020204030204" pitchFamily="34" charset="0"/>
                <a:ea typeface="DengXian"/>
                <a:cs typeface="Calibri Light" panose="020F0302020204030204" pitchFamily="34" charset="0"/>
              </a:rPr>
              <a:t> that we can refer to when selecting rows from a DataFrame. However, we saw that a row index is provided at the beginning of every row by pandas. It starts with 0 and ends with the number of rows in the DataFrame minus one. As a result, rows can be queried by the numeric index position, starting at 0, using the DataFrame attribute </a:t>
            </a:r>
            <a:r>
              <a:rPr lang="en-GB" dirty="0" err="1">
                <a:solidFill>
                  <a:srgbClr val="000000"/>
                </a:solidFill>
                <a:latin typeface="Calibri Light" panose="020F0302020204030204" pitchFamily="34" charset="0"/>
                <a:ea typeface="DengXian"/>
                <a:cs typeface="Calibri Light" panose="020F0302020204030204" pitchFamily="34" charset="0"/>
              </a:rPr>
              <a:t>iloc</a:t>
            </a:r>
            <a:r>
              <a:rPr lang="en-GB" dirty="0">
                <a:solidFill>
                  <a:srgbClr val="000000"/>
                </a:solidFill>
                <a:latin typeface="Calibri Light" panose="020F0302020204030204" pitchFamily="34" charset="0"/>
                <a:ea typeface="DengXian"/>
                <a:cs typeface="Calibri Light" panose="020F0302020204030204" pitchFamily="34" charset="0"/>
              </a:rPr>
              <a:t>.</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GB" dirty="0">
                <a:solidFill>
                  <a:srgbClr val="000000"/>
                </a:solidFill>
                <a:latin typeface="Calibri Light" panose="020F0302020204030204" pitchFamily="34" charset="0"/>
                <a:ea typeface="DengXian"/>
                <a:cs typeface="Calibri Light" panose="020F0302020204030204" pitchFamily="34" charset="0"/>
              </a:rPr>
              <a:t>The indices in the index operator do not need to be consecutive integers. It can be any integers within the range 0 and number of rows in the DataFrame </a:t>
            </a:r>
            <a:r>
              <a:rPr lang="en-GB" dirty="0">
                <a:solidFill>
                  <a:srgbClr val="000000"/>
                </a:solidFill>
                <a:ea typeface="DengXian"/>
                <a:cs typeface="Calibri" panose="020F0502020204030204" pitchFamily="34" charset="0"/>
              </a:rPr>
              <a:t>-</a:t>
            </a:r>
            <a:r>
              <a:rPr lang="en-GB" dirty="0">
                <a:solidFill>
                  <a:srgbClr val="000000"/>
                </a:solidFill>
                <a:latin typeface="Calibri Light" panose="020F0302020204030204" pitchFamily="34" charset="0"/>
                <a:ea typeface="DengXian"/>
                <a:cs typeface="Calibri Light" panose="020F0302020204030204" pitchFamily="34" charset="0"/>
              </a:rPr>
              <a:t> 1. But these integers must be put in a list first if there are more than one of them. If we want to select a single row instead, we can simply put one index in the index operator.</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046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Before we can select rows based on their index labels, we need to create the index labels first by the method .</a:t>
            </a:r>
            <a:r>
              <a:rPr lang="en-GB" dirty="0" err="1">
                <a:effectLst/>
                <a:latin typeface="+mj-lt"/>
                <a:ea typeface="SimSun" panose="02010600030101010101" pitchFamily="2" charset="-122"/>
                <a:cs typeface="Times New Roman" panose="02020603050405020304" pitchFamily="18" charset="0"/>
              </a:rPr>
              <a:t>set_index</a:t>
            </a:r>
            <a:r>
              <a:rPr lang="en-GB" dirty="0">
                <a:effectLst/>
                <a:latin typeface="+mj-lt"/>
                <a:ea typeface="SimSun" panose="02010600030101010101" pitchFamily="2" charset="-122"/>
                <a:cs typeface="Times New Roman" panose="02020603050405020304" pitchFamily="18" charset="0"/>
              </a:rPr>
              <a: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parameter key can be either a single variable name, a single array of the same length as the calling DataFrame, or a list containing an arbitrary combination of variable names and arrays. The argument </a:t>
            </a:r>
            <a:r>
              <a:rPr lang="en-GB" dirty="0" err="1">
                <a:effectLst/>
                <a:latin typeface="+mj-lt"/>
                <a:ea typeface="SimSun" panose="02010600030101010101" pitchFamily="2" charset="-122"/>
                <a:cs typeface="Times New Roman" panose="02020603050405020304" pitchFamily="18" charset="0"/>
              </a:rPr>
              <a:t>inplace</a:t>
            </a:r>
            <a:r>
              <a:rPr lang="en-GB" dirty="0">
                <a:effectLst/>
                <a:latin typeface="+mj-lt"/>
                <a:ea typeface="SimSun" panose="02010600030101010101" pitchFamily="2" charset="-122"/>
                <a:cs typeface="Times New Roman" panose="02020603050405020304" pitchFamily="18" charset="0"/>
              </a:rPr>
              <a:t> controls whether the DataFrame should be modified in place or a new DataFrame should be created. If it is True, the changes will take place in the original DataFrame.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DataFrame rows can be queried by the row index labels using the .</a:t>
            </a:r>
            <a:r>
              <a:rPr lang="en-GB" dirty="0" err="1">
                <a:effectLst/>
                <a:latin typeface="+mj-lt"/>
                <a:ea typeface="SimSun" panose="02010600030101010101" pitchFamily="2" charset="-122"/>
                <a:cs typeface="Times New Roman" panose="02020603050405020304" pitchFamily="18" charset="0"/>
              </a:rPr>
              <a:t>loc</a:t>
            </a:r>
            <a:r>
              <a:rPr lang="en-GB" dirty="0">
                <a:effectLst/>
                <a:latin typeface="+mj-lt"/>
                <a:ea typeface="SimSun" panose="02010600030101010101" pitchFamily="2" charset="-122"/>
                <a:cs typeface="Times New Roman" panose="02020603050405020304" pitchFamily="18" charset="0"/>
              </a:rPr>
              <a:t> attribute.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see that selecting rows from a DataFrame by the .</a:t>
            </a:r>
            <a:r>
              <a:rPr lang="en-GB" dirty="0" err="1">
                <a:effectLst/>
                <a:latin typeface="+mj-lt"/>
                <a:ea typeface="SimSun" panose="02010600030101010101" pitchFamily="2" charset="-122"/>
                <a:cs typeface="Times New Roman" panose="02020603050405020304" pitchFamily="18" charset="0"/>
              </a:rPr>
              <a:t>loc</a:t>
            </a:r>
            <a:r>
              <a:rPr lang="en-GB" dirty="0">
                <a:effectLst/>
                <a:latin typeface="+mj-lt"/>
                <a:ea typeface="SimSun" panose="02010600030101010101" pitchFamily="2" charset="-122"/>
                <a:cs typeface="Times New Roman" panose="02020603050405020304" pitchFamily="18" charset="0"/>
              </a:rPr>
              <a:t> attribute works in a very similar fashion as the column selection. The row labels must be indicated as strings and put in a list if we want to select more than one of them. If we just want to select rows of a single label, we can put the label in the .</a:t>
            </a:r>
            <a:r>
              <a:rPr lang="en-GB" dirty="0" err="1">
                <a:effectLst/>
                <a:latin typeface="+mj-lt"/>
                <a:ea typeface="SimSun" panose="02010600030101010101" pitchFamily="2" charset="-122"/>
                <a:cs typeface="Times New Roman" panose="02020603050405020304" pitchFamily="18" charset="0"/>
              </a:rPr>
              <a:t>loc</a:t>
            </a:r>
            <a:r>
              <a:rPr lang="en-GB" dirty="0">
                <a:effectLst/>
                <a:latin typeface="+mj-lt"/>
                <a:ea typeface="SimSun" panose="02010600030101010101" pitchFamily="2" charset="-122"/>
                <a:cs typeface="Times New Roman" panose="02020603050405020304" pitchFamily="18" charset="0"/>
              </a:rPr>
              <a:t> attribute directly.</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9313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To select elements in the DataFrame, we can specify both column and row labels in the .</a:t>
            </a:r>
            <a:r>
              <a:rPr lang="en-GB" dirty="0" err="1">
                <a:effectLst/>
                <a:latin typeface="+mj-lt"/>
                <a:ea typeface="SimSun" panose="02010600030101010101" pitchFamily="2" charset="-122"/>
                <a:cs typeface="Times New Roman" panose="02020603050405020304" pitchFamily="18" charset="0"/>
              </a:rPr>
              <a:t>loc</a:t>
            </a:r>
            <a:r>
              <a:rPr lang="en-GB" dirty="0">
                <a:effectLst/>
                <a:latin typeface="+mj-lt"/>
                <a:ea typeface="SimSun" panose="02010600030101010101" pitchFamily="2" charset="-122"/>
                <a:cs typeface="Times New Roman" panose="02020603050405020304" pitchFamily="18" charset="0"/>
              </a:rPr>
              <a:t> attribute, or the positions in the .</a:t>
            </a:r>
            <a:r>
              <a:rPr lang="en-GB" dirty="0" err="1">
                <a:effectLst/>
                <a:latin typeface="+mj-lt"/>
                <a:ea typeface="SimSun" panose="02010600030101010101" pitchFamily="2" charset="-122"/>
                <a:cs typeface="Times New Roman" panose="02020603050405020304" pitchFamily="18" charset="0"/>
              </a:rPr>
              <a:t>iloc</a:t>
            </a:r>
            <a:r>
              <a:rPr lang="en-GB" dirty="0">
                <a:effectLst/>
                <a:latin typeface="+mj-lt"/>
                <a:ea typeface="SimSun" panose="02010600030101010101" pitchFamily="2" charset="-122"/>
                <a:cs typeface="Times New Roman" panose="02020603050405020304" pitchFamily="18" charset="0"/>
              </a:rPr>
              <a:t> attribute, or a combination of both.</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the </a:t>
            </a:r>
            <a:r>
              <a:rPr lang="en-GB" dirty="0" err="1">
                <a:effectLst/>
                <a:latin typeface="+mj-lt"/>
                <a:ea typeface="SimSun" panose="02010600030101010101" pitchFamily="2" charset="-122"/>
                <a:cs typeface="Times New Roman" panose="02020603050405020304" pitchFamily="18" charset="0"/>
              </a:rPr>
              <a:t>iloc</a:t>
            </a:r>
            <a:r>
              <a:rPr lang="en-GB" dirty="0">
                <a:effectLst/>
                <a:latin typeface="+mj-lt"/>
                <a:ea typeface="SimSun" panose="02010600030101010101" pitchFamily="2" charset="-122"/>
                <a:cs typeface="Times New Roman" panose="02020603050405020304" pitchFamily="18" charset="0"/>
              </a:rPr>
              <a:t> attribute, use only the row and column indices for the cell selection.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the </a:t>
            </a:r>
            <a:r>
              <a:rPr lang="en-GB" dirty="0" err="1">
                <a:effectLst/>
                <a:latin typeface="+mj-lt"/>
                <a:ea typeface="SimSun" panose="02010600030101010101" pitchFamily="2" charset="-122"/>
                <a:cs typeface="Times New Roman" panose="02020603050405020304" pitchFamily="18" charset="0"/>
              </a:rPr>
              <a:t>loc</a:t>
            </a:r>
            <a:r>
              <a:rPr lang="en-GB" dirty="0">
                <a:effectLst/>
                <a:latin typeface="+mj-lt"/>
                <a:ea typeface="SimSun" panose="02010600030101010101" pitchFamily="2" charset="-122"/>
                <a:cs typeface="Times New Roman" panose="02020603050405020304" pitchFamily="18" charset="0"/>
              </a:rPr>
              <a:t> attribute, we can select cells by referring to the corresponding row and column labels.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we want to select the rows by index but the columns by labels, we can use the index operator and .</a:t>
            </a:r>
            <a:r>
              <a:rPr lang="en-GB" dirty="0" err="1">
                <a:effectLst/>
                <a:latin typeface="+mj-lt"/>
                <a:ea typeface="SimSun" panose="02010600030101010101" pitchFamily="2" charset="-122"/>
                <a:cs typeface="Times New Roman" panose="02020603050405020304" pitchFamily="18" charset="0"/>
              </a:rPr>
              <a:t>iloc</a:t>
            </a:r>
            <a:r>
              <a:rPr lang="en-GB" dirty="0">
                <a:effectLst/>
                <a:latin typeface="+mj-lt"/>
                <a:ea typeface="SimSun" panose="02010600030101010101" pitchFamily="2" charset="-122"/>
                <a:cs typeface="Times New Roman" panose="02020603050405020304" pitchFamily="18" charset="0"/>
              </a:rPr>
              <a:t> attribute together.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we want to select the columns by index but the rows by labels, we need to use both the .</a:t>
            </a:r>
            <a:r>
              <a:rPr lang="en-GB" dirty="0" err="1">
                <a:effectLst/>
                <a:latin typeface="+mj-lt"/>
                <a:ea typeface="SimSun" panose="02010600030101010101" pitchFamily="2" charset="-122"/>
                <a:cs typeface="Times New Roman" panose="02020603050405020304" pitchFamily="18" charset="0"/>
              </a:rPr>
              <a:t>loc</a:t>
            </a:r>
            <a:r>
              <a:rPr lang="en-GB" dirty="0">
                <a:effectLst/>
                <a:latin typeface="+mj-lt"/>
                <a:ea typeface="SimSun" panose="02010600030101010101" pitchFamily="2" charset="-122"/>
                <a:cs typeface="Times New Roman" panose="02020603050405020304" pitchFamily="18" charset="0"/>
              </a:rPr>
              <a:t> and .</a:t>
            </a:r>
            <a:r>
              <a:rPr lang="en-GB" dirty="0" err="1">
                <a:effectLst/>
                <a:latin typeface="+mj-lt"/>
                <a:ea typeface="SimSun" panose="02010600030101010101" pitchFamily="2" charset="-122"/>
                <a:cs typeface="Times New Roman" panose="02020603050405020304" pitchFamily="18" charset="0"/>
              </a:rPr>
              <a:t>iloc</a:t>
            </a:r>
            <a:r>
              <a:rPr lang="en-GB" dirty="0">
                <a:effectLst/>
                <a:latin typeface="+mj-lt"/>
                <a:ea typeface="SimSun" panose="02010600030101010101" pitchFamily="2" charset="-122"/>
                <a:cs typeface="Times New Roman" panose="02020603050405020304" pitchFamily="18" charset="0"/>
              </a:rPr>
              <a:t> attributes.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While putting the row labels in the .</a:t>
            </a:r>
            <a:r>
              <a:rPr lang="en-GB" dirty="0" err="1">
                <a:effectLst/>
                <a:latin typeface="+mj-lt"/>
                <a:ea typeface="SimSun" panose="02010600030101010101" pitchFamily="2" charset="-122"/>
                <a:cs typeface="Times New Roman" panose="02020603050405020304" pitchFamily="18" charset="0"/>
              </a:rPr>
              <a:t>loc</a:t>
            </a:r>
            <a:r>
              <a:rPr lang="en-GB" dirty="0">
                <a:effectLst/>
                <a:latin typeface="+mj-lt"/>
                <a:ea typeface="SimSun" panose="02010600030101010101" pitchFamily="2" charset="-122"/>
                <a:cs typeface="Times New Roman" panose="02020603050405020304" pitchFamily="18" charset="0"/>
              </a:rPr>
              <a:t> attribute, we need to be aware that the .</a:t>
            </a:r>
            <a:r>
              <a:rPr lang="en-GB" dirty="0" err="1">
                <a:effectLst/>
                <a:latin typeface="+mj-lt"/>
                <a:ea typeface="SimSun" panose="02010600030101010101" pitchFamily="2" charset="-122"/>
                <a:cs typeface="Times New Roman" panose="02020603050405020304" pitchFamily="18" charset="0"/>
              </a:rPr>
              <a:t>iloc</a:t>
            </a:r>
            <a:r>
              <a:rPr lang="en-GB" dirty="0">
                <a:effectLst/>
                <a:latin typeface="+mj-lt"/>
                <a:ea typeface="SimSun" panose="02010600030101010101" pitchFamily="2" charset="-122"/>
                <a:cs typeface="Times New Roman" panose="02020603050405020304" pitchFamily="18" charset="0"/>
              </a:rPr>
              <a:t> attribute requires both the row and column indices. Since we do not intend to select the rows by index, we can use the open-end index 0: here.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89413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
        <p:nvSpPr>
          <p:cNvPr id="7" name="Title 1">
            <a:extLst>
              <a:ext uri="{FF2B5EF4-FFF2-40B4-BE49-F238E27FC236}">
                <a16:creationId xmlns:a16="http://schemas.microsoft.com/office/drawing/2014/main" id="{33C87607-674C-4EF2-A4FE-E813B84C5B4D}"/>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57819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56539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217219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88323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40502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184559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37608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322599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2952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57725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5653324-AD00-4CD6-985F-43A8B0554B9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522658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9481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1876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75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013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1053792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40351793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153809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020075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387810"/>
            <a:ext cx="7543800" cy="4572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88640"/>
            <a:ext cx="7543800" cy="6096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1052736"/>
            <a:ext cx="7543800" cy="3048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75862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08A04498-BAAC-4098-8981-4F69F2AE31E7}"/>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0"/>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75227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96501D21-7B01-414E-9A76-37D7DFCFBD9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9BAE99D7-8F16-4553-AF67-6E7FE7E7157C}"/>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54291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6521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3509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0129855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100013"/>
            <a:ext cx="9215438" cy="1081088"/>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342900" eaLnBrk="0" fontAlgn="base" hangingPunct="0">
              <a:spcBef>
                <a:spcPct val="0"/>
              </a:spcBef>
              <a:spcAft>
                <a:spcPct val="0"/>
              </a:spcAft>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1" y="6510338"/>
            <a:ext cx="7740650" cy="17462"/>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342900" eaLnBrk="0" fontAlgn="base" hangingPunct="0">
              <a:spcBef>
                <a:spcPct val="0"/>
              </a:spcBef>
              <a:spcAft>
                <a:spcPct val="0"/>
              </a:spcAft>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6562727"/>
            <a:ext cx="7812088"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342900" eaLnBrk="0" fontAlgn="base" hangingPunct="0">
              <a:spcBef>
                <a:spcPct val="0"/>
              </a:spcBef>
              <a:spcAft>
                <a:spcPct val="0"/>
              </a:spcAft>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7" y="6637340"/>
            <a:ext cx="7991476"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342900" eaLnBrk="0" fontAlgn="base" hangingPunct="0">
              <a:spcBef>
                <a:spcPct val="0"/>
              </a:spcBef>
              <a:spcAft>
                <a:spcPct val="0"/>
              </a:spcAft>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4" cstate="print">
            <a:extLst>
              <a:ext uri="{28A0092B-C50C-407E-A947-70E740481C1C}">
                <a14:useLocalDpi xmlns:a14="http://schemas.microsoft.com/office/drawing/2010/main" val="0"/>
              </a:ext>
            </a:extLst>
          </a:blip>
          <a:srcRect l="15913" t="17105" r="15765" b="18240"/>
          <a:stretch>
            <a:fillRect/>
          </a:stretch>
        </p:blipFill>
        <p:spPr bwMode="auto">
          <a:xfrm>
            <a:off x="7883526" y="6307138"/>
            <a:ext cx="9191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92322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4.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8.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60.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9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9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10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0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0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0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pic>
        <p:nvPicPr>
          <p:cNvPr id="5" name="table">
            <a:extLst>
              <a:ext uri="{FF2B5EF4-FFF2-40B4-BE49-F238E27FC236}">
                <a16:creationId xmlns:a16="http://schemas.microsoft.com/office/drawing/2014/main" id="{5F83AB95-C966-476E-A47E-20F8481430F7}"/>
              </a:ext>
            </a:extLst>
          </p:cNvPr>
          <p:cNvPicPr>
            <a:picLocks noChangeAspect="1"/>
          </p:cNvPicPr>
          <p:nvPr/>
        </p:nvPicPr>
        <p:blipFill>
          <a:blip r:embed="rId3"/>
          <a:stretch>
            <a:fillRect/>
          </a:stretch>
        </p:blipFill>
        <p:spPr>
          <a:xfrm>
            <a:off x="123200" y="1859740"/>
            <a:ext cx="8464463" cy="3242385"/>
          </a:xfrm>
          <a:prstGeom prst="rect">
            <a:avLst/>
          </a:prstGeom>
        </p:spPr>
      </p:pic>
      <p:pic>
        <p:nvPicPr>
          <p:cNvPr id="6" name="table">
            <a:extLst>
              <a:ext uri="{FF2B5EF4-FFF2-40B4-BE49-F238E27FC236}">
                <a16:creationId xmlns:a16="http://schemas.microsoft.com/office/drawing/2014/main" id="{C1625DC2-7B90-4548-9022-224DEBE922B1}"/>
              </a:ext>
            </a:extLst>
          </p:cNvPr>
          <p:cNvPicPr>
            <a:picLocks noChangeAspect="1"/>
          </p:cNvPicPr>
          <p:nvPr/>
        </p:nvPicPr>
        <p:blipFill>
          <a:blip r:embed="rId4"/>
          <a:stretch>
            <a:fillRect/>
          </a:stretch>
        </p:blipFill>
        <p:spPr>
          <a:xfrm>
            <a:off x="123200" y="5381008"/>
            <a:ext cx="8244887" cy="1051560"/>
          </a:xfrm>
          <a:prstGeom prst="rect">
            <a:avLst/>
          </a:prstGeom>
        </p:spPr>
      </p:pic>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Selection</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Columns by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list of variable names to select specific columns of a DataFrame.</a:t>
            </a:r>
          </a:p>
          <a:p>
            <a:pPr marL="354013" indent="-354013">
              <a:buFont typeface="Arial" panose="020B0604020202020204" pitchFamily="34" charset="0"/>
              <a:buChar char="•"/>
            </a:pPr>
            <a:r>
              <a:rPr lang="en-US" dirty="0"/>
              <a:t>The variable names must be put within a pair of quotation marks.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access one column, put the variable name as string inside the index operator directly.</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2181865"/>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var_name1</a:t>
            </a:r>
            <a:r>
              <a:rPr lang="nl-NL" sz="2000" dirty="0">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var_name2</a:t>
            </a:r>
            <a:r>
              <a:rPr lang="nl-NL" sz="2000" dirty="0">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61978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column selection  </a:t>
            </a:r>
            <a:endParaRPr lang="en-SG" dirty="0">
              <a:solidFill>
                <a:srgbClr val="FF0000"/>
              </a:solidFill>
            </a:endParaRPr>
          </a:p>
        </p:txBody>
      </p:sp>
      <p:sp>
        <p:nvSpPr>
          <p:cNvPr id="5" name="Rectangle 4"/>
          <p:cNvSpPr/>
          <p:nvPr/>
        </p:nvSpPr>
        <p:spPr>
          <a:xfrm>
            <a:off x="595222" y="961472"/>
            <a:ext cx="7418067" cy="923330"/>
          </a:xfrm>
          <a:prstGeom prst="rect">
            <a:avLst/>
          </a:prstGeom>
        </p:spPr>
        <p:txBody>
          <a:bodyPr wrap="square">
            <a:spAutoFit/>
          </a:bodyPr>
          <a:lstStyle/>
          <a:p>
            <a:pPr marL="354013" indent="-354013">
              <a:buFont typeface="Arial" panose="020B0604020202020204" pitchFamily="34" charset="0"/>
              <a:buChar char="•"/>
            </a:pPr>
            <a:r>
              <a:rPr lang="en-US" dirty="0"/>
              <a:t>Suppose we have a dataset on fruits, prices, and country of origin </a:t>
            </a:r>
          </a:p>
          <a:p>
            <a:pPr marL="811213" lvl="1" indent="-354013">
              <a:buFont typeface="Wingdings" panose="05000000000000000000" pitchFamily="2" charset="2"/>
              <a:buChar char="Ø"/>
            </a:pPr>
            <a:r>
              <a:rPr lang="en-US" dirty="0"/>
              <a:t>imported as Pandas </a:t>
            </a:r>
            <a:r>
              <a:rPr lang="en-US" dirty="0" err="1"/>
              <a:t>dataframe</a:t>
            </a:r>
            <a:r>
              <a:rPr lang="en-US" dirty="0"/>
              <a:t> and named as Imports</a:t>
            </a:r>
          </a:p>
          <a:p>
            <a:endParaRPr lang="en-US" dirty="0"/>
          </a:p>
        </p:txBody>
      </p:sp>
      <p:sp>
        <p:nvSpPr>
          <p:cNvPr id="7" name="Rectangle 6"/>
          <p:cNvSpPr/>
          <p:nvPr/>
        </p:nvSpPr>
        <p:spPr>
          <a:xfrm>
            <a:off x="721339" y="3847515"/>
            <a:ext cx="6908800" cy="369332"/>
          </a:xfrm>
          <a:prstGeom prst="rect">
            <a:avLst/>
          </a:prstGeom>
        </p:spPr>
        <p:txBody>
          <a:bodyPr wrap="square">
            <a:spAutoFit/>
          </a:bodyPr>
          <a:lstStyle/>
          <a:p>
            <a:pPr marL="285750" indent="-285750">
              <a:buFont typeface="Arial" panose="020B0604020202020204" pitchFamily="34" charset="0"/>
              <a:buChar char="•"/>
            </a:pPr>
            <a:r>
              <a:rPr lang="en-US" dirty="0"/>
              <a:t>To get the fruits and their prices, we use Imports[[‘Fruits’, ‘Prices’]]</a:t>
            </a:r>
          </a:p>
        </p:txBody>
      </p:sp>
      <p:pic>
        <p:nvPicPr>
          <p:cNvPr id="9" name="Picture 8"/>
          <p:cNvPicPr>
            <a:picLocks noChangeAspect="1"/>
          </p:cNvPicPr>
          <p:nvPr/>
        </p:nvPicPr>
        <p:blipFill rotWithShape="1">
          <a:blip r:embed="rId2"/>
          <a:srcRect l="30524" t="44264" r="52441" b="33927"/>
          <a:stretch/>
        </p:blipFill>
        <p:spPr>
          <a:xfrm>
            <a:off x="2947874" y="4347121"/>
            <a:ext cx="2712761" cy="1953558"/>
          </a:xfrm>
          <a:prstGeom prst="rect">
            <a:avLst/>
          </a:prstGeom>
        </p:spPr>
      </p:pic>
      <p:pic>
        <p:nvPicPr>
          <p:cNvPr id="10" name="Picture 9">
            <a:extLst>
              <a:ext uri="{FF2B5EF4-FFF2-40B4-BE49-F238E27FC236}">
                <a16:creationId xmlns:a16="http://schemas.microsoft.com/office/drawing/2014/main" id="{EAF24CEF-0065-FE97-B948-1BA3C0466037}"/>
              </a:ext>
            </a:extLst>
          </p:cNvPr>
          <p:cNvPicPr>
            <a:picLocks noChangeAspect="1"/>
          </p:cNvPicPr>
          <p:nvPr/>
        </p:nvPicPr>
        <p:blipFill>
          <a:blip r:embed="rId3"/>
          <a:stretch>
            <a:fillRect/>
          </a:stretch>
        </p:blipFill>
        <p:spPr>
          <a:xfrm>
            <a:off x="5037916" y="2007475"/>
            <a:ext cx="2863997" cy="1746340"/>
          </a:xfrm>
          <a:prstGeom prst="rect">
            <a:avLst/>
          </a:prstGeom>
        </p:spPr>
      </p:pic>
      <p:pic>
        <p:nvPicPr>
          <p:cNvPr id="11" name="Picture 10">
            <a:extLst>
              <a:ext uri="{FF2B5EF4-FFF2-40B4-BE49-F238E27FC236}">
                <a16:creationId xmlns:a16="http://schemas.microsoft.com/office/drawing/2014/main" id="{D02A7F98-2BF0-60CB-80C5-57CF7F5B78C8}"/>
              </a:ext>
            </a:extLst>
          </p:cNvPr>
          <p:cNvPicPr>
            <a:picLocks noChangeAspect="1"/>
          </p:cNvPicPr>
          <p:nvPr/>
        </p:nvPicPr>
        <p:blipFill>
          <a:blip r:embed="rId4"/>
          <a:stretch>
            <a:fillRect/>
          </a:stretch>
        </p:blipFill>
        <p:spPr>
          <a:xfrm>
            <a:off x="1130711" y="2133598"/>
            <a:ext cx="3170195" cy="1348857"/>
          </a:xfrm>
          <a:prstGeom prst="rect">
            <a:avLst/>
          </a:prstGeom>
        </p:spPr>
      </p:pic>
      <p:pic>
        <p:nvPicPr>
          <p:cNvPr id="12" name="Picture 11">
            <a:extLst>
              <a:ext uri="{FF2B5EF4-FFF2-40B4-BE49-F238E27FC236}">
                <a16:creationId xmlns:a16="http://schemas.microsoft.com/office/drawing/2014/main" id="{576A03C1-FA99-07D4-9B09-5A2D533DBC40}"/>
              </a:ext>
            </a:extLst>
          </p:cNvPr>
          <p:cNvPicPr>
            <a:picLocks noChangeAspect="1"/>
          </p:cNvPicPr>
          <p:nvPr/>
        </p:nvPicPr>
        <p:blipFill>
          <a:blip r:embed="rId5"/>
          <a:stretch>
            <a:fillRect/>
          </a:stretch>
        </p:blipFill>
        <p:spPr>
          <a:xfrm>
            <a:off x="5081165" y="1678684"/>
            <a:ext cx="1516511" cy="316257"/>
          </a:xfrm>
          <a:prstGeom prst="rect">
            <a:avLst/>
          </a:prstGeom>
        </p:spPr>
      </p:pic>
      <p:pic>
        <p:nvPicPr>
          <p:cNvPr id="13" name="Picture 12">
            <a:extLst>
              <a:ext uri="{FF2B5EF4-FFF2-40B4-BE49-F238E27FC236}">
                <a16:creationId xmlns:a16="http://schemas.microsoft.com/office/drawing/2014/main" id="{0D6D0CCB-9C91-29C8-AEE9-661187B2952A}"/>
              </a:ext>
            </a:extLst>
          </p:cNvPr>
          <p:cNvPicPr>
            <a:picLocks noChangeAspect="1"/>
          </p:cNvPicPr>
          <p:nvPr/>
        </p:nvPicPr>
        <p:blipFill>
          <a:blip r:embed="rId6"/>
          <a:stretch>
            <a:fillRect/>
          </a:stretch>
        </p:blipFill>
        <p:spPr>
          <a:xfrm>
            <a:off x="1131573" y="1663973"/>
            <a:ext cx="1129636" cy="319018"/>
          </a:xfrm>
          <a:prstGeom prst="rect">
            <a:avLst/>
          </a:prstGeom>
        </p:spPr>
      </p:pic>
      <p:sp>
        <p:nvSpPr>
          <p:cNvPr id="14" name="TextBox 17">
            <a:extLst>
              <a:ext uri="{FF2B5EF4-FFF2-40B4-BE49-F238E27FC236}">
                <a16:creationId xmlns:a16="http://schemas.microsoft.com/office/drawing/2014/main" id="{C9FDC45E-7565-1507-D6EF-89F56DDB5F11}"/>
              </a:ext>
            </a:extLst>
          </p:cNvPr>
          <p:cNvSpPr txBox="1"/>
          <p:nvPr/>
        </p:nvSpPr>
        <p:spPr>
          <a:xfrm>
            <a:off x="1790333" y="1648051"/>
            <a:ext cx="97155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.csv file</a:t>
            </a:r>
            <a:endParaRPr lang="en-SG" dirty="0"/>
          </a:p>
        </p:txBody>
      </p:sp>
    </p:spTree>
    <p:extLst>
      <p:ext uri="{BB962C8B-B14F-4D97-AF65-F5344CB8AC3E}">
        <p14:creationId xmlns:p14="http://schemas.microsoft.com/office/powerpoint/2010/main" val="104327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Rows by Positions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cannot refer to natural “observation names” to selecting rows.</a:t>
            </a:r>
          </a:p>
          <a:p>
            <a:pPr marL="354013" indent="-354013">
              <a:buFont typeface="Arial" panose="020B0604020202020204" pitchFamily="34" charset="0"/>
              <a:buChar char="•"/>
            </a:pPr>
            <a:r>
              <a:rPr lang="en-US" dirty="0"/>
              <a:t>pandas provides a row index to every row.</a:t>
            </a:r>
          </a:p>
          <a:p>
            <a:pPr marL="354013" indent="-354013">
              <a:buFont typeface="Arial" panose="020B0604020202020204" pitchFamily="34" charset="0"/>
              <a:buChar char="•"/>
            </a:pPr>
            <a:r>
              <a:rPr lang="en-US" dirty="0"/>
              <a:t>It starts with 0 and ends with the number of rows minus one.</a:t>
            </a:r>
          </a:p>
          <a:p>
            <a:pPr marL="354013" indent="-354013">
              <a:buFont typeface="Arial" panose="020B0604020202020204" pitchFamily="34" charset="0"/>
              <a:buChar char="•"/>
            </a:pPr>
            <a:r>
              <a:rPr lang="en-US" dirty="0"/>
              <a:t>Rows can be queried by the numeric index position using the DataFrame attribute </a:t>
            </a:r>
            <a:r>
              <a:rPr lang="en-US" dirty="0" err="1">
                <a:solidFill>
                  <a:schemeClr val="tx2"/>
                </a:solidFill>
                <a:latin typeface="Consolas" panose="020B0609020204030204" pitchFamily="49" charset="0"/>
              </a:rPr>
              <a:t>iloc</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indices must be integers, but they do not need to be consecutive. </a:t>
            </a:r>
          </a:p>
          <a:p>
            <a:pPr marL="354013" indent="-354013">
              <a:buFont typeface="Arial" panose="020B0604020202020204" pitchFamily="34" charset="0"/>
              <a:buChar char="•"/>
            </a:pPr>
            <a:r>
              <a:rPr lang="en-US" dirty="0"/>
              <a:t>If we select multiple rows, the indices must be put in a list first.</a:t>
            </a:r>
          </a:p>
          <a:p>
            <a:pPr marL="354013" indent="-354013">
              <a:buFont typeface="Arial" panose="020B0604020202020204" pitchFamily="34" charset="0"/>
              <a:buChar char="•"/>
            </a:pPr>
            <a:r>
              <a:rPr lang="en-US" dirty="0"/>
              <a:t>If we select one row, the index can be put in the index operator directly.</a:t>
            </a: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41068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iloc</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start</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end</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12136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First row and third row of imports, keep all columns</a:t>
            </a:r>
          </a:p>
          <a:p>
            <a:pPr marL="800100" lvl="1" indent="-342900" algn="l">
              <a:buFont typeface="Wingdings" panose="05000000000000000000" pitchFamily="2" charset="2"/>
              <a:buChar char="Ø"/>
            </a:pPr>
            <a:r>
              <a:rPr lang="en-US" dirty="0"/>
              <a:t>[0, 2] indicates the first and third rows of Imports</a:t>
            </a:r>
          </a:p>
          <a:p>
            <a:pPr marL="800100" lvl="1" indent="-342900" algn="l">
              <a:buFont typeface="Wingdings" panose="05000000000000000000" pitchFamily="2" charset="2"/>
              <a:buChar char="Ø"/>
            </a:pPr>
            <a:r>
              <a:rPr lang="en-US" dirty="0"/>
              <a:t>The ‘ : ’ after the comma indicates all columns</a:t>
            </a:r>
            <a:endParaRPr lang="en-SG" dirty="0"/>
          </a:p>
        </p:txBody>
      </p:sp>
      <p:sp>
        <p:nvSpPr>
          <p:cNvPr id="3" name="Title 2"/>
          <p:cNvSpPr>
            <a:spLocks noGrp="1"/>
          </p:cNvSpPr>
          <p:nvPr>
            <p:ph type="title"/>
          </p:nvPr>
        </p:nvSpPr>
        <p:spPr/>
        <p:txBody>
          <a:bodyPr/>
          <a:lstStyle/>
          <a:p>
            <a:r>
              <a:rPr lang="en-US" dirty="0">
                <a:solidFill>
                  <a:srgbClr val="FF0000"/>
                </a:solidFill>
              </a:rPr>
              <a:t>Example of row selection </a:t>
            </a:r>
            <a:endParaRPr lang="en-SG" dirty="0"/>
          </a:p>
        </p:txBody>
      </p:sp>
      <p:pic>
        <p:nvPicPr>
          <p:cNvPr id="4" name="Picture 3"/>
          <p:cNvPicPr>
            <a:picLocks noChangeAspect="1"/>
          </p:cNvPicPr>
          <p:nvPr/>
        </p:nvPicPr>
        <p:blipFill rotWithShape="1">
          <a:blip r:embed="rId2"/>
          <a:srcRect l="30582" t="44160" r="52500" b="39406"/>
          <a:stretch/>
        </p:blipFill>
        <p:spPr>
          <a:xfrm>
            <a:off x="2707285" y="2724072"/>
            <a:ext cx="3659189" cy="1999352"/>
          </a:xfrm>
          <a:prstGeom prst="rect">
            <a:avLst/>
          </a:prstGeom>
        </p:spPr>
      </p:pic>
    </p:spTree>
    <p:extLst>
      <p:ext uri="{BB962C8B-B14F-4D97-AF65-F5344CB8AC3E}">
        <p14:creationId xmlns:p14="http://schemas.microsoft.com/office/powerpoint/2010/main" val="107252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Rows by Indices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select rows is to use row indices.</a:t>
            </a:r>
          </a:p>
          <a:p>
            <a:pPr marL="354013" indent="-354013">
              <a:buFont typeface="Arial" panose="020B0604020202020204" pitchFamily="34" charset="0"/>
              <a:buChar char="•"/>
            </a:pPr>
            <a:r>
              <a:rPr lang="en-US" dirty="0"/>
              <a:t>Create row index labels by the method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set_index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This method converts the values of a variable to row index labels.</a:t>
            </a:r>
          </a:p>
          <a:p>
            <a:pPr marL="354013" indent="-354013">
              <a:buFont typeface="Arial" panose="020B0604020202020204" pitchFamily="34" charset="0"/>
              <a:buChar char="•"/>
            </a:pPr>
            <a:r>
              <a:rPr lang="en-US" dirty="0"/>
              <a:t>The rows can be queried by the row index labels using the </a:t>
            </a:r>
            <a:r>
              <a:rPr lang="en-US" dirty="0">
                <a:solidFill>
                  <a:schemeClr val="tx2"/>
                </a:solidFill>
                <a:latin typeface="Consolas" panose="020B0609020204030204" pitchFamily="49" charset="0"/>
              </a:rPr>
              <a:t>.loc</a:t>
            </a:r>
            <a:r>
              <a:rPr lang="en-US" dirty="0"/>
              <a:t> attribute.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Put row labels as strings in a list for selecting multiple rows. </a:t>
            </a:r>
          </a:p>
          <a:p>
            <a:pPr marL="354013" indent="-354013">
              <a:buFont typeface="Arial" panose="020B0604020202020204" pitchFamily="34" charset="0"/>
              <a:buChar char="•"/>
            </a:pPr>
            <a:r>
              <a:rPr lang="en-US" dirty="0"/>
              <a:t>To select rows of a single label, put the label in </a:t>
            </a:r>
            <a:r>
              <a:rPr lang="en-US" dirty="0">
                <a:solidFill>
                  <a:schemeClr val="tx2"/>
                </a:solidFill>
                <a:latin typeface="Consolas" panose="020B0609020204030204" pitchFamily="49" charset="0"/>
              </a:rPr>
              <a:t>.loc</a:t>
            </a:r>
            <a:r>
              <a:rPr lang="en-US" dirty="0"/>
              <a:t> directly.</a:t>
            </a:r>
          </a:p>
        </p:txBody>
      </p:sp>
      <p:sp>
        <p:nvSpPr>
          <p:cNvPr id="5" name="Rectangle 4">
            <a:extLst>
              <a:ext uri="{FF2B5EF4-FFF2-40B4-BE49-F238E27FC236}">
                <a16:creationId xmlns:a16="http://schemas.microsoft.com/office/drawing/2014/main" id="{C1A2D2B3-A02E-453C-8F39-8DC1EDB595BC}"/>
              </a:ext>
            </a:extLst>
          </p:cNvPr>
          <p:cNvSpPr/>
          <p:nvPr/>
        </p:nvSpPr>
        <p:spPr>
          <a:xfrm>
            <a:off x="457201" y="222413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set_index</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key</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inplace</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True</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AAC05542-FFE0-4AC6-88AF-4A11204B62AB}"/>
              </a:ext>
            </a:extLst>
          </p:cNvPr>
          <p:cNvSpPr/>
          <p:nvPr/>
        </p:nvSpPr>
        <p:spPr>
          <a:xfrm>
            <a:off x="457201" y="3568213"/>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loc</a:t>
            </a:r>
            <a:r>
              <a:rPr lang="en-US" sz="2000" dirty="0">
                <a:latin typeface="Consolas" panose="020B0609020204030204" pitchFamily="49" charset="0"/>
              </a:rPr>
              <a:t>[["</a:t>
            </a:r>
            <a:r>
              <a:rPr lang="en-US" sz="2000" dirty="0">
                <a:solidFill>
                  <a:schemeClr val="accent5">
                    <a:lumMod val="50000"/>
                  </a:schemeClr>
                </a:solidFill>
                <a:latin typeface="Consolas" panose="020B0609020204030204" pitchFamily="49" charset="0"/>
              </a:rPr>
              <a:t>row_label1</a:t>
            </a:r>
            <a:r>
              <a:rPr lang="en-US" sz="2000" dirty="0">
                <a:latin typeface="Consolas" panose="020B0609020204030204" pitchFamily="49" charset="0"/>
              </a:rPr>
              <a:t>", "</a:t>
            </a:r>
            <a:r>
              <a:rPr lang="en-US" sz="2000" dirty="0">
                <a:solidFill>
                  <a:schemeClr val="accent5">
                    <a:lumMod val="50000"/>
                  </a:schemeClr>
                </a:solidFill>
                <a:latin typeface="Consolas" panose="020B0609020204030204" pitchFamily="49" charset="0"/>
              </a:rPr>
              <a:t>row_label2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68664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using row indices</a:t>
            </a:r>
            <a:endParaRPr lang="en-SG" dirty="0">
              <a:solidFill>
                <a:srgbClr val="FF0000"/>
              </a:solidFill>
            </a:endParaRPr>
          </a:p>
        </p:txBody>
      </p:sp>
      <p:pic>
        <p:nvPicPr>
          <p:cNvPr id="4" name="Picture 3"/>
          <p:cNvPicPr>
            <a:picLocks noChangeAspect="1"/>
          </p:cNvPicPr>
          <p:nvPr/>
        </p:nvPicPr>
        <p:blipFill rotWithShape="1">
          <a:blip r:embed="rId2"/>
          <a:srcRect l="30697" t="42299" r="31338" b="28967"/>
          <a:stretch/>
        </p:blipFill>
        <p:spPr>
          <a:xfrm>
            <a:off x="1889760" y="1745484"/>
            <a:ext cx="5262880" cy="2240552"/>
          </a:xfrm>
          <a:prstGeom prst="rect">
            <a:avLst/>
          </a:prstGeom>
        </p:spPr>
      </p:pic>
      <p:sp>
        <p:nvSpPr>
          <p:cNvPr id="5" name="Content Placeholder 2"/>
          <p:cNvSpPr txBox="1">
            <a:spLocks/>
          </p:cNvSpPr>
          <p:nvPr/>
        </p:nvSpPr>
        <p:spPr>
          <a:xfrm>
            <a:off x="595223" y="1193472"/>
            <a:ext cx="8229600" cy="452596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Use the variable names as a key for Imports</a:t>
            </a:r>
          </a:p>
          <a:p>
            <a:pPr marL="354013" indent="-354013">
              <a:buFont typeface="Arial" pitchFamily="34" charset="0"/>
              <a:buChar char="•"/>
            </a:pPr>
            <a:endParaRPr lang="en-US" dirty="0"/>
          </a:p>
          <a:p>
            <a:pPr marL="354013" indent="-354013">
              <a:buFont typeface="Arial" pitchFamily="34" charset="0"/>
              <a:buChar char="•"/>
            </a:pPr>
            <a:endParaRPr lang="en-US" dirty="0"/>
          </a:p>
          <a:p>
            <a:pPr marL="354013" indent="-354013">
              <a:buFont typeface="Arial" pitchFamily="34" charset="0"/>
              <a:buChar char="•"/>
            </a:pPr>
            <a:endParaRPr lang="en-US" dirty="0"/>
          </a:p>
          <a:p>
            <a:pPr marL="354013" indent="-354013">
              <a:buFont typeface="Arial" pitchFamily="34" charset="0"/>
              <a:buChar char="•"/>
            </a:pPr>
            <a:endParaRPr lang="en-US" dirty="0"/>
          </a:p>
          <a:p>
            <a:pPr marL="354013" indent="-354013">
              <a:buFont typeface="Arial" pitchFamily="34" charset="0"/>
              <a:buChar char="•"/>
            </a:pPr>
            <a:endParaRPr lang="en-US" dirty="0"/>
          </a:p>
          <a:p>
            <a:pPr marL="354013" indent="-354013">
              <a:buFont typeface="Arial" pitchFamily="34" charset="0"/>
              <a:buChar char="•"/>
            </a:pPr>
            <a:endParaRPr lang="en-US" dirty="0"/>
          </a:p>
          <a:p>
            <a:pPr marL="354013" indent="-354013">
              <a:buFont typeface="Arial" pitchFamily="34" charset="0"/>
              <a:buChar char="•"/>
            </a:pPr>
            <a:r>
              <a:rPr lang="en-US" dirty="0"/>
              <a:t>Then, we locate the ‘Apple’ and ‘Orange’ rows</a:t>
            </a:r>
          </a:p>
        </p:txBody>
      </p:sp>
      <p:pic>
        <p:nvPicPr>
          <p:cNvPr id="6" name="Picture 5"/>
          <p:cNvPicPr>
            <a:picLocks noChangeAspect="1"/>
          </p:cNvPicPr>
          <p:nvPr/>
        </p:nvPicPr>
        <p:blipFill rotWithShape="1">
          <a:blip r:embed="rId3"/>
          <a:srcRect l="30640" t="51086" r="48837" b="29483"/>
          <a:stretch/>
        </p:blipFill>
        <p:spPr>
          <a:xfrm>
            <a:off x="2974399" y="4895643"/>
            <a:ext cx="3093601" cy="1647584"/>
          </a:xfrm>
          <a:prstGeom prst="rect">
            <a:avLst/>
          </a:prstGeom>
        </p:spPr>
      </p:pic>
    </p:spTree>
    <p:extLst>
      <p:ext uri="{BB962C8B-B14F-4D97-AF65-F5344CB8AC3E}">
        <p14:creationId xmlns:p14="http://schemas.microsoft.com/office/powerpoint/2010/main" val="414961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Cells by Positions and Indices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Specify columns and rows by the </a:t>
            </a:r>
            <a:r>
              <a:rPr lang="en-US" dirty="0">
                <a:solidFill>
                  <a:schemeClr val="accent5">
                    <a:lumMod val="50000"/>
                  </a:schemeClr>
                </a:solidFill>
                <a:latin typeface="Consolas" panose="020B0609020204030204" pitchFamily="49" charset="0"/>
              </a:rPr>
              <a:t>.loc</a:t>
            </a:r>
            <a:r>
              <a:rPr lang="en-US" dirty="0"/>
              <a:t> and/or </a:t>
            </a:r>
            <a:r>
              <a:rPr lang="en-US" dirty="0">
                <a:solidFill>
                  <a:schemeClr val="accent5">
                    <a:lumMod val="50000"/>
                  </a:schemeClr>
                </a:solidFill>
                <a:latin typeface="Consolas" panose="020B0609020204030204" pitchFamily="49" charset="0"/>
              </a:rPr>
              <a:t>.</a:t>
            </a:r>
            <a:r>
              <a:rPr lang="en-US" dirty="0" err="1">
                <a:solidFill>
                  <a:schemeClr val="accent5">
                    <a:lumMod val="50000"/>
                  </a:schemeClr>
                </a:solidFill>
                <a:latin typeface="Consolas" panose="020B0609020204030204" pitchFamily="49" charset="0"/>
              </a:rPr>
              <a:t>iloc</a:t>
            </a:r>
            <a:r>
              <a:rPr lang="en-US" dirty="0"/>
              <a:t> attributes to select cells from a DataFrame.</a:t>
            </a:r>
          </a:p>
          <a:p>
            <a:pPr marL="354013" indent="-354013">
              <a:buFont typeface="Arial" panose="020B0604020202020204" pitchFamily="34" charset="0"/>
              <a:buChar char="•"/>
            </a:pPr>
            <a:r>
              <a:rPr lang="en-US" dirty="0"/>
              <a:t>Use one of the following syntaxes to select cells from a DataFrame:</a:t>
            </a:r>
          </a:p>
        </p:txBody>
      </p:sp>
      <p:sp>
        <p:nvSpPr>
          <p:cNvPr id="7" name="Rectangle 6">
            <a:extLst>
              <a:ext uri="{FF2B5EF4-FFF2-40B4-BE49-F238E27FC236}">
                <a16:creationId xmlns:a16="http://schemas.microsoft.com/office/drawing/2014/main" id="{8D3D0742-91A8-4BA7-A5C0-F1A2067D0A94}"/>
              </a:ext>
            </a:extLst>
          </p:cNvPr>
          <p:cNvSpPr/>
          <p:nvPr/>
        </p:nvSpPr>
        <p:spPr>
          <a:xfrm>
            <a:off x="457201" y="2754942"/>
            <a:ext cx="8229599" cy="39140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iloc</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row_start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row_end</a:t>
            </a:r>
            <a:r>
              <a:rPr lang="en-US" sz="2000" dirty="0">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col_start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col_end</a:t>
            </a:r>
            <a:r>
              <a:rPr lang="en-US" sz="2000" dirty="0">
                <a:latin typeface="Consolas" panose="020B0609020204030204" pitchFamily="49" charset="0"/>
              </a:rPr>
              <a:t>]</a:t>
            </a:r>
          </a:p>
        </p:txBody>
      </p:sp>
      <p:sp>
        <p:nvSpPr>
          <p:cNvPr id="9" name="Rectangle 8">
            <a:extLst>
              <a:ext uri="{FF2B5EF4-FFF2-40B4-BE49-F238E27FC236}">
                <a16:creationId xmlns:a16="http://schemas.microsoft.com/office/drawing/2014/main" id="{6848352A-A1F1-4CD3-9E19-E5856F1ABFCC}"/>
              </a:ext>
            </a:extLst>
          </p:cNvPr>
          <p:cNvSpPr/>
          <p:nvPr/>
        </p:nvSpPr>
        <p:spPr>
          <a:xfrm>
            <a:off x="457201" y="4847955"/>
            <a:ext cx="8229599" cy="39140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spcAft>
                <a:spcPts val="600"/>
              </a:spcAft>
            </a:pP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loc</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row_labels</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iloc</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col_start</a:t>
            </a:r>
            <a:r>
              <a:rPr lang="en-US" sz="2000" dirty="0" err="1">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col_end</a:t>
            </a:r>
            <a:r>
              <a:rPr lang="en-US" sz="2000" dirty="0">
                <a:solidFill>
                  <a:schemeClr val="tx1"/>
                </a:solidFill>
                <a:latin typeface="Consolas" panose="020B0609020204030204" pitchFamily="49" charset="0"/>
              </a:rPr>
              <a:t>]</a:t>
            </a:r>
          </a:p>
        </p:txBody>
      </p:sp>
      <p:sp>
        <p:nvSpPr>
          <p:cNvPr id="10" name="Rectangle 9">
            <a:extLst>
              <a:ext uri="{FF2B5EF4-FFF2-40B4-BE49-F238E27FC236}">
                <a16:creationId xmlns:a16="http://schemas.microsoft.com/office/drawing/2014/main" id="{83577EE9-5BFE-44EE-AAD1-EB51FC97BB1C}"/>
              </a:ext>
            </a:extLst>
          </p:cNvPr>
          <p:cNvSpPr/>
          <p:nvPr/>
        </p:nvSpPr>
        <p:spPr>
          <a:xfrm>
            <a:off x="457199" y="3452613"/>
            <a:ext cx="8229599" cy="39140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spcAft>
                <a:spcPts val="600"/>
              </a:spcAft>
            </a:pP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loc</a:t>
            </a:r>
            <a:r>
              <a:rPr lang="en-US" sz="2000" dirty="0">
                <a:latin typeface="Consolas" panose="020B0609020204030204" pitchFamily="49" charset="0"/>
              </a:rPr>
              <a:t>[["</a:t>
            </a:r>
            <a:r>
              <a:rPr lang="en-US" sz="2000" dirty="0" err="1">
                <a:solidFill>
                  <a:schemeClr val="accent5">
                    <a:lumMod val="50000"/>
                  </a:schemeClr>
                </a:solidFill>
                <a:latin typeface="Consolas" panose="020B0609020204030204" pitchFamily="49" charset="0"/>
              </a:rPr>
              <a:t>row_labels</a:t>
            </a:r>
            <a:r>
              <a:rPr lang="en-US" sz="2000" dirty="0">
                <a:latin typeface="Consolas" panose="020B0609020204030204" pitchFamily="49" charset="0"/>
              </a:rPr>
              <a:t>", "</a:t>
            </a:r>
            <a:r>
              <a:rPr lang="en-US" sz="2000" dirty="0" err="1">
                <a:solidFill>
                  <a:schemeClr val="accent5">
                    <a:lumMod val="50000"/>
                  </a:schemeClr>
                </a:solidFill>
                <a:latin typeface="Consolas" panose="020B0609020204030204" pitchFamily="49" charset="0"/>
              </a:rPr>
              <a:t>col_labels</a:t>
            </a:r>
            <a:r>
              <a:rPr lang="en-US" sz="2000" dirty="0">
                <a:latin typeface="Consolas" panose="020B0609020204030204" pitchFamily="49" charset="0"/>
              </a:rPr>
              <a:t>"]]</a:t>
            </a:r>
          </a:p>
        </p:txBody>
      </p:sp>
      <p:sp>
        <p:nvSpPr>
          <p:cNvPr id="11" name="Rectangle 10">
            <a:extLst>
              <a:ext uri="{FF2B5EF4-FFF2-40B4-BE49-F238E27FC236}">
                <a16:creationId xmlns:a16="http://schemas.microsoft.com/office/drawing/2014/main" id="{2EF5772D-867E-46D9-9A3E-1CA7C0814E97}"/>
              </a:ext>
            </a:extLst>
          </p:cNvPr>
          <p:cNvSpPr/>
          <p:nvPr/>
        </p:nvSpPr>
        <p:spPr>
          <a:xfrm>
            <a:off x="457201" y="4150284"/>
            <a:ext cx="8229599" cy="39140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spcAft>
                <a:spcPts val="600"/>
              </a:spcAft>
            </a:pP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col_labels</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iloc</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row_start</a:t>
            </a:r>
            <a:r>
              <a:rPr lang="en-US" sz="2000" dirty="0" err="1">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row_end</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1121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Cells by Boolean Masking</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elements of a Boolean mask array are either </a:t>
            </a:r>
            <a:r>
              <a:rPr lang="en-US" dirty="0">
                <a:solidFill>
                  <a:schemeClr val="tx2"/>
                </a:solidFill>
                <a:latin typeface="Consolas" panose="020B0609020204030204" pitchFamily="49" charset="0"/>
              </a:rPr>
              <a:t>True</a:t>
            </a:r>
            <a:r>
              <a:rPr lang="en-US" dirty="0"/>
              <a:t> or </a:t>
            </a:r>
            <a:r>
              <a:rPr lang="en-US" dirty="0">
                <a:solidFill>
                  <a:schemeClr val="tx2"/>
                </a:solidFill>
                <a:latin typeface="Consolas" panose="020B0609020204030204" pitchFamily="49" charset="0"/>
              </a:rPr>
              <a:t>False</a:t>
            </a:r>
            <a:r>
              <a:rPr lang="en-US" dirty="0"/>
              <a:t>. </a:t>
            </a:r>
          </a:p>
          <a:p>
            <a:pPr marL="354013" indent="-354013">
              <a:buFont typeface="Arial" panose="020B0604020202020204" pitchFamily="34" charset="0"/>
              <a:buChar char="•"/>
            </a:pPr>
            <a:r>
              <a:rPr lang="en-US" dirty="0"/>
              <a:t>Boolean mask array is overlaid on top of the queried DataFrame.</a:t>
            </a:r>
          </a:p>
          <a:p>
            <a:pPr marL="354013" indent="-354013">
              <a:buFont typeface="Arial" panose="020B0604020202020204" pitchFamily="34" charset="0"/>
              <a:buChar char="•"/>
            </a:pPr>
            <a:r>
              <a:rPr lang="en-US" dirty="0"/>
              <a:t>Elements aligned with </a:t>
            </a:r>
            <a:r>
              <a:rPr lang="en-US" dirty="0">
                <a:solidFill>
                  <a:schemeClr val="tx2"/>
                </a:solidFill>
                <a:latin typeface="Consolas" panose="020B0609020204030204" pitchFamily="49" charset="0"/>
              </a:rPr>
              <a:t>True</a:t>
            </a:r>
            <a:r>
              <a:rPr lang="en-US" dirty="0"/>
              <a:t> are selected.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More complex queries with several conditions are connected by bitwise logical operators.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there are two conditions, two Boolean masks will be compared elementwise by the bitwise operator.</a:t>
            </a:r>
          </a:p>
          <a:p>
            <a:pPr marL="354013" indent="-354013">
              <a:buFont typeface="Arial" panose="020B0604020202020204" pitchFamily="34" charset="0"/>
              <a:buChar char="•"/>
            </a:pPr>
            <a:r>
              <a:rPr lang="en-US" dirty="0"/>
              <a:t>Each condition needs to be encased in parentheses.</a:t>
            </a:r>
          </a:p>
        </p:txBody>
      </p:sp>
      <p:sp>
        <p:nvSpPr>
          <p:cNvPr id="7" name="Rectangle 6">
            <a:extLst>
              <a:ext uri="{FF2B5EF4-FFF2-40B4-BE49-F238E27FC236}">
                <a16:creationId xmlns:a16="http://schemas.microsoft.com/office/drawing/2014/main" id="{8D3D0742-91A8-4BA7-A5C0-F1A2067D0A94}"/>
              </a:ext>
            </a:extLst>
          </p:cNvPr>
          <p:cNvSpPr/>
          <p:nvPr/>
        </p:nvSpPr>
        <p:spPr>
          <a:xfrm>
            <a:off x="457201" y="2700599"/>
            <a:ext cx="8229599" cy="39140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Condition</a:t>
            </a:r>
            <a:r>
              <a:rPr lang="en-US" sz="2000" dirty="0">
                <a:solidFill>
                  <a:schemeClr val="tx1"/>
                </a:solidFill>
                <a:latin typeface="Consolas" panose="020B0609020204030204" pitchFamily="49" charset="0"/>
              </a:rPr>
              <a:t>]</a:t>
            </a:r>
          </a:p>
        </p:txBody>
      </p:sp>
      <p:sp>
        <p:nvSpPr>
          <p:cNvPr id="10" name="Rectangle 9">
            <a:extLst>
              <a:ext uri="{FF2B5EF4-FFF2-40B4-BE49-F238E27FC236}">
                <a16:creationId xmlns:a16="http://schemas.microsoft.com/office/drawing/2014/main" id="{83577EE9-5BFE-44EE-AAD1-EB51FC97BB1C}"/>
              </a:ext>
            </a:extLst>
          </p:cNvPr>
          <p:cNvSpPr/>
          <p:nvPr/>
        </p:nvSpPr>
        <p:spPr>
          <a:xfrm>
            <a:off x="457199" y="3874492"/>
            <a:ext cx="8229599" cy="39140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Aft>
                <a:spcPts val="600"/>
              </a:spcAft>
            </a:pP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Condition1</a:t>
            </a:r>
            <a:r>
              <a:rPr lang="en-US" sz="2000" dirty="0">
                <a:solidFill>
                  <a:schemeClr val="tx1"/>
                </a:solidFill>
                <a:latin typeface="Consolas" panose="020B0609020204030204" pitchFamily="49" charset="0"/>
              </a:rPr>
              <a:t>) &amp;/| (</a:t>
            </a:r>
            <a:r>
              <a:rPr lang="en-US" sz="2000" dirty="0">
                <a:solidFill>
                  <a:schemeClr val="accent2">
                    <a:lumMod val="50000"/>
                  </a:schemeClr>
                </a:solidFill>
                <a:latin typeface="Consolas" panose="020B0609020204030204" pitchFamily="49" charset="0"/>
              </a:rPr>
              <a:t>Condition2</a:t>
            </a:r>
            <a:r>
              <a:rPr lang="en-US" sz="2000" dirty="0">
                <a:solidFill>
                  <a:schemeClr val="tx1"/>
                </a:solidFill>
                <a:latin typeface="Consolas" panose="020B0609020204030204" pitchFamily="49" charset="0"/>
              </a:rPr>
              <a:t>) &amp;/| …]</a:t>
            </a:r>
          </a:p>
        </p:txBody>
      </p:sp>
    </p:spTree>
    <p:custDataLst>
      <p:tags r:id="rId1"/>
    </p:custDataLst>
    <p:extLst>
      <p:ext uri="{BB962C8B-B14F-4D97-AF65-F5344CB8AC3E}">
        <p14:creationId xmlns:p14="http://schemas.microsoft.com/office/powerpoint/2010/main" val="1721300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a dataset (or pandas DataFrames) and an array (or NumPy array)?</a:t>
            </a:r>
          </a:p>
          <a:p>
            <a:pPr marL="354013" indent="-354013">
              <a:buFont typeface="Arial" panose="020B0604020202020204" pitchFamily="34" charset="0"/>
              <a:buChar char="•"/>
            </a:pPr>
            <a:r>
              <a:rPr lang="en-US" dirty="0"/>
              <a:t>How different are the outputs of a DataFrame resulting from the different printing functions in Python? Which one is most/least preferrable when using JupyterLab as our programming environment?</a:t>
            </a:r>
          </a:p>
        </p:txBody>
      </p:sp>
    </p:spTree>
    <p:custDataLst>
      <p:tags r:id="rId1"/>
    </p:custDataLst>
    <p:extLst>
      <p:ext uri="{BB962C8B-B14F-4D97-AF65-F5344CB8AC3E}">
        <p14:creationId xmlns:p14="http://schemas.microsoft.com/office/powerpoint/2010/main" val="14246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4: Data Management</a:t>
            </a:r>
          </a:p>
        </p:txBody>
      </p:sp>
    </p:spTree>
    <p:extLst>
      <p:ext uri="{BB962C8B-B14F-4D97-AF65-F5344CB8AC3E}">
        <p14:creationId xmlns:p14="http://schemas.microsoft.com/office/powerpoint/2010/main" val="98238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623893"/>
          </a:xfrm>
        </p:spPr>
        <p:txBody>
          <a:bodyPr/>
          <a:lstStyle/>
          <a:p>
            <a:pPr marL="354013" indent="-354013">
              <a:buFont typeface="Arial" panose="020B0604020202020204" pitchFamily="34" charset="0"/>
              <a:buChar char="•"/>
            </a:pPr>
            <a:r>
              <a:rPr lang="en-US" dirty="0"/>
              <a:t>What are the main differences between a dataset (or pandas </a:t>
            </a:r>
            <a:r>
              <a:rPr lang="en-US" dirty="0" err="1"/>
              <a:t>DataFrames</a:t>
            </a:r>
            <a:r>
              <a:rPr lang="en-US" dirty="0"/>
              <a:t>) and an array (or </a:t>
            </a:r>
            <a:r>
              <a:rPr lang="en-US" dirty="0" err="1"/>
              <a:t>NumPy</a:t>
            </a:r>
            <a:r>
              <a:rPr lang="en-US" dirty="0"/>
              <a:t> array)?</a:t>
            </a:r>
          </a:p>
          <a:p>
            <a:pPr marL="811213" lvl="1" indent="-354013" algn="l">
              <a:buFont typeface="Wingdings" panose="05000000000000000000" pitchFamily="2" charset="2"/>
              <a:buChar char="Ø"/>
            </a:pPr>
            <a:r>
              <a:rPr lang="en-US" dirty="0"/>
              <a:t>Pandas </a:t>
            </a:r>
            <a:r>
              <a:rPr lang="en-US" dirty="0" err="1"/>
              <a:t>dataframes</a:t>
            </a:r>
            <a:r>
              <a:rPr lang="en-US" dirty="0"/>
              <a:t> has headers, but not </a:t>
            </a:r>
            <a:r>
              <a:rPr lang="en-US" dirty="0" err="1"/>
              <a:t>numpy</a:t>
            </a:r>
            <a:r>
              <a:rPr lang="en-US" dirty="0"/>
              <a:t> 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How different are the outputs of a </a:t>
            </a:r>
            <a:r>
              <a:rPr lang="en-US" dirty="0" err="1"/>
              <a:t>DataFrame</a:t>
            </a:r>
            <a:r>
              <a:rPr lang="en-US" dirty="0"/>
              <a:t> resulting from the different printing functions in Python? Which one is most/least </a:t>
            </a:r>
            <a:r>
              <a:rPr lang="en-US" dirty="0" err="1"/>
              <a:t>preferrable</a:t>
            </a:r>
            <a:r>
              <a:rPr lang="en-US" dirty="0"/>
              <a:t> when using </a:t>
            </a:r>
            <a:r>
              <a:rPr lang="en-US" dirty="0" err="1"/>
              <a:t>JupyterLab</a:t>
            </a:r>
            <a:r>
              <a:rPr lang="en-US" dirty="0"/>
              <a:t> as our programming environment?</a:t>
            </a:r>
          </a:p>
          <a:p>
            <a:pPr marL="800100" lvl="1" indent="-342900" algn="l">
              <a:buFont typeface="Wingdings" panose="05000000000000000000" pitchFamily="2" charset="2"/>
              <a:buChar char="Ø"/>
            </a:pPr>
            <a:r>
              <a:rPr lang="en-US" dirty="0"/>
              <a:t>We see the dimensions at once using pandas; more convenient</a:t>
            </a:r>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87914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solidFill>
                  <a:schemeClr val="tx1"/>
                </a:solidFill>
              </a:rPr>
              <a:t>Read in the data file “car_model.csv” into Python as a pandas DataFrame. The data file contains 4 variables: Year, Make, Model, and Category.</a:t>
            </a:r>
          </a:p>
          <a:p>
            <a:pPr marL="342900" indent="-342900" algn="just">
              <a:buFont typeface="Arial" panose="020B0604020202020204" pitchFamily="34" charset="0"/>
              <a:buChar char="•"/>
            </a:pPr>
            <a:r>
              <a:rPr lang="en-US" dirty="0"/>
              <a:t>Print the DataFrame and check on its dimension.</a:t>
            </a:r>
            <a:endParaRPr lang="en-US" dirty="0">
              <a:solidFill>
                <a:schemeClr val="tx1"/>
              </a:solidFill>
            </a:endParaRP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First Activity</a:t>
            </a:r>
          </a:p>
        </p:txBody>
      </p:sp>
    </p:spTree>
    <p:custDataLst>
      <p:tags r:id="rId1"/>
    </p:custDataLst>
    <p:extLst>
      <p:ext uri="{BB962C8B-B14F-4D97-AF65-F5344CB8AC3E}">
        <p14:creationId xmlns:p14="http://schemas.microsoft.com/office/powerpoint/2010/main" val="229337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Select the column (variable) “Make” from the DataFrame.</a:t>
            </a:r>
          </a:p>
          <a:p>
            <a:pPr marL="342900" indent="-342900" algn="just">
              <a:buFont typeface="Arial" panose="020B0604020202020204" pitchFamily="34" charset="0"/>
              <a:buChar char="•"/>
            </a:pPr>
            <a:r>
              <a:rPr lang="en-US" dirty="0">
                <a:solidFill>
                  <a:schemeClr val="tx1"/>
                </a:solidFill>
              </a:rPr>
              <a:t>Select </a:t>
            </a:r>
            <a:r>
              <a:rPr lang="en-US" dirty="0"/>
              <a:t>all entries with the value “Audi” in the variable “Make” from the DataFrame.</a:t>
            </a:r>
          </a:p>
          <a:p>
            <a:pPr marL="342900" indent="-342900" algn="just">
              <a:buFont typeface="Arial" panose="020B0604020202020204" pitchFamily="34" charset="0"/>
              <a:buChar char="•"/>
            </a:pPr>
            <a:r>
              <a:rPr lang="en-US" dirty="0">
                <a:solidFill>
                  <a:schemeClr val="tx1"/>
                </a:solidFill>
              </a:rPr>
              <a:t>Select the last 10 observations and only the variable “Year” from the DataFrame.</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Second Activity</a:t>
            </a:r>
          </a:p>
        </p:txBody>
      </p:sp>
    </p:spTree>
    <p:custDataLst>
      <p:tags r:id="rId1"/>
    </p:custDataLst>
    <p:extLst>
      <p:ext uri="{BB962C8B-B14F-4D97-AF65-F5344CB8AC3E}">
        <p14:creationId xmlns:p14="http://schemas.microsoft.com/office/powerpoint/2010/main" val="649682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situations where we would need to select data from a DataFrame.</a:t>
            </a:r>
          </a:p>
          <a:p>
            <a:pPr marL="354013" indent="-354013">
              <a:buFont typeface="Arial" panose="020B0604020202020204" pitchFamily="34" charset="0"/>
              <a:buChar char="•"/>
            </a:pPr>
            <a:r>
              <a:rPr lang="en-US" dirty="0"/>
              <a:t>How different are the syntaxes between row and column selections.</a:t>
            </a:r>
          </a:p>
        </p:txBody>
      </p:sp>
    </p:spTree>
    <p:custDataLst>
      <p:tags r:id="rId1"/>
    </p:custDataLst>
    <p:extLst>
      <p:ext uri="{BB962C8B-B14F-4D97-AF65-F5344CB8AC3E}">
        <p14:creationId xmlns:p14="http://schemas.microsoft.com/office/powerpoint/2010/main" val="3214092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54013" indent="-354013">
              <a:buFont typeface="Arial" panose="020B0604020202020204" pitchFamily="34" charset="0"/>
              <a:buChar char="•"/>
            </a:pPr>
            <a:r>
              <a:rPr lang="en-US" dirty="0"/>
              <a:t>Name situations where we would need to select data from a </a:t>
            </a:r>
            <a:r>
              <a:rPr lang="en-US" dirty="0" err="1"/>
              <a:t>DataFrame</a:t>
            </a:r>
            <a:r>
              <a:rPr lang="en-US" dirty="0"/>
              <a:t>.</a:t>
            </a:r>
          </a:p>
          <a:p>
            <a:pPr marL="811213" lvl="1" indent="-354013" algn="l">
              <a:buFont typeface="Wingdings" panose="05000000000000000000" pitchFamily="2" charset="2"/>
              <a:buChar char="Ø"/>
            </a:pPr>
            <a:r>
              <a:rPr lang="en-US" dirty="0"/>
              <a:t>For instance, we only want part of a dataset for our project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How different are the syntaxes between row and column selections</a:t>
            </a:r>
          </a:p>
          <a:p>
            <a:pPr marL="811213" lvl="1" indent="-354013" algn="l">
              <a:buFont typeface="Wingdings" panose="05000000000000000000" pitchFamily="2" charset="2"/>
              <a:buChar char="Ø"/>
            </a:pPr>
            <a:r>
              <a:rPr lang="en-US" dirty="0"/>
              <a:t>Row selections has no natural labels, whereas column does</a:t>
            </a:r>
          </a:p>
          <a:p>
            <a:pPr marL="811213" lvl="1" indent="-354013" algn="l">
              <a:buFont typeface="Wingdings" panose="05000000000000000000" pitchFamily="2" charset="2"/>
              <a:buChar char="Ø"/>
            </a:pPr>
            <a:r>
              <a:rPr lang="en-US" dirty="0"/>
              <a:t>However, can convert row values into labels by using </a:t>
            </a:r>
            <a:r>
              <a:rPr lang="en-US" dirty="0" err="1"/>
              <a:t>inplace</a:t>
            </a:r>
            <a:endParaRPr lang="en-SG" dirty="0"/>
          </a:p>
        </p:txBody>
      </p:sp>
      <p:sp>
        <p:nvSpPr>
          <p:cNvPr id="3" name="Title 2"/>
          <p:cNvSpPr>
            <a:spLocks noGrp="1"/>
          </p:cNvSpPr>
          <p:nvPr>
            <p:ph type="title"/>
          </p:nvPr>
        </p:nvSpPr>
        <p:spPr/>
        <p:txBody>
          <a:bodyPr/>
          <a:lstStyle/>
          <a:p>
            <a:r>
              <a:rPr lang="en-US" dirty="0"/>
              <a:t>Discussion</a:t>
            </a:r>
            <a:endParaRPr lang="en-SG" dirty="0"/>
          </a:p>
        </p:txBody>
      </p:sp>
    </p:spTree>
    <p:extLst>
      <p:ext uri="{BB962C8B-B14F-4D97-AF65-F5344CB8AC3E}">
        <p14:creationId xmlns:p14="http://schemas.microsoft.com/office/powerpoint/2010/main" val="93922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8CF45F-A878-7497-249D-D1CBB65E3EBF}"/>
              </a:ext>
            </a:extLst>
          </p:cNvPr>
          <p:cNvSpPr>
            <a:spLocks noGrp="1"/>
          </p:cNvSpPr>
          <p:nvPr>
            <p:ph type="title"/>
          </p:nvPr>
        </p:nvSpPr>
        <p:spPr>
          <a:xfrm>
            <a:off x="237967" y="2364827"/>
            <a:ext cx="8229600" cy="1713676"/>
          </a:xfrm>
        </p:spPr>
        <p:txBody>
          <a:bodyPr/>
          <a:lstStyle/>
          <a:p>
            <a:r>
              <a:rPr lang="en-SG" dirty="0">
                <a:solidFill>
                  <a:srgbClr val="FF0000"/>
                </a:solidFill>
              </a:rPr>
              <a:t>15 min break</a:t>
            </a:r>
          </a:p>
        </p:txBody>
      </p:sp>
    </p:spTree>
    <p:extLst>
      <p:ext uri="{BB962C8B-B14F-4D97-AF65-F5344CB8AC3E}">
        <p14:creationId xmlns:p14="http://schemas.microsoft.com/office/powerpoint/2010/main" val="2361034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Merge </a:t>
            </a:r>
            <a:r>
              <a:rPr lang="en-US" altLang="en-US" dirty="0" err="1">
                <a:solidFill>
                  <a:schemeClr val="bg1"/>
                </a:solidFill>
                <a:ea typeface="ヒラギノ角ゴ Pro W3"/>
                <a:cs typeface="Lucida Sans" panose="020B0602040502020204" pitchFamily="34" charset="0"/>
              </a:rPr>
              <a:t>DataFrames</a:t>
            </a:r>
            <a:endParaRPr lang="en-US" altLang="en-US" dirty="0">
              <a:solidFill>
                <a:schemeClr val="bg1"/>
              </a:solidFill>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85495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 of </a:t>
            </a:r>
            <a:r>
              <a:rPr lang="en-US" dirty="0" err="1"/>
              <a:t>DataFrames</a:t>
            </a:r>
            <a:endParaRPr lang="en-SG" dirty="0"/>
          </a:p>
        </p:txBody>
      </p:sp>
      <p:sp>
        <p:nvSpPr>
          <p:cNvPr id="3" name="Content Placeholder 2"/>
          <p:cNvSpPr>
            <a:spLocks noGrp="1"/>
          </p:cNvSpPr>
          <p:nvPr>
            <p:ph idx="1"/>
          </p:nvPr>
        </p:nvSpPr>
        <p:spPr>
          <a:xfrm>
            <a:off x="457199" y="1328524"/>
            <a:ext cx="8229600" cy="4525963"/>
          </a:xfrm>
        </p:spPr>
        <p:txBody>
          <a:bodyPr/>
          <a:lstStyle/>
          <a:p>
            <a:pPr marL="354013" indent="-354013">
              <a:buFont typeface="Arial" panose="020B0604020202020204" pitchFamily="34" charset="0"/>
              <a:buChar char="•"/>
            </a:pPr>
            <a:r>
              <a:rPr lang="en-US" dirty="0"/>
              <a:t>Natural Join: Return the rows where the two </a:t>
            </a:r>
            <a:r>
              <a:rPr lang="en-US" dirty="0" err="1"/>
              <a:t>DataFrames</a:t>
            </a:r>
            <a:r>
              <a:rPr lang="en-US" dirty="0"/>
              <a:t> have matching keys (Variable 1).</a:t>
            </a:r>
          </a:p>
          <a:p>
            <a:pPr marL="354013" indent="-354013"/>
            <a:endParaRPr lang="en-US" dirty="0"/>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p:txBody>
      </p:sp>
      <p:graphicFrame>
        <p:nvGraphicFramePr>
          <p:cNvPr id="4" name="Table 3">
            <a:extLst>
              <a:ext uri="{FF2B5EF4-FFF2-40B4-BE49-F238E27FC236}">
                <a16:creationId xmlns:a16="http://schemas.microsoft.com/office/drawing/2014/main" id="{7D8D3435-EF1C-6D93-9EFB-8A555744AC2A}"/>
              </a:ext>
            </a:extLst>
          </p:cNvPr>
          <p:cNvGraphicFramePr>
            <a:graphicFrameLocks noGrp="1"/>
          </p:cNvGraphicFramePr>
          <p:nvPr/>
        </p:nvGraphicFramePr>
        <p:xfrm>
          <a:off x="595223" y="2181253"/>
          <a:ext cx="3710651" cy="1085242"/>
        </p:xfrm>
        <a:graphic>
          <a:graphicData uri="http://schemas.openxmlformats.org/drawingml/2006/table">
            <a:tbl>
              <a:tblPr firstRow="1" firstCol="1" bandRow="1">
                <a:tableStyleId>{5C22544A-7EE6-4342-B048-85BDC9FD1C3A}</a:tableStyleId>
              </a:tblPr>
              <a:tblGrid>
                <a:gridCol w="1208119">
                  <a:extLst>
                    <a:ext uri="{9D8B030D-6E8A-4147-A177-3AD203B41FA5}">
                      <a16:colId xmlns:a16="http://schemas.microsoft.com/office/drawing/2014/main" val="123626768"/>
                    </a:ext>
                  </a:extLst>
                </a:gridCol>
                <a:gridCol w="1208119">
                  <a:extLst>
                    <a:ext uri="{9D8B030D-6E8A-4147-A177-3AD203B41FA5}">
                      <a16:colId xmlns:a16="http://schemas.microsoft.com/office/drawing/2014/main" val="4012147346"/>
                    </a:ext>
                  </a:extLst>
                </a:gridCol>
                <a:gridCol w="1294413">
                  <a:extLst>
                    <a:ext uri="{9D8B030D-6E8A-4147-A177-3AD203B41FA5}">
                      <a16:colId xmlns:a16="http://schemas.microsoft.com/office/drawing/2014/main" val="4200388473"/>
                    </a:ext>
                  </a:extLst>
                </a:gridCol>
              </a:tblGrid>
              <a:tr h="254506">
                <a:tc>
                  <a:txBody>
                    <a:bodyPr/>
                    <a:lstStyle/>
                    <a:p>
                      <a:pPr marL="0" marR="307340" algn="just">
                        <a:lnSpc>
                          <a:spcPct val="143000"/>
                        </a:lnSpc>
                        <a:spcBef>
                          <a:spcPts val="1145"/>
                        </a:spcBef>
                        <a:spcAft>
                          <a:spcPts val="0"/>
                        </a:spcAft>
                      </a:pPr>
                      <a:r>
                        <a:rPr lang="en-US" sz="1100" dirty="0">
                          <a:effectLst/>
                        </a:rPr>
                        <a:t> </a:t>
                      </a:r>
                      <a:endParaRPr lang="en-SG" sz="11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Variable 1 </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Variable 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574684620"/>
                  </a:ext>
                </a:extLst>
              </a:tr>
              <a:tr h="276912">
                <a:tc>
                  <a:txBody>
                    <a:bodyPr/>
                    <a:lstStyle/>
                    <a:p>
                      <a:pPr marL="0" marR="307340" algn="just">
                        <a:lnSpc>
                          <a:spcPct val="143000"/>
                        </a:lnSpc>
                        <a:spcBef>
                          <a:spcPts val="1145"/>
                        </a:spcBef>
                        <a:spcAft>
                          <a:spcPts val="0"/>
                        </a:spcAft>
                      </a:pPr>
                      <a:r>
                        <a:rPr lang="en-US" sz="1100">
                          <a:effectLst/>
                        </a:rPr>
                        <a:t>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11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12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427472447"/>
                  </a:ext>
                </a:extLst>
              </a:tr>
              <a:tr h="276912">
                <a:tc>
                  <a:txBody>
                    <a:bodyPr/>
                    <a:lstStyle/>
                    <a:p>
                      <a:pPr marL="0" marR="307340" algn="just">
                        <a:lnSpc>
                          <a:spcPct val="143000"/>
                        </a:lnSpc>
                        <a:spcBef>
                          <a:spcPts val="1145"/>
                        </a:spcBef>
                        <a:spcAft>
                          <a:spcPts val="0"/>
                        </a:spcAft>
                      </a:pPr>
                      <a:r>
                        <a:rPr lang="en-US" sz="1100">
                          <a:effectLst/>
                        </a:rPr>
                        <a:t>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dirty="0">
                          <a:effectLst/>
                        </a:rPr>
                        <a:t>Value 21</a:t>
                      </a:r>
                      <a:endParaRPr lang="en-SG" sz="11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22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761222362"/>
                  </a:ext>
                </a:extLst>
              </a:tr>
              <a:tr h="276912">
                <a:tc>
                  <a:txBody>
                    <a:bodyPr/>
                    <a:lstStyle/>
                    <a:p>
                      <a:pPr marL="0" marR="307340" algn="just">
                        <a:lnSpc>
                          <a:spcPct val="143000"/>
                        </a:lnSpc>
                        <a:spcBef>
                          <a:spcPts val="1145"/>
                        </a:spcBef>
                        <a:spcAft>
                          <a:spcPts val="0"/>
                        </a:spcAft>
                      </a:pPr>
                      <a:r>
                        <a:rPr lang="en-US" sz="1100">
                          <a:effectLst/>
                        </a:rPr>
                        <a:t>3</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dirty="0">
                          <a:effectLst/>
                        </a:rPr>
                        <a:t>Value 31</a:t>
                      </a:r>
                      <a:endParaRPr lang="en-SG" sz="11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dirty="0">
                          <a:effectLst/>
                        </a:rPr>
                        <a:t>Value 32</a:t>
                      </a:r>
                      <a:endParaRPr lang="en-SG" sz="11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503161649"/>
                  </a:ext>
                </a:extLst>
              </a:tr>
            </a:tbl>
          </a:graphicData>
        </a:graphic>
      </p:graphicFrame>
      <p:graphicFrame>
        <p:nvGraphicFramePr>
          <p:cNvPr id="5" name="Table 4">
            <a:extLst>
              <a:ext uri="{FF2B5EF4-FFF2-40B4-BE49-F238E27FC236}">
                <a16:creationId xmlns:a16="http://schemas.microsoft.com/office/drawing/2014/main" id="{25547F44-37F5-6E43-0F7B-F9BC1574FD01}"/>
              </a:ext>
            </a:extLst>
          </p:cNvPr>
          <p:cNvGraphicFramePr>
            <a:graphicFrameLocks noGrp="1"/>
          </p:cNvGraphicFramePr>
          <p:nvPr/>
        </p:nvGraphicFramePr>
        <p:xfrm>
          <a:off x="4838126" y="2181253"/>
          <a:ext cx="4114799" cy="1085242"/>
        </p:xfrm>
        <a:graphic>
          <a:graphicData uri="http://schemas.openxmlformats.org/drawingml/2006/table">
            <a:tbl>
              <a:tblPr firstRow="1" firstCol="1" bandRow="1">
                <a:tableStyleId>{5C22544A-7EE6-4342-B048-85BDC9FD1C3A}</a:tableStyleId>
              </a:tblPr>
              <a:tblGrid>
                <a:gridCol w="1339702">
                  <a:extLst>
                    <a:ext uri="{9D8B030D-6E8A-4147-A177-3AD203B41FA5}">
                      <a16:colId xmlns:a16="http://schemas.microsoft.com/office/drawing/2014/main" val="3185098682"/>
                    </a:ext>
                  </a:extLst>
                </a:gridCol>
                <a:gridCol w="1339702">
                  <a:extLst>
                    <a:ext uri="{9D8B030D-6E8A-4147-A177-3AD203B41FA5}">
                      <a16:colId xmlns:a16="http://schemas.microsoft.com/office/drawing/2014/main" val="1901919420"/>
                    </a:ext>
                  </a:extLst>
                </a:gridCol>
                <a:gridCol w="1435395">
                  <a:extLst>
                    <a:ext uri="{9D8B030D-6E8A-4147-A177-3AD203B41FA5}">
                      <a16:colId xmlns:a16="http://schemas.microsoft.com/office/drawing/2014/main" val="2740215897"/>
                    </a:ext>
                  </a:extLst>
                </a:gridCol>
              </a:tblGrid>
              <a:tr h="254506">
                <a:tc>
                  <a:txBody>
                    <a:bodyPr/>
                    <a:lstStyle/>
                    <a:p>
                      <a:pPr marL="0" marR="307340" algn="just">
                        <a:lnSpc>
                          <a:spcPct val="143000"/>
                        </a:lnSpc>
                        <a:spcBef>
                          <a:spcPts val="1145"/>
                        </a:spcBef>
                        <a:spcAft>
                          <a:spcPts val="0"/>
                        </a:spcAft>
                      </a:pPr>
                      <a:r>
                        <a:rPr lang="en-US" sz="1100">
                          <a:effectLst/>
                        </a:rPr>
                        <a:t> </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Variable 1 </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Variable 3</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355363532"/>
                  </a:ext>
                </a:extLst>
              </a:tr>
              <a:tr h="276912">
                <a:tc>
                  <a:txBody>
                    <a:bodyPr/>
                    <a:lstStyle/>
                    <a:p>
                      <a:pPr marL="0" marR="307340" algn="just">
                        <a:lnSpc>
                          <a:spcPct val="143000"/>
                        </a:lnSpc>
                        <a:spcBef>
                          <a:spcPts val="1145"/>
                        </a:spcBef>
                        <a:spcAft>
                          <a:spcPts val="0"/>
                        </a:spcAft>
                      </a:pPr>
                      <a:r>
                        <a:rPr lang="en-US" sz="1100">
                          <a:effectLst/>
                        </a:rPr>
                        <a:t>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11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13</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893187519"/>
                  </a:ext>
                </a:extLst>
              </a:tr>
              <a:tr h="276912">
                <a:tc>
                  <a:txBody>
                    <a:bodyPr/>
                    <a:lstStyle/>
                    <a:p>
                      <a:pPr marL="0" marR="307340" algn="just">
                        <a:lnSpc>
                          <a:spcPct val="143000"/>
                        </a:lnSpc>
                        <a:spcBef>
                          <a:spcPts val="1145"/>
                        </a:spcBef>
                        <a:spcAft>
                          <a:spcPts val="0"/>
                        </a:spcAft>
                      </a:pPr>
                      <a:r>
                        <a:rPr lang="en-US" sz="1100">
                          <a:effectLst/>
                        </a:rPr>
                        <a:t>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21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23</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292395460"/>
                  </a:ext>
                </a:extLst>
              </a:tr>
              <a:tr h="276912">
                <a:tc>
                  <a:txBody>
                    <a:bodyPr/>
                    <a:lstStyle/>
                    <a:p>
                      <a:pPr marL="0" marR="307340" algn="just">
                        <a:lnSpc>
                          <a:spcPct val="143000"/>
                        </a:lnSpc>
                        <a:spcBef>
                          <a:spcPts val="1145"/>
                        </a:spcBef>
                        <a:spcAft>
                          <a:spcPts val="0"/>
                        </a:spcAft>
                      </a:pPr>
                      <a:r>
                        <a:rPr lang="en-US" sz="1100">
                          <a:effectLst/>
                        </a:rPr>
                        <a:t>4</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41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dirty="0">
                          <a:effectLst/>
                        </a:rPr>
                        <a:t>Value 43</a:t>
                      </a:r>
                      <a:endParaRPr lang="en-SG" sz="11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70193841"/>
                  </a:ext>
                </a:extLst>
              </a:tr>
            </a:tbl>
          </a:graphicData>
        </a:graphic>
      </p:graphicFrame>
      <p:graphicFrame>
        <p:nvGraphicFramePr>
          <p:cNvPr id="6" name="Table 5">
            <a:extLst>
              <a:ext uri="{FF2B5EF4-FFF2-40B4-BE49-F238E27FC236}">
                <a16:creationId xmlns:a16="http://schemas.microsoft.com/office/drawing/2014/main" id="{F732AB47-1FD9-3E64-A226-571208E567FD}"/>
              </a:ext>
            </a:extLst>
          </p:cNvPr>
          <p:cNvGraphicFramePr>
            <a:graphicFrameLocks noGrp="1"/>
          </p:cNvGraphicFramePr>
          <p:nvPr/>
        </p:nvGraphicFramePr>
        <p:xfrm>
          <a:off x="2106252" y="3870900"/>
          <a:ext cx="4931496" cy="908531"/>
        </p:xfrm>
        <a:graphic>
          <a:graphicData uri="http://schemas.openxmlformats.org/drawingml/2006/table">
            <a:tbl>
              <a:tblPr firstRow="1" firstCol="1" bandRow="1">
                <a:tableStyleId>{5C22544A-7EE6-4342-B048-85BDC9FD1C3A}</a:tableStyleId>
              </a:tblPr>
              <a:tblGrid>
                <a:gridCol w="1190361">
                  <a:extLst>
                    <a:ext uri="{9D8B030D-6E8A-4147-A177-3AD203B41FA5}">
                      <a16:colId xmlns:a16="http://schemas.microsoft.com/office/drawing/2014/main" val="471077018"/>
                    </a:ext>
                  </a:extLst>
                </a:gridCol>
                <a:gridCol w="1190361">
                  <a:extLst>
                    <a:ext uri="{9D8B030D-6E8A-4147-A177-3AD203B41FA5}">
                      <a16:colId xmlns:a16="http://schemas.microsoft.com/office/drawing/2014/main" val="2521189642"/>
                    </a:ext>
                  </a:extLst>
                </a:gridCol>
                <a:gridCol w="1275387">
                  <a:extLst>
                    <a:ext uri="{9D8B030D-6E8A-4147-A177-3AD203B41FA5}">
                      <a16:colId xmlns:a16="http://schemas.microsoft.com/office/drawing/2014/main" val="2278622392"/>
                    </a:ext>
                  </a:extLst>
                </a:gridCol>
                <a:gridCol w="1275387">
                  <a:extLst>
                    <a:ext uri="{9D8B030D-6E8A-4147-A177-3AD203B41FA5}">
                      <a16:colId xmlns:a16="http://schemas.microsoft.com/office/drawing/2014/main" val="1561456877"/>
                    </a:ext>
                  </a:extLst>
                </a:gridCol>
              </a:tblGrid>
              <a:tr h="286055">
                <a:tc>
                  <a:txBody>
                    <a:bodyPr/>
                    <a:lstStyle/>
                    <a:p>
                      <a:pPr marL="0" marR="307340" algn="just">
                        <a:lnSpc>
                          <a:spcPct val="143000"/>
                        </a:lnSpc>
                        <a:spcBef>
                          <a:spcPts val="1145"/>
                        </a:spcBef>
                        <a:spcAft>
                          <a:spcPts val="0"/>
                        </a:spcAft>
                      </a:pPr>
                      <a:r>
                        <a:rPr lang="en-US" sz="1100">
                          <a:effectLst/>
                        </a:rPr>
                        <a:t> </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Variable 1 </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Variable 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Variable 3</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61213435"/>
                  </a:ext>
                </a:extLst>
              </a:tr>
              <a:tr h="311238">
                <a:tc>
                  <a:txBody>
                    <a:bodyPr/>
                    <a:lstStyle/>
                    <a:p>
                      <a:pPr marL="0" marR="307340" algn="just">
                        <a:lnSpc>
                          <a:spcPct val="143000"/>
                        </a:lnSpc>
                        <a:spcBef>
                          <a:spcPts val="1145"/>
                        </a:spcBef>
                        <a:spcAft>
                          <a:spcPts val="0"/>
                        </a:spcAft>
                      </a:pPr>
                      <a:r>
                        <a:rPr lang="en-US" sz="1100">
                          <a:effectLst/>
                        </a:rPr>
                        <a:t>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11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12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13</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679031723"/>
                  </a:ext>
                </a:extLst>
              </a:tr>
              <a:tr h="311238">
                <a:tc>
                  <a:txBody>
                    <a:bodyPr/>
                    <a:lstStyle/>
                    <a:p>
                      <a:pPr marL="0" marR="307340" algn="just">
                        <a:lnSpc>
                          <a:spcPct val="143000"/>
                        </a:lnSpc>
                        <a:spcBef>
                          <a:spcPts val="1145"/>
                        </a:spcBef>
                        <a:spcAft>
                          <a:spcPts val="0"/>
                        </a:spcAft>
                      </a:pPr>
                      <a:r>
                        <a:rPr lang="en-US" sz="1100">
                          <a:effectLst/>
                        </a:rPr>
                        <a:t>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21</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a:effectLst/>
                        </a:rPr>
                        <a:t>Value 22</a:t>
                      </a:r>
                      <a:endParaRPr lang="en-SG" sz="11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L="0" marR="307340" algn="just">
                        <a:lnSpc>
                          <a:spcPct val="143000"/>
                        </a:lnSpc>
                        <a:spcBef>
                          <a:spcPts val="1145"/>
                        </a:spcBef>
                        <a:spcAft>
                          <a:spcPts val="0"/>
                        </a:spcAft>
                      </a:pPr>
                      <a:r>
                        <a:rPr lang="en-US" sz="1100" dirty="0">
                          <a:effectLst/>
                        </a:rPr>
                        <a:t>Value 23</a:t>
                      </a:r>
                      <a:endParaRPr lang="en-SG" sz="11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15786582"/>
                  </a:ext>
                </a:extLst>
              </a:tr>
            </a:tbl>
          </a:graphicData>
        </a:graphic>
      </p:graphicFrame>
      <p:pic>
        <p:nvPicPr>
          <p:cNvPr id="11" name="Picture 10">
            <a:extLst>
              <a:ext uri="{FF2B5EF4-FFF2-40B4-BE49-F238E27FC236}">
                <a16:creationId xmlns:a16="http://schemas.microsoft.com/office/drawing/2014/main" id="{570F1CB2-A04C-1303-18DB-31B2060689D5}"/>
              </a:ext>
            </a:extLst>
          </p:cNvPr>
          <p:cNvPicPr>
            <a:picLocks noChangeAspect="1"/>
          </p:cNvPicPr>
          <p:nvPr/>
        </p:nvPicPr>
        <p:blipFill>
          <a:blip r:embed="rId4"/>
          <a:stretch>
            <a:fillRect/>
          </a:stretch>
        </p:blipFill>
        <p:spPr>
          <a:xfrm>
            <a:off x="4313609" y="2516985"/>
            <a:ext cx="485785" cy="470115"/>
          </a:xfrm>
          <a:prstGeom prst="rect">
            <a:avLst/>
          </a:prstGeom>
        </p:spPr>
      </p:pic>
      <p:pic>
        <p:nvPicPr>
          <p:cNvPr id="15" name="Picture 14">
            <a:extLst>
              <a:ext uri="{FF2B5EF4-FFF2-40B4-BE49-F238E27FC236}">
                <a16:creationId xmlns:a16="http://schemas.microsoft.com/office/drawing/2014/main" id="{841666A8-F52D-659A-3DD3-A3AFA23EA72A}"/>
              </a:ext>
            </a:extLst>
          </p:cNvPr>
          <p:cNvPicPr>
            <a:picLocks noChangeAspect="1"/>
          </p:cNvPicPr>
          <p:nvPr/>
        </p:nvPicPr>
        <p:blipFill>
          <a:blip r:embed="rId5"/>
          <a:stretch>
            <a:fillRect/>
          </a:stretch>
        </p:blipFill>
        <p:spPr>
          <a:xfrm>
            <a:off x="4336747" y="3163632"/>
            <a:ext cx="438469" cy="626385"/>
          </a:xfrm>
          <a:prstGeom prst="rect">
            <a:avLst/>
          </a:prstGeom>
        </p:spPr>
      </p:pic>
      <p:sp>
        <p:nvSpPr>
          <p:cNvPr id="16" name="Rectangle 15">
            <a:extLst>
              <a:ext uri="{FF2B5EF4-FFF2-40B4-BE49-F238E27FC236}">
                <a16:creationId xmlns:a16="http://schemas.microsoft.com/office/drawing/2014/main" id="{794C79E0-5C6D-69F3-2F04-774DC86B536E}"/>
              </a:ext>
            </a:extLst>
          </p:cNvPr>
          <p:cNvSpPr/>
          <p:nvPr/>
        </p:nvSpPr>
        <p:spPr>
          <a:xfrm>
            <a:off x="457201" y="4943635"/>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pd</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merge</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df1, df2, on=‘</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matching_key</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how=‘</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inner</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814974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Append DataFrames by Rows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Concatenate two DataFrames with identical variables by rows:</a:t>
            </a:r>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.append()</a:t>
            </a:r>
            <a:r>
              <a:rPr lang="en-US" dirty="0"/>
              <a:t> method for such concatenation:</a:t>
            </a: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4943635"/>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append</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other</a:t>
            </a:r>
            <a:r>
              <a:rPr lang="nl-NL" sz="2000" dirty="0">
                <a:effectLst/>
                <a:latin typeface="Consolas" panose="020B0609020204030204" pitchFamily="49" charset="0"/>
                <a:ea typeface="SimSun" panose="02010600030101010101" pitchFamily="2" charset="-122"/>
                <a:cs typeface="Times New Roman" panose="02020603050405020304" pitchFamily="18" charset="0"/>
              </a:rPr>
              <a:t> =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OtherDataFrames</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pic>
        <p:nvPicPr>
          <p:cNvPr id="6" name="Picture 5">
            <a:extLst>
              <a:ext uri="{FF2B5EF4-FFF2-40B4-BE49-F238E27FC236}">
                <a16:creationId xmlns:a16="http://schemas.microsoft.com/office/drawing/2014/main" id="{681DDB32-5557-42CB-B510-4B8FD8BA7AF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890" y="1780149"/>
            <a:ext cx="7340220" cy="2688569"/>
          </a:xfrm>
          <a:prstGeom prst="rect">
            <a:avLst/>
          </a:prstGeom>
          <a:noFill/>
        </p:spPr>
      </p:pic>
    </p:spTree>
    <p:custDataLst>
      <p:tags r:id="rId1"/>
    </p:custDataLst>
    <p:extLst>
      <p:ext uri="{BB962C8B-B14F-4D97-AF65-F5344CB8AC3E}">
        <p14:creationId xmlns:p14="http://schemas.microsoft.com/office/powerpoint/2010/main" val="4243276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DataFrames by Columns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Merge two DataFrames with identical observations by columns:</a:t>
            </a:r>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p:txBody>
      </p:sp>
      <p:pic>
        <p:nvPicPr>
          <p:cNvPr id="7" name="Picture 6">
            <a:extLst>
              <a:ext uri="{FF2B5EF4-FFF2-40B4-BE49-F238E27FC236}">
                <a16:creationId xmlns:a16="http://schemas.microsoft.com/office/drawing/2014/main" id="{2B21F88D-48AB-49A8-87DB-57617B3C075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48" y="2181253"/>
            <a:ext cx="7421304" cy="2773920"/>
          </a:xfrm>
          <a:prstGeom prst="rect">
            <a:avLst/>
          </a:prstGeom>
          <a:noFill/>
        </p:spPr>
      </p:pic>
    </p:spTree>
    <p:custDataLst>
      <p:tags r:id="rId1"/>
    </p:custDataLst>
    <p:extLst>
      <p:ext uri="{BB962C8B-B14F-4D97-AF65-F5344CB8AC3E}">
        <p14:creationId xmlns:p14="http://schemas.microsoft.com/office/powerpoint/2010/main" val="413290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datasets</a:t>
            </a:r>
          </a:p>
          <a:p>
            <a:pPr lvl="0">
              <a:buFont typeface="+mj-lt"/>
              <a:buAutoNum type="arabicPeriod"/>
            </a:pPr>
            <a:r>
              <a:rPr lang="en-US" sz="1800" dirty="0"/>
              <a:t>Prepare data for analysis using Python programming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812293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
            <a:ext cx="8548777" cy="1305231"/>
          </a:xfrm>
        </p:spPr>
        <p:txBody>
          <a:bodyPr/>
          <a:lstStyle/>
          <a:p>
            <a:pPr>
              <a:lnSpc>
                <a:spcPct val="80000"/>
              </a:lnSpc>
            </a:pPr>
            <a:r>
              <a:rPr lang="en-US" dirty="0"/>
              <a:t>Outer Join DataFrames with Some Common Variables</a:t>
            </a:r>
            <a:endParaRPr lang="en-SG" dirty="0"/>
          </a:p>
        </p:txBody>
      </p:sp>
      <p:sp>
        <p:nvSpPr>
          <p:cNvPr id="3" name="Content Placeholder 2"/>
          <p:cNvSpPr>
            <a:spLocks noGrp="1"/>
          </p:cNvSpPr>
          <p:nvPr>
            <p:ph idx="1"/>
          </p:nvPr>
        </p:nvSpPr>
        <p:spPr>
          <a:xfrm>
            <a:off x="457200" y="1305232"/>
            <a:ext cx="8229600" cy="4525963"/>
          </a:xfrm>
        </p:spPr>
        <p:txBody>
          <a:bodyPr/>
          <a:lstStyle/>
          <a:p>
            <a:r>
              <a:rPr lang="en-US" dirty="0"/>
              <a:t>Outer join two DataFrames with some common variables:</a:t>
            </a:r>
          </a:p>
          <a:p>
            <a:endParaRPr lang="en-SG" dirty="0"/>
          </a:p>
          <a:p>
            <a:endParaRPr lang="en-SG" dirty="0"/>
          </a:p>
          <a:p>
            <a:endParaRPr lang="en-SG" dirty="0"/>
          </a:p>
          <a:p>
            <a:endParaRPr lang="en-SG" dirty="0"/>
          </a:p>
          <a:p>
            <a:endParaRPr lang="en-SG" dirty="0"/>
          </a:p>
          <a:p>
            <a:endParaRPr lang="en-SG" dirty="0"/>
          </a:p>
        </p:txBody>
      </p:sp>
      <p:pic>
        <p:nvPicPr>
          <p:cNvPr id="6" name="Picture 5">
            <a:extLst>
              <a:ext uri="{FF2B5EF4-FFF2-40B4-BE49-F238E27FC236}">
                <a16:creationId xmlns:a16="http://schemas.microsoft.com/office/drawing/2014/main" id="{C4DB94F7-5CAE-45A8-BEBB-9823E15BDA8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329" y="2223928"/>
            <a:ext cx="6337342" cy="2688569"/>
          </a:xfrm>
          <a:prstGeom prst="rect">
            <a:avLst/>
          </a:prstGeom>
          <a:noFill/>
        </p:spPr>
      </p:pic>
    </p:spTree>
    <p:custDataLst>
      <p:tags r:id="rId1"/>
    </p:custDataLst>
    <p:extLst>
      <p:ext uri="{BB962C8B-B14F-4D97-AF65-F5344CB8AC3E}">
        <p14:creationId xmlns:p14="http://schemas.microsoft.com/office/powerpoint/2010/main" val="449213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
            <a:ext cx="8548777" cy="1305231"/>
          </a:xfrm>
        </p:spPr>
        <p:txBody>
          <a:bodyPr/>
          <a:lstStyle/>
          <a:p>
            <a:pPr>
              <a:lnSpc>
                <a:spcPct val="80000"/>
              </a:lnSpc>
            </a:pPr>
            <a:r>
              <a:rPr lang="en-US" dirty="0"/>
              <a:t>Inner Join DataFrames with Some Common Variables</a:t>
            </a:r>
            <a:endParaRPr lang="en-SG" dirty="0"/>
          </a:p>
        </p:txBody>
      </p:sp>
      <p:sp>
        <p:nvSpPr>
          <p:cNvPr id="3" name="Content Placeholder 2"/>
          <p:cNvSpPr>
            <a:spLocks noGrp="1"/>
          </p:cNvSpPr>
          <p:nvPr>
            <p:ph idx="1"/>
          </p:nvPr>
        </p:nvSpPr>
        <p:spPr>
          <a:xfrm>
            <a:off x="457200" y="1305232"/>
            <a:ext cx="8229600" cy="4525963"/>
          </a:xfrm>
        </p:spPr>
        <p:txBody>
          <a:bodyPr/>
          <a:lstStyle/>
          <a:p>
            <a:r>
              <a:rPr lang="en-US" dirty="0"/>
              <a:t>Inner join two DataFrames with some common variables:</a:t>
            </a:r>
          </a:p>
          <a:p>
            <a:endParaRPr lang="en-SG" dirty="0"/>
          </a:p>
          <a:p>
            <a:endParaRPr lang="en-SG" dirty="0"/>
          </a:p>
          <a:p>
            <a:endParaRPr lang="en-SG" dirty="0"/>
          </a:p>
          <a:p>
            <a:endParaRPr lang="en-SG" dirty="0"/>
          </a:p>
          <a:p>
            <a:endParaRPr lang="en-SG" dirty="0"/>
          </a:p>
          <a:p>
            <a:endParaRPr lang="en-SG" dirty="0"/>
          </a:p>
        </p:txBody>
      </p:sp>
      <p:pic>
        <p:nvPicPr>
          <p:cNvPr id="7" name="Picture 6">
            <a:extLst>
              <a:ext uri="{FF2B5EF4-FFF2-40B4-BE49-F238E27FC236}">
                <a16:creationId xmlns:a16="http://schemas.microsoft.com/office/drawing/2014/main" id="{485DB4FB-F27F-431B-B2B3-809D04D712B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7409" y="2223928"/>
            <a:ext cx="4318781" cy="2688569"/>
          </a:xfrm>
          <a:prstGeom prst="rect">
            <a:avLst/>
          </a:prstGeom>
          <a:noFill/>
        </p:spPr>
      </p:pic>
    </p:spTree>
    <p:custDataLst>
      <p:tags r:id="rId1"/>
    </p:custDataLst>
    <p:extLst>
      <p:ext uri="{BB962C8B-B14F-4D97-AF65-F5344CB8AC3E}">
        <p14:creationId xmlns:p14="http://schemas.microsoft.com/office/powerpoint/2010/main" val="1022518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
            <a:ext cx="8548777" cy="1305233"/>
          </a:xfrm>
        </p:spPr>
        <p:txBody>
          <a:bodyPr/>
          <a:lstStyle/>
          <a:p>
            <a:pPr>
              <a:lnSpc>
                <a:spcPct val="80000"/>
              </a:lnSpc>
            </a:pPr>
            <a:r>
              <a:rPr lang="en-US" dirty="0"/>
              <a:t>Outer Join DataFrames with Some Common Observations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Outer join two DataFrames with some common observations:</a:t>
            </a:r>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p:txBody>
      </p:sp>
      <p:pic>
        <p:nvPicPr>
          <p:cNvPr id="6" name="Picture 5">
            <a:extLst>
              <a:ext uri="{FF2B5EF4-FFF2-40B4-BE49-F238E27FC236}">
                <a16:creationId xmlns:a16="http://schemas.microsoft.com/office/drawing/2014/main" id="{679F21CA-3073-4EF1-95A5-55079CDA16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48" y="2185003"/>
            <a:ext cx="7421304" cy="2487993"/>
          </a:xfrm>
          <a:prstGeom prst="rect">
            <a:avLst/>
          </a:prstGeom>
          <a:noFill/>
        </p:spPr>
      </p:pic>
    </p:spTree>
    <p:custDataLst>
      <p:tags r:id="rId1"/>
    </p:custDataLst>
    <p:extLst>
      <p:ext uri="{BB962C8B-B14F-4D97-AF65-F5344CB8AC3E}">
        <p14:creationId xmlns:p14="http://schemas.microsoft.com/office/powerpoint/2010/main" val="194722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
            <a:ext cx="8548777" cy="1305233"/>
          </a:xfrm>
        </p:spPr>
        <p:txBody>
          <a:bodyPr/>
          <a:lstStyle/>
          <a:p>
            <a:pPr>
              <a:lnSpc>
                <a:spcPct val="80000"/>
              </a:lnSpc>
            </a:pPr>
            <a:r>
              <a:rPr lang="en-US" dirty="0"/>
              <a:t>Inner Join DataFrames with Some Common Observations</a:t>
            </a:r>
            <a:endParaRPr lang="en-SG" dirty="0"/>
          </a:p>
        </p:txBody>
      </p:sp>
      <p:sp>
        <p:nvSpPr>
          <p:cNvPr id="3" name="Content Placeholder 2"/>
          <p:cNvSpPr>
            <a:spLocks noGrp="1"/>
          </p:cNvSpPr>
          <p:nvPr>
            <p:ph idx="1"/>
          </p:nvPr>
        </p:nvSpPr>
        <p:spPr>
          <a:xfrm>
            <a:off x="457200" y="1305232"/>
            <a:ext cx="8229600" cy="4525963"/>
          </a:xfrm>
        </p:spPr>
        <p:txBody>
          <a:bodyPr/>
          <a:lstStyle/>
          <a:p>
            <a:r>
              <a:rPr lang="en-US" dirty="0"/>
              <a:t>Inner join two DataFrames with some common observations:</a:t>
            </a:r>
          </a:p>
          <a:p>
            <a:endParaRPr lang="en-SG" dirty="0"/>
          </a:p>
          <a:p>
            <a:endParaRPr lang="en-SG" dirty="0"/>
          </a:p>
          <a:p>
            <a:endParaRPr lang="en-SG" dirty="0"/>
          </a:p>
          <a:p>
            <a:endParaRPr lang="en-SG" dirty="0"/>
          </a:p>
          <a:p>
            <a:endParaRPr lang="en-SG" dirty="0"/>
          </a:p>
          <a:p>
            <a:endParaRPr lang="en-SG" dirty="0"/>
          </a:p>
        </p:txBody>
      </p:sp>
      <p:pic>
        <p:nvPicPr>
          <p:cNvPr id="7" name="Picture 6">
            <a:extLst>
              <a:ext uri="{FF2B5EF4-FFF2-40B4-BE49-F238E27FC236}">
                <a16:creationId xmlns:a16="http://schemas.microsoft.com/office/drawing/2014/main" id="{D38DC721-C89D-43B2-BD01-88951A4D974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00" y="2399437"/>
            <a:ext cx="7768800" cy="2059126"/>
          </a:xfrm>
          <a:prstGeom prst="rect">
            <a:avLst/>
          </a:prstGeom>
          <a:noFill/>
        </p:spPr>
      </p:pic>
    </p:spTree>
    <p:custDataLst>
      <p:tags r:id="rId1"/>
    </p:custDataLst>
    <p:extLst>
      <p:ext uri="{BB962C8B-B14F-4D97-AF65-F5344CB8AC3E}">
        <p14:creationId xmlns:p14="http://schemas.microsoft.com/office/powerpoint/2010/main" val="1265798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
            <a:ext cx="8548777" cy="1305233"/>
          </a:xfrm>
        </p:spPr>
        <p:txBody>
          <a:bodyPr/>
          <a:lstStyle/>
          <a:p>
            <a:pPr>
              <a:lnSpc>
                <a:spcPct val="80000"/>
              </a:lnSpc>
            </a:pPr>
            <a:r>
              <a:rPr lang="en-US" dirty="0"/>
              <a:t>Outer Join DataFrames with Different Shapes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Outer join two DataFrames with different shapes:</a:t>
            </a:r>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p:txBody>
      </p:sp>
      <p:pic>
        <p:nvPicPr>
          <p:cNvPr id="6" name="Picture 5">
            <a:extLst>
              <a:ext uri="{FF2B5EF4-FFF2-40B4-BE49-F238E27FC236}">
                <a16:creationId xmlns:a16="http://schemas.microsoft.com/office/drawing/2014/main" id="{F378B905-CD87-4212-AFE7-EB10AE08CE5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00" y="2127090"/>
            <a:ext cx="7768800" cy="2882245"/>
          </a:xfrm>
          <a:prstGeom prst="rect">
            <a:avLst/>
          </a:prstGeom>
          <a:noFill/>
        </p:spPr>
      </p:pic>
    </p:spTree>
    <p:custDataLst>
      <p:tags r:id="rId1"/>
    </p:custDataLst>
    <p:extLst>
      <p:ext uri="{BB962C8B-B14F-4D97-AF65-F5344CB8AC3E}">
        <p14:creationId xmlns:p14="http://schemas.microsoft.com/office/powerpoint/2010/main" val="431327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
            <a:ext cx="8548777" cy="1305233"/>
          </a:xfrm>
        </p:spPr>
        <p:txBody>
          <a:bodyPr/>
          <a:lstStyle/>
          <a:p>
            <a:pPr>
              <a:lnSpc>
                <a:spcPct val="80000"/>
              </a:lnSpc>
            </a:pPr>
            <a:r>
              <a:rPr lang="en-US" dirty="0"/>
              <a:t>Inner Join DataFrames with Different Shapes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Inner join two DataFrames with different shapes:</a:t>
            </a:r>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a:p>
            <a:pPr marL="354013" indent="-354013"/>
            <a:endParaRPr lang="en-SG" dirty="0"/>
          </a:p>
        </p:txBody>
      </p:sp>
      <p:pic>
        <p:nvPicPr>
          <p:cNvPr id="7" name="Picture 6">
            <a:extLst>
              <a:ext uri="{FF2B5EF4-FFF2-40B4-BE49-F238E27FC236}">
                <a16:creationId xmlns:a16="http://schemas.microsoft.com/office/drawing/2014/main" id="{AA313786-BAE3-442C-9E16-AD75666296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6877" y="2251150"/>
            <a:ext cx="4310246" cy="2355699"/>
          </a:xfrm>
          <a:prstGeom prst="rect">
            <a:avLst/>
          </a:prstGeom>
          <a:noFill/>
        </p:spPr>
      </p:pic>
    </p:spTree>
    <p:custDataLst>
      <p:tags r:id="rId1"/>
    </p:custDataLst>
    <p:extLst>
      <p:ext uri="{BB962C8B-B14F-4D97-AF65-F5344CB8AC3E}">
        <p14:creationId xmlns:p14="http://schemas.microsoft.com/office/powerpoint/2010/main" val="3359095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Concatenate DataFrames</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concat</a:t>
            </a:r>
            <a:r>
              <a:rPr lang="en-US" dirty="0">
                <a:solidFill>
                  <a:schemeClr val="tx2"/>
                </a:solidFill>
                <a:latin typeface="Consolas" panose="020B0609020204030204" pitchFamily="49" charset="0"/>
              </a:rPr>
              <a:t>()</a:t>
            </a:r>
            <a:r>
              <a:rPr lang="en-US" dirty="0"/>
              <a:t> to merge multiple DataFrames with different shapes.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names of the DataFrames to be concatenated must be put in a list. </a:t>
            </a:r>
          </a:p>
          <a:p>
            <a:pPr marL="354013" indent="-354013">
              <a:buFont typeface="Arial" panose="020B0604020202020204" pitchFamily="34" charset="0"/>
              <a:buChar char="•"/>
            </a:pPr>
            <a:r>
              <a:rPr lang="en-US" dirty="0"/>
              <a:t>If </a:t>
            </a:r>
            <a:r>
              <a:rPr lang="en-US" dirty="0">
                <a:solidFill>
                  <a:schemeClr val="tx2"/>
                </a:solidFill>
                <a:latin typeface="Consolas" panose="020B0609020204030204" pitchFamily="49" charset="0"/>
              </a:rPr>
              <a:t>axis = 0</a:t>
            </a:r>
            <a:r>
              <a:rPr lang="en-US" dirty="0"/>
              <a:t>, the DataFrames will be concatenated below one another, and the concatenation will take place beside one another if </a:t>
            </a:r>
            <a:r>
              <a:rPr lang="en-US" dirty="0">
                <a:solidFill>
                  <a:schemeClr val="tx2"/>
                </a:solidFill>
                <a:latin typeface="Consolas" panose="020B0609020204030204" pitchFamily="49" charset="0"/>
              </a:rPr>
              <a:t>axis = 1</a:t>
            </a:r>
            <a:r>
              <a:rPr lang="en-US" dirty="0"/>
              <a: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join</a:t>
            </a:r>
            <a:r>
              <a:rPr lang="en-US" dirty="0"/>
              <a:t> parameter controls the type of concatenation. The possible values here are </a:t>
            </a:r>
            <a:r>
              <a:rPr lang="en-US" dirty="0">
                <a:solidFill>
                  <a:schemeClr val="tx2"/>
                </a:solidFill>
                <a:latin typeface="Consolas" panose="020B0609020204030204" pitchFamily="49" charset="0"/>
              </a:rPr>
              <a:t>"outer"</a:t>
            </a:r>
            <a:r>
              <a:rPr lang="en-US" dirty="0"/>
              <a:t> and </a:t>
            </a:r>
            <a:r>
              <a:rPr lang="en-US" dirty="0">
                <a:solidFill>
                  <a:schemeClr val="tx2"/>
                </a:solidFill>
                <a:latin typeface="Consolas" panose="020B0609020204030204" pitchFamily="49" charset="0"/>
              </a:rPr>
              <a:t>"inner"</a:t>
            </a:r>
            <a:r>
              <a:rPr lang="en-US" dirty="0"/>
              <a:t>, written as string.</a:t>
            </a: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1755477"/>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finalDF_name</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nl-NL" sz="2000" dirty="0">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pd</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concat</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objs</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axis</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join</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485129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Summary - Join Types</a:t>
            </a:r>
            <a:endParaRPr lang="en-SG" dirty="0">
              <a:solidFill>
                <a:schemeClr val="bg1"/>
              </a:solidFill>
            </a:endParaRPr>
          </a:p>
        </p:txBody>
      </p:sp>
      <p:graphicFrame>
        <p:nvGraphicFramePr>
          <p:cNvPr id="5" name="Table 4"/>
          <p:cNvGraphicFramePr>
            <a:graphicFrameLocks noGrp="1"/>
          </p:cNvGraphicFramePr>
          <p:nvPr/>
        </p:nvGraphicFramePr>
        <p:xfrm>
          <a:off x="3333002" y="1889217"/>
          <a:ext cx="1132380" cy="1112520"/>
        </p:xfrm>
        <a:graphic>
          <a:graphicData uri="http://schemas.openxmlformats.org/drawingml/2006/table">
            <a:tbl>
              <a:tblPr firstRow="1" bandRow="1">
                <a:tableStyleId>{35758FB7-9AC5-4552-8A53-C91805E547FA}</a:tableStyleId>
              </a:tblPr>
              <a:tblGrid>
                <a:gridCol w="330041">
                  <a:extLst>
                    <a:ext uri="{9D8B030D-6E8A-4147-A177-3AD203B41FA5}">
                      <a16:colId xmlns:a16="http://schemas.microsoft.com/office/drawing/2014/main" val="20000"/>
                    </a:ext>
                  </a:extLst>
                </a:gridCol>
                <a:gridCol w="802339">
                  <a:extLst>
                    <a:ext uri="{9D8B030D-6E8A-4147-A177-3AD203B41FA5}">
                      <a16:colId xmlns:a16="http://schemas.microsoft.com/office/drawing/2014/main" val="20001"/>
                    </a:ext>
                  </a:extLst>
                </a:gridCol>
              </a:tblGrid>
              <a:tr h="278130">
                <a:tc>
                  <a:txBody>
                    <a:bodyPr/>
                    <a:lstStyle/>
                    <a:p>
                      <a:pPr algn="ctr"/>
                      <a:r>
                        <a:rPr lang="en-US" sz="1000" dirty="0">
                          <a:solidFill>
                            <a:sysClr val="windowText" lastClr="000000"/>
                          </a:solidFill>
                        </a:rPr>
                        <a:t>ID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Qty</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a:txBody>
                    <a:bodyPr/>
                    <a:lstStyle/>
                    <a:p>
                      <a:pPr algn="ctr"/>
                      <a:r>
                        <a:rPr lang="en-US" sz="1000" dirty="0">
                          <a:solidFill>
                            <a:sysClr val="windowText" lastClr="000000"/>
                          </a:solidFill>
                        </a:rPr>
                        <a:t>A</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10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pPr algn="ctr"/>
                      <a:r>
                        <a:rPr lang="en-US" sz="1000" dirty="0">
                          <a:solidFill>
                            <a:sysClr val="windowText" lastClr="000000"/>
                          </a:solidFill>
                        </a:rPr>
                        <a:t>B</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20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pPr algn="ctr"/>
                      <a:r>
                        <a:rPr lang="en-US" sz="1000" dirty="0">
                          <a:solidFill>
                            <a:sysClr val="windowText" lastClr="000000"/>
                          </a:solidFill>
                        </a:rPr>
                        <a:t>C</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30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3302490" y="1605960"/>
            <a:ext cx="1239570" cy="300082"/>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Primary Table</a:t>
            </a:r>
            <a:endParaRPr lang="en-SG" sz="1350" dirty="0">
              <a:solidFill>
                <a:prstClr val="black"/>
              </a:solidFill>
              <a:latin typeface="Arial" panose="020B0604020202020204" pitchFamily="34" charset="0"/>
            </a:endParaRPr>
          </a:p>
        </p:txBody>
      </p:sp>
      <p:graphicFrame>
        <p:nvGraphicFramePr>
          <p:cNvPr id="7" name="Table 6"/>
          <p:cNvGraphicFramePr>
            <a:graphicFrameLocks noGrp="1"/>
          </p:cNvGraphicFramePr>
          <p:nvPr/>
        </p:nvGraphicFramePr>
        <p:xfrm>
          <a:off x="4644871" y="1883457"/>
          <a:ext cx="914876" cy="1112520"/>
        </p:xfrm>
        <a:graphic>
          <a:graphicData uri="http://schemas.openxmlformats.org/drawingml/2006/table">
            <a:tbl>
              <a:tblPr firstRow="1" bandRow="1">
                <a:tableStyleId>{775DCB02-9BB8-47FD-8907-85C794F793BA}</a:tableStyleId>
              </a:tblPr>
              <a:tblGrid>
                <a:gridCol w="330041">
                  <a:extLst>
                    <a:ext uri="{9D8B030D-6E8A-4147-A177-3AD203B41FA5}">
                      <a16:colId xmlns:a16="http://schemas.microsoft.com/office/drawing/2014/main" val="20000"/>
                    </a:ext>
                  </a:extLst>
                </a:gridCol>
                <a:gridCol w="584835">
                  <a:extLst>
                    <a:ext uri="{9D8B030D-6E8A-4147-A177-3AD203B41FA5}">
                      <a16:colId xmlns:a16="http://schemas.microsoft.com/office/drawing/2014/main" val="20001"/>
                    </a:ext>
                  </a:extLst>
                </a:gridCol>
              </a:tblGrid>
              <a:tr h="278130">
                <a:tc>
                  <a:txBody>
                    <a:bodyPr/>
                    <a:lstStyle/>
                    <a:p>
                      <a:pPr algn="ctr"/>
                      <a:r>
                        <a:rPr lang="en-US" sz="1000" dirty="0">
                          <a:solidFill>
                            <a:sysClr val="windowText" lastClr="000000"/>
                          </a:solidFill>
                        </a:rPr>
                        <a:t>ID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Reg</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a:txBody>
                    <a:bodyPr/>
                    <a:lstStyle/>
                    <a:p>
                      <a:pPr algn="ctr"/>
                      <a:r>
                        <a:rPr lang="en-US" sz="1000" dirty="0">
                          <a:solidFill>
                            <a:sysClr val="windowText" lastClr="000000"/>
                          </a:solidFill>
                        </a:rPr>
                        <a:t>A</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East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pPr algn="ctr"/>
                      <a:r>
                        <a:rPr lang="en-US" sz="1000" dirty="0">
                          <a:solidFill>
                            <a:sysClr val="windowText" lastClr="000000"/>
                          </a:solidFill>
                        </a:rPr>
                        <a:t>C</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West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pPr algn="ctr"/>
                      <a:r>
                        <a:rPr lang="en-US" sz="1000" dirty="0">
                          <a:solidFill>
                            <a:sysClr val="windowText" lastClr="000000"/>
                          </a:solidFill>
                        </a:rPr>
                        <a:t>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North</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7"/>
          <p:cNvSpPr txBox="1"/>
          <p:nvPr/>
        </p:nvSpPr>
        <p:spPr>
          <a:xfrm>
            <a:off x="4495894" y="1600200"/>
            <a:ext cx="1470403" cy="300082"/>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Secondary Table</a:t>
            </a:r>
            <a:endParaRPr lang="en-SG" sz="1350" dirty="0">
              <a:solidFill>
                <a:prstClr val="black"/>
              </a:solidFill>
              <a:latin typeface="Arial" panose="020B0604020202020204" pitchFamily="34" charset="0"/>
            </a:endParaRPr>
          </a:p>
        </p:txBody>
      </p:sp>
      <p:graphicFrame>
        <p:nvGraphicFramePr>
          <p:cNvPr id="9" name="Table 8"/>
          <p:cNvGraphicFramePr>
            <a:graphicFrameLocks noGrp="1"/>
          </p:cNvGraphicFramePr>
          <p:nvPr/>
        </p:nvGraphicFramePr>
        <p:xfrm>
          <a:off x="1275712" y="3753036"/>
          <a:ext cx="1295067" cy="1112520"/>
        </p:xfrm>
        <a:graphic>
          <a:graphicData uri="http://schemas.openxmlformats.org/drawingml/2006/table">
            <a:tbl>
              <a:tblPr firstRow="1" bandRow="1">
                <a:tableStyleId>{35758FB7-9AC5-4552-8A53-C91805E547FA}</a:tableStyleId>
              </a:tblPr>
              <a:tblGrid>
                <a:gridCol w="330041">
                  <a:extLst>
                    <a:ext uri="{9D8B030D-6E8A-4147-A177-3AD203B41FA5}">
                      <a16:colId xmlns:a16="http://schemas.microsoft.com/office/drawing/2014/main" val="20000"/>
                    </a:ext>
                  </a:extLst>
                </a:gridCol>
                <a:gridCol w="434816">
                  <a:extLst>
                    <a:ext uri="{9D8B030D-6E8A-4147-A177-3AD203B41FA5}">
                      <a16:colId xmlns:a16="http://schemas.microsoft.com/office/drawing/2014/main" val="20001"/>
                    </a:ext>
                  </a:extLst>
                </a:gridCol>
                <a:gridCol w="530210">
                  <a:extLst>
                    <a:ext uri="{9D8B030D-6E8A-4147-A177-3AD203B41FA5}">
                      <a16:colId xmlns:a16="http://schemas.microsoft.com/office/drawing/2014/main" val="20002"/>
                    </a:ext>
                  </a:extLst>
                </a:gridCol>
              </a:tblGrid>
              <a:tr h="278130">
                <a:tc>
                  <a:txBody>
                    <a:bodyPr/>
                    <a:lstStyle/>
                    <a:p>
                      <a:pPr algn="ctr"/>
                      <a:r>
                        <a:rPr lang="en-US" sz="1000" dirty="0">
                          <a:solidFill>
                            <a:sysClr val="windowText" lastClr="000000"/>
                          </a:solidFill>
                        </a:rPr>
                        <a:t>ID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Qty</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Reg</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64A2"/>
                    </a:solidFill>
                  </a:tcPr>
                </a:tc>
                <a:extLst>
                  <a:ext uri="{0D108BD9-81ED-4DB2-BD59-A6C34878D82A}">
                    <a16:rowId xmlns:a16="http://schemas.microsoft.com/office/drawing/2014/main" val="10000"/>
                  </a:ext>
                </a:extLst>
              </a:tr>
              <a:tr h="278130">
                <a:tc>
                  <a:txBody>
                    <a:bodyPr/>
                    <a:lstStyle/>
                    <a:p>
                      <a:pPr algn="ctr"/>
                      <a:r>
                        <a:rPr lang="en-US" sz="1000" dirty="0">
                          <a:solidFill>
                            <a:sysClr val="windowText" lastClr="000000"/>
                          </a:solidFill>
                        </a:rPr>
                        <a:t>A</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10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East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AAD3"/>
                    </a:solidFill>
                  </a:tcPr>
                </a:tc>
                <a:extLst>
                  <a:ext uri="{0D108BD9-81ED-4DB2-BD59-A6C34878D82A}">
                    <a16:rowId xmlns:a16="http://schemas.microsoft.com/office/drawing/2014/main" val="10001"/>
                  </a:ext>
                </a:extLst>
              </a:tr>
              <a:tr h="278130">
                <a:tc>
                  <a:txBody>
                    <a:bodyPr/>
                    <a:lstStyle/>
                    <a:p>
                      <a:pPr algn="ctr"/>
                      <a:r>
                        <a:rPr lang="en-US" sz="1000" dirty="0">
                          <a:solidFill>
                            <a:sysClr val="windowText" lastClr="000000"/>
                          </a:solidFill>
                        </a:rPr>
                        <a:t>B</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20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i="1" dirty="0">
                          <a:solidFill>
                            <a:sysClr val="windowText" lastClr="000000"/>
                          </a:solidFill>
                        </a:rPr>
                        <a:t>null</a:t>
                      </a:r>
                      <a:endParaRPr lang="en-SG" sz="1000" b="1" i="1"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2"/>
                  </a:ext>
                </a:extLst>
              </a:tr>
              <a:tr h="278130">
                <a:tc>
                  <a:txBody>
                    <a:bodyPr/>
                    <a:lstStyle/>
                    <a:p>
                      <a:pPr algn="ctr"/>
                      <a:r>
                        <a:rPr lang="en-US" sz="1000" dirty="0">
                          <a:solidFill>
                            <a:sysClr val="windowText" lastClr="000000"/>
                          </a:solidFill>
                        </a:rPr>
                        <a:t>C</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30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West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AAD3"/>
                    </a:solidFill>
                  </a:tcPr>
                </a:tc>
                <a:extLst>
                  <a:ext uri="{0D108BD9-81ED-4DB2-BD59-A6C34878D82A}">
                    <a16:rowId xmlns:a16="http://schemas.microsoft.com/office/drawing/2014/main" val="10003"/>
                  </a:ext>
                </a:extLst>
              </a:tr>
            </a:tbl>
          </a:graphicData>
        </a:graphic>
      </p:graphicFrame>
      <p:sp>
        <p:nvSpPr>
          <p:cNvPr id="10" name="TextBox 9"/>
          <p:cNvSpPr txBox="1"/>
          <p:nvPr/>
        </p:nvSpPr>
        <p:spPr>
          <a:xfrm>
            <a:off x="1140697" y="5158498"/>
            <a:ext cx="1757212" cy="507831"/>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Primary = “Master”</a:t>
            </a:r>
          </a:p>
          <a:p>
            <a:pPr defTabSz="342900" eaLnBrk="0" fontAlgn="base" hangingPunct="0">
              <a:spcBef>
                <a:spcPct val="0"/>
              </a:spcBef>
              <a:spcAft>
                <a:spcPct val="0"/>
              </a:spcAft>
            </a:pPr>
            <a:r>
              <a:rPr lang="en-US" sz="1350" dirty="0">
                <a:solidFill>
                  <a:prstClr val="black"/>
                </a:solidFill>
                <a:latin typeface="Arial" panose="020B0604020202020204" pitchFamily="34" charset="0"/>
              </a:rPr>
              <a:t>Secondary = “Slave”</a:t>
            </a:r>
            <a:endParaRPr lang="en-SG" sz="1350" dirty="0">
              <a:solidFill>
                <a:prstClr val="black"/>
              </a:solidFill>
              <a:latin typeface="Arial" panose="020B0604020202020204" pitchFamily="34" charset="0"/>
            </a:endParaRPr>
          </a:p>
        </p:txBody>
      </p:sp>
      <p:grpSp>
        <p:nvGrpSpPr>
          <p:cNvPr id="13" name="Group 12"/>
          <p:cNvGrpSpPr/>
          <p:nvPr/>
        </p:nvGrpSpPr>
        <p:grpSpPr>
          <a:xfrm>
            <a:off x="1922321" y="3378888"/>
            <a:ext cx="417828" cy="270030"/>
            <a:chOff x="1176193" y="3335586"/>
            <a:chExt cx="557104" cy="360040"/>
          </a:xfrm>
        </p:grpSpPr>
        <p:sp>
          <p:nvSpPr>
            <p:cNvPr id="12" name="Oval 11"/>
            <p:cNvSpPr/>
            <p:nvPr/>
          </p:nvSpPr>
          <p:spPr>
            <a:xfrm>
              <a:off x="1373257" y="3335586"/>
              <a:ext cx="360040" cy="36004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sp>
          <p:nvSpPr>
            <p:cNvPr id="11" name="Oval 10"/>
            <p:cNvSpPr/>
            <p:nvPr/>
          </p:nvSpPr>
          <p:spPr>
            <a:xfrm>
              <a:off x="1176193" y="3335586"/>
              <a:ext cx="360040" cy="360040"/>
            </a:xfrm>
            <a:prstGeom prst="ellipse">
              <a:avLst/>
            </a:prstGeom>
            <a:solidFill>
              <a:schemeClr val="accent1">
                <a:lumMod val="60000"/>
                <a:lumOff val="40000"/>
              </a:schemeClr>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grpSp>
      <p:sp>
        <p:nvSpPr>
          <p:cNvPr id="14" name="TextBox 13"/>
          <p:cNvSpPr txBox="1"/>
          <p:nvPr/>
        </p:nvSpPr>
        <p:spPr>
          <a:xfrm>
            <a:off x="1471076" y="3375403"/>
            <a:ext cx="473206" cy="300082"/>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Left</a:t>
            </a:r>
            <a:endParaRPr lang="en-SG" sz="1350" dirty="0">
              <a:solidFill>
                <a:prstClr val="black"/>
              </a:solidFill>
              <a:latin typeface="Arial" panose="020B0604020202020204" pitchFamily="34" charset="0"/>
            </a:endParaRPr>
          </a:p>
        </p:txBody>
      </p:sp>
      <p:graphicFrame>
        <p:nvGraphicFramePr>
          <p:cNvPr id="15" name="Table 14"/>
          <p:cNvGraphicFramePr>
            <a:graphicFrameLocks noGrp="1"/>
          </p:cNvGraphicFramePr>
          <p:nvPr/>
        </p:nvGraphicFramePr>
        <p:xfrm>
          <a:off x="3053584" y="3753036"/>
          <a:ext cx="1432893" cy="1112520"/>
        </p:xfrm>
        <a:graphic>
          <a:graphicData uri="http://schemas.openxmlformats.org/drawingml/2006/table">
            <a:tbl>
              <a:tblPr firstRow="1" bandRow="1">
                <a:tableStyleId>{775DCB02-9BB8-47FD-8907-85C794F793BA}</a:tableStyleId>
              </a:tblPr>
              <a:tblGrid>
                <a:gridCol w="330041">
                  <a:extLst>
                    <a:ext uri="{9D8B030D-6E8A-4147-A177-3AD203B41FA5}">
                      <a16:colId xmlns:a16="http://schemas.microsoft.com/office/drawing/2014/main" val="20000"/>
                    </a:ext>
                  </a:extLst>
                </a:gridCol>
                <a:gridCol w="662083">
                  <a:extLst>
                    <a:ext uri="{9D8B030D-6E8A-4147-A177-3AD203B41FA5}">
                      <a16:colId xmlns:a16="http://schemas.microsoft.com/office/drawing/2014/main" val="20001"/>
                    </a:ext>
                  </a:extLst>
                </a:gridCol>
                <a:gridCol w="440769">
                  <a:extLst>
                    <a:ext uri="{9D8B030D-6E8A-4147-A177-3AD203B41FA5}">
                      <a16:colId xmlns:a16="http://schemas.microsoft.com/office/drawing/2014/main" val="20002"/>
                    </a:ext>
                  </a:extLst>
                </a:gridCol>
              </a:tblGrid>
              <a:tr h="278130">
                <a:tc>
                  <a:txBody>
                    <a:bodyPr/>
                    <a:lstStyle/>
                    <a:p>
                      <a:pPr algn="ctr"/>
                      <a:r>
                        <a:rPr lang="en-US" sz="1000" dirty="0">
                          <a:solidFill>
                            <a:sysClr val="windowText" lastClr="000000"/>
                          </a:solidFill>
                        </a:rPr>
                        <a:t>ID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Reg</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Qty</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CC6"/>
                    </a:solidFill>
                  </a:tcPr>
                </a:tc>
                <a:extLst>
                  <a:ext uri="{0D108BD9-81ED-4DB2-BD59-A6C34878D82A}">
                    <a16:rowId xmlns:a16="http://schemas.microsoft.com/office/drawing/2014/main" val="10000"/>
                  </a:ext>
                </a:extLst>
              </a:tr>
              <a:tr h="278130">
                <a:tc>
                  <a:txBody>
                    <a:bodyPr/>
                    <a:lstStyle/>
                    <a:p>
                      <a:pPr algn="ctr"/>
                      <a:r>
                        <a:rPr lang="en-US" sz="1000" dirty="0">
                          <a:solidFill>
                            <a:sysClr val="windowText" lastClr="000000"/>
                          </a:solidFill>
                        </a:rPr>
                        <a:t>A</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East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10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D7E8"/>
                    </a:solidFill>
                  </a:tcPr>
                </a:tc>
                <a:extLst>
                  <a:ext uri="{0D108BD9-81ED-4DB2-BD59-A6C34878D82A}">
                    <a16:rowId xmlns:a16="http://schemas.microsoft.com/office/drawing/2014/main" val="10001"/>
                  </a:ext>
                </a:extLst>
              </a:tr>
              <a:tr h="278130">
                <a:tc>
                  <a:txBody>
                    <a:bodyPr/>
                    <a:lstStyle/>
                    <a:p>
                      <a:pPr algn="ctr"/>
                      <a:r>
                        <a:rPr lang="en-US" sz="1000" dirty="0">
                          <a:solidFill>
                            <a:sysClr val="windowText" lastClr="000000"/>
                          </a:solidFill>
                        </a:rPr>
                        <a:t>C</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West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30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1D2E8"/>
                    </a:solidFill>
                  </a:tcPr>
                </a:tc>
                <a:extLst>
                  <a:ext uri="{0D108BD9-81ED-4DB2-BD59-A6C34878D82A}">
                    <a16:rowId xmlns:a16="http://schemas.microsoft.com/office/drawing/2014/main" val="10002"/>
                  </a:ext>
                </a:extLst>
              </a:tr>
              <a:tr h="278130">
                <a:tc>
                  <a:txBody>
                    <a:bodyPr/>
                    <a:lstStyle/>
                    <a:p>
                      <a:pPr algn="ctr"/>
                      <a:r>
                        <a:rPr lang="en-US" sz="1000" dirty="0">
                          <a:solidFill>
                            <a:sysClr val="windowText" lastClr="000000"/>
                          </a:solidFill>
                        </a:rPr>
                        <a:t>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North</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i="1" dirty="0">
                          <a:solidFill>
                            <a:sysClr val="windowText" lastClr="000000"/>
                          </a:solidFill>
                        </a:rPr>
                        <a:t>null</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C09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2950517" y="5158499"/>
            <a:ext cx="1853392" cy="507831"/>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Primary = “Slave”</a:t>
            </a:r>
          </a:p>
          <a:p>
            <a:pPr defTabSz="342900" eaLnBrk="0" fontAlgn="base" hangingPunct="0">
              <a:spcBef>
                <a:spcPct val="0"/>
              </a:spcBef>
              <a:spcAft>
                <a:spcPct val="0"/>
              </a:spcAft>
            </a:pPr>
            <a:r>
              <a:rPr lang="en-US" sz="1350" dirty="0">
                <a:solidFill>
                  <a:prstClr val="black"/>
                </a:solidFill>
                <a:latin typeface="Arial" panose="020B0604020202020204" pitchFamily="34" charset="0"/>
              </a:rPr>
              <a:t>Secondary = “Master”</a:t>
            </a:r>
            <a:endParaRPr lang="en-SG" sz="1350" dirty="0">
              <a:solidFill>
                <a:prstClr val="black"/>
              </a:solidFill>
              <a:latin typeface="Arial" panose="020B0604020202020204" pitchFamily="34" charset="0"/>
            </a:endParaRPr>
          </a:p>
        </p:txBody>
      </p:sp>
      <p:grpSp>
        <p:nvGrpSpPr>
          <p:cNvPr id="17" name="Group 16"/>
          <p:cNvGrpSpPr/>
          <p:nvPr/>
        </p:nvGrpSpPr>
        <p:grpSpPr>
          <a:xfrm>
            <a:off x="3703277" y="3378888"/>
            <a:ext cx="417828" cy="270030"/>
            <a:chOff x="1176193" y="3335586"/>
            <a:chExt cx="557104" cy="360040"/>
          </a:xfrm>
        </p:grpSpPr>
        <p:sp>
          <p:nvSpPr>
            <p:cNvPr id="19" name="Oval 18"/>
            <p:cNvSpPr/>
            <p:nvPr/>
          </p:nvSpPr>
          <p:spPr>
            <a:xfrm>
              <a:off x="1176193" y="3335586"/>
              <a:ext cx="360040" cy="36004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sp>
          <p:nvSpPr>
            <p:cNvPr id="18" name="Oval 17"/>
            <p:cNvSpPr/>
            <p:nvPr/>
          </p:nvSpPr>
          <p:spPr>
            <a:xfrm>
              <a:off x="1373257" y="3335586"/>
              <a:ext cx="360040" cy="360040"/>
            </a:xfrm>
            <a:prstGeom prst="ellipse">
              <a:avLst/>
            </a:prstGeom>
            <a:solidFill>
              <a:schemeClr val="accent1">
                <a:lumMod val="60000"/>
                <a:lumOff val="40000"/>
              </a:schemeClr>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grpSp>
      <p:sp>
        <p:nvSpPr>
          <p:cNvPr id="20" name="TextBox 19"/>
          <p:cNvSpPr txBox="1"/>
          <p:nvPr/>
        </p:nvSpPr>
        <p:spPr>
          <a:xfrm>
            <a:off x="3136617" y="3375403"/>
            <a:ext cx="588623" cy="300082"/>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Right</a:t>
            </a:r>
            <a:endParaRPr lang="en-SG" sz="1350" dirty="0">
              <a:solidFill>
                <a:prstClr val="black"/>
              </a:solidFill>
              <a:latin typeface="Arial" panose="020B0604020202020204" pitchFamily="34" charset="0"/>
            </a:endParaRPr>
          </a:p>
        </p:txBody>
      </p:sp>
      <p:graphicFrame>
        <p:nvGraphicFramePr>
          <p:cNvPr id="21" name="Table 20"/>
          <p:cNvGraphicFramePr>
            <a:graphicFrameLocks noGrp="1"/>
          </p:cNvGraphicFramePr>
          <p:nvPr/>
        </p:nvGraphicFramePr>
        <p:xfrm>
          <a:off x="4951506" y="3708896"/>
          <a:ext cx="1351931" cy="1390650"/>
        </p:xfrm>
        <a:graphic>
          <a:graphicData uri="http://schemas.openxmlformats.org/drawingml/2006/table">
            <a:tbl>
              <a:tblPr firstRow="1" bandRow="1">
                <a:tableStyleId>{08FB837D-C827-4EFA-A057-4D05807E0F7C}</a:tableStyleId>
              </a:tblPr>
              <a:tblGrid>
                <a:gridCol w="330041">
                  <a:extLst>
                    <a:ext uri="{9D8B030D-6E8A-4147-A177-3AD203B41FA5}">
                      <a16:colId xmlns:a16="http://schemas.microsoft.com/office/drawing/2014/main" val="20000"/>
                    </a:ext>
                  </a:extLst>
                </a:gridCol>
                <a:gridCol w="437055">
                  <a:extLst>
                    <a:ext uri="{9D8B030D-6E8A-4147-A177-3AD203B41FA5}">
                      <a16:colId xmlns:a16="http://schemas.microsoft.com/office/drawing/2014/main" val="20001"/>
                    </a:ext>
                  </a:extLst>
                </a:gridCol>
                <a:gridCol w="584835">
                  <a:extLst>
                    <a:ext uri="{9D8B030D-6E8A-4147-A177-3AD203B41FA5}">
                      <a16:colId xmlns:a16="http://schemas.microsoft.com/office/drawing/2014/main" val="20002"/>
                    </a:ext>
                  </a:extLst>
                </a:gridCol>
              </a:tblGrid>
              <a:tr h="278130">
                <a:tc>
                  <a:txBody>
                    <a:bodyPr/>
                    <a:lstStyle/>
                    <a:p>
                      <a:pPr algn="ctr"/>
                      <a:r>
                        <a:rPr lang="en-US" sz="1000" dirty="0">
                          <a:solidFill>
                            <a:sysClr val="windowText" lastClr="000000"/>
                          </a:solidFill>
                        </a:rPr>
                        <a:t>ID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Qty</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Reg</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a:txBody>
                    <a:bodyPr/>
                    <a:lstStyle/>
                    <a:p>
                      <a:pPr algn="ctr"/>
                      <a:r>
                        <a:rPr lang="en-US" sz="1000" dirty="0">
                          <a:solidFill>
                            <a:sysClr val="windowText" lastClr="000000"/>
                          </a:solidFill>
                        </a:rPr>
                        <a:t>A</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10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East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pPr algn="ctr"/>
                      <a:r>
                        <a:rPr lang="en-US" sz="1000" dirty="0">
                          <a:solidFill>
                            <a:sysClr val="windowText" lastClr="000000"/>
                          </a:solidFill>
                        </a:rPr>
                        <a:t>B</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20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i="1" dirty="0">
                          <a:solidFill>
                            <a:sysClr val="windowText" lastClr="000000"/>
                          </a:solidFill>
                        </a:rPr>
                        <a:t>null</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pPr algn="ctr"/>
                      <a:r>
                        <a:rPr lang="en-US" sz="1000" dirty="0">
                          <a:solidFill>
                            <a:sysClr val="windowText" lastClr="000000"/>
                          </a:solidFill>
                        </a:rPr>
                        <a:t>C</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30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ysClr val="windowText" lastClr="000000"/>
                          </a:solidFill>
                        </a:rPr>
                        <a:t>West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pPr algn="ctr"/>
                      <a:r>
                        <a:rPr lang="en-US" sz="1000" dirty="0">
                          <a:solidFill>
                            <a:sysClr val="windowText" lastClr="000000"/>
                          </a:solidFill>
                        </a:rPr>
                        <a:t>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i="1" dirty="0">
                          <a:solidFill>
                            <a:sysClr val="windowText" lastClr="000000"/>
                          </a:solidFill>
                        </a:rPr>
                        <a:t>null</a:t>
                      </a:r>
                      <a:endParaRPr lang="en-SG" sz="1000" b="1" i="1"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ysClr val="windowText" lastClr="000000"/>
                          </a:solidFill>
                        </a:rPr>
                        <a:t>North</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2" name="TextBox 21"/>
          <p:cNvSpPr txBox="1"/>
          <p:nvPr/>
        </p:nvSpPr>
        <p:spPr>
          <a:xfrm>
            <a:off x="5112903" y="5158498"/>
            <a:ext cx="1233031" cy="507831"/>
          </a:xfrm>
          <a:prstGeom prst="rect">
            <a:avLst/>
          </a:prstGeom>
          <a:noFill/>
        </p:spPr>
        <p:txBody>
          <a:bodyPr wrap="none" rtlCol="0">
            <a:spAutoFit/>
          </a:bodyPr>
          <a:lstStyle/>
          <a:p>
            <a:pPr algn="ctr" defTabSz="342900" eaLnBrk="0" fontAlgn="base" hangingPunct="0">
              <a:spcBef>
                <a:spcPct val="0"/>
              </a:spcBef>
              <a:spcAft>
                <a:spcPct val="0"/>
              </a:spcAft>
            </a:pPr>
            <a:r>
              <a:rPr lang="en-US" sz="1350" dirty="0">
                <a:solidFill>
                  <a:prstClr val="black"/>
                </a:solidFill>
                <a:latin typeface="Arial" panose="020B0604020202020204" pitchFamily="34" charset="0"/>
              </a:rPr>
              <a:t>Equivalent to </a:t>
            </a:r>
          </a:p>
          <a:p>
            <a:pPr algn="ctr" defTabSz="342900" eaLnBrk="0" fontAlgn="base" hangingPunct="0">
              <a:spcBef>
                <a:spcPct val="0"/>
              </a:spcBef>
              <a:spcAft>
                <a:spcPct val="0"/>
              </a:spcAft>
            </a:pPr>
            <a:r>
              <a:rPr lang="en-US" sz="1350" dirty="0">
                <a:solidFill>
                  <a:prstClr val="black"/>
                </a:solidFill>
                <a:latin typeface="Arial" panose="020B0604020202020204" pitchFamily="34" charset="0"/>
              </a:rPr>
              <a:t>Logical “OR”</a:t>
            </a:r>
            <a:endParaRPr lang="en-SG" sz="1350" dirty="0">
              <a:solidFill>
                <a:prstClr val="black"/>
              </a:solidFill>
              <a:latin typeface="Arial" panose="020B0604020202020204" pitchFamily="34" charset="0"/>
            </a:endParaRPr>
          </a:p>
        </p:txBody>
      </p:sp>
      <p:grpSp>
        <p:nvGrpSpPr>
          <p:cNvPr id="23" name="Group 22"/>
          <p:cNvGrpSpPr/>
          <p:nvPr/>
        </p:nvGrpSpPr>
        <p:grpSpPr>
          <a:xfrm>
            <a:off x="5652071" y="3372002"/>
            <a:ext cx="417828" cy="270030"/>
            <a:chOff x="1176193" y="3335586"/>
            <a:chExt cx="557104" cy="360040"/>
          </a:xfrm>
        </p:grpSpPr>
        <p:sp>
          <p:nvSpPr>
            <p:cNvPr id="24" name="Oval 23"/>
            <p:cNvSpPr/>
            <p:nvPr/>
          </p:nvSpPr>
          <p:spPr>
            <a:xfrm>
              <a:off x="1176193" y="3335586"/>
              <a:ext cx="360040" cy="360040"/>
            </a:xfrm>
            <a:prstGeom prst="ellipse">
              <a:avLst/>
            </a:prstGeom>
            <a:solidFill>
              <a:srgbClr val="95B3D7"/>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sp>
          <p:nvSpPr>
            <p:cNvPr id="25" name="Oval 24"/>
            <p:cNvSpPr/>
            <p:nvPr/>
          </p:nvSpPr>
          <p:spPr>
            <a:xfrm>
              <a:off x="1373257" y="3335586"/>
              <a:ext cx="360040" cy="360040"/>
            </a:xfrm>
            <a:prstGeom prst="ellipse">
              <a:avLst/>
            </a:prstGeom>
            <a:solidFill>
              <a:schemeClr val="accent1">
                <a:lumMod val="60000"/>
                <a:lumOff val="40000"/>
              </a:schemeClr>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grpSp>
      <p:sp>
        <p:nvSpPr>
          <p:cNvPr id="26" name="TextBox 25"/>
          <p:cNvSpPr txBox="1"/>
          <p:nvPr/>
        </p:nvSpPr>
        <p:spPr>
          <a:xfrm>
            <a:off x="5085411" y="3368518"/>
            <a:ext cx="617477" cy="300082"/>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Outer</a:t>
            </a:r>
            <a:endParaRPr lang="en-SG" sz="1350" dirty="0">
              <a:solidFill>
                <a:prstClr val="black"/>
              </a:solidFill>
              <a:latin typeface="Arial" panose="020B0604020202020204" pitchFamily="34" charset="0"/>
            </a:endParaRPr>
          </a:p>
        </p:txBody>
      </p:sp>
      <p:graphicFrame>
        <p:nvGraphicFramePr>
          <p:cNvPr id="27" name="Table 26"/>
          <p:cNvGraphicFramePr>
            <a:graphicFrameLocks noGrp="1"/>
          </p:cNvGraphicFramePr>
          <p:nvPr/>
        </p:nvGraphicFramePr>
        <p:xfrm>
          <a:off x="6617210" y="3708896"/>
          <a:ext cx="1295067" cy="834390"/>
        </p:xfrm>
        <a:graphic>
          <a:graphicData uri="http://schemas.openxmlformats.org/drawingml/2006/table">
            <a:tbl>
              <a:tblPr firstRow="1" bandRow="1">
                <a:tableStyleId>{08FB837D-C827-4EFA-A057-4D05807E0F7C}</a:tableStyleId>
              </a:tblPr>
              <a:tblGrid>
                <a:gridCol w="330041">
                  <a:extLst>
                    <a:ext uri="{9D8B030D-6E8A-4147-A177-3AD203B41FA5}">
                      <a16:colId xmlns:a16="http://schemas.microsoft.com/office/drawing/2014/main" val="20000"/>
                    </a:ext>
                  </a:extLst>
                </a:gridCol>
                <a:gridCol w="434816">
                  <a:extLst>
                    <a:ext uri="{9D8B030D-6E8A-4147-A177-3AD203B41FA5}">
                      <a16:colId xmlns:a16="http://schemas.microsoft.com/office/drawing/2014/main" val="20001"/>
                    </a:ext>
                  </a:extLst>
                </a:gridCol>
                <a:gridCol w="530210">
                  <a:extLst>
                    <a:ext uri="{9D8B030D-6E8A-4147-A177-3AD203B41FA5}">
                      <a16:colId xmlns:a16="http://schemas.microsoft.com/office/drawing/2014/main" val="20002"/>
                    </a:ext>
                  </a:extLst>
                </a:gridCol>
              </a:tblGrid>
              <a:tr h="278130">
                <a:tc>
                  <a:txBody>
                    <a:bodyPr/>
                    <a:lstStyle/>
                    <a:p>
                      <a:pPr algn="ctr"/>
                      <a:r>
                        <a:rPr lang="en-US" sz="1000" dirty="0">
                          <a:solidFill>
                            <a:sysClr val="windowText" lastClr="000000"/>
                          </a:solidFill>
                        </a:rPr>
                        <a:t>ID</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Qty</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err="1">
                          <a:solidFill>
                            <a:sysClr val="windowText" lastClr="000000"/>
                          </a:solidFill>
                        </a:rPr>
                        <a:t>Reg</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a:txBody>
                    <a:bodyPr/>
                    <a:lstStyle/>
                    <a:p>
                      <a:pPr algn="ctr"/>
                      <a:r>
                        <a:rPr lang="en-US" sz="1000" dirty="0">
                          <a:solidFill>
                            <a:sysClr val="windowText" lastClr="000000"/>
                          </a:solidFill>
                        </a:rPr>
                        <a:t>A</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10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East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pPr algn="ctr"/>
                      <a:r>
                        <a:rPr lang="en-US" sz="1000" dirty="0">
                          <a:solidFill>
                            <a:sysClr val="windowText" lastClr="000000"/>
                          </a:solidFill>
                        </a:rPr>
                        <a:t>C</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30</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a:solidFill>
                            <a:sysClr val="windowText" lastClr="000000"/>
                          </a:solidFill>
                        </a:rPr>
                        <a:t>West</a:t>
                      </a:r>
                      <a:endParaRPr lang="en-SG" sz="1000" dirty="0">
                        <a:solidFill>
                          <a:sysClr val="windowText" lastClr="00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8" name="TextBox 27"/>
          <p:cNvSpPr txBox="1"/>
          <p:nvPr/>
        </p:nvSpPr>
        <p:spPr>
          <a:xfrm>
            <a:off x="6706777" y="5158499"/>
            <a:ext cx="1261884" cy="507831"/>
          </a:xfrm>
          <a:prstGeom prst="rect">
            <a:avLst/>
          </a:prstGeom>
          <a:noFill/>
        </p:spPr>
        <p:txBody>
          <a:bodyPr wrap="none" rtlCol="0">
            <a:spAutoFit/>
          </a:bodyPr>
          <a:lstStyle/>
          <a:p>
            <a:pPr algn="ctr" defTabSz="342900" eaLnBrk="0" fontAlgn="base" hangingPunct="0">
              <a:spcBef>
                <a:spcPct val="0"/>
              </a:spcBef>
              <a:spcAft>
                <a:spcPct val="0"/>
              </a:spcAft>
            </a:pPr>
            <a:r>
              <a:rPr lang="en-US" sz="1350" dirty="0">
                <a:solidFill>
                  <a:prstClr val="black"/>
                </a:solidFill>
                <a:latin typeface="Arial" panose="020B0604020202020204" pitchFamily="34" charset="0"/>
              </a:rPr>
              <a:t>Equivalent to </a:t>
            </a:r>
          </a:p>
          <a:p>
            <a:pPr algn="ctr" defTabSz="342900" eaLnBrk="0" fontAlgn="base" hangingPunct="0">
              <a:spcBef>
                <a:spcPct val="0"/>
              </a:spcBef>
              <a:spcAft>
                <a:spcPct val="0"/>
              </a:spcAft>
            </a:pPr>
            <a:r>
              <a:rPr lang="en-US" sz="1350" dirty="0">
                <a:solidFill>
                  <a:prstClr val="black"/>
                </a:solidFill>
                <a:latin typeface="Arial" panose="020B0604020202020204" pitchFamily="34" charset="0"/>
              </a:rPr>
              <a:t>Logical “AND”</a:t>
            </a:r>
            <a:endParaRPr lang="en-SG" sz="1350" dirty="0">
              <a:solidFill>
                <a:prstClr val="black"/>
              </a:solidFill>
              <a:latin typeface="Arial" panose="020B0604020202020204" pitchFamily="34" charset="0"/>
            </a:endParaRPr>
          </a:p>
        </p:txBody>
      </p:sp>
      <p:sp>
        <p:nvSpPr>
          <p:cNvPr id="32" name="TextBox 31"/>
          <p:cNvSpPr txBox="1"/>
          <p:nvPr/>
        </p:nvSpPr>
        <p:spPr>
          <a:xfrm>
            <a:off x="6707574" y="3368518"/>
            <a:ext cx="579005" cy="300082"/>
          </a:xfrm>
          <a:prstGeom prst="rect">
            <a:avLst/>
          </a:prstGeom>
          <a:noFill/>
        </p:spPr>
        <p:txBody>
          <a:bodyPr wrap="none" rtlCol="0">
            <a:spAutoFit/>
          </a:bodyPr>
          <a:lstStyle/>
          <a:p>
            <a:pPr defTabSz="342900" eaLnBrk="0" fontAlgn="base" hangingPunct="0">
              <a:spcBef>
                <a:spcPct val="0"/>
              </a:spcBef>
              <a:spcAft>
                <a:spcPct val="0"/>
              </a:spcAft>
            </a:pPr>
            <a:r>
              <a:rPr lang="en-US" sz="1350" dirty="0">
                <a:solidFill>
                  <a:prstClr val="black"/>
                </a:solidFill>
                <a:latin typeface="Arial" panose="020B0604020202020204" pitchFamily="34" charset="0"/>
              </a:rPr>
              <a:t>Inner</a:t>
            </a:r>
            <a:endParaRPr lang="en-SG" sz="1350" dirty="0">
              <a:solidFill>
                <a:prstClr val="black"/>
              </a:solidFill>
              <a:latin typeface="Arial" panose="020B0604020202020204" pitchFamily="34" charset="0"/>
            </a:endParaRPr>
          </a:p>
        </p:txBody>
      </p:sp>
      <p:grpSp>
        <p:nvGrpSpPr>
          <p:cNvPr id="34" name="Group 33"/>
          <p:cNvGrpSpPr/>
          <p:nvPr/>
        </p:nvGrpSpPr>
        <p:grpSpPr>
          <a:xfrm>
            <a:off x="7274234" y="3372002"/>
            <a:ext cx="417828" cy="270030"/>
            <a:chOff x="8710395" y="3306778"/>
            <a:chExt cx="557104" cy="360040"/>
          </a:xfrm>
        </p:grpSpPr>
        <p:grpSp>
          <p:nvGrpSpPr>
            <p:cNvPr id="29" name="Group 28"/>
            <p:cNvGrpSpPr/>
            <p:nvPr/>
          </p:nvGrpSpPr>
          <p:grpSpPr>
            <a:xfrm>
              <a:off x="8710395" y="3306778"/>
              <a:ext cx="557104" cy="360040"/>
              <a:chOff x="1176193" y="3335586"/>
              <a:chExt cx="557104" cy="360040"/>
            </a:xfrm>
          </p:grpSpPr>
          <p:sp>
            <p:nvSpPr>
              <p:cNvPr id="30" name="Oval 29"/>
              <p:cNvSpPr/>
              <p:nvPr/>
            </p:nvSpPr>
            <p:spPr>
              <a:xfrm>
                <a:off x="1176193" y="3335586"/>
                <a:ext cx="360040" cy="36004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sp>
            <p:nvSpPr>
              <p:cNvPr id="31" name="Oval 30"/>
              <p:cNvSpPr/>
              <p:nvPr/>
            </p:nvSpPr>
            <p:spPr>
              <a:xfrm>
                <a:off x="1373257" y="3335586"/>
                <a:ext cx="360040" cy="36004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grpSp>
        <p:sp>
          <p:nvSpPr>
            <p:cNvPr id="33" name="Oval 32"/>
            <p:cNvSpPr/>
            <p:nvPr/>
          </p:nvSpPr>
          <p:spPr>
            <a:xfrm>
              <a:off x="8907459" y="3322886"/>
              <a:ext cx="162976" cy="30118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342900" eaLnBrk="0" fontAlgn="base" hangingPunct="0">
                <a:spcBef>
                  <a:spcPct val="0"/>
                </a:spcBef>
                <a:spcAft>
                  <a:spcPct val="0"/>
                </a:spcAft>
              </a:pPr>
              <a:endParaRPr lang="en-SG" sz="1350">
                <a:solidFill>
                  <a:prstClr val="white"/>
                </a:solidFill>
              </a:endParaRPr>
            </a:p>
          </p:txBody>
        </p:sp>
      </p:grpSp>
      <p:cxnSp>
        <p:nvCxnSpPr>
          <p:cNvPr id="39" name="Elbow Connector 38"/>
          <p:cNvCxnSpPr>
            <a:endCxn id="14" idx="0"/>
          </p:cNvCxnSpPr>
          <p:nvPr/>
        </p:nvCxnSpPr>
        <p:spPr>
          <a:xfrm rot="10800000" flipV="1">
            <a:off x="1707679" y="3067049"/>
            <a:ext cx="2822660" cy="308353"/>
          </a:xfrm>
          <a:prstGeom prst="bentConnector2">
            <a:avLst/>
          </a:prstGeom>
          <a:ln>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0" name="Elbow Connector 39"/>
          <p:cNvCxnSpPr>
            <a:endCxn id="20" idx="0"/>
          </p:cNvCxnSpPr>
          <p:nvPr/>
        </p:nvCxnSpPr>
        <p:spPr>
          <a:xfrm rot="10800000" flipV="1">
            <a:off x="3430930" y="3067049"/>
            <a:ext cx="1099411" cy="308353"/>
          </a:xfrm>
          <a:prstGeom prst="bentConnector2">
            <a:avLst/>
          </a:prstGeom>
          <a:ln>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26" idx="0"/>
          </p:cNvCxnSpPr>
          <p:nvPr/>
        </p:nvCxnSpPr>
        <p:spPr>
          <a:xfrm>
            <a:off x="4530339" y="3067049"/>
            <a:ext cx="863811" cy="301469"/>
          </a:xfrm>
          <a:prstGeom prst="bentConnector2">
            <a:avLst/>
          </a:prstGeom>
          <a:ln>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6" name="Elbow Connector 45"/>
          <p:cNvCxnSpPr>
            <a:endCxn id="32" idx="0"/>
          </p:cNvCxnSpPr>
          <p:nvPr/>
        </p:nvCxnSpPr>
        <p:spPr>
          <a:xfrm>
            <a:off x="4530339" y="3067049"/>
            <a:ext cx="2466738" cy="301469"/>
          </a:xfrm>
          <a:prstGeom prst="bentConnector2">
            <a:avLst/>
          </a:prstGeom>
          <a:ln>
            <a:headEnd type="stealth" w="lg" len="lg"/>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027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84298"/>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Read in the </a:t>
            </a:r>
            <a:r>
              <a:rPr lang="en-US" dirty="0">
                <a:solidFill>
                  <a:schemeClr val="tx1"/>
                </a:solidFill>
              </a:rPr>
              <a:t>data file “car_price.csv” into Python. The data file contains 4 variables: Year, Make, Model, and Price (in USD).</a:t>
            </a:r>
            <a:endParaRPr lang="en-US" dirty="0"/>
          </a:p>
          <a:p>
            <a:pPr marL="342900" indent="-342900" algn="just">
              <a:buFont typeface="Arial" panose="020B0604020202020204" pitchFamily="34" charset="0"/>
              <a:buChar char="•"/>
            </a:pPr>
            <a:r>
              <a:rPr lang="en-US" dirty="0">
                <a:solidFill>
                  <a:schemeClr val="tx1"/>
                </a:solidFill>
              </a:rPr>
              <a:t>Outer join the “</a:t>
            </a:r>
            <a:r>
              <a:rPr lang="en-US" dirty="0" err="1">
                <a:solidFill>
                  <a:schemeClr val="tx1"/>
                </a:solidFill>
              </a:rPr>
              <a:t>car_model</a:t>
            </a:r>
            <a:r>
              <a:rPr lang="en-US" dirty="0">
                <a:solidFill>
                  <a:schemeClr val="tx1"/>
                </a:solidFill>
              </a:rPr>
              <a:t>” and “</a:t>
            </a:r>
            <a:r>
              <a:rPr lang="en-US" dirty="0" err="1">
                <a:solidFill>
                  <a:schemeClr val="tx1"/>
                </a:solidFill>
              </a:rPr>
              <a:t>car_price</a:t>
            </a:r>
            <a:r>
              <a:rPr lang="en-US" dirty="0">
                <a:solidFill>
                  <a:schemeClr val="tx1"/>
                </a:solidFill>
              </a:rPr>
              <a:t>” data by their “year”, “make” and “model”</a:t>
            </a:r>
            <a:r>
              <a:rPr lang="en-US" dirty="0"/>
              <a:t>.</a:t>
            </a:r>
          </a:p>
          <a:p>
            <a:pPr marL="342900" indent="-342900" algn="just">
              <a:buFont typeface="Arial" panose="020B0604020202020204" pitchFamily="34" charset="0"/>
              <a:buChar char="•"/>
            </a:pPr>
            <a:r>
              <a:rPr lang="en-US" dirty="0"/>
              <a:t>Print the merged DataFrame and check on its dimension.</a:t>
            </a:r>
          </a:p>
          <a:p>
            <a:pPr marL="342900" indent="-342900" algn="just">
              <a:buFont typeface="Arial" panose="020B0604020202020204" pitchFamily="34" charset="0"/>
              <a:buChar char="•"/>
            </a:pPr>
            <a:r>
              <a:rPr lang="en-US" dirty="0"/>
              <a:t>Delete duplicate columns from the DataFrame.</a:t>
            </a:r>
          </a:p>
          <a:p>
            <a:pPr marL="342900" indent="-342900" algn="just">
              <a:buFont typeface="Arial" panose="020B0604020202020204" pitchFamily="34" charset="0"/>
              <a:buChar char="•"/>
            </a:pPr>
            <a:endParaRPr lang="en-US" dirty="0">
              <a:solidFill>
                <a:schemeClr val="tx1"/>
              </a:solidFill>
            </a:endParaRP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Third Activity</a:t>
            </a:r>
          </a:p>
        </p:txBody>
      </p:sp>
    </p:spTree>
    <p:custDataLst>
      <p:tags r:id="rId1"/>
    </p:custDataLst>
    <p:extLst>
      <p:ext uri="{BB962C8B-B14F-4D97-AF65-F5344CB8AC3E}">
        <p14:creationId xmlns:p14="http://schemas.microsoft.com/office/powerpoint/2010/main" val="2453881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
            </a:r>
            <a:r>
              <a:rPr lang="en-US" dirty="0" err="1"/>
              <a:t>iscussion</a:t>
            </a:r>
            <a:endParaRPr lang="en-SG" dirty="0"/>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situations in which we need to merge multiple DataFrames for analysis.</a:t>
            </a:r>
          </a:p>
          <a:p>
            <a:pPr marL="354013" indent="-354013">
              <a:buFont typeface="Arial" panose="020B0604020202020204" pitchFamily="34" charset="0"/>
              <a:buChar char="•"/>
            </a:pPr>
            <a:r>
              <a:rPr lang="en-US" dirty="0"/>
              <a:t>When is it more appropriate to use outer join instead of inner join and vice versa?</a:t>
            </a:r>
          </a:p>
        </p:txBody>
      </p:sp>
    </p:spTree>
    <p:custDataLst>
      <p:tags r:id="rId1"/>
    </p:custDataLst>
    <p:extLst>
      <p:ext uri="{BB962C8B-B14F-4D97-AF65-F5344CB8AC3E}">
        <p14:creationId xmlns:p14="http://schemas.microsoft.com/office/powerpoint/2010/main" val="143407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4</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Management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
            </a:r>
            <a:r>
              <a:rPr lang="en-US" dirty="0" err="1"/>
              <a:t>iscussion</a:t>
            </a:r>
            <a:r>
              <a:rPr lang="en-US" dirty="0"/>
              <a:t> (answers)</a:t>
            </a:r>
            <a:endParaRPr lang="en-SG" dirty="0"/>
          </a:p>
        </p:txBody>
      </p:sp>
      <p:sp>
        <p:nvSpPr>
          <p:cNvPr id="3" name="Content Placeholder 2"/>
          <p:cNvSpPr>
            <a:spLocks noGrp="1"/>
          </p:cNvSpPr>
          <p:nvPr>
            <p:ph idx="1"/>
          </p:nvPr>
        </p:nvSpPr>
        <p:spPr>
          <a:xfrm>
            <a:off x="492133" y="1256579"/>
            <a:ext cx="8468334" cy="3645621"/>
          </a:xfrm>
        </p:spPr>
        <p:txBody>
          <a:bodyPr/>
          <a:lstStyle/>
          <a:p>
            <a:pPr marL="354013" indent="-354013">
              <a:buFont typeface="Arial" panose="020B0604020202020204" pitchFamily="34" charset="0"/>
              <a:buChar char="•"/>
            </a:pPr>
            <a:r>
              <a:rPr lang="en-US" dirty="0"/>
              <a:t>Name situations in which we need to merge multiple DataFrames for analysis.</a:t>
            </a:r>
          </a:p>
          <a:p>
            <a:pPr marL="811213" lvl="1" indent="-354013" algn="l">
              <a:buFont typeface="Wingdings" panose="05000000000000000000" pitchFamily="2" charset="2"/>
              <a:buChar char="Ø"/>
            </a:pPr>
            <a:r>
              <a:rPr lang="en-US" dirty="0"/>
              <a:t>Data is stored in different </a:t>
            </a:r>
            <a:r>
              <a:rPr lang="en-US" dirty="0" err="1"/>
              <a:t>dataframes</a:t>
            </a:r>
            <a:r>
              <a:rPr lang="en-US" dirty="0"/>
              <a:t>, e.g., from different departments in a company</a:t>
            </a:r>
          </a:p>
          <a:p>
            <a:pPr lvl="1" algn="l"/>
            <a:endParaRPr lang="en-US" dirty="0"/>
          </a:p>
          <a:p>
            <a:pPr marL="354013" indent="-354013">
              <a:buFont typeface="Arial" panose="020B0604020202020204" pitchFamily="34" charset="0"/>
              <a:buChar char="•"/>
            </a:pPr>
            <a:r>
              <a:rPr lang="en-US" dirty="0"/>
              <a:t>When is it more appropriate to use outer join instead of inner join and vice versa?</a:t>
            </a:r>
          </a:p>
          <a:p>
            <a:pPr marL="811213" lvl="1" indent="-354013" algn="l">
              <a:buFont typeface="Wingdings" panose="05000000000000000000" pitchFamily="2" charset="2"/>
              <a:buChar char="Ø"/>
            </a:pPr>
            <a:r>
              <a:rPr lang="en-US" dirty="0"/>
              <a:t>We want to keep all observations, even those with missing values</a:t>
            </a:r>
          </a:p>
          <a:p>
            <a:pPr marL="811213" lvl="1" indent="-354013" algn="l">
              <a:buFont typeface="Wingdings" panose="05000000000000000000" pitchFamily="2" charset="2"/>
              <a:buChar char="Ø"/>
            </a:pPr>
            <a:endParaRPr lang="en-US" dirty="0"/>
          </a:p>
        </p:txBody>
      </p:sp>
    </p:spTree>
    <p:custDataLst>
      <p:tags r:id="rId1"/>
    </p:custDataLst>
    <p:extLst>
      <p:ext uri="{BB962C8B-B14F-4D97-AF65-F5344CB8AC3E}">
        <p14:creationId xmlns:p14="http://schemas.microsoft.com/office/powerpoint/2010/main" val="2737101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Missing Data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and Outliers</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empirical studies, an observed value of a variable could be missing.</a:t>
            </a:r>
          </a:p>
          <a:p>
            <a:pPr marL="354013" indent="-354013">
              <a:buFont typeface="Arial" panose="020B0604020202020204" pitchFamily="34" charset="0"/>
              <a:buChar char="•"/>
            </a:pPr>
            <a:r>
              <a:rPr lang="en-US" dirty="0"/>
              <a:t>Reasons for missing data: defective measurement tools, withdrawal from the study, refusal of responses to sensitive questions, etc. </a:t>
            </a:r>
          </a:p>
          <a:p>
            <a:pPr marL="354013" indent="-354013">
              <a:buFont typeface="Arial" panose="020B0604020202020204" pitchFamily="34" charset="0"/>
              <a:buChar char="•"/>
            </a:pPr>
            <a:r>
              <a:rPr lang="en-US" dirty="0"/>
              <a:t>In Python, pandas indicates missing data with a special floating-point value, while NumPy uses </a:t>
            </a:r>
            <a:r>
              <a:rPr lang="en-US" dirty="0" err="1">
                <a:solidFill>
                  <a:schemeClr val="tx2"/>
                </a:solidFill>
                <a:latin typeface="Consolas" panose="020B0609020204030204" pitchFamily="49" charset="0"/>
              </a:rPr>
              <a:t>NaN</a:t>
            </a:r>
            <a:r>
              <a:rPr lang="en-US" dirty="0"/>
              <a:t> (“Not a Number”).</a:t>
            </a:r>
          </a:p>
          <a:p>
            <a:pPr marL="354013" indent="-354013">
              <a:buFont typeface="Arial" panose="020B0604020202020204" pitchFamily="34" charset="0"/>
              <a:buChar char="•"/>
            </a:pPr>
            <a:r>
              <a:rPr lang="en-US" dirty="0"/>
              <a:t>Missing data cannot be included in constructing models, forecasting, etc.</a:t>
            </a:r>
          </a:p>
          <a:p>
            <a:pPr marL="354013" indent="-354013">
              <a:buFont typeface="Arial" panose="020B0604020202020204" pitchFamily="34" charset="0"/>
              <a:buChar char="•"/>
            </a:pPr>
            <a:r>
              <a:rPr lang="en-US" dirty="0"/>
              <a:t>In pandas, missing values are ignored by the statistical functions.</a:t>
            </a:r>
          </a:p>
          <a:p>
            <a:pPr marL="354013" indent="-354013">
              <a:buFont typeface="Arial" panose="020B0604020202020204" pitchFamily="34" charset="0"/>
              <a:buChar char="•"/>
            </a:pPr>
            <a:r>
              <a:rPr lang="en-US" dirty="0"/>
              <a:t>Since the underlying sample sizes for each variable could vary in the computation due to missing data, the statistical estimation can be biased. </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421870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Identify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pandas’ readers such as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 have two parameters, </a:t>
            </a:r>
            <a:r>
              <a:rPr lang="en-US" dirty="0" err="1">
                <a:solidFill>
                  <a:schemeClr val="tx2"/>
                </a:solidFill>
                <a:latin typeface="Consolas" panose="020B0609020204030204" pitchFamily="49" charset="0"/>
              </a:rPr>
              <a:t>na_filter</a:t>
            </a:r>
            <a:r>
              <a:rPr lang="en-US" dirty="0"/>
              <a:t> and </a:t>
            </a:r>
            <a:r>
              <a:rPr lang="en-US" dirty="0" err="1">
                <a:solidFill>
                  <a:schemeClr val="tx2"/>
                </a:solidFill>
                <a:latin typeface="Consolas" panose="020B0609020204030204" pitchFamily="49" charset="0"/>
              </a:rPr>
              <a:t>na_values</a:t>
            </a:r>
            <a:r>
              <a:rPr lang="en-US" dirty="0"/>
              <a:t>, to convert certain strings to missing values directly.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a:t>
            </a:r>
            <a:r>
              <a:rPr lang="en-US" dirty="0" err="1">
                <a:solidFill>
                  <a:schemeClr val="tx2"/>
                </a:solidFill>
                <a:latin typeface="Consolas" panose="020B0609020204030204" pitchFamily="49" charset="0"/>
              </a:rPr>
              <a:t>na_filter</a:t>
            </a:r>
            <a:r>
              <a:rPr lang="en-US" dirty="0"/>
              <a:t> is </a:t>
            </a:r>
            <a:r>
              <a:rPr lang="en-US" dirty="0">
                <a:solidFill>
                  <a:schemeClr val="tx2"/>
                </a:solidFill>
                <a:latin typeface="Consolas" panose="020B0609020204030204" pitchFamily="49" charset="0"/>
              </a:rPr>
              <a:t>True</a:t>
            </a:r>
            <a:r>
              <a:rPr lang="en-US" dirty="0"/>
              <a:t>, pandas will convert all white spaces </a:t>
            </a:r>
            <a:r>
              <a:rPr lang="en-US" dirty="0">
                <a:solidFill>
                  <a:schemeClr val="tx2"/>
                </a:solidFill>
                <a:latin typeface="Consolas" panose="020B0609020204030204" pitchFamily="49" charset="0"/>
              </a:rPr>
              <a:t>""</a:t>
            </a:r>
            <a:r>
              <a:rPr lang="en-US" dirty="0"/>
              <a:t> to </a:t>
            </a:r>
            <a:r>
              <a:rPr lang="en-US" dirty="0" err="1">
                <a:solidFill>
                  <a:schemeClr val="tx2"/>
                </a:solidFill>
                <a:latin typeface="Consolas" panose="020B0609020204030204" pitchFamily="49" charset="0"/>
              </a:rPr>
              <a:t>NaN</a:t>
            </a:r>
            <a:r>
              <a:rPr lang="en-US" dirty="0"/>
              <a:t>.</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na_values</a:t>
            </a:r>
            <a:r>
              <a:rPr lang="en-US" dirty="0"/>
              <a:t>, we can declare certain strings from our DataFrame to be </a:t>
            </a:r>
            <a:r>
              <a:rPr lang="en-US" dirty="0" err="1"/>
              <a:t>recognised</a:t>
            </a:r>
            <a:r>
              <a:rPr lang="en-US" dirty="0"/>
              <a:t> as missing values. </a:t>
            </a:r>
          </a:p>
          <a:p>
            <a:pPr marL="354013" indent="-354013">
              <a:buFont typeface="Arial" panose="020B0604020202020204" pitchFamily="34" charset="0"/>
              <a:buChar char="•"/>
            </a:pPr>
            <a:r>
              <a:rPr lang="en-US" dirty="0"/>
              <a:t>The following strings are treated as missing values by default and do not require explicit declaration:</a:t>
            </a:r>
          </a:p>
          <a:p>
            <a:pPr marL="400050" lvl="1" algn="l"/>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 N/A</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-1.#IND</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-1.#QNAN</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a:t>
            </a:r>
            <a:r>
              <a:rPr lang="en-US" dirty="0" err="1">
                <a:solidFill>
                  <a:schemeClr val="accent5">
                    <a:lumMod val="50000"/>
                  </a:schemeClr>
                </a:solidFill>
                <a:latin typeface="Consolas" panose="020B0609020204030204" pitchFamily="49" charset="0"/>
              </a:rPr>
              <a:t>NaN</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-nan</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1.#IND</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1.#QNAN</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NULL</a:t>
            </a:r>
            <a:r>
              <a:rPr lang="en-US" dirty="0">
                <a:solidFill>
                  <a:schemeClr val="tx1"/>
                </a:solidFill>
                <a:latin typeface="Consolas" panose="020B0609020204030204" pitchFamily="49" charset="0"/>
              </a:rPr>
              <a:t>", "</a:t>
            </a:r>
            <a:r>
              <a:rPr lang="en-US" dirty="0" err="1">
                <a:solidFill>
                  <a:schemeClr val="accent5">
                    <a:lumMod val="50000"/>
                  </a:schemeClr>
                </a:solidFill>
                <a:latin typeface="Consolas" panose="020B0609020204030204" pitchFamily="49" charset="0"/>
              </a:rPr>
              <a:t>NaN</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nan</a:t>
            </a:r>
            <a:r>
              <a:rPr lang="en-US" dirty="0">
                <a:solidFill>
                  <a:schemeClr val="tx1"/>
                </a:solidFill>
                <a:latin typeface="Consolas" panose="020B0609020204030204" pitchFamily="49" charset="0"/>
              </a:rPr>
              <a:t>", "</a:t>
            </a:r>
            <a:r>
              <a:rPr lang="en-US" dirty="0">
                <a:solidFill>
                  <a:schemeClr val="accent5">
                    <a:lumMod val="50000"/>
                  </a:schemeClr>
                </a:solidFill>
                <a:latin typeface="Consolas" panose="020B0609020204030204" pitchFamily="49" charset="0"/>
              </a:rPr>
              <a:t>null</a:t>
            </a:r>
            <a:r>
              <a:rPr lang="en-US" dirty="0">
                <a:solidFill>
                  <a:schemeClr val="tx1"/>
                </a:solidFill>
                <a:latin typeface="Consolas" panose="020B0609020204030204" pitchFamily="49" charset="0"/>
              </a:rPr>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E46B968-3A26-4497-849D-14807DC5F488}"/>
              </a:ext>
            </a:extLst>
          </p:cNvPr>
          <p:cNvSpPr/>
          <p:nvPr/>
        </p:nvSpPr>
        <p:spPr>
          <a:xfrm>
            <a:off x="457201" y="2158600"/>
            <a:ext cx="8473439" cy="6730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indent="-1258888"/>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nl-NL" sz="2000" dirty="0">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pd</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read_csv</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csv_file_name.csv</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na_values</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nl-NL"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na_string</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na_filter</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True/False</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01276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Locate Missing Data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often not easy to locate the missing data in a dataset. </a:t>
            </a:r>
          </a:p>
          <a:p>
            <a:pPr marL="354013" indent="-354013">
              <a:buFont typeface="Arial" panose="020B0604020202020204" pitchFamily="34" charset="0"/>
              <a:buChar char="•"/>
            </a:pPr>
            <a:r>
              <a:rPr lang="en-US" dirty="0"/>
              <a:t>Count the </a:t>
            </a:r>
            <a:r>
              <a:rPr lang="en-US" dirty="0" err="1">
                <a:solidFill>
                  <a:schemeClr val="tx2"/>
                </a:solidFill>
                <a:latin typeface="Consolas" panose="020B0609020204030204" pitchFamily="49" charset="0"/>
              </a:rPr>
              <a:t>NaN</a:t>
            </a:r>
            <a:r>
              <a:rPr lang="en-US" dirty="0" err="1">
                <a:latin typeface="+mj-lt"/>
              </a:rPr>
              <a:t>s</a:t>
            </a:r>
            <a:r>
              <a:rPr lang="en-US" dirty="0"/>
              <a:t> in each row and each column to find the missing data.</a:t>
            </a:r>
          </a:p>
          <a:p>
            <a:pPr marL="354013" indent="-354013">
              <a:buFont typeface="Arial" panose="020B0604020202020204" pitchFamily="34" charset="0"/>
              <a:buChar char="•"/>
            </a:pPr>
            <a:r>
              <a:rPr lang="en-US" dirty="0"/>
              <a:t>Missing values exist in a variable if the number of </a:t>
            </a:r>
            <a:r>
              <a:rPr lang="en-US" dirty="0" err="1">
                <a:solidFill>
                  <a:schemeClr val="tx2"/>
                </a:solidFill>
                <a:latin typeface="Consolas" panose="020B0609020204030204" pitchFamily="49" charset="0"/>
              </a:rPr>
              <a:t>NaN</a:t>
            </a:r>
            <a:r>
              <a:rPr lang="en-US" dirty="0" err="1">
                <a:latin typeface="+mj-lt"/>
              </a:rPr>
              <a:t>s</a:t>
            </a:r>
            <a:r>
              <a:rPr lang="en-US" dirty="0"/>
              <a:t> is larger than zero. </a:t>
            </a:r>
          </a:p>
          <a:p>
            <a:pPr marL="354013" indent="-354013">
              <a:buFont typeface="Arial" panose="020B0604020202020204" pitchFamily="34" charset="0"/>
              <a:buChar char="•"/>
            </a:pPr>
            <a:r>
              <a:rPr lang="en-US" dirty="0"/>
              <a:t>Same approach is applicable to rows.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latin typeface="+mj-lt"/>
              </a:rPr>
              <a:t>The method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isnull</a:t>
            </a:r>
            <a:r>
              <a:rPr lang="en-US" dirty="0">
                <a:solidFill>
                  <a:schemeClr val="tx2"/>
                </a:solidFill>
                <a:latin typeface="Consolas" panose="020B0609020204030204" pitchFamily="49" charset="0"/>
              </a:rPr>
              <a:t>()</a:t>
            </a:r>
            <a:r>
              <a:rPr lang="en-US" dirty="0"/>
              <a:t> checks every cell of a DataFrame and returns </a:t>
            </a:r>
            <a:r>
              <a:rPr lang="en-US" dirty="0">
                <a:solidFill>
                  <a:schemeClr val="tx2"/>
                </a:solidFill>
                <a:latin typeface="Consolas" panose="020B0609020204030204" pitchFamily="49" charset="0"/>
              </a:rPr>
              <a:t>True</a:t>
            </a:r>
            <a:r>
              <a:rPr lang="en-US" dirty="0"/>
              <a:t> if the cell contains a missing value and </a:t>
            </a:r>
            <a:r>
              <a:rPr lang="en-US" dirty="0">
                <a:solidFill>
                  <a:schemeClr val="tx2"/>
                </a:solidFill>
                <a:latin typeface="Consolas" panose="020B0609020204030204" pitchFamily="49" charset="0"/>
              </a:rPr>
              <a:t>False</a:t>
            </a:r>
            <a:r>
              <a:rPr lang="en-US" dirty="0"/>
              <a:t> otherwise.</a:t>
            </a:r>
          </a:p>
          <a:p>
            <a:pPr marL="354013" indent="-354013">
              <a:buFont typeface="Arial" panose="020B0604020202020204" pitchFamily="34" charset="0"/>
              <a:buChar char="•"/>
            </a:pPr>
            <a:r>
              <a:rPr lang="en-US" dirty="0">
                <a:latin typeface="+mj-lt"/>
              </a:rPr>
              <a:t>The method </a:t>
            </a:r>
            <a:r>
              <a:rPr lang="en-US" dirty="0">
                <a:solidFill>
                  <a:schemeClr val="tx2"/>
                </a:solidFill>
                <a:latin typeface="Consolas" panose="020B0609020204030204" pitchFamily="49" charset="0"/>
              </a:rPr>
              <a:t>.sum()</a:t>
            </a:r>
            <a:r>
              <a:rPr lang="en-US" dirty="0"/>
              <a:t> adds up all the “</a:t>
            </a:r>
            <a:r>
              <a:rPr lang="en-US" dirty="0">
                <a:solidFill>
                  <a:schemeClr val="tx2"/>
                </a:solidFill>
                <a:latin typeface="Consolas" panose="020B0609020204030204" pitchFamily="49" charset="0"/>
              </a:rPr>
              <a:t>True</a:t>
            </a:r>
            <a:r>
              <a:rPr lang="en-US" dirty="0"/>
              <a:t>” (equal to 1)  in each row or each column. It is equivalent to counting the missing values. </a:t>
            </a:r>
          </a:p>
          <a:p>
            <a:pPr marL="354013" indent="-354013">
              <a:buFont typeface="Arial" panose="020B0604020202020204" pitchFamily="34" charset="0"/>
              <a:buChar char="•"/>
            </a:pPr>
            <a:r>
              <a:rPr lang="en-US" dirty="0"/>
              <a:t>If </a:t>
            </a:r>
            <a:r>
              <a:rPr lang="en-US" dirty="0">
                <a:solidFill>
                  <a:schemeClr val="tx2"/>
                </a:solidFill>
                <a:latin typeface="Consolas" panose="020B0609020204030204" pitchFamily="49" charset="0"/>
              </a:rPr>
              <a:t>axis = 0</a:t>
            </a:r>
            <a:r>
              <a:rPr lang="en-US" dirty="0"/>
              <a:t>, the values in a column will be added up together. If </a:t>
            </a:r>
            <a:r>
              <a:rPr lang="en-US" dirty="0">
                <a:solidFill>
                  <a:schemeClr val="tx2"/>
                </a:solidFill>
                <a:latin typeface="Consolas" panose="020B0609020204030204" pitchFamily="49" charset="0"/>
              </a:rPr>
              <a:t>axis = 1</a:t>
            </a:r>
            <a:r>
              <a:rPr lang="en-US" dirty="0"/>
              <a:t>, it returns the sum of a row.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E46B968-3A26-4497-849D-14807DC5F488}"/>
              </a:ext>
            </a:extLst>
          </p:cNvPr>
          <p:cNvSpPr/>
          <p:nvPr/>
        </p:nvSpPr>
        <p:spPr>
          <a:xfrm>
            <a:off x="457201" y="3133125"/>
            <a:ext cx="8229599" cy="36715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isnull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sum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0/1</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034234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838800"/>
            <a:ext cx="8468334" cy="3631600"/>
          </a:xfrm>
        </p:spPr>
        <p:txBody>
          <a:bodyPr>
            <a:normAutofit/>
          </a:bodyPr>
          <a:lstStyle/>
          <a:p>
            <a:pPr marL="342900" indent="-342900">
              <a:buFont typeface="Arial" panose="020B0604020202020204" pitchFamily="34" charset="0"/>
              <a:buChar char="•"/>
            </a:pPr>
            <a:r>
              <a:rPr lang="en-US" dirty="0"/>
              <a:t>Suppose our Imports dataset is corrupted, name it as </a:t>
            </a:r>
            <a:r>
              <a:rPr lang="en-US" dirty="0" err="1"/>
              <a:t>C_Imports</a:t>
            </a:r>
            <a:endParaRPr lang="en-US" dirty="0"/>
          </a:p>
          <a:p>
            <a:pPr marL="800100" lvl="1" indent="-342900" algn="l">
              <a:buFont typeface="Wingdings" panose="05000000000000000000" pitchFamily="2" charset="2"/>
              <a:buChar char="Ø"/>
            </a:pPr>
            <a:r>
              <a:rPr lang="en-US" dirty="0"/>
              <a:t>Observe that the price of apple is missing, </a:t>
            </a:r>
            <a:r>
              <a:rPr lang="en-US" dirty="0" err="1"/>
              <a:t>NaN</a:t>
            </a:r>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a:t>Now locate the missing data; there is 1 missing value in Prices</a:t>
            </a:r>
          </a:p>
          <a:p>
            <a:endParaRPr lang="en-US" dirty="0"/>
          </a:p>
        </p:txBody>
      </p:sp>
      <p:sp>
        <p:nvSpPr>
          <p:cNvPr id="3" name="Title 2"/>
          <p:cNvSpPr>
            <a:spLocks noGrp="1"/>
          </p:cNvSpPr>
          <p:nvPr>
            <p:ph type="title"/>
          </p:nvPr>
        </p:nvSpPr>
        <p:spPr/>
        <p:txBody>
          <a:bodyPr/>
          <a:lstStyle/>
          <a:p>
            <a:r>
              <a:rPr lang="en-US" dirty="0">
                <a:solidFill>
                  <a:srgbClr val="FF0000"/>
                </a:solidFill>
              </a:rPr>
              <a:t>Example of Locating Missing Data (I)</a:t>
            </a:r>
            <a:endParaRPr lang="en-SG" dirty="0">
              <a:solidFill>
                <a:srgbClr val="FF0000"/>
              </a:solidFill>
            </a:endParaRPr>
          </a:p>
        </p:txBody>
      </p:sp>
      <p:pic>
        <p:nvPicPr>
          <p:cNvPr id="5" name="Picture 4"/>
          <p:cNvPicPr>
            <a:picLocks noChangeAspect="1"/>
          </p:cNvPicPr>
          <p:nvPr/>
        </p:nvPicPr>
        <p:blipFill rotWithShape="1">
          <a:blip r:embed="rId2"/>
          <a:srcRect l="30524" t="55530" r="48779" b="29277"/>
          <a:stretch/>
        </p:blipFill>
        <p:spPr>
          <a:xfrm>
            <a:off x="3048135" y="4604554"/>
            <a:ext cx="3484745" cy="1438925"/>
          </a:xfrm>
          <a:prstGeom prst="rect">
            <a:avLst/>
          </a:prstGeom>
        </p:spPr>
      </p:pic>
      <p:pic>
        <p:nvPicPr>
          <p:cNvPr id="6" name="Picture 5">
            <a:extLst>
              <a:ext uri="{FF2B5EF4-FFF2-40B4-BE49-F238E27FC236}">
                <a16:creationId xmlns:a16="http://schemas.microsoft.com/office/drawing/2014/main" id="{ACDAF612-5320-0049-5497-91FAD5723AAB}"/>
              </a:ext>
            </a:extLst>
          </p:cNvPr>
          <p:cNvPicPr>
            <a:picLocks noChangeAspect="1"/>
          </p:cNvPicPr>
          <p:nvPr/>
        </p:nvPicPr>
        <p:blipFill>
          <a:blip r:embed="rId3"/>
          <a:stretch>
            <a:fillRect/>
          </a:stretch>
        </p:blipFill>
        <p:spPr>
          <a:xfrm>
            <a:off x="2814722" y="1741187"/>
            <a:ext cx="6237511" cy="1931837"/>
          </a:xfrm>
          <a:prstGeom prst="rect">
            <a:avLst/>
          </a:prstGeom>
        </p:spPr>
      </p:pic>
      <p:sp>
        <p:nvSpPr>
          <p:cNvPr id="7" name="TextBox 9">
            <a:extLst>
              <a:ext uri="{FF2B5EF4-FFF2-40B4-BE49-F238E27FC236}">
                <a16:creationId xmlns:a16="http://schemas.microsoft.com/office/drawing/2014/main" id="{B960CDBA-C0AA-7FCC-7D35-2BA6C2B5BEC8}"/>
              </a:ext>
            </a:extLst>
          </p:cNvPr>
          <p:cNvSpPr txBox="1"/>
          <p:nvPr/>
        </p:nvSpPr>
        <p:spPr>
          <a:xfrm>
            <a:off x="1167653" y="1789136"/>
            <a:ext cx="97155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.csv file</a:t>
            </a:r>
            <a:endParaRPr lang="en-SG" dirty="0"/>
          </a:p>
        </p:txBody>
      </p:sp>
      <p:pic>
        <p:nvPicPr>
          <p:cNvPr id="8" name="Picture 7">
            <a:extLst>
              <a:ext uri="{FF2B5EF4-FFF2-40B4-BE49-F238E27FC236}">
                <a16:creationId xmlns:a16="http://schemas.microsoft.com/office/drawing/2014/main" id="{202975CF-D747-DF07-B0F4-77710664D7D7}"/>
              </a:ext>
            </a:extLst>
          </p:cNvPr>
          <p:cNvPicPr>
            <a:picLocks noChangeAspect="1"/>
          </p:cNvPicPr>
          <p:nvPr/>
        </p:nvPicPr>
        <p:blipFill>
          <a:blip r:embed="rId4"/>
          <a:stretch>
            <a:fillRect/>
          </a:stretch>
        </p:blipFill>
        <p:spPr>
          <a:xfrm>
            <a:off x="183533" y="2185467"/>
            <a:ext cx="2324301" cy="944962"/>
          </a:xfrm>
          <a:prstGeom prst="rect">
            <a:avLst/>
          </a:prstGeom>
        </p:spPr>
      </p:pic>
      <p:pic>
        <p:nvPicPr>
          <p:cNvPr id="9" name="Picture 8">
            <a:extLst>
              <a:ext uri="{FF2B5EF4-FFF2-40B4-BE49-F238E27FC236}">
                <a16:creationId xmlns:a16="http://schemas.microsoft.com/office/drawing/2014/main" id="{6FB3EE3C-F68F-6157-D479-B46D47F09D02}"/>
              </a:ext>
            </a:extLst>
          </p:cNvPr>
          <p:cNvPicPr>
            <a:picLocks noChangeAspect="1"/>
          </p:cNvPicPr>
          <p:nvPr/>
        </p:nvPicPr>
        <p:blipFill>
          <a:blip r:embed="rId5"/>
          <a:stretch>
            <a:fillRect/>
          </a:stretch>
        </p:blipFill>
        <p:spPr>
          <a:xfrm>
            <a:off x="91767" y="1832313"/>
            <a:ext cx="1153343" cy="282977"/>
          </a:xfrm>
          <a:prstGeom prst="rect">
            <a:avLst/>
          </a:prstGeom>
        </p:spPr>
      </p:pic>
    </p:spTree>
    <p:extLst>
      <p:ext uri="{BB962C8B-B14F-4D97-AF65-F5344CB8AC3E}">
        <p14:creationId xmlns:p14="http://schemas.microsoft.com/office/powerpoint/2010/main" val="3804288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Locate Missing Data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.any()</a:t>
            </a:r>
            <a:r>
              <a:rPr lang="en-US" dirty="0"/>
              <a:t> just to check whether missing data exist.</a:t>
            </a:r>
          </a:p>
          <a:p>
            <a:pPr marL="354013" indent="-354013">
              <a:buFont typeface="Arial" panose="020B0604020202020204" pitchFamily="34" charset="0"/>
              <a:buChar char="•"/>
            </a:pPr>
            <a:r>
              <a:rPr lang="en-US" dirty="0">
                <a:latin typeface="+mj-lt"/>
              </a:rPr>
              <a:t>It </a:t>
            </a:r>
            <a:r>
              <a:rPr lang="en-US" dirty="0"/>
              <a:t>returns </a:t>
            </a:r>
            <a:r>
              <a:rPr lang="en-US" dirty="0">
                <a:solidFill>
                  <a:schemeClr val="tx2"/>
                </a:solidFill>
                <a:latin typeface="Consolas" panose="020B0609020204030204" pitchFamily="49" charset="0"/>
              </a:rPr>
              <a:t>True</a:t>
            </a:r>
            <a:r>
              <a:rPr lang="en-US" dirty="0"/>
              <a:t> if any element in the attached array is True.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Retrieve the row/column indices with missing data by </a:t>
            </a:r>
            <a:r>
              <a:rPr lang="en-US" dirty="0">
                <a:solidFill>
                  <a:schemeClr val="tx2"/>
                </a:solidFill>
                <a:latin typeface="Consolas" panose="020B0609020204030204" pitchFamily="49" charset="0"/>
              </a:rPr>
              <a:t>.index</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Counting the </a:t>
            </a:r>
            <a:r>
              <a:rPr lang="en-US" dirty="0" err="1">
                <a:solidFill>
                  <a:schemeClr val="tx2"/>
                </a:solidFill>
                <a:latin typeface="Consolas" panose="020B0609020204030204" pitchFamily="49" charset="0"/>
              </a:rPr>
              <a:t>NaN</a:t>
            </a:r>
            <a:r>
              <a:rPr lang="en-US" dirty="0" err="1"/>
              <a:t>s</a:t>
            </a:r>
            <a:r>
              <a:rPr lang="en-US" dirty="0"/>
              <a:t> in columns means to check on the existence of missing values in each variable. </a:t>
            </a:r>
          </a:p>
          <a:p>
            <a:pPr marL="354013" indent="-354013">
              <a:buFont typeface="Arial" panose="020B0604020202020204" pitchFamily="34" charset="0"/>
              <a:buChar char="•"/>
            </a:pPr>
            <a:r>
              <a:rPr lang="en-US" dirty="0"/>
              <a:t>Counting the </a:t>
            </a:r>
            <a:r>
              <a:rPr lang="en-US" dirty="0" err="1">
                <a:solidFill>
                  <a:schemeClr val="tx2"/>
                </a:solidFill>
                <a:latin typeface="Consolas" panose="020B0609020204030204" pitchFamily="49" charset="0"/>
              </a:rPr>
              <a:t>NaN</a:t>
            </a:r>
            <a:r>
              <a:rPr lang="en-US" dirty="0" err="1"/>
              <a:t>s</a:t>
            </a:r>
            <a:r>
              <a:rPr lang="en-US" dirty="0"/>
              <a:t> in rows means to identify observations with missing values in at least one of the variables.</a:t>
            </a:r>
          </a:p>
          <a:p>
            <a:pPr marL="354013" indent="-354013">
              <a:buFont typeface="Arial" panose="020B0604020202020204" pitchFamily="34" charset="0"/>
              <a:buChar char="•"/>
            </a:pPr>
            <a:r>
              <a:rPr lang="en-US" dirty="0"/>
              <a:t>The treatments of missing data are different in these two cases.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E46B968-3A26-4497-849D-14807DC5F488}"/>
              </a:ext>
            </a:extLst>
          </p:cNvPr>
          <p:cNvSpPr/>
          <p:nvPr/>
        </p:nvSpPr>
        <p:spPr>
          <a:xfrm>
            <a:off x="457201" y="2268394"/>
            <a:ext cx="8229599" cy="8093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isnull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a:t>
            </a:r>
          </a:p>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isnull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1</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BBF2A182-C0BF-4A29-8B19-830424A813C6}"/>
              </a:ext>
            </a:extLst>
          </p:cNvPr>
          <p:cNvSpPr/>
          <p:nvPr/>
        </p:nvSpPr>
        <p:spPr>
          <a:xfrm>
            <a:off x="457201" y="3597037"/>
            <a:ext cx="8229599" cy="8093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tabLst>
                <a:tab pos="982663" algn="l"/>
              </a:tabLst>
            </a:pP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isnull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any</a:t>
            </a:r>
            <a:r>
              <a:rPr lang="en-US" sz="2000" dirty="0">
                <a:solidFill>
                  <a:schemeClr val="tx1"/>
                </a:solidFill>
                <a:latin typeface="Consolas" panose="020B0609020204030204" pitchFamily="49" charset="0"/>
              </a:rPr>
              <a:t>()</a:t>
            </a:r>
          </a:p>
          <a:p>
            <a:pPr marL="982663">
              <a:tabLst>
                <a:tab pos="982663" algn="l"/>
              </a:tabLst>
            </a:pP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index</a:t>
            </a:r>
          </a:p>
        </p:txBody>
      </p:sp>
    </p:spTree>
    <p:custDataLst>
      <p:tags r:id="rId1"/>
    </p:custDataLst>
    <p:extLst>
      <p:ext uri="{BB962C8B-B14F-4D97-AF65-F5344CB8AC3E}">
        <p14:creationId xmlns:p14="http://schemas.microsoft.com/office/powerpoint/2010/main" val="26660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88722"/>
            <a:ext cx="8468334" cy="952340"/>
          </a:xfrm>
        </p:spPr>
        <p:txBody>
          <a:bodyPr/>
          <a:lstStyle/>
          <a:p>
            <a:pPr marL="342900" indent="-342900">
              <a:buFont typeface="Arial" panose="020B0604020202020204" pitchFamily="34" charset="0"/>
              <a:buChar char="•"/>
            </a:pPr>
            <a:r>
              <a:rPr lang="en-US" dirty="0"/>
              <a:t>Check for missing entries in </a:t>
            </a:r>
            <a:r>
              <a:rPr lang="en-US" dirty="0" err="1"/>
              <a:t>C_Imports</a:t>
            </a:r>
            <a:r>
              <a:rPr lang="en-US" dirty="0"/>
              <a:t>. Recall that price is missing</a:t>
            </a:r>
          </a:p>
          <a:p>
            <a:pPr marL="800100" lvl="1" indent="-342900" algn="l">
              <a:buFont typeface="Wingdings" panose="05000000000000000000" pitchFamily="2" charset="2"/>
              <a:buChar char="Ø"/>
            </a:pPr>
            <a:r>
              <a:rPr lang="en-US" dirty="0"/>
              <a:t>We see a ‘True’ for ‘Prices’</a:t>
            </a:r>
          </a:p>
          <a:p>
            <a:pPr lvl="1" algn="l"/>
            <a:endParaRPr lang="en-SG" dirty="0"/>
          </a:p>
        </p:txBody>
      </p:sp>
      <p:sp>
        <p:nvSpPr>
          <p:cNvPr id="3" name="Title 2"/>
          <p:cNvSpPr>
            <a:spLocks noGrp="1"/>
          </p:cNvSpPr>
          <p:nvPr>
            <p:ph type="title"/>
          </p:nvPr>
        </p:nvSpPr>
        <p:spPr/>
        <p:txBody>
          <a:bodyPr/>
          <a:lstStyle/>
          <a:p>
            <a:r>
              <a:rPr lang="en-US" dirty="0">
                <a:solidFill>
                  <a:srgbClr val="FF0000"/>
                </a:solidFill>
              </a:rPr>
              <a:t>Example of Locating Missing Data (II)</a:t>
            </a:r>
            <a:endParaRPr lang="en-SG" dirty="0"/>
          </a:p>
        </p:txBody>
      </p:sp>
      <p:pic>
        <p:nvPicPr>
          <p:cNvPr id="5" name="Picture 4"/>
          <p:cNvPicPr>
            <a:picLocks noChangeAspect="1"/>
          </p:cNvPicPr>
          <p:nvPr/>
        </p:nvPicPr>
        <p:blipFill rotWithShape="1">
          <a:blip r:embed="rId2"/>
          <a:srcRect l="30407" t="44988" r="47907" b="37195"/>
          <a:stretch/>
        </p:blipFill>
        <p:spPr>
          <a:xfrm>
            <a:off x="2776651" y="2141062"/>
            <a:ext cx="3563189" cy="1646688"/>
          </a:xfrm>
          <a:prstGeom prst="rect">
            <a:avLst/>
          </a:prstGeom>
        </p:spPr>
      </p:pic>
      <p:pic>
        <p:nvPicPr>
          <p:cNvPr id="6" name="Picture 5"/>
          <p:cNvPicPr>
            <a:picLocks noChangeAspect="1"/>
          </p:cNvPicPr>
          <p:nvPr/>
        </p:nvPicPr>
        <p:blipFill rotWithShape="1">
          <a:blip r:embed="rId2"/>
          <a:srcRect l="30407" t="63871" r="48785" b="26382"/>
          <a:stretch/>
        </p:blipFill>
        <p:spPr>
          <a:xfrm>
            <a:off x="2776651" y="5099798"/>
            <a:ext cx="3796869" cy="1000465"/>
          </a:xfrm>
          <a:prstGeom prst="rect">
            <a:avLst/>
          </a:prstGeom>
        </p:spPr>
      </p:pic>
      <p:sp>
        <p:nvSpPr>
          <p:cNvPr id="7" name="Subtitle 1"/>
          <p:cNvSpPr txBox="1">
            <a:spLocks/>
          </p:cNvSpPr>
          <p:nvPr/>
        </p:nvSpPr>
        <p:spPr>
          <a:xfrm>
            <a:off x="595223" y="4147458"/>
            <a:ext cx="8468334" cy="952340"/>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t>Now check the index which is missing</a:t>
            </a:r>
          </a:p>
          <a:p>
            <a:pPr marL="800100" lvl="1" indent="-342900" algn="l">
              <a:buFont typeface="Wingdings" panose="05000000000000000000" pitchFamily="2" charset="2"/>
              <a:buChar char="Ø"/>
            </a:pPr>
            <a:r>
              <a:rPr lang="en-US" dirty="0"/>
              <a:t>We see a ‘True’ for ‘Prices’</a:t>
            </a:r>
          </a:p>
          <a:p>
            <a:pPr lvl="1" algn="l"/>
            <a:endParaRPr lang="en-SG" dirty="0"/>
          </a:p>
        </p:txBody>
      </p:sp>
    </p:spTree>
    <p:extLst>
      <p:ext uri="{BB962C8B-B14F-4D97-AF65-F5344CB8AC3E}">
        <p14:creationId xmlns:p14="http://schemas.microsoft.com/office/powerpoint/2010/main" val="977766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usual ways to treat missing data are: </a:t>
            </a:r>
          </a:p>
          <a:p>
            <a:pPr marL="754063" lvl="1" indent="-354013" algn="l">
              <a:spcBef>
                <a:spcPts val="600"/>
              </a:spcBef>
              <a:buFont typeface="Wingdings" panose="05000000000000000000" pitchFamily="2" charset="2"/>
              <a:buChar char="Ø"/>
            </a:pPr>
            <a:r>
              <a:rPr lang="en-US" dirty="0">
                <a:solidFill>
                  <a:schemeClr val="tx1"/>
                </a:solidFill>
              </a:rPr>
              <a:t>delete the entire observations</a:t>
            </a:r>
          </a:p>
          <a:p>
            <a:pPr marL="754063" lvl="1" indent="-354013" algn="l">
              <a:spcBef>
                <a:spcPts val="600"/>
              </a:spcBef>
              <a:buFont typeface="Wingdings" panose="05000000000000000000" pitchFamily="2" charset="2"/>
              <a:buChar char="Ø"/>
            </a:pPr>
            <a:r>
              <a:rPr lang="en-US" dirty="0">
                <a:solidFill>
                  <a:schemeClr val="tx1"/>
                </a:solidFill>
              </a:rPr>
              <a:t>replace them</a:t>
            </a:r>
          </a:p>
          <a:p>
            <a:pPr marL="754063" lvl="1" indent="-354013" algn="l">
              <a:spcBef>
                <a:spcPts val="600"/>
              </a:spcBef>
              <a:buFont typeface="Wingdings" panose="05000000000000000000" pitchFamily="2" charset="2"/>
              <a:buChar char="Ø"/>
            </a:pPr>
            <a:r>
              <a:rPr lang="en-US" dirty="0">
                <a:solidFill>
                  <a:schemeClr val="tx1"/>
                </a:solidFill>
              </a:rPr>
              <a:t>ignore them</a:t>
            </a:r>
          </a:p>
          <a:p>
            <a:pPr marL="354013" indent="-354013">
              <a:buFont typeface="Arial" panose="020B0604020202020204" pitchFamily="34" charset="0"/>
              <a:buChar char="•"/>
            </a:pPr>
            <a:r>
              <a:rPr lang="en-US" dirty="0"/>
              <a:t>With </a:t>
            </a:r>
            <a:r>
              <a:rPr lang="en-US" dirty="0">
                <a:solidFill>
                  <a:schemeClr val="tx2"/>
                </a:solidFill>
                <a:latin typeface="Consolas" panose="020B0609020204030204" pitchFamily="49" charset="0"/>
              </a:rPr>
              <a:t>.drop()</a:t>
            </a:r>
            <a:r>
              <a:rPr lang="en-US" dirty="0"/>
              <a:t>, we specify the row indices with missing values that should be removed.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dropna</a:t>
            </a:r>
            <a:r>
              <a:rPr lang="en-US" dirty="0">
                <a:solidFill>
                  <a:schemeClr val="tx2"/>
                </a:solidFill>
                <a:latin typeface="Consolas" panose="020B0609020204030204" pitchFamily="49" charset="0"/>
              </a:rPr>
              <a:t>()</a:t>
            </a:r>
            <a:r>
              <a:rPr lang="en-US" dirty="0"/>
              <a:t> method combines the </a:t>
            </a:r>
            <a:r>
              <a:rPr lang="en-US" dirty="0" err="1"/>
              <a:t>localisation</a:t>
            </a:r>
            <a:r>
              <a:rPr lang="en-US" dirty="0"/>
              <a:t> and removal of rows or columns with missing data in a single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All missing values are treated and deleted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dropna</a:t>
            </a:r>
            <a:r>
              <a:rPr lang="en-US" dirty="0">
                <a:solidFill>
                  <a:schemeClr val="tx2"/>
                </a:solidFill>
                <a:latin typeface="Consolas" panose="020B0609020204030204" pitchFamily="49" charset="0"/>
              </a:rPr>
              <a:t>()</a:t>
            </a:r>
            <a:r>
              <a:rPr lang="en-US" dirty="0"/>
              <a:t> equally.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E46B968-3A26-4497-849D-14807DC5F488}"/>
              </a:ext>
            </a:extLst>
          </p:cNvPr>
          <p:cNvSpPr/>
          <p:nvPr/>
        </p:nvSpPr>
        <p:spPr>
          <a:xfrm>
            <a:off x="457201" y="3671843"/>
            <a:ext cx="8229599" cy="38954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717550"/>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index1</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index2</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BBF2A182-C0BF-4A29-8B19-830424A813C6}"/>
              </a:ext>
            </a:extLst>
          </p:cNvPr>
          <p:cNvSpPr/>
          <p:nvPr/>
        </p:nvSpPr>
        <p:spPr>
          <a:xfrm>
            <a:off x="457201" y="4887269"/>
            <a:ext cx="8229599" cy="38954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717550"/>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(axis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517137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pPr marL="342900" indent="-342900">
              <a:buFont typeface="Arial" panose="020B0604020202020204" pitchFamily="34" charset="0"/>
              <a:buChar char="•"/>
            </a:pPr>
            <a:r>
              <a:rPr lang="en-US" dirty="0"/>
              <a:t>Recall that Prices for Apple is missing in </a:t>
            </a:r>
            <a:r>
              <a:rPr lang="en-US" dirty="0" err="1"/>
              <a:t>C_Imports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We set how = “any” to drop the row for Apple with </a:t>
            </a:r>
            <a:r>
              <a:rPr lang="en-US" dirty="0" err="1"/>
              <a:t>NaN</a:t>
            </a:r>
            <a:r>
              <a:rPr lang="en-US" dirty="0"/>
              <a:t> for Prices.</a:t>
            </a:r>
          </a:p>
        </p:txBody>
      </p:sp>
      <p:sp>
        <p:nvSpPr>
          <p:cNvPr id="3" name="Title 2"/>
          <p:cNvSpPr>
            <a:spLocks noGrp="1"/>
          </p:cNvSpPr>
          <p:nvPr>
            <p:ph type="title"/>
          </p:nvPr>
        </p:nvSpPr>
        <p:spPr/>
        <p:txBody>
          <a:bodyPr/>
          <a:lstStyle/>
          <a:p>
            <a:r>
              <a:rPr lang="en-US" dirty="0">
                <a:solidFill>
                  <a:srgbClr val="FF0000"/>
                </a:solidFill>
              </a:rPr>
              <a:t>Example of Deleting Missing Data</a:t>
            </a:r>
            <a:endParaRPr lang="en-SG" dirty="0">
              <a:solidFill>
                <a:srgbClr val="FF0000"/>
              </a:solidFill>
            </a:endParaRPr>
          </a:p>
        </p:txBody>
      </p:sp>
      <p:pic>
        <p:nvPicPr>
          <p:cNvPr id="4" name="Picture 3"/>
          <p:cNvPicPr>
            <a:picLocks noChangeAspect="1"/>
          </p:cNvPicPr>
          <p:nvPr/>
        </p:nvPicPr>
        <p:blipFill rotWithShape="1">
          <a:blip r:embed="rId2"/>
          <a:srcRect l="30465" t="29690" r="52675" b="50148"/>
          <a:stretch/>
        </p:blipFill>
        <p:spPr>
          <a:xfrm>
            <a:off x="3368772" y="1803017"/>
            <a:ext cx="2129820" cy="1432610"/>
          </a:xfrm>
          <a:prstGeom prst="rect">
            <a:avLst/>
          </a:prstGeom>
        </p:spPr>
      </p:pic>
      <p:pic>
        <p:nvPicPr>
          <p:cNvPr id="5" name="Picture 4"/>
          <p:cNvPicPr>
            <a:picLocks noChangeAspect="1"/>
          </p:cNvPicPr>
          <p:nvPr/>
        </p:nvPicPr>
        <p:blipFill rotWithShape="1">
          <a:blip r:embed="rId2"/>
          <a:srcRect l="30465" t="53171" r="45634" b="28696"/>
          <a:stretch/>
        </p:blipFill>
        <p:spPr>
          <a:xfrm>
            <a:off x="3181828" y="4109022"/>
            <a:ext cx="2908076" cy="1241023"/>
          </a:xfrm>
          <a:prstGeom prst="rect">
            <a:avLst/>
          </a:prstGeom>
        </p:spPr>
      </p:pic>
    </p:spTree>
    <p:extLst>
      <p:ext uri="{BB962C8B-B14F-4D97-AF65-F5344CB8AC3E}">
        <p14:creationId xmlns:p14="http://schemas.microsoft.com/office/powerpoint/2010/main" val="194488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Import Data</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replace missing values by a pre-defined value. </a:t>
            </a:r>
          </a:p>
          <a:p>
            <a:pPr marL="354013" indent="-354013">
              <a:buFont typeface="Arial" panose="020B0604020202020204" pitchFamily="34" charset="0"/>
              <a:buChar char="•"/>
            </a:pPr>
            <a:r>
              <a:rPr lang="en-US" dirty="0"/>
              <a:t>The most common values are 0 or the variable mean. </a:t>
            </a:r>
          </a:p>
          <a:p>
            <a:pPr marL="354013" indent="-354013">
              <a:buFont typeface="Arial" panose="020B0604020202020204" pitchFamily="34" charset="0"/>
              <a:buChar char="•"/>
            </a:pPr>
            <a:r>
              <a:rPr lang="en-US" dirty="0"/>
              <a:t>pandas facilitates replacement of missing values by </a:t>
            </a:r>
            <a:r>
              <a:rPr lang="en-US" dirty="0">
                <a:solidFill>
                  <a:schemeClr val="accent5">
                    <a:lumMod val="50000"/>
                  </a:schemeClr>
                </a:solidFill>
                <a:latin typeface="Consolas" panose="020B0609020204030204" pitchFamily="49" charset="0"/>
              </a:rPr>
              <a:t>.</a:t>
            </a:r>
            <a:r>
              <a:rPr lang="en-US" dirty="0" err="1">
                <a:solidFill>
                  <a:schemeClr val="accent5">
                    <a:lumMod val="50000"/>
                  </a:schemeClr>
                </a:solidFill>
                <a:latin typeface="Consolas" panose="020B0609020204030204" pitchFamily="49" charset="0"/>
              </a:rPr>
              <a:t>fillna</a:t>
            </a:r>
            <a:r>
              <a:rPr lang="en-US" dirty="0">
                <a:solidFill>
                  <a:schemeClr val="accent5">
                    <a:lumMod val="50000"/>
                  </a:schemeClr>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accent5">
                    <a:lumMod val="50000"/>
                  </a:schemeClr>
                </a:solidFill>
                <a:latin typeface="Consolas" panose="020B0609020204030204" pitchFamily="49" charset="0"/>
              </a:rPr>
              <a:t>.</a:t>
            </a:r>
            <a:r>
              <a:rPr lang="en-US" dirty="0" err="1">
                <a:solidFill>
                  <a:schemeClr val="accent5">
                    <a:lumMod val="50000"/>
                  </a:schemeClr>
                </a:solidFill>
                <a:latin typeface="Consolas" panose="020B0609020204030204" pitchFamily="49" charset="0"/>
              </a:rPr>
              <a:t>fillna</a:t>
            </a:r>
            <a:r>
              <a:rPr lang="en-US" dirty="0">
                <a:solidFill>
                  <a:schemeClr val="accent5">
                    <a:lumMod val="50000"/>
                  </a:schemeClr>
                </a:solidFill>
                <a:latin typeface="Consolas" panose="020B0609020204030204" pitchFamily="49" charset="0"/>
              </a:rPr>
              <a:t>()</a:t>
            </a:r>
            <a:r>
              <a:rPr lang="en-US" dirty="0"/>
              <a:t> method replaces all missing values with the value specified in the parameter. </a:t>
            </a:r>
          </a:p>
          <a:p>
            <a:pPr marL="354013" indent="-354013">
              <a:buFont typeface="Arial" panose="020B0604020202020204" pitchFamily="34" charset="0"/>
              <a:buChar char="•"/>
            </a:pPr>
            <a:r>
              <a:rPr lang="en-US" dirty="0"/>
              <a:t>We can also specify a column in the DataFrame where the missing values should be replaced by the </a:t>
            </a:r>
            <a:r>
              <a:rPr lang="en-US" dirty="0">
                <a:solidFill>
                  <a:schemeClr val="accent5">
                    <a:lumMod val="50000"/>
                  </a:schemeClr>
                </a:solidFill>
                <a:latin typeface="Consolas" panose="020B0609020204030204" pitchFamily="49" charset="0"/>
              </a:rPr>
              <a:t>.</a:t>
            </a:r>
            <a:r>
              <a:rPr lang="en-US" dirty="0" err="1">
                <a:solidFill>
                  <a:schemeClr val="accent5">
                    <a:lumMod val="50000"/>
                  </a:schemeClr>
                </a:solidFill>
                <a:latin typeface="Consolas" panose="020B0609020204030204" pitchFamily="49" charset="0"/>
              </a:rPr>
              <a:t>fillna</a:t>
            </a:r>
            <a:r>
              <a:rPr lang="en-US" dirty="0">
                <a:solidFill>
                  <a:schemeClr val="accent5">
                    <a:lumMod val="50000"/>
                  </a:schemeClr>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E46B968-3A26-4497-849D-14807DC5F488}"/>
              </a:ext>
            </a:extLst>
          </p:cNvPr>
          <p:cNvSpPr/>
          <p:nvPr/>
        </p:nvSpPr>
        <p:spPr>
          <a:xfrm>
            <a:off x="457201" y="2735320"/>
            <a:ext cx="8229599" cy="6936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8900"/>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lumMod val="65000"/>
                    <a:lumOff val="35000"/>
                  </a:schemeClr>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890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lumMod val="65000"/>
                    <a:lumOff val="35000"/>
                  </a:schemeClr>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487501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Replacement</a:t>
            </a:r>
            <a:endParaRPr lang="en-SG" dirty="0">
              <a:solidFill>
                <a:srgbClr val="FF0000"/>
              </a:solidFill>
            </a:endParaRPr>
          </a:p>
        </p:txBody>
      </p:sp>
      <p:sp>
        <p:nvSpPr>
          <p:cNvPr id="4" name="Subtitle 1"/>
          <p:cNvSpPr>
            <a:spLocks noGrp="1"/>
          </p:cNvSpPr>
          <p:nvPr>
            <p:ph type="subTitle" idx="1"/>
          </p:nvPr>
        </p:nvSpPr>
        <p:spPr/>
        <p:txBody>
          <a:bodyPr>
            <a:normAutofit lnSpcReduction="10000"/>
          </a:bodyPr>
          <a:lstStyle/>
          <a:p>
            <a:pPr marL="342900" indent="-342900">
              <a:buFont typeface="Arial" panose="020B0604020202020204" pitchFamily="34" charset="0"/>
              <a:buChar char="•"/>
            </a:pPr>
            <a:r>
              <a:rPr lang="en-US" dirty="0"/>
              <a:t>Recall that Prices for Apple is missing in </a:t>
            </a:r>
            <a:r>
              <a:rPr lang="en-US" dirty="0" err="1"/>
              <a:t>C_Imports</a:t>
            </a:r>
            <a:r>
              <a:rPr lang="en-US" dirty="0"/>
              <a:t> (i.e., </a:t>
            </a:r>
            <a:r>
              <a:rPr lang="en-US" dirty="0" err="1"/>
              <a:t>NaN</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Replace </a:t>
            </a:r>
            <a:r>
              <a:rPr lang="en-US" dirty="0" err="1"/>
              <a:t>NaN</a:t>
            </a:r>
            <a:r>
              <a:rPr lang="en-US" dirty="0"/>
              <a:t> with the mean price of orange and banana</a:t>
            </a:r>
          </a:p>
          <a:p>
            <a:pPr marL="800100" lvl="1" indent="-342900" algn="l">
              <a:buFont typeface="Wingdings" panose="05000000000000000000" pitchFamily="2" charset="2"/>
              <a:buChar char="Ø"/>
            </a:pPr>
            <a:r>
              <a:rPr lang="en-US" dirty="0"/>
              <a:t>Mean is (.7 + .9) / 2 = .8</a:t>
            </a:r>
          </a:p>
        </p:txBody>
      </p:sp>
      <p:pic>
        <p:nvPicPr>
          <p:cNvPr id="5" name="Picture 4"/>
          <p:cNvPicPr>
            <a:picLocks noChangeAspect="1"/>
          </p:cNvPicPr>
          <p:nvPr/>
        </p:nvPicPr>
        <p:blipFill rotWithShape="1">
          <a:blip r:embed="rId2"/>
          <a:srcRect l="30465" t="29690" r="52675" b="50148"/>
          <a:stretch/>
        </p:blipFill>
        <p:spPr>
          <a:xfrm>
            <a:off x="3387060" y="1644521"/>
            <a:ext cx="2077449" cy="1397383"/>
          </a:xfrm>
          <a:prstGeom prst="rect">
            <a:avLst/>
          </a:prstGeom>
        </p:spPr>
      </p:pic>
      <p:pic>
        <p:nvPicPr>
          <p:cNvPr id="6" name="Picture 5"/>
          <p:cNvPicPr>
            <a:picLocks noChangeAspect="1"/>
          </p:cNvPicPr>
          <p:nvPr/>
        </p:nvPicPr>
        <p:blipFill rotWithShape="1">
          <a:blip r:embed="rId3"/>
          <a:srcRect l="30201" t="51630" r="51466" b="27925"/>
          <a:stretch/>
        </p:blipFill>
        <p:spPr>
          <a:xfrm>
            <a:off x="3387060" y="4404970"/>
            <a:ext cx="2109216" cy="1323053"/>
          </a:xfrm>
          <a:prstGeom prst="rect">
            <a:avLst/>
          </a:prstGeom>
        </p:spPr>
      </p:pic>
    </p:spTree>
    <p:extLst>
      <p:ext uri="{BB962C8B-B14F-4D97-AF65-F5344CB8AC3E}">
        <p14:creationId xmlns:p14="http://schemas.microsoft.com/office/powerpoint/2010/main" val="1045706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Outliers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Outliers can cause biasedness in the statistical estimation. </a:t>
            </a:r>
          </a:p>
          <a:p>
            <a:pPr marL="354013" indent="-354013">
              <a:buFont typeface="Arial" panose="020B0604020202020204" pitchFamily="34" charset="0"/>
              <a:buChar char="•"/>
            </a:pPr>
            <a:r>
              <a:rPr lang="en-US" dirty="0"/>
              <a:t>Draw histogram/boxplot or use interquartile range (IQR) to detect outliers in a variable.</a:t>
            </a:r>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.quantile()</a:t>
            </a:r>
            <a:r>
              <a:rPr lang="en-US" dirty="0"/>
              <a:t> to determine the 1st and 3rd quartiles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An observation y is considered as outliers if:</a:t>
            </a:r>
          </a:p>
          <a:p>
            <a:pPr lvl="1" algn="l">
              <a:tabLst>
                <a:tab pos="3405188" algn="l"/>
                <a:tab pos="4124325" algn="l"/>
              </a:tabLst>
            </a:pPr>
            <a:r>
              <a:rPr lang="es-ES" dirty="0">
                <a:solidFill>
                  <a:schemeClr val="tx1"/>
                </a:solidFill>
                <a:latin typeface="Consolas" panose="020B0609020204030204" pitchFamily="49" charset="0"/>
              </a:rPr>
              <a:t>y &lt; q1 – 1.5 * </a:t>
            </a:r>
            <a:r>
              <a:rPr lang="es-ES" dirty="0" err="1">
                <a:solidFill>
                  <a:schemeClr val="tx1"/>
                </a:solidFill>
                <a:latin typeface="Consolas" panose="020B0609020204030204" pitchFamily="49" charset="0"/>
              </a:rPr>
              <a:t>iqr</a:t>
            </a: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or</a:t>
            </a:r>
            <a:r>
              <a:rPr lang="es-ES" dirty="0">
                <a:solidFill>
                  <a:schemeClr val="tx1"/>
                </a:solidFill>
                <a:latin typeface="Consolas" panose="020B0609020204030204" pitchFamily="49" charset="0"/>
              </a:rPr>
              <a:t>	y &gt; q3 + 1.5 * </a:t>
            </a:r>
            <a:r>
              <a:rPr lang="es-ES" dirty="0" err="1">
                <a:solidFill>
                  <a:schemeClr val="tx1"/>
                </a:solidFill>
                <a:latin typeface="Consolas" panose="020B0609020204030204" pitchFamily="49" charset="0"/>
              </a:rPr>
              <a:t>iqr</a:t>
            </a:r>
            <a:endParaRPr lang="en-US" dirty="0">
              <a:solidFill>
                <a:schemeClr val="tx1"/>
              </a:solidFill>
              <a:latin typeface="Consolas" panose="020B0609020204030204" pitchFamily="49" charset="0"/>
            </a:endParaRPr>
          </a:p>
          <a:p>
            <a:pPr lvl="1" algn="l">
              <a:tabLst>
                <a:tab pos="3224213" algn="l"/>
                <a:tab pos="4030663" algn="l"/>
              </a:tabLst>
            </a:pPr>
            <a:r>
              <a:rPr lang="en-US" dirty="0">
                <a:solidFill>
                  <a:schemeClr val="tx1"/>
                </a:solidFill>
              </a:rPr>
              <a:t>where </a:t>
            </a:r>
            <a:r>
              <a:rPr lang="en-US" dirty="0">
                <a:solidFill>
                  <a:schemeClr val="tx2"/>
                </a:solidFill>
                <a:latin typeface="Consolas" panose="020B0609020204030204" pitchFamily="49" charset="0"/>
              </a:rPr>
              <a:t>q1</a:t>
            </a:r>
            <a:r>
              <a:rPr lang="en-US" dirty="0">
                <a:solidFill>
                  <a:schemeClr val="tx1"/>
                </a:solidFill>
              </a:rPr>
              <a:t> is the 1st quartile, </a:t>
            </a:r>
            <a:r>
              <a:rPr lang="en-US" dirty="0">
                <a:solidFill>
                  <a:schemeClr val="tx2"/>
                </a:solidFill>
                <a:latin typeface="Consolas" panose="020B0609020204030204" pitchFamily="49" charset="0"/>
              </a:rPr>
              <a:t>q3</a:t>
            </a:r>
            <a:r>
              <a:rPr lang="en-US" dirty="0">
                <a:solidFill>
                  <a:schemeClr val="tx1"/>
                </a:solidFill>
              </a:rPr>
              <a:t> the third quartile and </a:t>
            </a:r>
            <a:r>
              <a:rPr lang="en-US" dirty="0" err="1">
                <a:solidFill>
                  <a:schemeClr val="tx2"/>
                </a:solidFill>
                <a:latin typeface="Consolas" panose="020B0609020204030204" pitchFamily="49" charset="0"/>
              </a:rPr>
              <a:t>iqr</a:t>
            </a:r>
            <a:r>
              <a:rPr lang="en-US" dirty="0">
                <a:solidFill>
                  <a:schemeClr val="tx2"/>
                </a:solidFill>
                <a:latin typeface="Consolas" panose="020B0609020204030204" pitchFamily="49" charset="0"/>
              </a:rPr>
              <a:t> = q3 – q1</a:t>
            </a:r>
            <a:r>
              <a:rPr lang="en-US" dirty="0"/>
              <a:t> </a:t>
            </a:r>
            <a:r>
              <a:rPr lang="en-US" dirty="0">
                <a:solidFill>
                  <a:schemeClr val="tx1"/>
                </a:solidFill>
              </a:rPr>
              <a:t>is the interquartile range.</a:t>
            </a:r>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E46B968-3A26-4497-849D-14807DC5F488}"/>
              </a:ext>
            </a:extLst>
          </p:cNvPr>
          <p:cNvSpPr/>
          <p:nvPr/>
        </p:nvSpPr>
        <p:spPr>
          <a:xfrm>
            <a:off x="754811" y="2980011"/>
            <a:ext cx="8229599" cy="42083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it-IT" sz="2000" dirty="0">
                <a:solidFill>
                  <a:schemeClr val="accent2">
                    <a:lumMod val="50000"/>
                  </a:schemeClr>
                </a:solidFill>
                <a:latin typeface="Consolas" panose="020B0609020204030204" pitchFamily="49" charset="0"/>
              </a:rPr>
              <a:t>DataFrame_name</a:t>
            </a:r>
            <a:r>
              <a:rPr lang="it-IT" sz="2000" dirty="0">
                <a:solidFill>
                  <a:schemeClr val="tx1"/>
                </a:solidFill>
                <a:latin typeface="Consolas" panose="020B0609020204030204" pitchFamily="49" charset="0"/>
              </a:rPr>
              <a:t>["</a:t>
            </a:r>
            <a:r>
              <a:rPr lang="it-IT" sz="2000" dirty="0">
                <a:solidFill>
                  <a:schemeClr val="accent5">
                    <a:lumMod val="50000"/>
                  </a:schemeClr>
                </a:solidFill>
                <a:latin typeface="Consolas" panose="020B0609020204030204" pitchFamily="49" charset="0"/>
              </a:rPr>
              <a:t>column_label</a:t>
            </a:r>
            <a:r>
              <a:rPr lang="it-IT" sz="2000" dirty="0">
                <a:solidFill>
                  <a:schemeClr val="tx1"/>
                </a:solidFill>
                <a:latin typeface="Consolas" panose="020B0609020204030204" pitchFamily="49" charset="0"/>
              </a:rPr>
              <a:t>"].</a:t>
            </a:r>
            <a:r>
              <a:rPr lang="it-IT" sz="2000" dirty="0">
                <a:solidFill>
                  <a:schemeClr val="accent3">
                    <a:lumMod val="75000"/>
                  </a:schemeClr>
                </a:solidFill>
                <a:latin typeface="Consolas" panose="020B0609020204030204" pitchFamily="49" charset="0"/>
              </a:rPr>
              <a:t>quantile</a:t>
            </a:r>
            <a:r>
              <a:rPr lang="it-IT" sz="2000" dirty="0">
                <a:solidFill>
                  <a:schemeClr val="tx1"/>
                </a:solidFill>
                <a:latin typeface="Consolas" panose="020B0609020204030204" pitchFamily="49" charset="0"/>
              </a:rPr>
              <a:t>(</a:t>
            </a:r>
            <a:r>
              <a:rPr lang="it-IT" sz="2000" dirty="0">
                <a:solidFill>
                  <a:schemeClr val="tx1">
                    <a:lumMod val="65000"/>
                    <a:lumOff val="35000"/>
                  </a:schemeClr>
                </a:solidFill>
                <a:latin typeface="Consolas" panose="020B0609020204030204" pitchFamily="49" charset="0"/>
              </a:rPr>
              <a:t>q</a:t>
            </a:r>
            <a:r>
              <a:rPr lang="it-IT" sz="2000" dirty="0">
                <a:solidFill>
                  <a:schemeClr val="tx1"/>
                </a:solidFill>
                <a:latin typeface="Consolas" panose="020B0609020204030204" pitchFamily="49" charset="0"/>
              </a:rPr>
              <a:t> = </a:t>
            </a:r>
            <a:r>
              <a:rPr lang="it-IT" sz="2000" dirty="0">
                <a:solidFill>
                  <a:schemeClr val="tx1">
                    <a:lumMod val="65000"/>
                    <a:lumOff val="35000"/>
                  </a:schemeClr>
                </a:solidFill>
                <a:latin typeface="Consolas" panose="020B0609020204030204" pitchFamily="49" charset="0"/>
              </a:rPr>
              <a:t>quantile</a:t>
            </a:r>
            <a:r>
              <a:rPr lang="it-IT"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
        <p:nvSpPr>
          <p:cNvPr id="6" name="TextBox 9">
            <a:extLst>
              <a:ext uri="{FF2B5EF4-FFF2-40B4-BE49-F238E27FC236}">
                <a16:creationId xmlns:a16="http://schemas.microsoft.com/office/drawing/2014/main" id="{EB44C9D5-D6EE-D4DA-8F76-15FB8B3E5569}"/>
              </a:ext>
            </a:extLst>
          </p:cNvPr>
          <p:cNvSpPr txBox="1"/>
          <p:nvPr/>
        </p:nvSpPr>
        <p:spPr>
          <a:xfrm>
            <a:off x="1085926" y="5552768"/>
            <a:ext cx="232795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q=0.25 (0.25 quantile)</a:t>
            </a:r>
            <a:endParaRPr lang="en-SG" dirty="0"/>
          </a:p>
        </p:txBody>
      </p:sp>
      <p:sp>
        <p:nvSpPr>
          <p:cNvPr id="7" name="TextBox 9">
            <a:extLst>
              <a:ext uri="{FF2B5EF4-FFF2-40B4-BE49-F238E27FC236}">
                <a16:creationId xmlns:a16="http://schemas.microsoft.com/office/drawing/2014/main" id="{DCAF46D1-F74F-4785-8C4E-27539A666BEC}"/>
              </a:ext>
            </a:extLst>
          </p:cNvPr>
          <p:cNvSpPr txBox="1"/>
          <p:nvPr/>
        </p:nvSpPr>
        <p:spPr>
          <a:xfrm>
            <a:off x="5343668" y="5552768"/>
            <a:ext cx="232795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q=0.75 (0.75 quantile)</a:t>
            </a:r>
            <a:endParaRPr lang="en-SG" dirty="0"/>
          </a:p>
        </p:txBody>
      </p:sp>
      <p:cxnSp>
        <p:nvCxnSpPr>
          <p:cNvPr id="8" name="Straight Arrow Connector 7">
            <a:extLst>
              <a:ext uri="{FF2B5EF4-FFF2-40B4-BE49-F238E27FC236}">
                <a16:creationId xmlns:a16="http://schemas.microsoft.com/office/drawing/2014/main" id="{4CA54B3D-3B2F-4165-9CCF-5BA51E2C5DBC}"/>
              </a:ext>
            </a:extLst>
          </p:cNvPr>
          <p:cNvCxnSpPr/>
          <p:nvPr/>
        </p:nvCxnSpPr>
        <p:spPr>
          <a:xfrm>
            <a:off x="1684421" y="4199021"/>
            <a:ext cx="0" cy="1353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3CC017-51F7-45CD-ACEC-7AAD2C0009FC}"/>
              </a:ext>
            </a:extLst>
          </p:cNvPr>
          <p:cNvCxnSpPr>
            <a:cxnSpLocks/>
          </p:cNvCxnSpPr>
          <p:nvPr/>
        </p:nvCxnSpPr>
        <p:spPr>
          <a:xfrm>
            <a:off x="5363721" y="4199020"/>
            <a:ext cx="495658" cy="135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495973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Detect and Remove Outliers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Usually, outliers should be removed from the dataset. </a:t>
            </a:r>
          </a:p>
          <a:p>
            <a:pPr marL="354013" indent="-354013">
              <a:buFont typeface="Arial" panose="020B0604020202020204" pitchFamily="34" charset="0"/>
              <a:buChar char="•"/>
            </a:pPr>
            <a:r>
              <a:rPr lang="en-US" dirty="0"/>
              <a:t>In Python, it suffices to select observations with no outliers in the target variable. </a:t>
            </a:r>
          </a:p>
          <a:p>
            <a:pPr marL="354013" indent="-354013">
              <a:buFont typeface="Arial" panose="020B0604020202020204" pitchFamily="34" charset="0"/>
              <a:buChar char="•"/>
            </a:pPr>
            <a:r>
              <a:rPr lang="en-US" dirty="0"/>
              <a:t>The following syntax generates a subset of rows that do not fulfil the outlier condition.</a:t>
            </a:r>
          </a:p>
        </p:txBody>
      </p:sp>
      <p:sp>
        <p:nvSpPr>
          <p:cNvPr id="6" name="Rectangle 5">
            <a:extLst>
              <a:ext uri="{FF2B5EF4-FFF2-40B4-BE49-F238E27FC236}">
                <a16:creationId xmlns:a16="http://schemas.microsoft.com/office/drawing/2014/main" id="{C71DDEF7-D6F2-46A9-8811-40C6EA4E1071}"/>
              </a:ext>
            </a:extLst>
          </p:cNvPr>
          <p:cNvSpPr/>
          <p:nvPr/>
        </p:nvSpPr>
        <p:spPr>
          <a:xfrm>
            <a:off x="457201" y="3357795"/>
            <a:ext cx="8229599" cy="42083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it-IT" sz="2000" dirty="0">
                <a:solidFill>
                  <a:schemeClr val="accent2">
                    <a:lumMod val="50000"/>
                  </a:schemeClr>
                </a:solidFill>
                <a:latin typeface="Consolas" panose="020B0609020204030204" pitchFamily="49" charset="0"/>
              </a:rPr>
              <a:t>DF</a:t>
            </a:r>
            <a:r>
              <a:rPr lang="it-IT" sz="2000" dirty="0">
                <a:solidFill>
                  <a:schemeClr val="tx1"/>
                </a:solidFill>
                <a:latin typeface="Consolas" panose="020B0609020204030204" pitchFamily="49" charset="0"/>
              </a:rPr>
              <a:t>[~((</a:t>
            </a:r>
            <a:r>
              <a:rPr lang="it-IT" sz="2000" dirty="0">
                <a:solidFill>
                  <a:schemeClr val="accent2">
                    <a:lumMod val="50000"/>
                  </a:schemeClr>
                </a:solidFill>
                <a:latin typeface="Consolas" panose="020B0609020204030204" pitchFamily="49" charset="0"/>
              </a:rPr>
              <a:t>DF</a:t>
            </a:r>
            <a:r>
              <a:rPr lang="it-IT" sz="2000" dirty="0">
                <a:solidFill>
                  <a:schemeClr val="tx1"/>
                </a:solidFill>
                <a:latin typeface="Consolas" panose="020B0609020204030204" pitchFamily="49" charset="0"/>
              </a:rPr>
              <a:t>["</a:t>
            </a:r>
            <a:r>
              <a:rPr lang="it-IT" sz="2000" dirty="0">
                <a:solidFill>
                  <a:schemeClr val="accent5">
                    <a:lumMod val="50000"/>
                  </a:schemeClr>
                </a:solidFill>
                <a:latin typeface="Consolas" panose="020B0609020204030204" pitchFamily="49" charset="0"/>
              </a:rPr>
              <a:t>Col</a:t>
            </a:r>
            <a:r>
              <a:rPr lang="it-IT" sz="2000" dirty="0">
                <a:solidFill>
                  <a:schemeClr val="tx1"/>
                </a:solidFill>
                <a:latin typeface="Consolas" panose="020B0609020204030204" pitchFamily="49" charset="0"/>
              </a:rPr>
              <a:t>"]&lt;</a:t>
            </a:r>
            <a:r>
              <a:rPr lang="it-IT" sz="2000" dirty="0">
                <a:solidFill>
                  <a:schemeClr val="accent2">
                    <a:lumMod val="50000"/>
                  </a:schemeClr>
                </a:solidFill>
                <a:latin typeface="Consolas" panose="020B0609020204030204" pitchFamily="49" charset="0"/>
              </a:rPr>
              <a:t>q1</a:t>
            </a:r>
            <a:r>
              <a:rPr lang="it-IT" sz="2000" dirty="0">
                <a:solidFill>
                  <a:schemeClr val="tx1"/>
                </a:solidFill>
                <a:latin typeface="Consolas" panose="020B0609020204030204" pitchFamily="49" charset="0"/>
              </a:rPr>
              <a:t>–</a:t>
            </a:r>
            <a:r>
              <a:rPr lang="it-IT" sz="2000" dirty="0">
                <a:solidFill>
                  <a:schemeClr val="tx1">
                    <a:lumMod val="65000"/>
                    <a:lumOff val="35000"/>
                  </a:schemeClr>
                </a:solidFill>
                <a:latin typeface="Consolas" panose="020B0609020204030204" pitchFamily="49" charset="0"/>
              </a:rPr>
              <a:t>1.5</a:t>
            </a:r>
            <a:r>
              <a:rPr lang="it-IT" sz="2000" dirty="0">
                <a:solidFill>
                  <a:schemeClr val="tx1"/>
                </a:solidFill>
                <a:latin typeface="Consolas" panose="020B0609020204030204" pitchFamily="49" charset="0"/>
              </a:rPr>
              <a:t>*</a:t>
            </a:r>
            <a:r>
              <a:rPr lang="it-IT" sz="2000" dirty="0">
                <a:solidFill>
                  <a:schemeClr val="accent2">
                    <a:lumMod val="50000"/>
                  </a:schemeClr>
                </a:solidFill>
                <a:latin typeface="Consolas" panose="020B0609020204030204" pitchFamily="49" charset="0"/>
              </a:rPr>
              <a:t>iqr</a:t>
            </a:r>
            <a:r>
              <a:rPr lang="it-IT" sz="2000" dirty="0">
                <a:solidFill>
                  <a:schemeClr val="tx1"/>
                </a:solidFill>
                <a:latin typeface="Consolas" panose="020B0609020204030204" pitchFamily="49" charset="0"/>
              </a:rPr>
              <a:t>) | (</a:t>
            </a:r>
            <a:r>
              <a:rPr lang="it-IT" sz="2000" dirty="0">
                <a:solidFill>
                  <a:schemeClr val="accent2">
                    <a:lumMod val="50000"/>
                  </a:schemeClr>
                </a:solidFill>
                <a:latin typeface="Consolas" panose="020B0609020204030204" pitchFamily="49" charset="0"/>
              </a:rPr>
              <a:t>DF</a:t>
            </a:r>
            <a:r>
              <a:rPr lang="it-IT" sz="2000" dirty="0">
                <a:solidFill>
                  <a:schemeClr val="tx1"/>
                </a:solidFill>
                <a:latin typeface="Consolas" panose="020B0609020204030204" pitchFamily="49" charset="0"/>
              </a:rPr>
              <a:t>["</a:t>
            </a:r>
            <a:r>
              <a:rPr lang="it-IT" sz="2000" dirty="0">
                <a:solidFill>
                  <a:schemeClr val="accent5">
                    <a:lumMod val="50000"/>
                  </a:schemeClr>
                </a:solidFill>
                <a:latin typeface="Consolas" panose="020B0609020204030204" pitchFamily="49" charset="0"/>
              </a:rPr>
              <a:t>Col</a:t>
            </a:r>
            <a:r>
              <a:rPr lang="it-IT" sz="2000" dirty="0">
                <a:solidFill>
                  <a:schemeClr val="tx1"/>
                </a:solidFill>
                <a:latin typeface="Consolas" panose="020B0609020204030204" pitchFamily="49" charset="0"/>
              </a:rPr>
              <a:t>"]&gt;</a:t>
            </a:r>
            <a:r>
              <a:rPr lang="it-IT" sz="2000" dirty="0">
                <a:solidFill>
                  <a:schemeClr val="accent2">
                    <a:lumMod val="50000"/>
                  </a:schemeClr>
                </a:solidFill>
                <a:latin typeface="Consolas" panose="020B0609020204030204" pitchFamily="49" charset="0"/>
              </a:rPr>
              <a:t>q3</a:t>
            </a:r>
            <a:r>
              <a:rPr lang="it-IT" sz="2000" dirty="0">
                <a:solidFill>
                  <a:schemeClr val="tx1"/>
                </a:solidFill>
                <a:latin typeface="Consolas" panose="020B0609020204030204" pitchFamily="49" charset="0"/>
              </a:rPr>
              <a:t>+</a:t>
            </a:r>
            <a:r>
              <a:rPr lang="it-IT" sz="2000" dirty="0">
                <a:solidFill>
                  <a:schemeClr val="tx1">
                    <a:lumMod val="65000"/>
                    <a:lumOff val="35000"/>
                  </a:schemeClr>
                </a:solidFill>
                <a:latin typeface="Consolas" panose="020B0609020204030204" pitchFamily="49" charset="0"/>
              </a:rPr>
              <a:t>1.5</a:t>
            </a:r>
            <a:r>
              <a:rPr lang="it-IT" sz="2000" dirty="0">
                <a:solidFill>
                  <a:schemeClr val="tx1"/>
                </a:solidFill>
                <a:latin typeface="Consolas" panose="020B0609020204030204" pitchFamily="49" charset="0"/>
              </a:rPr>
              <a:t>*</a:t>
            </a:r>
            <a:r>
              <a:rPr lang="it-IT" sz="2000" dirty="0">
                <a:solidFill>
                  <a:schemeClr val="accent2">
                    <a:lumMod val="50000"/>
                  </a:schemeClr>
                </a:solidFill>
                <a:latin typeface="Consolas" panose="020B0609020204030204" pitchFamily="49" charset="0"/>
              </a:rPr>
              <a:t>iqr</a:t>
            </a:r>
            <a:r>
              <a:rPr lang="it-IT"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36929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5357"/>
          </a:xfrm>
        </p:spPr>
        <p:txBody>
          <a:bodyPr>
            <a:normAutofit/>
          </a:bodyPr>
          <a:lstStyle/>
          <a:p>
            <a:pPr marL="342900" indent="-342900">
              <a:buFont typeface="Arial" panose="020B0604020202020204" pitchFamily="34" charset="0"/>
              <a:buChar char="•"/>
            </a:pPr>
            <a:r>
              <a:rPr lang="en-US" dirty="0"/>
              <a:t>Suppose our fruit imports dataset, ‘</a:t>
            </a:r>
            <a:r>
              <a:rPr lang="en-US" dirty="0" err="1"/>
              <a:t>O_Imports</a:t>
            </a:r>
            <a:r>
              <a:rPr lang="en-US" dirty="0"/>
              <a:t>’, now has 1 outlier</a:t>
            </a:r>
          </a:p>
          <a:p>
            <a:pPr marL="800100" lvl="1" indent="-342900" algn="l">
              <a:buFont typeface="Wingdings" panose="05000000000000000000" pitchFamily="2" charset="2"/>
              <a:buChar char="Ø"/>
            </a:pPr>
            <a:r>
              <a:rPr lang="en-US" dirty="0"/>
              <a:t>Durian with Prices of 1,000, from Iceland; looks suspicious</a:t>
            </a:r>
          </a:p>
          <a:p>
            <a:endParaRPr lang="en-US" dirty="0"/>
          </a:p>
          <a:p>
            <a:pPr marL="800100" lvl="1" indent="-342900" algn="l">
              <a:buFont typeface="Wingdings" panose="05000000000000000000" pitchFamily="2" charset="2"/>
              <a:buChar char="Ø"/>
            </a:pPr>
            <a:endParaRPr lang="en-US" dirty="0"/>
          </a:p>
          <a:p>
            <a:pPr lvl="1" algn="l"/>
            <a:endParaRPr lang="en-US" dirty="0"/>
          </a:p>
          <a:p>
            <a:pPr lvl="1" algn="l"/>
            <a:endParaRPr lang="en-US" dirty="0"/>
          </a:p>
          <a:p>
            <a:pPr marL="342900" indent="-342900">
              <a:buFont typeface="Arial" panose="020B0604020202020204" pitchFamily="34" charset="0"/>
              <a:buChar char="•"/>
            </a:pPr>
            <a:r>
              <a:rPr lang="en-US" dirty="0"/>
              <a:t>Obtain the 1st quantile (q = .25) and 3</a:t>
            </a:r>
            <a:r>
              <a:rPr lang="en-US" baseline="30000" dirty="0"/>
              <a:t>rd</a:t>
            </a:r>
            <a:r>
              <a:rPr lang="en-US" dirty="0"/>
              <a:t> quantile (q = .75)</a:t>
            </a:r>
          </a:p>
          <a:p>
            <a:pPr marL="342900" indent="-342900">
              <a:buFont typeface="Arial" panose="020B0604020202020204" pitchFamily="34" charset="0"/>
              <a:buChar char="•"/>
            </a:pPr>
            <a:endParaRPr lang="en-SG" dirty="0"/>
          </a:p>
        </p:txBody>
      </p:sp>
      <p:sp>
        <p:nvSpPr>
          <p:cNvPr id="3" name="Title 2"/>
          <p:cNvSpPr>
            <a:spLocks noGrp="1"/>
          </p:cNvSpPr>
          <p:nvPr>
            <p:ph type="title"/>
          </p:nvPr>
        </p:nvSpPr>
        <p:spPr/>
        <p:txBody>
          <a:bodyPr/>
          <a:lstStyle/>
          <a:p>
            <a:r>
              <a:rPr lang="en-US" dirty="0">
                <a:solidFill>
                  <a:srgbClr val="FF0000"/>
                </a:solidFill>
              </a:rPr>
              <a:t>Example of Outliers (I)</a:t>
            </a:r>
            <a:endParaRPr lang="en-SG" dirty="0">
              <a:solidFill>
                <a:srgbClr val="FF0000"/>
              </a:solidFill>
            </a:endParaRPr>
          </a:p>
        </p:txBody>
      </p:sp>
      <p:pic>
        <p:nvPicPr>
          <p:cNvPr id="5" name="Picture 4"/>
          <p:cNvPicPr>
            <a:picLocks noChangeAspect="1"/>
          </p:cNvPicPr>
          <p:nvPr/>
        </p:nvPicPr>
        <p:blipFill rotWithShape="1">
          <a:blip r:embed="rId2"/>
          <a:srcRect l="30767" t="42327" r="44200" b="41911"/>
          <a:stretch/>
        </p:blipFill>
        <p:spPr>
          <a:xfrm>
            <a:off x="2706624" y="4450564"/>
            <a:ext cx="3054096" cy="1081744"/>
          </a:xfrm>
          <a:prstGeom prst="rect">
            <a:avLst/>
          </a:prstGeom>
        </p:spPr>
      </p:pic>
      <p:pic>
        <p:nvPicPr>
          <p:cNvPr id="6" name="Picture 5">
            <a:extLst>
              <a:ext uri="{FF2B5EF4-FFF2-40B4-BE49-F238E27FC236}">
                <a16:creationId xmlns:a16="http://schemas.microsoft.com/office/drawing/2014/main" id="{D5BABED2-6E82-5389-F169-88AD81245681}"/>
              </a:ext>
            </a:extLst>
          </p:cNvPr>
          <p:cNvPicPr>
            <a:picLocks noChangeAspect="1"/>
          </p:cNvPicPr>
          <p:nvPr/>
        </p:nvPicPr>
        <p:blipFill>
          <a:blip r:embed="rId3"/>
          <a:stretch>
            <a:fillRect/>
          </a:stretch>
        </p:blipFill>
        <p:spPr>
          <a:xfrm>
            <a:off x="1015992" y="2476292"/>
            <a:ext cx="2575783" cy="1234547"/>
          </a:xfrm>
          <a:prstGeom prst="rect">
            <a:avLst/>
          </a:prstGeom>
        </p:spPr>
      </p:pic>
      <p:pic>
        <p:nvPicPr>
          <p:cNvPr id="7" name="Picture 6">
            <a:extLst>
              <a:ext uri="{FF2B5EF4-FFF2-40B4-BE49-F238E27FC236}">
                <a16:creationId xmlns:a16="http://schemas.microsoft.com/office/drawing/2014/main" id="{182BE43B-95A4-F99D-9257-C54914327C05}"/>
              </a:ext>
            </a:extLst>
          </p:cNvPr>
          <p:cNvPicPr>
            <a:picLocks noChangeAspect="1"/>
          </p:cNvPicPr>
          <p:nvPr/>
        </p:nvPicPr>
        <p:blipFill>
          <a:blip r:embed="rId4"/>
          <a:stretch>
            <a:fillRect/>
          </a:stretch>
        </p:blipFill>
        <p:spPr>
          <a:xfrm>
            <a:off x="1097561" y="2101169"/>
            <a:ext cx="1007324" cy="287175"/>
          </a:xfrm>
          <a:prstGeom prst="rect">
            <a:avLst/>
          </a:prstGeom>
        </p:spPr>
      </p:pic>
      <p:sp>
        <p:nvSpPr>
          <p:cNvPr id="8" name="TextBox 9">
            <a:extLst>
              <a:ext uri="{FF2B5EF4-FFF2-40B4-BE49-F238E27FC236}">
                <a16:creationId xmlns:a16="http://schemas.microsoft.com/office/drawing/2014/main" id="{9B0A37E5-3F89-ECD6-6A31-BA92ED9499D1}"/>
              </a:ext>
            </a:extLst>
          </p:cNvPr>
          <p:cNvSpPr txBox="1"/>
          <p:nvPr/>
        </p:nvSpPr>
        <p:spPr>
          <a:xfrm>
            <a:off x="2104885" y="2058513"/>
            <a:ext cx="97155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.csv file</a:t>
            </a:r>
            <a:endParaRPr lang="en-SG" dirty="0"/>
          </a:p>
        </p:txBody>
      </p:sp>
      <p:pic>
        <p:nvPicPr>
          <p:cNvPr id="9" name="Picture 8">
            <a:extLst>
              <a:ext uri="{FF2B5EF4-FFF2-40B4-BE49-F238E27FC236}">
                <a16:creationId xmlns:a16="http://schemas.microsoft.com/office/drawing/2014/main" id="{294B90C7-D87A-D684-55C4-2D12D3DF58B1}"/>
              </a:ext>
            </a:extLst>
          </p:cNvPr>
          <p:cNvPicPr>
            <a:picLocks noChangeAspect="1"/>
          </p:cNvPicPr>
          <p:nvPr/>
        </p:nvPicPr>
        <p:blipFill>
          <a:blip r:embed="rId5"/>
          <a:stretch>
            <a:fillRect/>
          </a:stretch>
        </p:blipFill>
        <p:spPr>
          <a:xfrm>
            <a:off x="4174294" y="2085203"/>
            <a:ext cx="3905588" cy="1848010"/>
          </a:xfrm>
          <a:prstGeom prst="rect">
            <a:avLst/>
          </a:prstGeom>
        </p:spPr>
      </p:pic>
    </p:spTree>
    <p:extLst>
      <p:ext uri="{BB962C8B-B14F-4D97-AF65-F5344CB8AC3E}">
        <p14:creationId xmlns:p14="http://schemas.microsoft.com/office/powerpoint/2010/main" val="2591568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42900" indent="-342900">
              <a:buFont typeface="Arial" panose="020B0604020202020204" pitchFamily="34" charset="0"/>
              <a:buChar char="•"/>
            </a:pPr>
            <a:r>
              <a:rPr lang="en-US" dirty="0"/>
              <a:t>Define interquartile range, </a:t>
            </a:r>
            <a:r>
              <a:rPr lang="en-US" dirty="0" err="1"/>
              <a:t>iqr</a:t>
            </a:r>
            <a:r>
              <a:rPr lang="en-US" dirty="0"/>
              <a:t>, as q3 – q1</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Find the observations which are not outliers</a:t>
            </a:r>
          </a:p>
          <a:p>
            <a:pPr marL="800100" lvl="1" indent="-342900" algn="l">
              <a:buFont typeface="Wingdings" panose="05000000000000000000" pitchFamily="2" charset="2"/>
              <a:buChar char="Ø"/>
            </a:pPr>
            <a:r>
              <a:rPr lang="en-US" dirty="0"/>
              <a:t>Hence, Durians from Iceland with a Price of 1,000 is an outlier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SG" dirty="0"/>
          </a:p>
        </p:txBody>
      </p:sp>
      <p:sp>
        <p:nvSpPr>
          <p:cNvPr id="3" name="Title 2"/>
          <p:cNvSpPr>
            <a:spLocks noGrp="1"/>
          </p:cNvSpPr>
          <p:nvPr>
            <p:ph type="title"/>
          </p:nvPr>
        </p:nvSpPr>
        <p:spPr/>
        <p:txBody>
          <a:bodyPr/>
          <a:lstStyle/>
          <a:p>
            <a:r>
              <a:rPr lang="en-US" dirty="0">
                <a:solidFill>
                  <a:srgbClr val="FF0000"/>
                </a:solidFill>
              </a:rPr>
              <a:t>Example of Outliers (II)</a:t>
            </a:r>
            <a:endParaRPr lang="en-SG" dirty="0"/>
          </a:p>
        </p:txBody>
      </p:sp>
      <p:pic>
        <p:nvPicPr>
          <p:cNvPr id="6" name="Picture 5"/>
          <p:cNvPicPr>
            <a:picLocks noChangeAspect="1"/>
          </p:cNvPicPr>
          <p:nvPr/>
        </p:nvPicPr>
        <p:blipFill rotWithShape="1">
          <a:blip r:embed="rId3"/>
          <a:srcRect l="30568" t="49377" r="58332" b="41081"/>
          <a:stretch/>
        </p:blipFill>
        <p:spPr>
          <a:xfrm>
            <a:off x="3474720" y="1865376"/>
            <a:ext cx="2029968" cy="981456"/>
          </a:xfrm>
          <a:prstGeom prst="rect">
            <a:avLst/>
          </a:prstGeom>
        </p:spPr>
      </p:pic>
      <p:pic>
        <p:nvPicPr>
          <p:cNvPr id="7" name="Picture 6"/>
          <p:cNvPicPr>
            <a:picLocks noChangeAspect="1"/>
          </p:cNvPicPr>
          <p:nvPr/>
        </p:nvPicPr>
        <p:blipFill rotWithShape="1">
          <a:blip r:embed="rId4"/>
          <a:srcRect l="30734" t="37940" r="21500" b="40371"/>
          <a:stretch/>
        </p:blipFill>
        <p:spPr>
          <a:xfrm>
            <a:off x="2273808" y="4040770"/>
            <a:ext cx="5059286" cy="1292183"/>
          </a:xfrm>
          <a:prstGeom prst="rect">
            <a:avLst/>
          </a:prstGeom>
        </p:spPr>
      </p:pic>
    </p:spTree>
    <p:extLst>
      <p:ext uri="{BB962C8B-B14F-4D97-AF65-F5344CB8AC3E}">
        <p14:creationId xmlns:p14="http://schemas.microsoft.com/office/powerpoint/2010/main" val="3790110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28264"/>
          </a:xfrm>
        </p:spPr>
        <p:txBody>
          <a:bodyPr>
            <a:normAutofit/>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Remove all the rows with missing data in “price” from the merged DataFrame created in the previous chapter</a:t>
            </a:r>
            <a:r>
              <a:rPr lang="en-US" dirty="0">
                <a:solidFill>
                  <a:schemeClr val="tx1"/>
                </a:solidFill>
              </a:rPr>
              <a:t>. </a:t>
            </a:r>
            <a:endParaRPr lang="en-US" dirty="0"/>
          </a:p>
          <a:p>
            <a:pPr marL="342900" indent="-342900" algn="just">
              <a:buFont typeface="Arial" panose="020B0604020202020204" pitchFamily="34" charset="0"/>
              <a:buChar char="•"/>
            </a:pPr>
            <a:r>
              <a:rPr lang="en-US" dirty="0">
                <a:solidFill>
                  <a:schemeClr val="tx1"/>
                </a:solidFill>
              </a:rPr>
              <a:t>Detect car models that can be considered as outliers in terms of their selling price</a:t>
            </a:r>
            <a:r>
              <a:rPr lang="en-US" dirty="0"/>
              <a:t>.</a:t>
            </a:r>
          </a:p>
          <a:p>
            <a:pPr marL="342900" indent="-342900" algn="just">
              <a:buFont typeface="Arial" panose="020B0604020202020204" pitchFamily="34" charset="0"/>
              <a:buChar char="•"/>
            </a:pPr>
            <a:r>
              <a:rPr lang="en-US" dirty="0"/>
              <a:t>Discuss whether the models with extraordinarily high/low selling prices should be excluded from the </a:t>
            </a:r>
            <a:r>
              <a:rPr lang="en-US" dirty="0" err="1"/>
              <a:t>DataFrame</a:t>
            </a:r>
            <a:r>
              <a:rPr lang="en-US" dirty="0"/>
              <a:t>.</a:t>
            </a:r>
          </a:p>
          <a:p>
            <a:pPr marL="342900" indent="-342900" algn="just">
              <a:buFont typeface="Arial" panose="020B0604020202020204" pitchFamily="34" charset="0"/>
              <a:buChar char="•"/>
            </a:pPr>
            <a:r>
              <a:rPr lang="en-US" dirty="0"/>
              <a:t>Save your file as “car_outlier”.csv</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Fourth Activity</a:t>
            </a:r>
          </a:p>
        </p:txBody>
      </p:sp>
    </p:spTree>
    <p:custDataLst>
      <p:tags r:id="rId1"/>
    </p:custDataLst>
    <p:extLst>
      <p:ext uri="{BB962C8B-B14F-4D97-AF65-F5344CB8AC3E}">
        <p14:creationId xmlns:p14="http://schemas.microsoft.com/office/powerpoint/2010/main" val="3573073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8CF45F-A878-7497-249D-D1CBB65E3EBF}"/>
              </a:ext>
            </a:extLst>
          </p:cNvPr>
          <p:cNvSpPr>
            <a:spLocks noGrp="1"/>
          </p:cNvSpPr>
          <p:nvPr>
            <p:ph type="title"/>
          </p:nvPr>
        </p:nvSpPr>
        <p:spPr>
          <a:xfrm>
            <a:off x="237967" y="2364827"/>
            <a:ext cx="8229600" cy="1713676"/>
          </a:xfrm>
        </p:spPr>
        <p:txBody>
          <a:bodyPr/>
          <a:lstStyle/>
          <a:p>
            <a:r>
              <a:rPr lang="en-SG" dirty="0">
                <a:solidFill>
                  <a:srgbClr val="FF0000"/>
                </a:solidFill>
              </a:rPr>
              <a:t>15 min break</a:t>
            </a:r>
          </a:p>
        </p:txBody>
      </p:sp>
    </p:spTree>
    <p:extLst>
      <p:ext uri="{BB962C8B-B14F-4D97-AF65-F5344CB8AC3E}">
        <p14:creationId xmlns:p14="http://schemas.microsoft.com/office/powerpoint/2010/main" val="3051294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do missing data affect the estimation of model parameters by creating biases in it?</a:t>
            </a:r>
          </a:p>
          <a:p>
            <a:pPr marL="354013" indent="-354013">
              <a:buFont typeface="Arial" panose="020B0604020202020204" pitchFamily="34" charset="0"/>
              <a:buChar char="•"/>
            </a:pPr>
            <a:r>
              <a:rPr lang="en-US" dirty="0"/>
              <a:t>When is it recommended to study and treat missing value individually, when can we delete or replace them collectively?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711383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354013" indent="-354013">
              <a:buFont typeface="Arial" panose="020B0604020202020204" pitchFamily="34" charset="0"/>
              <a:buChar char="•"/>
            </a:pPr>
            <a:r>
              <a:rPr lang="en-US" dirty="0"/>
              <a:t>How do missing data affect the estimation of model parameters by creating biases in it?</a:t>
            </a:r>
          </a:p>
          <a:p>
            <a:pPr marL="811213" lvl="1" indent="-354013" algn="l">
              <a:buFont typeface="Wingdings" panose="05000000000000000000" pitchFamily="2" charset="2"/>
              <a:buChar char="Ø"/>
            </a:pPr>
            <a:r>
              <a:rPr lang="en-US" dirty="0"/>
              <a:t>estimates do not reflect the true data generating process</a:t>
            </a:r>
          </a:p>
          <a:p>
            <a:pPr lvl="1" algn="l"/>
            <a:endParaRPr lang="en-US" dirty="0"/>
          </a:p>
          <a:p>
            <a:pPr marL="354013" indent="-354013">
              <a:buFont typeface="Arial" panose="020B0604020202020204" pitchFamily="34" charset="0"/>
              <a:buChar char="•"/>
            </a:pPr>
            <a:r>
              <a:rPr lang="en-US" dirty="0"/>
              <a:t>When is it recommended to study and treat missing value individually, when can we delete or replace them collectively?</a:t>
            </a:r>
          </a:p>
          <a:p>
            <a:pPr marL="811213" lvl="1" indent="-354013" algn="l">
              <a:buFont typeface="Wingdings" panose="05000000000000000000" pitchFamily="2" charset="2"/>
              <a:buChar char="Ø"/>
            </a:pPr>
            <a:r>
              <a:rPr lang="en-US" dirty="0"/>
              <a:t>when we have good understanding of the business context</a:t>
            </a:r>
          </a:p>
          <a:p>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394568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pandas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“pandas” is the most common package for data management in Python. </a:t>
            </a:r>
          </a:p>
          <a:p>
            <a:pPr marL="354013" indent="-354013">
              <a:buFont typeface="Arial" panose="020B0604020202020204" pitchFamily="34" charset="0"/>
              <a:buChar char="•"/>
            </a:pPr>
            <a:r>
              <a:rPr lang="en-US" dirty="0"/>
              <a:t>First, installing pandas using pip, then import pandas in our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234630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pandas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Modification</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Sometimes, we may want to sort the data according to the values of some variables for better understanding.</a:t>
            </a:r>
          </a:p>
          <a:p>
            <a:pPr marL="354013" indent="-354013">
              <a:buFont typeface="Arial" panose="020B0604020202020204" pitchFamily="34" charset="0"/>
              <a:buChar char="•"/>
            </a:pPr>
            <a:r>
              <a:rPr lang="en-US" dirty="0"/>
              <a:t>The method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sort_values</a:t>
            </a:r>
            <a:r>
              <a:rPr lang="en-US" dirty="0">
                <a:solidFill>
                  <a:schemeClr val="tx2"/>
                </a:solidFill>
                <a:latin typeface="Consolas" panose="020B0609020204030204" pitchFamily="49" charset="0"/>
              </a:rPr>
              <a:t>()</a:t>
            </a:r>
            <a:r>
              <a:rPr lang="en-US" dirty="0"/>
              <a:t> rearranges the order of the rows in a DataFrame.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 list of variable names based on which the DataFrame is sorted must be provided. </a:t>
            </a:r>
          </a:p>
          <a:p>
            <a:pPr marL="354013" indent="-354013">
              <a:buFont typeface="Arial" panose="020B0604020202020204" pitchFamily="34" charset="0"/>
              <a:buChar char="•"/>
            </a:pPr>
            <a:r>
              <a:rPr lang="en-US" dirty="0"/>
              <a:t>The sorting hierarchy among these variables drops with the increasing index in the list. </a:t>
            </a:r>
          </a:p>
          <a:p>
            <a:pPr marL="354013" indent="-354013">
              <a:buFont typeface="Arial" panose="020B0604020202020204" pitchFamily="34" charset="0"/>
              <a:buChar char="•"/>
            </a:pPr>
            <a:r>
              <a:rPr lang="en-US" dirty="0"/>
              <a:t>Data can be sorted in the ascending or descending order.</a:t>
            </a:r>
          </a:p>
        </p:txBody>
      </p:sp>
      <p:sp>
        <p:nvSpPr>
          <p:cNvPr id="5" name="Rectangle 4">
            <a:extLst>
              <a:ext uri="{FF2B5EF4-FFF2-40B4-BE49-F238E27FC236}">
                <a16:creationId xmlns:a16="http://schemas.microsoft.com/office/drawing/2014/main" id="{BE311486-9F54-40F2-BAA5-EBF9E613A883}"/>
              </a:ext>
            </a:extLst>
          </p:cNvPr>
          <p:cNvSpPr/>
          <p:nvPr/>
        </p:nvSpPr>
        <p:spPr>
          <a:xfrm>
            <a:off x="457201" y="2895123"/>
            <a:ext cx="8229599" cy="6730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0810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sort_values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by </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List_of_var_names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ascending</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892248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Through </a:t>
            </a:r>
            <a:r>
              <a:rPr lang="en-US" dirty="0" err="1"/>
              <a:t>discretisation</a:t>
            </a:r>
            <a:r>
              <a:rPr lang="en-US" dirty="0"/>
              <a:t>, variables are easier to understand or becomes compatible to some specific analytics models such as decision trees.</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cut()</a:t>
            </a:r>
            <a:r>
              <a:rPr lang="en-US" dirty="0"/>
              <a:t> function to </a:t>
            </a:r>
            <a:r>
              <a:rPr lang="en-US" dirty="0" err="1"/>
              <a:t>discretise</a:t>
            </a:r>
            <a:r>
              <a:rPr lang="en-US" dirty="0"/>
              <a:t> continuous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the data to be </a:t>
            </a:r>
            <a:r>
              <a:rPr lang="en-US" dirty="0" err="1"/>
              <a:t>discretised</a:t>
            </a:r>
            <a:r>
              <a:rPr lang="en-US" dirty="0"/>
              <a:t> should be converted to a one-dimensional NumPy array in the first place.</a:t>
            </a:r>
          </a:p>
        </p:txBody>
      </p:sp>
      <p:sp>
        <p:nvSpPr>
          <p:cNvPr id="5" name="Rectangle 4">
            <a:extLst>
              <a:ext uri="{FF2B5EF4-FFF2-40B4-BE49-F238E27FC236}">
                <a16:creationId xmlns:a16="http://schemas.microsoft.com/office/drawing/2014/main" id="{BE311486-9F54-40F2-BAA5-EBF9E613A883}"/>
              </a:ext>
            </a:extLst>
          </p:cNvPr>
          <p:cNvSpPr/>
          <p:nvPr/>
        </p:nvSpPr>
        <p:spPr>
          <a:xfrm>
            <a:off x="457201" y="2655585"/>
            <a:ext cx="8229599" cy="6730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indent="-982663"/>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column</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pd</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cut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array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right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include_lowest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ordered</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065604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Grouping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err="1"/>
              <a:t>Analysing</a:t>
            </a:r>
            <a:r>
              <a:rPr lang="en-US" dirty="0"/>
              <a:t> aggregated statistics of some variables are often of interest in data analytics.</a:t>
            </a:r>
          </a:p>
          <a:p>
            <a:pPr marL="354013" indent="-354013">
              <a:buFont typeface="Arial" panose="020B0604020202020204" pitchFamily="34" charset="0"/>
              <a:buChar char="•"/>
            </a:pPr>
            <a:r>
              <a:rPr lang="en-US" dirty="0"/>
              <a:t>Aggregated statistics are calculated based on grouped data.</a:t>
            </a:r>
          </a:p>
          <a:p>
            <a:pPr marL="354013" indent="-354013">
              <a:buFont typeface="Arial" panose="020B0604020202020204" pitchFamily="34" charset="0"/>
              <a:buChar char="•"/>
            </a:pPr>
            <a:r>
              <a:rPr lang="en-US" dirty="0"/>
              <a:t>A DataFrame can be grouped by one or more variables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Attached to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can be any method for the calculation of the aggregated statistics.</a:t>
            </a:r>
          </a:p>
        </p:txBody>
      </p:sp>
      <p:sp>
        <p:nvSpPr>
          <p:cNvPr id="5" name="Rectangle 4">
            <a:extLst>
              <a:ext uri="{FF2B5EF4-FFF2-40B4-BE49-F238E27FC236}">
                <a16:creationId xmlns:a16="http://schemas.microsoft.com/office/drawing/2014/main" id="{BE311486-9F54-40F2-BAA5-EBF9E613A883}"/>
              </a:ext>
            </a:extLst>
          </p:cNvPr>
          <p:cNvSpPr/>
          <p:nvPr/>
        </p:nvSpPr>
        <p:spPr>
          <a:xfrm>
            <a:off x="457201" y="3267150"/>
            <a:ext cx="8229599" cy="4514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groupby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List_of_Labels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53267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Sometimes, we may need to transform the values of a variable.</a:t>
            </a:r>
          </a:p>
          <a:p>
            <a:pPr marL="354013" indent="-354013">
              <a:buFont typeface="Arial" panose="020B0604020202020204" pitchFamily="34" charset="0"/>
              <a:buChar char="•"/>
            </a:pPr>
            <a:r>
              <a:rPr lang="en-US" dirty="0"/>
              <a:t>For instance, log-transformation can help to </a:t>
            </a:r>
            <a:r>
              <a:rPr lang="en-US" dirty="0" err="1"/>
              <a:t>stabilise</a:t>
            </a:r>
            <a:r>
              <a:rPr lang="en-US" dirty="0"/>
              <a:t> the variance of a variable.</a:t>
            </a:r>
          </a:p>
          <a:p>
            <a:pPr marL="354013" indent="-354013">
              <a:buFont typeface="Arial" panose="020B0604020202020204" pitchFamily="34" charset="0"/>
              <a:buChar char="•"/>
            </a:pPr>
            <a:r>
              <a:rPr lang="en-US" dirty="0"/>
              <a:t>In Python, there are various functions to transform variables.</a:t>
            </a:r>
          </a:p>
          <a:p>
            <a:pPr marL="354013" indent="-354013">
              <a:buFont typeface="Arial" panose="020B0604020202020204" pitchFamily="34" charset="0"/>
              <a:buChar char="•"/>
            </a:pPr>
            <a:r>
              <a:rPr lang="en-US" dirty="0"/>
              <a:t>For example, the log-transformation of a numeric variable can be carried out by the </a:t>
            </a:r>
            <a:r>
              <a:rPr lang="en-US" dirty="0">
                <a:solidFill>
                  <a:schemeClr val="tx2"/>
                </a:solidFill>
                <a:latin typeface="Consolas" panose="020B0609020204030204" pitchFamily="49" charset="0"/>
              </a:rPr>
              <a:t>log()</a:t>
            </a:r>
            <a:r>
              <a:rPr lang="en-US" dirty="0"/>
              <a:t> function from the NumPy package.</a:t>
            </a:r>
          </a:p>
          <a:p>
            <a:pPr marL="354013" indent="-354013">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201" y="3788260"/>
            <a:ext cx="8229599" cy="4514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np</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log</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4742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Standardisation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Sometimes, variables included clustering could be measured at different scales and do not contribute equally to the analysis. </a:t>
            </a:r>
          </a:p>
          <a:p>
            <a:pPr marL="354013" indent="-354013">
              <a:buFont typeface="Arial" panose="020B0604020202020204" pitchFamily="34" charset="0"/>
              <a:buChar char="•"/>
            </a:pPr>
            <a:r>
              <a:rPr lang="en-US" dirty="0"/>
              <a:t>Hence, we need to </a:t>
            </a:r>
            <a:r>
              <a:rPr lang="en-US" dirty="0" err="1"/>
              <a:t>standardise</a:t>
            </a:r>
            <a:r>
              <a:rPr lang="en-US" dirty="0"/>
              <a:t> or </a:t>
            </a:r>
            <a:r>
              <a:rPr lang="en-US" dirty="0" err="1"/>
              <a:t>normalise</a:t>
            </a:r>
            <a:r>
              <a:rPr lang="en-US" dirty="0"/>
              <a:t> them.</a:t>
            </a:r>
          </a:p>
          <a:p>
            <a:pPr marL="354013" indent="-354013">
              <a:buFont typeface="Arial" panose="020B0604020202020204" pitchFamily="34" charset="0"/>
              <a:buChar char="•"/>
            </a:pPr>
            <a:r>
              <a:rPr lang="en-US" dirty="0"/>
              <a:t>The </a:t>
            </a:r>
            <a:r>
              <a:rPr lang="en-US" dirty="0" err="1"/>
              <a:t>standardisation</a:t>
            </a:r>
            <a:r>
              <a:rPr lang="en-US" dirty="0"/>
              <a:t> function can be found in the “scikit-learn” package.</a:t>
            </a:r>
          </a:p>
          <a:p>
            <a:pPr marL="354013" indent="-354013">
              <a:buFont typeface="Arial" panose="020B0604020202020204" pitchFamily="34" charset="0"/>
              <a:buChar char="•"/>
            </a:pPr>
            <a:r>
              <a:rPr lang="en-US" dirty="0"/>
              <a:t>To </a:t>
            </a:r>
            <a:r>
              <a:rPr lang="en-US" dirty="0" err="1"/>
              <a:t>standardise</a:t>
            </a:r>
            <a:r>
              <a:rPr lang="en-US" dirty="0"/>
              <a:t> a variable in the traditional way, we need to find the mean and the standard deviation of the variable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201" y="3788261"/>
            <a:ext cx="8229599" cy="1029546"/>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marL="354013"/>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var_mean</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np</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mean</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54013"/>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var_std</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np</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std</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54013"/>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std_var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var_mean</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var_std</a:t>
            </a:r>
            <a:endPar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247884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Normalisation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err="1"/>
              <a:t>Normalisation</a:t>
            </a:r>
            <a:r>
              <a:rPr lang="en-US" dirty="0"/>
              <a:t> is another transformation method to scale down a variable.</a:t>
            </a:r>
          </a:p>
          <a:p>
            <a:pPr marL="354013" indent="-354013">
              <a:buFont typeface="Arial" panose="020B0604020202020204" pitchFamily="34" charset="0"/>
              <a:buChar char="•"/>
            </a:pPr>
            <a:r>
              <a:rPr lang="en-US" dirty="0"/>
              <a:t>The values of a </a:t>
            </a:r>
            <a:r>
              <a:rPr lang="en-US" dirty="0" err="1"/>
              <a:t>normalised</a:t>
            </a:r>
            <a:r>
              <a:rPr lang="en-US" dirty="0"/>
              <a:t> variable can only be in the interval [0, 1]. </a:t>
            </a:r>
          </a:p>
          <a:p>
            <a:pPr marL="354013" indent="-354013">
              <a:buFont typeface="Arial" panose="020B0604020202020204" pitchFamily="34" charset="0"/>
              <a:buChar char="•"/>
            </a:pPr>
            <a:r>
              <a:rPr lang="en-US" dirty="0"/>
              <a:t>The </a:t>
            </a:r>
            <a:r>
              <a:rPr lang="en-US" dirty="0" err="1"/>
              <a:t>normalisation</a:t>
            </a:r>
            <a:r>
              <a:rPr lang="en-US" dirty="0"/>
              <a:t> function can also be found in the “scikit-learn” package.</a:t>
            </a:r>
          </a:p>
          <a:p>
            <a:pPr marL="354013" indent="-354013">
              <a:buFont typeface="Arial" panose="020B0604020202020204" pitchFamily="34" charset="0"/>
              <a:buChar char="•"/>
            </a:pPr>
            <a:r>
              <a:rPr lang="en-US" dirty="0"/>
              <a:t>To </a:t>
            </a:r>
            <a:r>
              <a:rPr lang="en-US" dirty="0" err="1"/>
              <a:t>normalise</a:t>
            </a:r>
            <a:r>
              <a:rPr lang="en-US" dirty="0"/>
              <a:t> a variable in the traditional, we need to find the minimum and maximum of the variable first.</a:t>
            </a:r>
          </a:p>
          <a:p>
            <a:pPr marL="354013" indent="-354013">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201" y="3429000"/>
            <a:ext cx="8229599" cy="134417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765550" indent="-2782888"/>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var_min</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da-DK" sz="2000" dirty="0">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np</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min</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765550" indent="-2782888"/>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var_max</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da-DK" sz="2000" dirty="0">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np</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max</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943350" indent="-2960688"/>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norm_var</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da-DK"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var_min</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var_max</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da-DK"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var_min</a:t>
            </a:r>
            <a:r>
              <a:rPr lang="da-DK"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545794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419794"/>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solidFill>
                  <a:schemeClr val="tx1"/>
                </a:solidFill>
              </a:rPr>
              <a:t>Read in the data file “car_outlier.csv” into Python as a pandas DataFrame. The data file contains 5 variables: Year, Make, Model, Category and Price.</a:t>
            </a:r>
          </a:p>
          <a:p>
            <a:pPr marL="342900" indent="-342900" algn="just">
              <a:buFont typeface="Arial" panose="020B0604020202020204" pitchFamily="34" charset="0"/>
              <a:buChar char="•"/>
            </a:pPr>
            <a:r>
              <a:rPr lang="en-US" dirty="0"/>
              <a:t>Print the DataFrame and check on its dimension.</a:t>
            </a:r>
          </a:p>
          <a:p>
            <a:pPr marL="342900" indent="-342900" algn="just">
              <a:buFont typeface="Arial" panose="020B0604020202020204" pitchFamily="34" charset="0"/>
              <a:buChar char="•"/>
            </a:pPr>
            <a:r>
              <a:rPr lang="en-US" dirty="0"/>
              <a:t>Sort the data by “make”, “model” and “year” in the ascending order entirely.</a:t>
            </a:r>
          </a:p>
          <a:p>
            <a:pPr marL="342900" indent="-342900" algn="just">
              <a:buFont typeface="Arial" panose="020B0604020202020204" pitchFamily="34" charset="0"/>
              <a:buChar char="•"/>
            </a:pPr>
            <a:r>
              <a:rPr lang="en-US" dirty="0"/>
              <a:t>Since the prices stored in the “Price” variable are in US dollars, add a new column named “SGD Price” that is 1.5 times of the “Price”</a:t>
            </a:r>
            <a:endParaRPr lang="en-US" dirty="0">
              <a:solidFill>
                <a:schemeClr val="tx1"/>
              </a:solidFill>
            </a:endParaRPr>
          </a:p>
          <a:p>
            <a:pPr marL="342900" indent="-342900" algn="just">
              <a:buFont typeface="Arial" panose="020B0604020202020204" pitchFamily="34" charset="0"/>
              <a:buChar char="•"/>
            </a:pPr>
            <a:r>
              <a:rPr lang="en-US" dirty="0"/>
              <a:t>Calculate the mean price (in SGD) of each car Make</a:t>
            </a:r>
          </a:p>
          <a:p>
            <a:pPr marL="342900" indent="-342900" algn="just">
              <a:buFont typeface="Arial" panose="020B0604020202020204" pitchFamily="34" charset="0"/>
              <a:buChar char="•"/>
            </a:pPr>
            <a:endParaRPr lang="en-US" dirty="0">
              <a:solidFill>
                <a:schemeClr val="tx1"/>
              </a:solidFill>
            </a:endParaRP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a:t>Fifth Activity</a:t>
            </a:r>
            <a:endParaRPr lang="en-SG" dirty="0"/>
          </a:p>
        </p:txBody>
      </p:sp>
    </p:spTree>
    <p:custDataLst>
      <p:tags r:id="rId1"/>
    </p:custDataLst>
    <p:extLst>
      <p:ext uri="{BB962C8B-B14F-4D97-AF65-F5344CB8AC3E}">
        <p14:creationId xmlns:p14="http://schemas.microsoft.com/office/powerpoint/2010/main" val="4021093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happens to the bin edges in the </a:t>
            </a:r>
            <a:r>
              <a:rPr lang="en-US" dirty="0" err="1"/>
              <a:t>discretisation</a:t>
            </a:r>
            <a:r>
              <a:rPr lang="en-US" dirty="0"/>
              <a:t> process using the </a:t>
            </a:r>
            <a:r>
              <a:rPr lang="en-US" dirty="0">
                <a:solidFill>
                  <a:schemeClr val="tx2"/>
                </a:solidFill>
                <a:latin typeface="Consolas" panose="020B0609020204030204" pitchFamily="49" charset="0"/>
              </a:rPr>
              <a:t>cut()</a:t>
            </a:r>
            <a:r>
              <a:rPr lang="en-US" dirty="0"/>
              <a:t> function?</a:t>
            </a:r>
          </a:p>
          <a:p>
            <a:pPr marL="354013" indent="-354013">
              <a:buFont typeface="Arial" panose="020B0604020202020204" pitchFamily="34" charset="0"/>
              <a:buChar char="•"/>
            </a:pPr>
            <a:r>
              <a:rPr lang="en-US" dirty="0"/>
              <a:t>When is log-transformation/</a:t>
            </a:r>
            <a:r>
              <a:rPr lang="en-US" dirty="0" err="1"/>
              <a:t>normalisation</a:t>
            </a:r>
            <a:r>
              <a:rPr lang="en-US" dirty="0"/>
              <a:t>/</a:t>
            </a:r>
            <a:r>
              <a:rPr lang="en-US" dirty="0" err="1"/>
              <a:t>standardisation</a:t>
            </a:r>
            <a:r>
              <a:rPr lang="en-US" dirty="0"/>
              <a:t> necessary? What is the main difference between </a:t>
            </a:r>
            <a:r>
              <a:rPr lang="en-US" dirty="0" err="1"/>
              <a:t>normalisation</a:t>
            </a:r>
            <a:r>
              <a:rPr lang="en-US" dirty="0"/>
              <a:t> and standardization?</a:t>
            </a:r>
          </a:p>
        </p:txBody>
      </p:sp>
    </p:spTree>
    <p:custDataLst>
      <p:tags r:id="rId1"/>
    </p:custDataLst>
    <p:extLst>
      <p:ext uri="{BB962C8B-B14F-4D97-AF65-F5344CB8AC3E}">
        <p14:creationId xmlns:p14="http://schemas.microsoft.com/office/powerpoint/2010/main" val="2666050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(answers)</a:t>
            </a:r>
          </a:p>
        </p:txBody>
      </p:sp>
      <p:sp>
        <p:nvSpPr>
          <p:cNvPr id="3" name="Content Placeholder 2"/>
          <p:cNvSpPr>
            <a:spLocks noGrp="1"/>
          </p:cNvSpPr>
          <p:nvPr>
            <p:ph idx="1"/>
          </p:nvPr>
        </p:nvSpPr>
        <p:spPr>
          <a:xfrm>
            <a:off x="492133" y="1256579"/>
            <a:ext cx="8468334" cy="3400088"/>
          </a:xfrm>
        </p:spPr>
        <p:txBody>
          <a:bodyPr/>
          <a:lstStyle/>
          <a:p>
            <a:pPr marL="354013" indent="-354013">
              <a:buFont typeface="Arial" panose="020B0604020202020204" pitchFamily="34" charset="0"/>
              <a:buChar char="•"/>
            </a:pPr>
            <a:r>
              <a:rPr lang="en-US" dirty="0"/>
              <a:t>What happens to the bin edges in the </a:t>
            </a:r>
            <a:r>
              <a:rPr lang="en-US" dirty="0" err="1"/>
              <a:t>discretisation</a:t>
            </a:r>
            <a:r>
              <a:rPr lang="en-US" dirty="0"/>
              <a:t> process using the </a:t>
            </a:r>
            <a:r>
              <a:rPr lang="en-US" dirty="0">
                <a:solidFill>
                  <a:schemeClr val="tx2"/>
                </a:solidFill>
                <a:latin typeface="Consolas" panose="020B0609020204030204" pitchFamily="49" charset="0"/>
              </a:rPr>
              <a:t>cut()</a:t>
            </a:r>
            <a:r>
              <a:rPr lang="en-US" dirty="0"/>
              <a:t> function?</a:t>
            </a:r>
          </a:p>
          <a:p>
            <a:pPr marL="811213" lvl="1" indent="-354013" algn="l">
              <a:buFont typeface="Wingdings" panose="05000000000000000000" pitchFamily="2" charset="2"/>
              <a:buChar char="Ø"/>
            </a:pPr>
            <a:r>
              <a:rPr lang="en-US" dirty="0"/>
              <a:t>Left edge of first bin not included by default</a:t>
            </a:r>
          </a:p>
          <a:p>
            <a:pPr marL="811213" lvl="1" indent="-354013" algn="l">
              <a:buFont typeface="Wingdings" panose="05000000000000000000" pitchFamily="2" charset="2"/>
              <a:buChar char="Ø"/>
            </a:pPr>
            <a:r>
              <a:rPr lang="en-US" dirty="0"/>
              <a:t>Rightmost edge of bin is included </a:t>
            </a:r>
            <a:r>
              <a:rPr lang="en-US"/>
              <a:t>by default</a:t>
            </a:r>
            <a:endParaRPr lang="en-US" dirty="0"/>
          </a:p>
          <a:p>
            <a:pPr marL="811213" lvl="1" indent="-354013" algn="l">
              <a:buFont typeface="Wingdings" panose="05000000000000000000" pitchFamily="2" charset="2"/>
              <a:buChar char="Ø"/>
            </a:pPr>
            <a:endParaRPr lang="en-US" dirty="0"/>
          </a:p>
          <a:p>
            <a:pPr marL="354013" indent="-354013">
              <a:buFont typeface="Arial" panose="020B0604020202020204" pitchFamily="34" charset="0"/>
              <a:buChar char="•"/>
            </a:pPr>
            <a:r>
              <a:rPr lang="en-US" dirty="0"/>
              <a:t>When is log-transformation/</a:t>
            </a:r>
            <a:r>
              <a:rPr lang="en-US" dirty="0" err="1"/>
              <a:t>normalisation</a:t>
            </a:r>
            <a:r>
              <a:rPr lang="en-US" dirty="0"/>
              <a:t>/</a:t>
            </a:r>
            <a:r>
              <a:rPr lang="en-US" dirty="0" err="1"/>
              <a:t>standardisation</a:t>
            </a:r>
            <a:r>
              <a:rPr lang="en-US" dirty="0"/>
              <a:t> necessary? What is the main difference between </a:t>
            </a:r>
            <a:r>
              <a:rPr lang="en-US" dirty="0" err="1"/>
              <a:t>normalisation</a:t>
            </a:r>
            <a:r>
              <a:rPr lang="en-US" dirty="0"/>
              <a:t> and standardization?</a:t>
            </a:r>
          </a:p>
          <a:p>
            <a:pPr marL="811213" lvl="1" indent="-354013" algn="l">
              <a:buFont typeface="Wingdings" panose="05000000000000000000" pitchFamily="2" charset="2"/>
              <a:buChar char="Ø"/>
            </a:pPr>
            <a:r>
              <a:rPr lang="en-US" dirty="0"/>
              <a:t>Log-transform: reduce influence of outliers</a:t>
            </a:r>
          </a:p>
          <a:p>
            <a:pPr marL="811213" lvl="1" indent="-354013" algn="l">
              <a:buFont typeface="Wingdings" panose="05000000000000000000" pitchFamily="2" charset="2"/>
              <a:buChar char="Ø"/>
            </a:pPr>
            <a:r>
              <a:rPr lang="en-US" dirty="0"/>
              <a:t>Normalization and standardization: variables on different scales</a:t>
            </a:r>
          </a:p>
        </p:txBody>
      </p:sp>
    </p:spTree>
    <p:custDataLst>
      <p:tags r:id="rId1"/>
    </p:custDataLst>
    <p:extLst>
      <p:ext uri="{BB962C8B-B14F-4D97-AF65-F5344CB8AC3E}">
        <p14:creationId xmlns:p14="http://schemas.microsoft.com/office/powerpoint/2010/main" val="7051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Data</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We need Python compatible datasets to work with pandas.</a:t>
            </a:r>
          </a:p>
          <a:p>
            <a:pPr marL="354013" indent="-354013">
              <a:buFont typeface="Arial" panose="020B0604020202020204" pitchFamily="34" charset="0"/>
              <a:buChar char="•"/>
            </a:pPr>
            <a:r>
              <a:rPr lang="en-US" dirty="0"/>
              <a:t>Load a dataset in Python and open it in the format of pandas. </a:t>
            </a:r>
          </a:p>
          <a:p>
            <a:pPr marL="354013" indent="-354013">
              <a:buFont typeface="Arial" panose="020B0604020202020204" pitchFamily="34" charset="0"/>
              <a:buChar char="•"/>
            </a:pPr>
            <a:r>
              <a:rPr lang="en-US" dirty="0"/>
              <a:t>Convert .csv data files to pandas DataFrame by the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 is a reader to convert specific format of data files into pandas DataFrame.</a:t>
            </a:r>
          </a:p>
          <a:p>
            <a:pPr marL="354013" indent="-354013">
              <a:buFont typeface="Arial" panose="020B0604020202020204" pitchFamily="34" charset="0"/>
              <a:buChar char="•"/>
            </a:pPr>
            <a:r>
              <a:rPr lang="en-US" dirty="0"/>
              <a:t>pandas also provides readers to import data files from other sources such as Excel, SPSS, Stata, etc.</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0" y="2675491"/>
            <a:ext cx="8229599" cy="3921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read_csv</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csv_file_name.csv</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endParaRPr lang="en-US" dirty="0"/>
          </a:p>
          <a:p>
            <a:pPr marL="342900" indent="-342900">
              <a:buFont typeface="Arial" panose="020B0604020202020204" pitchFamily="34" charset="0"/>
              <a:buChar char="•"/>
            </a:pPr>
            <a:r>
              <a:rPr lang="en-US" dirty="0"/>
              <a:t>Pandas Read CSV:</a:t>
            </a:r>
          </a:p>
          <a:p>
            <a:r>
              <a:rPr lang="en-US"/>
              <a:t>	https://www.w3schools.com/python/pandas/pandas_csv.asp</a:t>
            </a:r>
            <a:endParaRPr lang="en-US" dirty="0"/>
          </a:p>
          <a:p>
            <a:endParaRPr lang="en-US" dirty="0"/>
          </a:p>
          <a:p>
            <a:pPr marL="342900" indent="-342900">
              <a:buFont typeface="Arial" panose="020B0604020202020204" pitchFamily="34" charset="0"/>
              <a:buChar char="•"/>
            </a:pPr>
            <a:r>
              <a:rPr lang="en-US" dirty="0"/>
              <a:t>Pandas </a:t>
            </a:r>
            <a:r>
              <a:rPr lang="en-US" dirty="0" err="1"/>
              <a:t>DataFrames</a:t>
            </a:r>
            <a:r>
              <a:rPr lang="en-US" dirty="0"/>
              <a:t>:</a:t>
            </a:r>
          </a:p>
          <a:p>
            <a:r>
              <a:rPr lang="en-US" dirty="0"/>
              <a:t>	https://www.w3schools.com/python/pandas/pandas_dataframes.asp</a:t>
            </a:r>
          </a:p>
          <a:p>
            <a:pPr algn="just"/>
            <a:endParaRPr lang="en-US" i="1" u="sng" dirty="0"/>
          </a:p>
          <a:p>
            <a:pPr algn="just"/>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Online Learning Platform </a:t>
            </a:r>
            <a:r>
              <a:rPr lang="en-SG"/>
              <a:t>(Optional)</a:t>
            </a:r>
            <a:endParaRPr lang="en-SG" dirty="0"/>
          </a:p>
        </p:txBody>
      </p:sp>
    </p:spTree>
    <p:custDataLst>
      <p:tags r:id="rId1"/>
    </p:custDataLst>
    <p:extLst>
      <p:ext uri="{BB962C8B-B14F-4D97-AF65-F5344CB8AC3E}">
        <p14:creationId xmlns:p14="http://schemas.microsoft.com/office/powerpoint/2010/main" val="196122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pandas Readers</a:t>
            </a:r>
          </a:p>
        </p:txBody>
      </p:sp>
      <p:sp>
        <p:nvSpPr>
          <p:cNvPr id="3" name="Content Placeholder 2"/>
          <p:cNvSpPr>
            <a:spLocks noGrp="1"/>
          </p:cNvSpPr>
          <p:nvPr>
            <p:ph idx="1"/>
          </p:nvPr>
        </p:nvSpPr>
        <p:spPr>
          <a:xfrm>
            <a:off x="457200" y="1295400"/>
            <a:ext cx="8229600" cy="5115232"/>
          </a:xfrm>
        </p:spPr>
        <p:txBody>
          <a:bodyPr/>
          <a:lstStyle/>
          <a:p>
            <a:pPr marL="354013" indent="-354013"/>
            <a:endParaRPr lang="en-US" dirty="0"/>
          </a:p>
          <a:p>
            <a:pPr marL="354013" indent="-354013"/>
            <a:endParaRPr lang="en-SG" dirty="0"/>
          </a:p>
        </p:txBody>
      </p:sp>
      <p:graphicFrame>
        <p:nvGraphicFramePr>
          <p:cNvPr id="6" name="Table 5">
            <a:extLst>
              <a:ext uri="{FF2B5EF4-FFF2-40B4-BE49-F238E27FC236}">
                <a16:creationId xmlns:a16="http://schemas.microsoft.com/office/drawing/2014/main" id="{DF75A850-C67C-46FE-BA4A-3D7D9FEB5B4F}"/>
              </a:ext>
            </a:extLst>
          </p:cNvPr>
          <p:cNvGraphicFramePr>
            <a:graphicFrameLocks noGrp="1"/>
          </p:cNvGraphicFramePr>
          <p:nvPr/>
        </p:nvGraphicFramePr>
        <p:xfrm>
          <a:off x="1174955" y="1395095"/>
          <a:ext cx="7403689" cy="4540250"/>
        </p:xfrm>
        <a:graphic>
          <a:graphicData uri="http://schemas.openxmlformats.org/drawingml/2006/table">
            <a:tbl>
              <a:tblPr firstRow="1" firstCol="1" bandRow="1">
                <a:tableStyleId>{B301B821-A1FF-4177-AEE7-76D212191A09}</a:tableStyleId>
              </a:tblPr>
              <a:tblGrid>
                <a:gridCol w="2521473">
                  <a:extLst>
                    <a:ext uri="{9D8B030D-6E8A-4147-A177-3AD203B41FA5}">
                      <a16:colId xmlns:a16="http://schemas.microsoft.com/office/drawing/2014/main" val="2169113075"/>
                    </a:ext>
                  </a:extLst>
                </a:gridCol>
                <a:gridCol w="1834217">
                  <a:extLst>
                    <a:ext uri="{9D8B030D-6E8A-4147-A177-3AD203B41FA5}">
                      <a16:colId xmlns:a16="http://schemas.microsoft.com/office/drawing/2014/main" val="1129112847"/>
                    </a:ext>
                  </a:extLst>
                </a:gridCol>
                <a:gridCol w="3047999">
                  <a:extLst>
                    <a:ext uri="{9D8B030D-6E8A-4147-A177-3AD203B41FA5}">
                      <a16:colId xmlns:a16="http://schemas.microsoft.com/office/drawing/2014/main" val="2367216350"/>
                    </a:ext>
                  </a:extLst>
                </a:gridCol>
              </a:tblGrid>
              <a:tr h="200025">
                <a:tc>
                  <a:txBody>
                    <a:bodyPr/>
                    <a:lstStyle/>
                    <a:p>
                      <a:pPr algn="ctr"/>
                      <a:r>
                        <a:rPr lang="en-SG" sz="2000" dirty="0">
                          <a:effectLst/>
                        </a:rPr>
                        <a:t>Reader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tc>
                <a:tc>
                  <a:txBody>
                    <a:bodyPr/>
                    <a:lstStyle/>
                    <a:p>
                      <a:pPr algn="ctr"/>
                      <a:r>
                        <a:rPr lang="en-SG" sz="2000">
                          <a:effectLst/>
                        </a:rPr>
                        <a:t>Format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tc>
                <a:tc>
                  <a:txBody>
                    <a:bodyPr/>
                    <a:lstStyle/>
                    <a:p>
                      <a:pPr algn="ctr"/>
                      <a:r>
                        <a:rPr lang="en-SG" sz="2000">
                          <a:effectLst/>
                        </a:rPr>
                        <a:t>Data 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tc>
                <a:extLst>
                  <a:ext uri="{0D108BD9-81ED-4DB2-BD59-A6C34878D82A}">
                    <a16:rowId xmlns:a16="http://schemas.microsoft.com/office/drawing/2014/main" val="2388647718"/>
                  </a:ext>
                </a:extLst>
              </a:tr>
              <a:tr h="209550">
                <a:tc>
                  <a:txBody>
                    <a:bodyPr/>
                    <a:lstStyle/>
                    <a:p>
                      <a:pPr algn="l"/>
                      <a:r>
                        <a:rPr lang="en-SG" sz="2000" b="0" dirty="0" err="1">
                          <a:effectLst/>
                          <a:latin typeface="Consolas" panose="020B0609020204030204" pitchFamily="49" charset="0"/>
                        </a:rPr>
                        <a:t>read_csv</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dirty="0">
                          <a:effectLst/>
                        </a:rPr>
                        <a:t>text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CSV</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63893777"/>
                  </a:ext>
                </a:extLst>
              </a:tr>
              <a:tr h="200025">
                <a:tc>
                  <a:txBody>
                    <a:bodyPr/>
                    <a:lstStyle/>
                    <a:p>
                      <a:pPr algn="l"/>
                      <a:r>
                        <a:rPr lang="en-SG" sz="2000" b="0" dirty="0" err="1">
                          <a:effectLst/>
                          <a:latin typeface="Consolas" panose="020B0609020204030204" pitchFamily="49" charset="0"/>
                        </a:rPr>
                        <a:t>read_html</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a:effectLst/>
                        </a:rPr>
                        <a:t>text</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HTML</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82366138"/>
                  </a:ext>
                </a:extLst>
              </a:tr>
              <a:tr h="200025">
                <a:tc>
                  <a:txBody>
                    <a:bodyPr/>
                    <a:lstStyle/>
                    <a:p>
                      <a:pPr algn="l"/>
                      <a:r>
                        <a:rPr lang="en-SG" sz="2000" b="0" dirty="0" err="1">
                          <a:effectLst/>
                          <a:latin typeface="Consolas" panose="020B0609020204030204" pitchFamily="49" charset="0"/>
                        </a:rPr>
                        <a:t>read_clipboard</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a:effectLst/>
                        </a:rPr>
                        <a:t>text</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Local clipboard</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699370"/>
                  </a:ext>
                </a:extLst>
              </a:tr>
              <a:tr h="200025">
                <a:tc>
                  <a:txBody>
                    <a:bodyPr/>
                    <a:lstStyle/>
                    <a:p>
                      <a:pPr algn="l"/>
                      <a:r>
                        <a:rPr lang="en-SG" sz="2000" b="0" dirty="0" err="1">
                          <a:effectLst/>
                          <a:latin typeface="Consolas" panose="020B0609020204030204" pitchFamily="49" charset="0"/>
                        </a:rPr>
                        <a:t>read_excel</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a:effectLst/>
                        </a:rPr>
                        <a:t>binary</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MS Excel</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63071291"/>
                  </a:ext>
                </a:extLst>
              </a:tr>
              <a:tr h="200025">
                <a:tc>
                  <a:txBody>
                    <a:bodyPr/>
                    <a:lstStyle/>
                    <a:p>
                      <a:pPr algn="l"/>
                      <a:r>
                        <a:rPr lang="en-SG" sz="2000" b="0" dirty="0" err="1">
                          <a:effectLst/>
                          <a:latin typeface="Consolas" panose="020B0609020204030204" pitchFamily="49" charset="0"/>
                        </a:rPr>
                        <a:t>read_stata</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a:effectLst/>
                        </a:rPr>
                        <a:t>binary</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Stata</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9118153"/>
                  </a:ext>
                </a:extLst>
              </a:tr>
              <a:tr h="200025">
                <a:tc>
                  <a:txBody>
                    <a:bodyPr/>
                    <a:lstStyle/>
                    <a:p>
                      <a:pPr algn="l"/>
                      <a:r>
                        <a:rPr lang="en-SG" sz="2000" b="0" dirty="0" err="1">
                          <a:effectLst/>
                          <a:latin typeface="Consolas" panose="020B0609020204030204" pitchFamily="49" charset="0"/>
                        </a:rPr>
                        <a:t>read_sas</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a:effectLst/>
                        </a:rPr>
                        <a:t>binary</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SAS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04244423"/>
                  </a:ext>
                </a:extLst>
              </a:tr>
              <a:tr h="200025">
                <a:tc>
                  <a:txBody>
                    <a:bodyPr/>
                    <a:lstStyle/>
                    <a:p>
                      <a:pPr algn="l"/>
                      <a:r>
                        <a:rPr lang="en-SG" sz="2000" b="0" dirty="0" err="1">
                          <a:effectLst/>
                          <a:latin typeface="Consolas" panose="020B0609020204030204" pitchFamily="49" charset="0"/>
                        </a:rPr>
                        <a:t>read_spss</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a:effectLst/>
                        </a:rPr>
                        <a:t>binary</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SPSS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92659500"/>
                  </a:ext>
                </a:extLst>
              </a:tr>
              <a:tr h="200025">
                <a:tc>
                  <a:txBody>
                    <a:bodyPr/>
                    <a:lstStyle/>
                    <a:p>
                      <a:pPr algn="l"/>
                      <a:r>
                        <a:rPr lang="en-SG" sz="2000" b="0" dirty="0" err="1">
                          <a:effectLst/>
                          <a:latin typeface="Consolas" panose="020B0609020204030204" pitchFamily="49" charset="0"/>
                        </a:rPr>
                        <a:t>read_pickle</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a:effectLst/>
                        </a:rPr>
                        <a:t>binary</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Python Pickle Format</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5479067"/>
                  </a:ext>
                </a:extLst>
              </a:tr>
              <a:tr h="200025">
                <a:tc>
                  <a:txBody>
                    <a:bodyPr/>
                    <a:lstStyle/>
                    <a:p>
                      <a:pPr algn="l"/>
                      <a:r>
                        <a:rPr lang="en-SG" sz="2000" b="0" dirty="0" err="1">
                          <a:effectLst/>
                          <a:latin typeface="Consolas" panose="020B0609020204030204" pitchFamily="49" charset="0"/>
                        </a:rPr>
                        <a:t>read_sql</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dirty="0">
                          <a:effectLst/>
                        </a:rPr>
                        <a:t>SQL</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a:effectLst/>
                        </a:rPr>
                        <a:t>SQL</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054004"/>
                  </a:ext>
                </a:extLst>
              </a:tr>
              <a:tr h="190500">
                <a:tc>
                  <a:txBody>
                    <a:bodyPr/>
                    <a:lstStyle/>
                    <a:p>
                      <a:pPr algn="l"/>
                      <a:r>
                        <a:rPr lang="en-SG" sz="2000" b="0" dirty="0" err="1">
                          <a:effectLst/>
                          <a:latin typeface="Consolas" panose="020B0609020204030204" pitchFamily="49" charset="0"/>
                        </a:rPr>
                        <a:t>read_gbq</a:t>
                      </a:r>
                      <a:r>
                        <a:rPr lang="en-SG"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r>
                        <a:rPr lang="en-SG" sz="2000" dirty="0">
                          <a:effectLst/>
                        </a:rPr>
                        <a:t>SQL</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l"/>
                      <a:r>
                        <a:rPr lang="en-SG" sz="2000" dirty="0">
                          <a:effectLst/>
                        </a:rPr>
                        <a:t>Google </a:t>
                      </a:r>
                      <a:r>
                        <a:rPr lang="en-SG" sz="2000" dirty="0" err="1">
                          <a:effectLst/>
                        </a:rPr>
                        <a:t>BigQuery</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78921347"/>
                  </a:ext>
                </a:extLst>
              </a:tr>
            </a:tbl>
          </a:graphicData>
        </a:graphic>
      </p:graphicFrame>
    </p:spTree>
    <p:custDataLst>
      <p:tags r:id="rId1"/>
    </p:custDataLst>
    <p:extLst>
      <p:ext uri="{BB962C8B-B14F-4D97-AF65-F5344CB8AC3E}">
        <p14:creationId xmlns:p14="http://schemas.microsoft.com/office/powerpoint/2010/main" val="35883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Display pandas DataFrames</a:t>
            </a:r>
          </a:p>
        </p:txBody>
      </p:sp>
      <p:sp>
        <p:nvSpPr>
          <p:cNvPr id="3" name="Content Placeholder 2"/>
          <p:cNvSpPr>
            <a:spLocks noGrp="1"/>
          </p:cNvSpPr>
          <p:nvPr>
            <p:ph idx="1"/>
          </p:nvPr>
        </p:nvSpPr>
        <p:spPr>
          <a:xfrm>
            <a:off x="457200" y="1295400"/>
            <a:ext cx="8229600" cy="5115232"/>
          </a:xfrm>
        </p:spPr>
        <p:txBody>
          <a:bodyPr/>
          <a:lstStyle/>
          <a:p>
            <a:pPr marL="354013" indent="-354013"/>
            <a:endParaRPr lang="en-US" dirty="0"/>
          </a:p>
          <a:p>
            <a:pPr marL="354013" indent="-354013"/>
            <a:endParaRPr lang="en-SG" dirty="0"/>
          </a:p>
        </p:txBody>
      </p:sp>
      <p:sp>
        <p:nvSpPr>
          <p:cNvPr id="7" name="Content Placeholder 2">
            <a:extLst>
              <a:ext uri="{FF2B5EF4-FFF2-40B4-BE49-F238E27FC236}">
                <a16:creationId xmlns:a16="http://schemas.microsoft.com/office/drawing/2014/main" id="{FD6BA542-D7E8-4835-A575-349301C2A457}"/>
              </a:ext>
            </a:extLst>
          </p:cNvPr>
          <p:cNvSpPr txBox="1">
            <a:spLocks/>
          </p:cNvSpPr>
          <p:nvPr/>
        </p:nvSpPr>
        <p:spPr>
          <a:xfrm>
            <a:off x="457200" y="1295400"/>
            <a:ext cx="8229600" cy="5115232"/>
          </a:xfrm>
          <a:prstGeom prst="rect">
            <a:avLst/>
          </a:prstGeom>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013" indent="-354013"/>
            <a:r>
              <a:rPr lang="en-US" dirty="0"/>
              <a:t>We can use the </a:t>
            </a:r>
            <a:r>
              <a:rPr lang="en-US" dirty="0">
                <a:solidFill>
                  <a:schemeClr val="tx2"/>
                </a:solidFill>
                <a:latin typeface="Consolas" panose="020B0609020204030204" pitchFamily="49" charset="0"/>
              </a:rPr>
              <a:t>print()</a:t>
            </a:r>
            <a:r>
              <a:rPr lang="en-US" dirty="0"/>
              <a:t> </a:t>
            </a:r>
            <a:r>
              <a:rPr lang="en-US" dirty="0">
                <a:highlight>
                  <a:srgbClr val="FFFF00"/>
                </a:highlight>
              </a:rPr>
              <a:t>function</a:t>
            </a:r>
            <a:r>
              <a:rPr lang="en-US" dirty="0"/>
              <a:t> to display the whole DataFrame.</a:t>
            </a:r>
          </a:p>
          <a:p>
            <a:pPr marL="354013" indent="-354013"/>
            <a:endParaRPr lang="en-US" dirty="0"/>
          </a:p>
          <a:p>
            <a:pPr marL="354013" indent="-354013"/>
            <a:r>
              <a:rPr lang="en-US" dirty="0"/>
              <a:t>Alternatively, </a:t>
            </a:r>
            <a:r>
              <a:rPr lang="en-US" dirty="0">
                <a:solidFill>
                  <a:schemeClr val="tx2"/>
                </a:solidFill>
                <a:latin typeface="Consolas" panose="020B0609020204030204" pitchFamily="49" charset="0"/>
              </a:rPr>
              <a:t>display()</a:t>
            </a:r>
            <a:r>
              <a:rPr lang="en-US" dirty="0"/>
              <a:t> function achieves the same.</a:t>
            </a:r>
          </a:p>
          <a:p>
            <a:pPr marL="354013" indent="-354013"/>
            <a:endParaRPr lang="en-US" dirty="0"/>
          </a:p>
          <a:p>
            <a:pPr marL="354013" indent="-354013"/>
            <a:r>
              <a:rPr lang="en-US" dirty="0"/>
              <a:t>Another possibility is to print the DataFrames without any function.</a:t>
            </a:r>
          </a:p>
          <a:p>
            <a:pPr marL="354013" indent="-354013"/>
            <a:endParaRPr lang="en-US" dirty="0"/>
          </a:p>
          <a:p>
            <a:pPr marL="354013" indent="-354013"/>
            <a:r>
              <a:rPr lang="en-US" dirty="0">
                <a:latin typeface="+mj-lt"/>
              </a:rPr>
              <a:t>Use the </a:t>
            </a:r>
            <a:r>
              <a:rPr lang="en-US" dirty="0">
                <a:solidFill>
                  <a:schemeClr val="tx2"/>
                </a:solidFill>
                <a:highlight>
                  <a:srgbClr val="FFFF00"/>
                </a:highlight>
                <a:latin typeface="Consolas" panose="020B0609020204030204" pitchFamily="49" charset="0"/>
              </a:rPr>
              <a:t>.</a:t>
            </a:r>
            <a:r>
              <a:rPr lang="en-US" dirty="0">
                <a:solidFill>
                  <a:schemeClr val="tx2"/>
                </a:solidFill>
                <a:latin typeface="Consolas" panose="020B0609020204030204" pitchFamily="49" charset="0"/>
              </a:rPr>
              <a:t>head()</a:t>
            </a:r>
            <a:r>
              <a:rPr lang="en-US" dirty="0">
                <a:latin typeface="+mj-lt"/>
              </a:rPr>
              <a:t> </a:t>
            </a:r>
            <a:r>
              <a:rPr lang="en-US" dirty="0">
                <a:highlight>
                  <a:srgbClr val="FFFF00"/>
                </a:highlight>
                <a:latin typeface="+mj-lt"/>
              </a:rPr>
              <a:t>method</a:t>
            </a:r>
            <a:r>
              <a:rPr lang="en-US" dirty="0">
                <a:latin typeface="+mj-lt"/>
              </a:rPr>
              <a:t> to display the first five rows of a DataFrame.</a:t>
            </a:r>
          </a:p>
          <a:p>
            <a:pPr marL="354013" indent="-354013"/>
            <a:endParaRPr lang="en-US" dirty="0"/>
          </a:p>
          <a:p>
            <a:pPr marL="354013" indent="-354013"/>
            <a:endParaRPr lang="en-SG" dirty="0"/>
          </a:p>
        </p:txBody>
      </p:sp>
      <p:sp>
        <p:nvSpPr>
          <p:cNvPr id="8" name="Rectangle 7">
            <a:extLst>
              <a:ext uri="{FF2B5EF4-FFF2-40B4-BE49-F238E27FC236}">
                <a16:creationId xmlns:a16="http://schemas.microsoft.com/office/drawing/2014/main" id="{626369DE-B48C-4D60-B827-1F5BA1C7E34C}"/>
              </a:ext>
            </a:extLst>
          </p:cNvPr>
          <p:cNvSpPr/>
          <p:nvPr/>
        </p:nvSpPr>
        <p:spPr>
          <a:xfrm>
            <a:off x="457200" y="1741426"/>
            <a:ext cx="8229599" cy="3921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print</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F5AB31BC-EB0C-4E69-8FA3-03D26280E2CC}"/>
              </a:ext>
            </a:extLst>
          </p:cNvPr>
          <p:cNvSpPr/>
          <p:nvPr/>
        </p:nvSpPr>
        <p:spPr>
          <a:xfrm>
            <a:off x="457200" y="2700071"/>
            <a:ext cx="8229599" cy="3921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display</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1F439419-4D98-43F4-A676-B62E47D92F10}"/>
              </a:ext>
            </a:extLst>
          </p:cNvPr>
          <p:cNvSpPr/>
          <p:nvPr/>
        </p:nvSpPr>
        <p:spPr>
          <a:xfrm>
            <a:off x="457200" y="3569669"/>
            <a:ext cx="8229599" cy="3921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11" name="Rectangle 10">
            <a:extLst>
              <a:ext uri="{FF2B5EF4-FFF2-40B4-BE49-F238E27FC236}">
                <a16:creationId xmlns:a16="http://schemas.microsoft.com/office/drawing/2014/main" id="{F5937631-A8BE-4829-9EB6-9D21FA5EC36C}"/>
              </a:ext>
            </a:extLst>
          </p:cNvPr>
          <p:cNvSpPr/>
          <p:nvPr/>
        </p:nvSpPr>
        <p:spPr>
          <a:xfrm>
            <a:off x="457200" y="4439267"/>
            <a:ext cx="8229599" cy="3921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.head</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75219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USED_LAYOUT" val="2"/>
  <p:tag name="AUDIO_ID" val="371"/>
  <p:tag name="ARTICULATE_AUDIO_RECORDED" val="1"/>
  <p:tag name="ELAPSEDTIME" val="63.1"/>
</p:tagLst>
</file>

<file path=ppt/tags/tag10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02.xml><?xml version="1.0" encoding="utf-8"?>
<p:tagLst xmlns:a="http://schemas.openxmlformats.org/drawingml/2006/main" xmlns:r="http://schemas.openxmlformats.org/officeDocument/2006/relationships" xmlns:p="http://schemas.openxmlformats.org/presentationml/2006/main">
  <p:tag name="ARTICULATE_USED_LAYOUT" val="2"/>
  <p:tag name="AUDIO_ID" val="372"/>
  <p:tag name="ARTICULATE_AUDIO_RECORDED" val="1"/>
  <p:tag name="ELAPSEDTIME" val="50.5"/>
</p:tagLst>
</file>

<file path=ppt/tags/tag10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0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10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0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50.5"/>
</p:tagLst>
</file>

<file path=ppt/tags/tag10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0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50.5"/>
</p:tagLst>
</file>

<file path=ppt/tags/tag10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1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25.4"/>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98"/>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10"/>
  <p:tag name="ARTICULATE_AUDIO_RECORDED" val="1"/>
  <p:tag name="ELAPSEDTIME" val="3.5"/>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11"/>
  <p:tag name="ARTICULATE_AUDIO_RECORDED" val="1"/>
  <p:tag name="ELAPSEDTIME" val="31"/>
</p:tagLst>
</file>

<file path=ppt/tags/tag23.xml><?xml version="1.0" encoding="utf-8"?>
<p:tagLst xmlns:a="http://schemas.openxmlformats.org/drawingml/2006/main" xmlns:r="http://schemas.openxmlformats.org/officeDocument/2006/relationships" xmlns:p="http://schemas.openxmlformats.org/presentationml/2006/main">
  <p:tag name="BULLET_7" val="8226"/>
  <p:tag name="BULLET_8" val="8226"/>
  <p:tag name="BULLET_9" val="8226"/>
  <p:tag name="BULLET_10" val="8226"/>
  <p:tag name="BULLET_11" val="8226"/>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54"/>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18"/>
  <p:tag name="ARTICULATE_AUDIO_RECORDED" val="1"/>
  <p:tag name="ELAPSEDTIME" val="76"/>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20"/>
  <p:tag name="ARTICULATE_AUDIO_RECORDED" val="1"/>
  <p:tag name="ELAPSEDTIME" val="77.3"/>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27"/>
  <p:tag name="ARTICULATE_AUDIO_RECORDED" val="1"/>
  <p:tag name="ELAPSEDTIME" val="72.9"/>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2"/>
  <p:tag name="ARTICULATE_AUDIO_RECORDED" val="1"/>
  <p:tag name="ELAPSEDTIME" val="112.1"/>
</p:tagLst>
</file>

<file path=ppt/tags/tag3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3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9.5"/>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40.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UDIO_ID" val="336"/>
  <p:tag name="ARTICULATE_AUDIO_RECORDED" val="1"/>
  <p:tag name="ELAPSEDTIME" val="52.4"/>
  <p:tag name="ARTICULATE_USED_LAYOUT" val="2"/>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1"/>
  <p:tag name="ARTICULATE_USED_LAYOUT" val="2"/>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336"/>
  <p:tag name="ARTICULATE_AUDIO_RECORDED" val="1"/>
  <p:tag name="ELAPSEDTIME" val="52.4"/>
  <p:tag name="ARTICULATE_USED_LAYOUT" val="2"/>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337"/>
  <p:tag name="ARTICULATE_AUDIO_RECORDED" val="1"/>
  <p:tag name="ELAPSEDTIME" val="48.5"/>
  <p:tag name="ARTICULATE_USED_LAYOUT" val="2"/>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52.xml><?xml version="1.0" encoding="utf-8"?>
<p:tagLst xmlns:a="http://schemas.openxmlformats.org/drawingml/2006/main" xmlns:r="http://schemas.openxmlformats.org/officeDocument/2006/relationships" xmlns:p="http://schemas.openxmlformats.org/presentationml/2006/main">
  <p:tag name="AUDIO_ID" val="338"/>
  <p:tag name="ARTICULATE_AUDIO_RECORDED" val="1"/>
  <p:tag name="ELAPSEDTIME" val="17.5"/>
  <p:tag name="ARTICULATE_USED_LAYOUT" val="2"/>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4.xml><?xml version="1.0" encoding="utf-8"?>
<p:tagLst xmlns:a="http://schemas.openxmlformats.org/drawingml/2006/main" xmlns:r="http://schemas.openxmlformats.org/officeDocument/2006/relationships" xmlns:p="http://schemas.openxmlformats.org/presentationml/2006/main">
  <p:tag name="AUDIO_ID" val="339"/>
  <p:tag name="ARTICULATE_AUDIO_RECORDED" val="1"/>
  <p:tag name="ELAPSEDTIME" val="42.4"/>
  <p:tag name="ARTICULATE_USED_LAYOUT" val="2"/>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UDIO_ID" val="340"/>
  <p:tag name="ARTICULATE_AUDIO_RECORDED" val="1"/>
  <p:tag name="ELAPSEDTIME" val="15.7"/>
  <p:tag name="ARTICULATE_USED_LAYOUT" val="2"/>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8.xml><?xml version="1.0" encoding="utf-8"?>
<p:tagLst xmlns:a="http://schemas.openxmlformats.org/drawingml/2006/main" xmlns:r="http://schemas.openxmlformats.org/officeDocument/2006/relationships" xmlns:p="http://schemas.openxmlformats.org/presentationml/2006/main">
  <p:tag name="AUDIO_ID" val="341"/>
  <p:tag name="ARTICULATE_AUDIO_RECORDED" val="1"/>
  <p:tag name="ELAPSEDTIME" val="27.9"/>
  <p:tag name="ARTICULATE_USED_LAYOUT" val="2"/>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342"/>
  <p:tag name="ARTICULATE_AUDIO_RECORDED" val="1"/>
  <p:tag name="ELAPSEDTIME" val="19.3"/>
  <p:tag name="ARTICULATE_USED_LAYOUT" val="2"/>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UDIO_ID" val="318"/>
  <p:tag name="ARTICULATE_AUDIO_RECORDED" val="1"/>
  <p:tag name="ELAPSEDTIME" val="76.6"/>
  <p:tag name="ARTICULATE_USED_LAYOUT" val="2"/>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32.6"/>
  <p:tag name="ARTICULATE_USED_LAYOUT" val="2"/>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80.4"/>
  <p:tag name="ARTICULATE_USED_LAYOUT" val="2"/>
</p:tagLst>
</file>

<file path=ppt/tags/tag7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73.xml><?xml version="1.0" encoding="utf-8"?>
<p:tagLst xmlns:a="http://schemas.openxmlformats.org/drawingml/2006/main" xmlns:r="http://schemas.openxmlformats.org/officeDocument/2006/relationships" xmlns:p="http://schemas.openxmlformats.org/presentationml/2006/main">
  <p:tag name="AUDIO_ID" val="347"/>
  <p:tag name="ARTICULATE_AUDIO_RECORDED" val="1"/>
  <p:tag name="ELAPSEDTIME" val="103.8"/>
  <p:tag name="ARTICULATE_USED_LAYOUT" val="2"/>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75.xml><?xml version="1.0" encoding="utf-8"?>
<p:tagLst xmlns:a="http://schemas.openxmlformats.org/drawingml/2006/main" xmlns:r="http://schemas.openxmlformats.org/officeDocument/2006/relationships" xmlns:p="http://schemas.openxmlformats.org/presentationml/2006/main">
  <p:tag name="AUDIO_ID" val="348"/>
  <p:tag name="ARTICULATE_AUDIO_RECORDED" val="1"/>
  <p:tag name="ELAPSEDTIME" val="156.2"/>
  <p:tag name="ARTICULATE_USED_LAYOUT" val="2"/>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Lst>
</file>

<file path=ppt/tags/tag77.xml><?xml version="1.0" encoding="utf-8"?>
<p:tagLst xmlns:a="http://schemas.openxmlformats.org/drawingml/2006/main" xmlns:r="http://schemas.openxmlformats.org/officeDocument/2006/relationships" xmlns:p="http://schemas.openxmlformats.org/presentationml/2006/main">
  <p:tag name="AUDIO_ID" val="349"/>
  <p:tag name="ARTICULATE_AUDIO_RECORDED" val="1"/>
  <p:tag name="ELAPSEDTIME" val="112.1"/>
  <p:tag name="ARTICULATE_USED_LAYOUT" val="2"/>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79.xml><?xml version="1.0" encoding="utf-8"?>
<p:tagLst xmlns:a="http://schemas.openxmlformats.org/drawingml/2006/main" xmlns:r="http://schemas.openxmlformats.org/officeDocument/2006/relationships" xmlns:p="http://schemas.openxmlformats.org/presentationml/2006/main">
  <p:tag name="AUDIO_ID" val="352"/>
  <p:tag name="ARTICULATE_AUDIO_RECORDED" val="1"/>
  <p:tag name="ELAPSEDTIME" val="127.8"/>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RTICULATE_USED_LAYOUT" val="2"/>
  <p:tag name="AUDIO_ID" val="355"/>
  <p:tag name="ARTICULATE_AUDIO_RECORDED" val="1"/>
  <p:tag name="ELAPSEDTIME" val="66.4"/>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USED_LAYOUT" val="2"/>
  <p:tag name="AUDIO_ID" val="358"/>
  <p:tag name="ARTICULATE_AUDIO_RECORDED" val="1"/>
  <p:tag name="ELAPSEDTIME" val="130.6"/>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9"/>
</p:tagLst>
</file>

<file path=ppt/tags/tag85.xml><?xml version="1.0" encoding="utf-8"?>
<p:tagLst xmlns:a="http://schemas.openxmlformats.org/drawingml/2006/main" xmlns:r="http://schemas.openxmlformats.org/officeDocument/2006/relationships" xmlns:p="http://schemas.openxmlformats.org/presentationml/2006/main">
  <p:tag name="ARTICULATE_USED_LAYOUT" val="2"/>
  <p:tag name="AUDIO_ID" val="359"/>
  <p:tag name="ARTICULATE_AUDIO_RECORDED" val="1"/>
  <p:tag name="ELAPSEDTIME" val="71.9"/>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Lst>
</file>

<file path=ppt/tags/tag8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40.4"/>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80.9"/>
</p:tagLst>
</file>

<file path=ppt/tags/tag9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94.xml><?xml version="1.0" encoding="utf-8"?>
<p:tagLst xmlns:a="http://schemas.openxmlformats.org/drawingml/2006/main" xmlns:r="http://schemas.openxmlformats.org/officeDocument/2006/relationships" xmlns:p="http://schemas.openxmlformats.org/presentationml/2006/main">
  <p:tag name="ARTICULATE_USED_LAYOUT" val="2"/>
  <p:tag name="AUDIO_ID" val="365"/>
  <p:tag name="ARTICULATE_AUDIO_RECORDED" val="1"/>
  <p:tag name="ELAPSEDTIME" val="146.8"/>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96.xml><?xml version="1.0" encoding="utf-8"?>
<p:tagLst xmlns:a="http://schemas.openxmlformats.org/drawingml/2006/main" xmlns:r="http://schemas.openxmlformats.org/officeDocument/2006/relationships" xmlns:p="http://schemas.openxmlformats.org/presentationml/2006/main">
  <p:tag name="ARTICULATE_USED_LAYOUT" val="2"/>
  <p:tag name="AUDIO_ID" val="367"/>
  <p:tag name="ARTICULATE_AUDIO_RECORDED" val="1"/>
  <p:tag name="ELAPSEDTIME" val="58.1"/>
</p:tagLst>
</file>

<file path=ppt/tags/tag9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8.xml><?xml version="1.0" encoding="utf-8"?>
<p:tagLst xmlns:a="http://schemas.openxmlformats.org/drawingml/2006/main" xmlns:r="http://schemas.openxmlformats.org/officeDocument/2006/relationships" xmlns:p="http://schemas.openxmlformats.org/presentationml/2006/main">
  <p:tag name="ARTICULATE_USED_LAYOUT" val="2"/>
  <p:tag name="AUDIO_ID" val="369"/>
  <p:tag name="ARTICULATE_AUDIO_RECORDED" val="1"/>
  <p:tag name="ELAPSEDTIME" val="53.4"/>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4367</TotalTime>
  <Words>9865</Words>
  <Application>Microsoft Office PowerPoint</Application>
  <PresentationFormat>On-screen Show (4:3)</PresentationFormat>
  <Paragraphs>913</Paragraphs>
  <Slides>70</Slides>
  <Notes>48</Notes>
  <HiddenSlides>20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70</vt:i4>
      </vt:variant>
    </vt:vector>
  </HeadingPairs>
  <TitlesOfParts>
    <vt:vector size="87" baseType="lpstr">
      <vt:lpstr>Arial</vt:lpstr>
      <vt:lpstr>Book Antiqua</vt:lpstr>
      <vt:lpstr>Calibri</vt:lpstr>
      <vt:lpstr>Calibri Light</vt:lpstr>
      <vt:lpstr>Consolas</vt:lpstr>
      <vt:lpstr>Courier New</vt:lpstr>
      <vt:lpstr>Lucida Sans</vt:lpstr>
      <vt:lpstr>Lucida Sans</vt:lpstr>
      <vt:lpstr>Montserrat Medium</vt:lpstr>
      <vt:lpstr>Palatino Linotype</vt:lpstr>
      <vt:lpstr>Roboto Medium</vt:lpstr>
      <vt:lpstr>Times New Roman</vt:lpstr>
      <vt:lpstr>Wingdings</vt:lpstr>
      <vt:lpstr>SBIZ</vt:lpstr>
      <vt:lpstr>3_Office Theme</vt:lpstr>
      <vt:lpstr>Office Theme</vt:lpstr>
      <vt:lpstr>1_Office Theme</vt:lpstr>
      <vt:lpstr>ANL252 – Assessments, weightage, deadlines</vt:lpstr>
      <vt:lpstr>Python for Data Analytics ANL 252</vt:lpstr>
      <vt:lpstr>Learning Objectives of ANL201 </vt:lpstr>
      <vt:lpstr>Study Unit 4  Data Management </vt:lpstr>
      <vt:lpstr>Import Data</vt:lpstr>
      <vt:lpstr>pandas Package</vt:lpstr>
      <vt:lpstr>Import Data</vt:lpstr>
      <vt:lpstr>pandas Readers</vt:lpstr>
      <vt:lpstr>Display pandas DataFrames</vt:lpstr>
      <vt:lpstr>Data Selection</vt:lpstr>
      <vt:lpstr>Select Columns by Variables</vt:lpstr>
      <vt:lpstr>Example of column selection  </vt:lpstr>
      <vt:lpstr>Select Rows by Positions</vt:lpstr>
      <vt:lpstr>Example of row selection </vt:lpstr>
      <vt:lpstr>Select Rows by Indices</vt:lpstr>
      <vt:lpstr>Example of using row indices</vt:lpstr>
      <vt:lpstr>Select Cells by Positions and Indices</vt:lpstr>
      <vt:lpstr>Select Cells by Boolean Masking</vt:lpstr>
      <vt:lpstr>Discussion</vt:lpstr>
      <vt:lpstr>Discussion (Answers)</vt:lpstr>
      <vt:lpstr>First Activity</vt:lpstr>
      <vt:lpstr>Second Activity</vt:lpstr>
      <vt:lpstr>Discussion</vt:lpstr>
      <vt:lpstr>Discussion</vt:lpstr>
      <vt:lpstr>15 min break</vt:lpstr>
      <vt:lpstr>Merge DataFrames</vt:lpstr>
      <vt:lpstr>Natural Join of DataFrames</vt:lpstr>
      <vt:lpstr>Append DataFrames by Rows</vt:lpstr>
      <vt:lpstr>Merge DataFrames by Columns</vt:lpstr>
      <vt:lpstr>Outer Join DataFrames with Some Common Variables</vt:lpstr>
      <vt:lpstr>Inner Join DataFrames with Some Common Variables</vt:lpstr>
      <vt:lpstr>Outer Join DataFrames with Some Common Observations</vt:lpstr>
      <vt:lpstr>Inner Join DataFrames with Some Common Observations</vt:lpstr>
      <vt:lpstr>Outer Join DataFrames with Different Shapes</vt:lpstr>
      <vt:lpstr>Inner Join DataFrames with Different Shapes</vt:lpstr>
      <vt:lpstr>Concatenate DataFrames</vt:lpstr>
      <vt:lpstr>Summary - Join Types</vt:lpstr>
      <vt:lpstr>Third Activity</vt:lpstr>
      <vt:lpstr>Discussion</vt:lpstr>
      <vt:lpstr>Discussion (answers)</vt:lpstr>
      <vt:lpstr>Missing Data  and Outliers</vt:lpstr>
      <vt:lpstr>Missing Data</vt:lpstr>
      <vt:lpstr>Identify Missing Data</vt:lpstr>
      <vt:lpstr>Locate Missing Data (I)</vt:lpstr>
      <vt:lpstr>Example of Locating Missing Data (I)</vt:lpstr>
      <vt:lpstr>Locate Missing Data (II)</vt:lpstr>
      <vt:lpstr>Example of Locating Missing Data (II)</vt:lpstr>
      <vt:lpstr>Delete Missing Data</vt:lpstr>
      <vt:lpstr>Example of Deleting Missing Data</vt:lpstr>
      <vt:lpstr>Replace Missing Data</vt:lpstr>
      <vt:lpstr>Example of Replacement</vt:lpstr>
      <vt:lpstr>Outliers</vt:lpstr>
      <vt:lpstr>Detect and Remove Outliers</vt:lpstr>
      <vt:lpstr>Example of Outliers (I)</vt:lpstr>
      <vt:lpstr>Example of Outliers (II)</vt:lpstr>
      <vt:lpstr>Fourth Activity</vt:lpstr>
      <vt:lpstr>15 min break</vt:lpstr>
      <vt:lpstr>Discussion</vt:lpstr>
      <vt:lpstr>Discussion (answers)</vt:lpstr>
      <vt:lpstr>Data Modification</vt:lpstr>
      <vt:lpstr>Sort Data</vt:lpstr>
      <vt:lpstr>Discretisation</vt:lpstr>
      <vt:lpstr>Grouping Data</vt:lpstr>
      <vt:lpstr>Transformation</vt:lpstr>
      <vt:lpstr>Standardisation</vt:lpstr>
      <vt:lpstr>Normalisation</vt:lpstr>
      <vt:lpstr>Fifth Activity</vt:lpstr>
      <vt:lpstr>Discussion</vt:lpstr>
      <vt:lpstr>Discussion (answers)</vt:lpstr>
      <vt:lpstr>Online Learning Platform (Optional)</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248</cp:revision>
  <dcterms:created xsi:type="dcterms:W3CDTF">2012-07-12T02:13:12Z</dcterms:created>
  <dcterms:modified xsi:type="dcterms:W3CDTF">2023-07-30T02:37:50Z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