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notesSlides/notesSlide41.xml" ContentType="application/vnd.openxmlformats-officedocument.presentationml.notesSlide+xml"/>
  <Override PartName="/ppt/tags/tag65.xml" ContentType="application/vnd.openxmlformats-officedocument.presentationml.tags+xml"/>
  <Override PartName="/ppt/notesSlides/notesSlide4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4"/>
  </p:notesMasterIdLst>
  <p:handoutMasterIdLst>
    <p:handoutMasterId r:id="rId65"/>
  </p:handoutMasterIdLst>
  <p:sldIdLst>
    <p:sldId id="468"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339" r:id="rId25"/>
    <p:sldId id="392" r:id="rId26"/>
    <p:sldId id="394" r:id="rId27"/>
    <p:sldId id="396" r:id="rId28"/>
    <p:sldId id="398" r:id="rId29"/>
    <p:sldId id="399" r:id="rId30"/>
    <p:sldId id="400" r:id="rId31"/>
    <p:sldId id="407" r:id="rId32"/>
    <p:sldId id="379" r:id="rId33"/>
    <p:sldId id="410" r:id="rId34"/>
    <p:sldId id="344" r:id="rId35"/>
    <p:sldId id="470" r:id="rId36"/>
    <p:sldId id="411" r:id="rId37"/>
    <p:sldId id="412" r:id="rId38"/>
    <p:sldId id="457" r:id="rId39"/>
    <p:sldId id="416" r:id="rId40"/>
    <p:sldId id="458" r:id="rId41"/>
    <p:sldId id="420" r:id="rId42"/>
    <p:sldId id="422" r:id="rId43"/>
    <p:sldId id="459" r:id="rId44"/>
    <p:sldId id="380" r:id="rId45"/>
    <p:sldId id="496" r:id="rId46"/>
    <p:sldId id="469" r:id="rId47"/>
    <p:sldId id="426" r:id="rId48"/>
    <p:sldId id="349" r:id="rId49"/>
    <p:sldId id="427" r:id="rId50"/>
    <p:sldId id="428" r:id="rId51"/>
    <p:sldId id="432" r:id="rId52"/>
    <p:sldId id="381" r:id="rId53"/>
    <p:sldId id="437" r:id="rId54"/>
    <p:sldId id="355" r:id="rId55"/>
    <p:sldId id="438" r:id="rId56"/>
    <p:sldId id="441" r:id="rId57"/>
    <p:sldId id="443" r:id="rId58"/>
    <p:sldId id="445" r:id="rId59"/>
    <p:sldId id="449" r:id="rId60"/>
    <p:sldId id="453" r:id="rId61"/>
    <p:sldId id="382" r:id="rId62"/>
    <p:sldId id="456" r:id="rId63"/>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8"/>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339"/>
            <p14:sldId id="392"/>
            <p14:sldId id="394"/>
            <p14:sldId id="396"/>
            <p14:sldId id="398"/>
            <p14:sldId id="399"/>
            <p14:sldId id="400"/>
            <p14:sldId id="407"/>
          </p14:sldIdLst>
        </p14:section>
        <p14:section name="Activity 2" id="{F200D206-2C7C-4B6D-97E0-D25C3588060E}">
          <p14:sldIdLst>
            <p14:sldId id="379"/>
            <p14:sldId id="410"/>
            <p14:sldId id="344"/>
            <p14:sldId id="470"/>
            <p14:sldId id="411"/>
            <p14:sldId id="412"/>
            <p14:sldId id="457"/>
            <p14:sldId id="416"/>
            <p14:sldId id="458"/>
            <p14:sldId id="420"/>
            <p14:sldId id="422"/>
            <p14:sldId id="459"/>
          </p14:sldIdLst>
        </p14:section>
        <p14:section name="Activity 3" id="{8D753C57-BCCF-4889-A4C0-32FB8245EE97}">
          <p14:sldIdLst>
            <p14:sldId id="380"/>
            <p14:sldId id="496"/>
            <p14:sldId id="469"/>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80" d="100"/>
          <a:sy n="80" d="100"/>
        </p:scale>
        <p:origin x="102" y="43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9.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5767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hyperlink" Target="https://www.w3schools.com/sql/sql_where.asp"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pic>
        <p:nvPicPr>
          <p:cNvPr id="5" name="table">
            <a:extLst>
              <a:ext uri="{FF2B5EF4-FFF2-40B4-BE49-F238E27FC236}">
                <a16:creationId xmlns:a16="http://schemas.microsoft.com/office/drawing/2014/main" id="{F98B608E-EF88-4600-99C7-A0AA01325E38}"/>
              </a:ext>
            </a:extLst>
          </p:cNvPr>
          <p:cNvPicPr>
            <a:picLocks noChangeAspect="1"/>
          </p:cNvPicPr>
          <p:nvPr/>
        </p:nvPicPr>
        <p:blipFill>
          <a:blip r:embed="rId3"/>
          <a:stretch>
            <a:fillRect/>
          </a:stretch>
        </p:blipFill>
        <p:spPr>
          <a:xfrm>
            <a:off x="123200" y="1859740"/>
            <a:ext cx="8464463" cy="3242385"/>
          </a:xfrm>
          <a:prstGeom prst="rect">
            <a:avLst/>
          </a:prstGeom>
        </p:spPr>
      </p:pic>
      <p:pic>
        <p:nvPicPr>
          <p:cNvPr id="7" name="table">
            <a:extLst>
              <a:ext uri="{FF2B5EF4-FFF2-40B4-BE49-F238E27FC236}">
                <a16:creationId xmlns:a16="http://schemas.microsoft.com/office/drawing/2014/main" id="{514F75A0-61B4-46F6-9E8E-07931354BDD6}"/>
              </a:ext>
            </a:extLst>
          </p:cNvPr>
          <p:cNvPicPr>
            <a:picLocks noChangeAspect="1"/>
          </p:cNvPicPr>
          <p:nvPr/>
        </p:nvPicPr>
        <p:blipFill>
          <a:blip r:embed="rId4"/>
          <a:stretch>
            <a:fillRect/>
          </a:stretch>
        </p:blipFill>
        <p:spPr>
          <a:xfrm>
            <a:off x="123200" y="5381008"/>
            <a:ext cx="8244887" cy="1051560"/>
          </a:xfrm>
          <a:prstGeom prst="rect">
            <a:avLst/>
          </a:prstGeom>
        </p:spPr>
      </p:pic>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Natural Join</a:t>
            </a:r>
          </a:p>
        </p:txBody>
      </p:sp>
      <p:sp>
        <p:nvSpPr>
          <p:cNvPr id="3" name="Content Placeholder 2"/>
          <p:cNvSpPr>
            <a:spLocks noGrp="1"/>
          </p:cNvSpPr>
          <p:nvPr>
            <p:ph idx="1"/>
          </p:nvPr>
        </p:nvSpPr>
        <p:spPr>
          <a:xfrm>
            <a:off x="457200" y="1305232"/>
            <a:ext cx="8229600" cy="5229383"/>
          </a:xfrm>
        </p:spPr>
        <p:txBody>
          <a:bodyPr/>
          <a:lstStyle/>
          <a:p>
            <a:pPr marL="354013" indent="-354013">
              <a:buFont typeface="Arial" panose="020B0604020202020204" pitchFamily="34" charset="0"/>
              <a:buChar char="•"/>
            </a:pPr>
            <a:r>
              <a:rPr lang="en-US" dirty="0"/>
              <a:t>The natural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NATURAL</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a:t>
            </a:r>
            <a:r>
              <a:rPr lang="en-US" u="sng" dirty="0"/>
              <a:t>matching variable </a:t>
            </a:r>
            <a:r>
              <a:rPr lang="en-US" dirty="0"/>
              <a:t>from the two tables. </a:t>
            </a:r>
          </a:p>
          <a:p>
            <a:pPr marL="354013" indent="-354013">
              <a:buFont typeface="Arial" panose="020B0604020202020204" pitchFamily="34" charset="0"/>
              <a:buChar char="•"/>
            </a:pPr>
            <a:r>
              <a:rPr lang="en-US" dirty="0">
                <a:effectLst/>
                <a:ea typeface="Book Antiqua" panose="02040602050305030304" pitchFamily="18" charset="0"/>
                <a:cs typeface="Book Antiqua" panose="02040602050305030304" pitchFamily="18" charset="0"/>
              </a:rPr>
              <a:t>Note: </a:t>
            </a:r>
            <a:r>
              <a:rPr lang="en-US" dirty="0">
                <a:ea typeface="Book Antiqua" panose="02040602050305030304" pitchFamily="18" charset="0"/>
                <a:cs typeface="Book Antiqua" panose="02040602050305030304" pitchFamily="18" charset="0"/>
              </a:rPr>
              <a:t>On</a:t>
            </a:r>
            <a:r>
              <a:rPr lang="en-US" dirty="0">
                <a:effectLst/>
                <a:ea typeface="Book Antiqua" panose="02040602050305030304" pitchFamily="18" charset="0"/>
                <a:cs typeface="Book Antiqua" panose="02040602050305030304" pitchFamily="18" charset="0"/>
              </a:rPr>
              <a:t>ly one copy of each common column will </a:t>
            </a:r>
            <a:r>
              <a:rPr lang="en-US">
                <a:effectLst/>
                <a:ea typeface="Book Antiqua" panose="02040602050305030304" pitchFamily="18" charset="0"/>
                <a:cs typeface="Book Antiqua" panose="02040602050305030304" pitchFamily="18" charset="0"/>
              </a:rPr>
              <a:t>be kept.</a:t>
            </a: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NATURAL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85648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endParaRPr lang="en-US" dirty="0"/>
          </a:p>
          <a:p>
            <a:pPr marL="342900" indent="-342900">
              <a:buFont typeface="Arial" panose="020B0604020202020204" pitchFamily="34" charset="0"/>
              <a:buChar char="•"/>
            </a:pPr>
            <a:r>
              <a:rPr lang="en-US" dirty="0"/>
              <a:t>SQL:</a:t>
            </a:r>
          </a:p>
          <a:p>
            <a:r>
              <a:rPr lang="en-US" dirty="0"/>
              <a:t>	https://www.w3schools.com/sql/</a:t>
            </a:r>
          </a:p>
          <a:p>
            <a:pPr algn="just"/>
            <a:endParaRPr lang="en-US" i="1" u="sng" dirty="0"/>
          </a:p>
          <a:p>
            <a:pPr algn="just"/>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Online Learning Platform</a:t>
            </a:r>
          </a:p>
        </p:txBody>
      </p:sp>
    </p:spTree>
    <p:custDataLst>
      <p:tags r:id="rId1"/>
    </p:custDataLst>
    <p:extLst>
      <p:ext uri="{BB962C8B-B14F-4D97-AF65-F5344CB8AC3E}">
        <p14:creationId xmlns:p14="http://schemas.microsoft.com/office/powerpoint/2010/main" val="1961224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33A92-F4F2-3DB3-A02C-DC64191E43C9}"/>
              </a:ext>
            </a:extLst>
          </p:cNvPr>
          <p:cNvSpPr>
            <a:spLocks noGrp="1"/>
          </p:cNvSpPr>
          <p:nvPr>
            <p:ph type="title"/>
          </p:nvPr>
        </p:nvSpPr>
        <p:spPr/>
        <p:txBody>
          <a:bodyPr/>
          <a:lstStyle/>
          <a:p>
            <a:r>
              <a:rPr lang="en-SG" dirty="0"/>
              <a:t>Time for our Lab!</a:t>
            </a:r>
            <a:br>
              <a:rPr lang="en-SG" dirty="0"/>
            </a:br>
            <a:r>
              <a:rPr lang="en-SG" dirty="0"/>
              <a:t>Lets do </a:t>
            </a:r>
            <a:r>
              <a:rPr lang="en-SG"/>
              <a:t>Lab 6a</a:t>
            </a:r>
            <a:endParaRPr lang="en-SG" dirty="0"/>
          </a:p>
        </p:txBody>
      </p:sp>
    </p:spTree>
    <p:extLst>
      <p:ext uri="{BB962C8B-B14F-4D97-AF65-F5344CB8AC3E}">
        <p14:creationId xmlns:p14="http://schemas.microsoft.com/office/powerpoint/2010/main" val="1691278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2892</TotalTime>
  <Words>9209</Words>
  <Application>Microsoft Office PowerPoint</Application>
  <PresentationFormat>On-screen Show (4:3)</PresentationFormat>
  <Paragraphs>760</Paragraphs>
  <Slides>57</Slides>
  <Notes>43</Notes>
  <HiddenSlides>25</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57</vt:i4>
      </vt:variant>
    </vt:vector>
  </HeadingPairs>
  <TitlesOfParts>
    <vt:vector size="70"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Natural Join</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Online Learning Platform</vt:lpstr>
      <vt:lpstr>Time for our Lab! Lets do Lab 6a</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cp:lastModifiedBy>
  <cp:revision>219</cp:revision>
  <dcterms:created xsi:type="dcterms:W3CDTF">2012-07-12T02:13:12Z</dcterms:created>
  <dcterms:modified xsi:type="dcterms:W3CDTF">2023-07-30T02:55:12Z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