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tags/tag21.xml" ContentType="application/vnd.openxmlformats-officedocument.presentationml.tags+xml"/>
  <Override PartName="/ppt/notesSlides/notesSlide19.xml" ContentType="application/vnd.openxmlformats-officedocument.presentationml.notesSlide+xml"/>
  <Override PartName="/ppt/tags/tag22.xml" ContentType="application/vnd.openxmlformats-officedocument.presentationml.tags+xml"/>
  <Override PartName="/ppt/notesSlides/notesSlide20.xml" ContentType="application/vnd.openxmlformats-officedocument.presentationml.notesSlide+xml"/>
  <Override PartName="/ppt/tags/tag23.xml" ContentType="application/vnd.openxmlformats-officedocument.presentationml.tags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74" r:id="rId6"/>
    <p:sldId id="261" r:id="rId7"/>
    <p:sldId id="272" r:id="rId8"/>
    <p:sldId id="275" r:id="rId9"/>
    <p:sldId id="262" r:id="rId10"/>
    <p:sldId id="280" r:id="rId11"/>
    <p:sldId id="271" r:id="rId12"/>
    <p:sldId id="277" r:id="rId13"/>
    <p:sldId id="263" r:id="rId14"/>
    <p:sldId id="266" r:id="rId15"/>
    <p:sldId id="279" r:id="rId16"/>
    <p:sldId id="267" r:id="rId17"/>
    <p:sldId id="283" r:id="rId18"/>
    <p:sldId id="268" r:id="rId19"/>
    <p:sldId id="270" r:id="rId20"/>
    <p:sldId id="286" r:id="rId21"/>
    <p:sldId id="285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872FD81-E6D8-7D38-7E92-92ABC3BDE953}" name="# TAN WEN XUAN (UC-FT)" initials="#TWX(F" userId="# TAN WEN XUAN (UC-FT)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2186" autoAdjust="0"/>
  </p:normalViewPr>
  <p:slideViewPr>
    <p:cSldViewPr snapToGrid="0">
      <p:cViewPr varScale="1">
        <p:scale>
          <a:sx n="55" d="100"/>
          <a:sy n="55" d="100"/>
        </p:scale>
        <p:origin x="10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94B52E-AE07-4A0E-B8E9-35C9CA3E4272}" type="doc">
      <dgm:prSet loTypeId="urn:microsoft.com/office/officeart/2005/8/layout/chevron1" loCatId="process" qsTypeId="urn:microsoft.com/office/officeart/2005/8/quickstyle/simple3" qsCatId="simple" csTypeId="urn:microsoft.com/office/officeart/2005/8/colors/accent6_4" csCatId="accent6" phldr="1"/>
      <dgm:spPr/>
    </dgm:pt>
    <dgm:pt modelId="{F062C8F6-F7E6-4916-8563-38A9F1D5D9EA}">
      <dgm:prSet phldrT="[Text]"/>
      <dgm:spPr/>
      <dgm:t>
        <a:bodyPr/>
        <a:lstStyle/>
        <a:p>
          <a:r>
            <a:rPr lang="en-US" dirty="0"/>
            <a:t>Merge Separate File(s)</a:t>
          </a:r>
          <a:endParaRPr lang="en-SG" dirty="0"/>
        </a:p>
      </dgm:t>
    </dgm:pt>
    <dgm:pt modelId="{6BC0FACF-FCDE-44F2-B580-CEF7CD58A6EB}" type="parTrans" cxnId="{8B8608D0-38B1-4FDF-81A9-CA17DF66ECB9}">
      <dgm:prSet/>
      <dgm:spPr/>
      <dgm:t>
        <a:bodyPr/>
        <a:lstStyle/>
        <a:p>
          <a:endParaRPr lang="en-SG"/>
        </a:p>
      </dgm:t>
    </dgm:pt>
    <dgm:pt modelId="{635FA3E9-E931-4AAB-BD62-1B8735B303B5}" type="sibTrans" cxnId="{8B8608D0-38B1-4FDF-81A9-CA17DF66ECB9}">
      <dgm:prSet/>
      <dgm:spPr/>
      <dgm:t>
        <a:bodyPr/>
        <a:lstStyle/>
        <a:p>
          <a:endParaRPr lang="en-SG"/>
        </a:p>
      </dgm:t>
    </dgm:pt>
    <dgm:pt modelId="{B5F36E83-5A0F-46B2-A961-4FEB9F1073F9}">
      <dgm:prSet phldrT="[Text]"/>
      <dgm:spPr/>
      <dgm:t>
        <a:bodyPr/>
        <a:lstStyle/>
        <a:p>
          <a:r>
            <a:rPr lang="en-US" dirty="0"/>
            <a:t>Select Columns  based on knowledge and null values</a:t>
          </a:r>
          <a:endParaRPr lang="en-SG" dirty="0"/>
        </a:p>
      </dgm:t>
    </dgm:pt>
    <dgm:pt modelId="{4514AC86-5389-41A0-A97D-A67D9453047D}" type="parTrans" cxnId="{4EB455A3-868E-449F-B2B9-C1A43AB3D77E}">
      <dgm:prSet/>
      <dgm:spPr/>
      <dgm:t>
        <a:bodyPr/>
        <a:lstStyle/>
        <a:p>
          <a:endParaRPr lang="en-SG"/>
        </a:p>
      </dgm:t>
    </dgm:pt>
    <dgm:pt modelId="{5279B169-6D04-4CC4-B0ED-309F14FA5A6F}" type="sibTrans" cxnId="{4EB455A3-868E-449F-B2B9-C1A43AB3D77E}">
      <dgm:prSet/>
      <dgm:spPr/>
      <dgm:t>
        <a:bodyPr/>
        <a:lstStyle/>
        <a:p>
          <a:endParaRPr lang="en-SG"/>
        </a:p>
      </dgm:t>
    </dgm:pt>
    <dgm:pt modelId="{70108020-24FB-4AD5-B3AF-BB5DE60C655E}">
      <dgm:prSet phldrT="[Text]"/>
      <dgm:spPr/>
      <dgm:t>
        <a:bodyPr/>
        <a:lstStyle/>
        <a:p>
          <a:r>
            <a:rPr lang="en-US" dirty="0"/>
            <a:t>Remove problematic data </a:t>
          </a:r>
          <a:r>
            <a:rPr lang="en-US" dirty="0" err="1"/>
            <a:t>etc</a:t>
          </a:r>
          <a:r>
            <a:rPr lang="en-US" dirty="0"/>
            <a:t> null/random strings</a:t>
          </a:r>
          <a:endParaRPr lang="en-SG" dirty="0"/>
        </a:p>
      </dgm:t>
    </dgm:pt>
    <dgm:pt modelId="{CDA0BFFE-4323-4F23-A99D-A2CE3D0842BB}" type="parTrans" cxnId="{41577A58-3D23-453B-8E06-B301D6A2FFF6}">
      <dgm:prSet/>
      <dgm:spPr/>
      <dgm:t>
        <a:bodyPr/>
        <a:lstStyle/>
        <a:p>
          <a:endParaRPr lang="en-SG"/>
        </a:p>
      </dgm:t>
    </dgm:pt>
    <dgm:pt modelId="{7729994E-9F1F-45BC-A856-8AD4B77AD9BF}" type="sibTrans" cxnId="{41577A58-3D23-453B-8E06-B301D6A2FFF6}">
      <dgm:prSet/>
      <dgm:spPr/>
      <dgm:t>
        <a:bodyPr/>
        <a:lstStyle/>
        <a:p>
          <a:endParaRPr lang="en-SG"/>
        </a:p>
      </dgm:t>
    </dgm:pt>
    <dgm:pt modelId="{3BCE92BB-3641-4796-A112-91E403B085D0}">
      <dgm:prSet phldrT="[Text]"/>
      <dgm:spPr/>
      <dgm:t>
        <a:bodyPr/>
        <a:lstStyle/>
        <a:p>
          <a:r>
            <a:rPr lang="en-US" dirty="0"/>
            <a:t>Fill missing values whenever possible</a:t>
          </a:r>
          <a:endParaRPr lang="en-SG" dirty="0"/>
        </a:p>
      </dgm:t>
    </dgm:pt>
    <dgm:pt modelId="{A36D8C26-54B9-4A3A-9A16-058290557F10}" type="parTrans" cxnId="{38893ACA-DA69-4272-8BA9-D5C5600FF01B}">
      <dgm:prSet/>
      <dgm:spPr/>
      <dgm:t>
        <a:bodyPr/>
        <a:lstStyle/>
        <a:p>
          <a:endParaRPr lang="en-SG"/>
        </a:p>
      </dgm:t>
    </dgm:pt>
    <dgm:pt modelId="{CA2E20C6-6433-44E0-B91F-9F9DF8E2A1D1}" type="sibTrans" cxnId="{38893ACA-DA69-4272-8BA9-D5C5600FF01B}">
      <dgm:prSet/>
      <dgm:spPr/>
      <dgm:t>
        <a:bodyPr/>
        <a:lstStyle/>
        <a:p>
          <a:endParaRPr lang="en-SG"/>
        </a:p>
      </dgm:t>
    </dgm:pt>
    <dgm:pt modelId="{CEBC66B3-9C12-4B52-AE98-53E67B79496D}">
      <dgm:prSet phldrT="[Text]"/>
      <dgm:spPr/>
      <dgm:t>
        <a:bodyPr/>
        <a:lstStyle/>
        <a:p>
          <a:r>
            <a:rPr lang="en-US" dirty="0"/>
            <a:t>Remove outliers</a:t>
          </a:r>
          <a:endParaRPr lang="en-SG" dirty="0"/>
        </a:p>
      </dgm:t>
    </dgm:pt>
    <dgm:pt modelId="{419B57F5-A66A-4374-91A6-BD16A01B9C9A}" type="parTrans" cxnId="{3C9E3F8E-F2DD-4A94-A517-D15EBDC8293D}">
      <dgm:prSet/>
      <dgm:spPr/>
      <dgm:t>
        <a:bodyPr/>
        <a:lstStyle/>
        <a:p>
          <a:endParaRPr lang="en-SG"/>
        </a:p>
      </dgm:t>
    </dgm:pt>
    <dgm:pt modelId="{7D636205-BD2A-460B-8E01-E175E60BEC53}" type="sibTrans" cxnId="{3C9E3F8E-F2DD-4A94-A517-D15EBDC8293D}">
      <dgm:prSet/>
      <dgm:spPr/>
      <dgm:t>
        <a:bodyPr/>
        <a:lstStyle/>
        <a:p>
          <a:endParaRPr lang="en-SG"/>
        </a:p>
      </dgm:t>
    </dgm:pt>
    <dgm:pt modelId="{945661D1-9D45-4516-A1D2-2F23B9E72EA0}">
      <dgm:prSet phldrT="[Text]"/>
      <dgm:spPr/>
      <dgm:t>
        <a:bodyPr/>
        <a:lstStyle/>
        <a:p>
          <a:r>
            <a:rPr lang="en-US" dirty="0"/>
            <a:t>Derive columns needed for traditional method</a:t>
          </a:r>
          <a:endParaRPr lang="en-SG" dirty="0"/>
        </a:p>
      </dgm:t>
    </dgm:pt>
    <dgm:pt modelId="{1C850B41-E3C8-4B14-99AC-4BD6D658CB96}" type="parTrans" cxnId="{E9EBA37B-9417-4B69-919C-9ED84D9282F7}">
      <dgm:prSet/>
      <dgm:spPr/>
      <dgm:t>
        <a:bodyPr/>
        <a:lstStyle/>
        <a:p>
          <a:endParaRPr lang="en-SG"/>
        </a:p>
      </dgm:t>
    </dgm:pt>
    <dgm:pt modelId="{2062F174-3B2F-4C91-8F66-1CD069373419}" type="sibTrans" cxnId="{E9EBA37B-9417-4B69-919C-9ED84D9282F7}">
      <dgm:prSet/>
      <dgm:spPr/>
      <dgm:t>
        <a:bodyPr/>
        <a:lstStyle/>
        <a:p>
          <a:endParaRPr lang="en-SG"/>
        </a:p>
      </dgm:t>
    </dgm:pt>
    <dgm:pt modelId="{08A1CDD2-4744-494D-AD0F-F6E46B8705DC}">
      <dgm:prSet phldrT="[Text]"/>
      <dgm:spPr/>
      <dgm:t>
        <a:bodyPr/>
        <a:lstStyle/>
        <a:p>
          <a:r>
            <a:rPr lang="en-US" dirty="0"/>
            <a:t>Min Max </a:t>
          </a:r>
          <a:r>
            <a:rPr lang="en-US" dirty="0" err="1"/>
            <a:t>Normalise</a:t>
          </a:r>
          <a:endParaRPr lang="en-SG" dirty="0"/>
        </a:p>
      </dgm:t>
    </dgm:pt>
    <dgm:pt modelId="{2F2B9738-AF53-4AC0-82AC-28D5870BC4CF}" type="parTrans" cxnId="{57802073-A551-4E0D-8DE8-EF082084EB85}">
      <dgm:prSet/>
      <dgm:spPr/>
      <dgm:t>
        <a:bodyPr/>
        <a:lstStyle/>
        <a:p>
          <a:endParaRPr lang="en-SG"/>
        </a:p>
      </dgm:t>
    </dgm:pt>
    <dgm:pt modelId="{4ECE9045-8DA9-495C-896F-8C7026139A3A}" type="sibTrans" cxnId="{57802073-A551-4E0D-8DE8-EF082084EB85}">
      <dgm:prSet/>
      <dgm:spPr/>
      <dgm:t>
        <a:bodyPr/>
        <a:lstStyle/>
        <a:p>
          <a:endParaRPr lang="en-SG"/>
        </a:p>
      </dgm:t>
    </dgm:pt>
    <dgm:pt modelId="{4C6F8CD7-6299-4FA1-A515-A053F120C2AD}">
      <dgm:prSet phldrT="[Text]"/>
      <dgm:spPr/>
      <dgm:t>
        <a:bodyPr/>
        <a:lstStyle/>
        <a:p>
          <a:r>
            <a:rPr lang="en-US" dirty="0"/>
            <a:t>Adjust </a:t>
          </a:r>
          <a:r>
            <a:rPr lang="en-US" dirty="0" err="1"/>
            <a:t>Dtypes</a:t>
          </a:r>
          <a:endParaRPr lang="en-SG" dirty="0"/>
        </a:p>
      </dgm:t>
    </dgm:pt>
    <dgm:pt modelId="{5780121C-D6EB-454C-8A59-14E2DBC3654A}" type="parTrans" cxnId="{E0E47B30-9B63-46C8-B305-AD1FCECA9F16}">
      <dgm:prSet/>
      <dgm:spPr/>
      <dgm:t>
        <a:bodyPr/>
        <a:lstStyle/>
        <a:p>
          <a:endParaRPr lang="en-SG"/>
        </a:p>
      </dgm:t>
    </dgm:pt>
    <dgm:pt modelId="{402D879D-A441-4F74-A8C7-54757BE89836}" type="sibTrans" cxnId="{E0E47B30-9B63-46C8-B305-AD1FCECA9F16}">
      <dgm:prSet/>
      <dgm:spPr/>
      <dgm:t>
        <a:bodyPr/>
        <a:lstStyle/>
        <a:p>
          <a:endParaRPr lang="en-SG"/>
        </a:p>
      </dgm:t>
    </dgm:pt>
    <dgm:pt modelId="{C42F046B-28EB-4530-A9A5-A0135663E138}" type="pres">
      <dgm:prSet presAssocID="{FA94B52E-AE07-4A0E-B8E9-35C9CA3E4272}" presName="Name0" presStyleCnt="0">
        <dgm:presLayoutVars>
          <dgm:dir/>
          <dgm:animLvl val="lvl"/>
          <dgm:resizeHandles val="exact"/>
        </dgm:presLayoutVars>
      </dgm:prSet>
      <dgm:spPr/>
    </dgm:pt>
    <dgm:pt modelId="{EBC909A1-4AFF-42B1-B8D3-598A85011561}" type="pres">
      <dgm:prSet presAssocID="{F062C8F6-F7E6-4916-8563-38A9F1D5D9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E1CB02D4-BFA4-4B8E-A1A2-DA342A3A6DF7}" type="pres">
      <dgm:prSet presAssocID="{635FA3E9-E931-4AAB-BD62-1B8735B303B5}" presName="parTxOnlySpace" presStyleCnt="0"/>
      <dgm:spPr/>
    </dgm:pt>
    <dgm:pt modelId="{BFF8961E-5CDE-4F0F-B976-8FAB19979FAF}" type="pres">
      <dgm:prSet presAssocID="{B5F36E83-5A0F-46B2-A961-4FEB9F1073F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0EE19A76-74A5-461C-AE75-AD4B1DC8D6BE}" type="pres">
      <dgm:prSet presAssocID="{5279B169-6D04-4CC4-B0ED-309F14FA5A6F}" presName="parTxOnlySpace" presStyleCnt="0"/>
      <dgm:spPr/>
    </dgm:pt>
    <dgm:pt modelId="{84F8374E-2AA3-4599-AC22-6DF6E2C7D014}" type="pres">
      <dgm:prSet presAssocID="{70108020-24FB-4AD5-B3AF-BB5DE60C655E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59966E5B-1538-45EE-A42F-71373EE32660}" type="pres">
      <dgm:prSet presAssocID="{7729994E-9F1F-45BC-A856-8AD4B77AD9BF}" presName="parTxOnlySpace" presStyleCnt="0"/>
      <dgm:spPr/>
    </dgm:pt>
    <dgm:pt modelId="{C572DB21-24D5-42DF-B57E-E817DB8CACE3}" type="pres">
      <dgm:prSet presAssocID="{3BCE92BB-3641-4796-A112-91E403B085D0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9A403DB-A7F5-4D7A-B941-8F1A0A7AF6CA}" type="pres">
      <dgm:prSet presAssocID="{CA2E20C6-6433-44E0-B91F-9F9DF8E2A1D1}" presName="parTxOnlySpace" presStyleCnt="0"/>
      <dgm:spPr/>
    </dgm:pt>
    <dgm:pt modelId="{6C6C8A13-E760-4538-A071-32E0236FA4E2}" type="pres">
      <dgm:prSet presAssocID="{4C6F8CD7-6299-4FA1-A515-A053F120C2AD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BEE732EF-D2FE-4D93-94B5-26AA832E2092}" type="pres">
      <dgm:prSet presAssocID="{402D879D-A441-4F74-A8C7-54757BE89836}" presName="parTxOnlySpace" presStyleCnt="0"/>
      <dgm:spPr/>
    </dgm:pt>
    <dgm:pt modelId="{A5B17C80-33B2-460D-A1E0-C9505903FCE5}" type="pres">
      <dgm:prSet presAssocID="{CEBC66B3-9C12-4B52-AE98-53E67B79496D}" presName="parTxOnly" presStyleLbl="node1" presStyleIdx="5" presStyleCnt="8" custLinFactNeighborX="24072" custLinFactNeighborY="-670">
        <dgm:presLayoutVars>
          <dgm:chMax val="0"/>
          <dgm:chPref val="0"/>
          <dgm:bulletEnabled val="1"/>
        </dgm:presLayoutVars>
      </dgm:prSet>
      <dgm:spPr/>
    </dgm:pt>
    <dgm:pt modelId="{3355DCC6-3921-4676-ACD4-A5FCB52AC52D}" type="pres">
      <dgm:prSet presAssocID="{7D636205-BD2A-460B-8E01-E175E60BEC53}" presName="parTxOnlySpace" presStyleCnt="0"/>
      <dgm:spPr/>
    </dgm:pt>
    <dgm:pt modelId="{39250F76-2192-4983-8687-3A22A0264805}" type="pres">
      <dgm:prSet presAssocID="{945661D1-9D45-4516-A1D2-2F23B9E72EA0}" presName="parTxOnly" presStyleLbl="node1" presStyleIdx="6" presStyleCnt="8" custLinFactNeighborX="24072" custLinFactNeighborY="-670">
        <dgm:presLayoutVars>
          <dgm:chMax val="0"/>
          <dgm:chPref val="0"/>
          <dgm:bulletEnabled val="1"/>
        </dgm:presLayoutVars>
      </dgm:prSet>
      <dgm:spPr/>
    </dgm:pt>
    <dgm:pt modelId="{E84C51A2-031C-40BE-9308-036F4BE11FD2}" type="pres">
      <dgm:prSet presAssocID="{2062F174-3B2F-4C91-8F66-1CD069373419}" presName="parTxOnlySpace" presStyleCnt="0"/>
      <dgm:spPr/>
    </dgm:pt>
    <dgm:pt modelId="{469E39DA-16FE-4EAA-AA6C-5ACE4ADEB951}" type="pres">
      <dgm:prSet presAssocID="{08A1CDD2-4744-494D-AD0F-F6E46B8705DC}" presName="parTxOnly" presStyleLbl="node1" presStyleIdx="7" presStyleCnt="8" custLinFactNeighborX="24072" custLinFactNeighborY="-670">
        <dgm:presLayoutVars>
          <dgm:chMax val="0"/>
          <dgm:chPref val="0"/>
          <dgm:bulletEnabled val="1"/>
        </dgm:presLayoutVars>
      </dgm:prSet>
      <dgm:spPr/>
    </dgm:pt>
  </dgm:ptLst>
  <dgm:cxnLst>
    <dgm:cxn modelId="{19EB7705-2A19-41D3-B0AF-FF6BA860212F}" type="presOf" srcId="{FA94B52E-AE07-4A0E-B8E9-35C9CA3E4272}" destId="{C42F046B-28EB-4530-A9A5-A0135663E138}" srcOrd="0" destOrd="0" presId="urn:microsoft.com/office/officeart/2005/8/layout/chevron1"/>
    <dgm:cxn modelId="{0FD4A610-78FE-492C-B1E7-BF13E72D8134}" type="presOf" srcId="{CEBC66B3-9C12-4B52-AE98-53E67B79496D}" destId="{A5B17C80-33B2-460D-A1E0-C9505903FCE5}" srcOrd="0" destOrd="0" presId="urn:microsoft.com/office/officeart/2005/8/layout/chevron1"/>
    <dgm:cxn modelId="{94A9C519-D95A-4B91-BD2A-F63573634CCD}" type="presOf" srcId="{3BCE92BB-3641-4796-A112-91E403B085D0}" destId="{C572DB21-24D5-42DF-B57E-E817DB8CACE3}" srcOrd="0" destOrd="0" presId="urn:microsoft.com/office/officeart/2005/8/layout/chevron1"/>
    <dgm:cxn modelId="{AD02DE1D-48DF-4763-8AA2-FAEEABDD68A8}" type="presOf" srcId="{945661D1-9D45-4516-A1D2-2F23B9E72EA0}" destId="{39250F76-2192-4983-8687-3A22A0264805}" srcOrd="0" destOrd="0" presId="urn:microsoft.com/office/officeart/2005/8/layout/chevron1"/>
    <dgm:cxn modelId="{E0E47B30-9B63-46C8-B305-AD1FCECA9F16}" srcId="{FA94B52E-AE07-4A0E-B8E9-35C9CA3E4272}" destId="{4C6F8CD7-6299-4FA1-A515-A053F120C2AD}" srcOrd="4" destOrd="0" parTransId="{5780121C-D6EB-454C-8A59-14E2DBC3654A}" sibTransId="{402D879D-A441-4F74-A8C7-54757BE89836}"/>
    <dgm:cxn modelId="{E0579744-E1FE-4231-A1F6-5CF201A6EF3C}" type="presOf" srcId="{70108020-24FB-4AD5-B3AF-BB5DE60C655E}" destId="{84F8374E-2AA3-4599-AC22-6DF6E2C7D014}" srcOrd="0" destOrd="0" presId="urn:microsoft.com/office/officeart/2005/8/layout/chevron1"/>
    <dgm:cxn modelId="{7A84696E-EBDD-4A4D-A6DB-4252ED2824FF}" type="presOf" srcId="{08A1CDD2-4744-494D-AD0F-F6E46B8705DC}" destId="{469E39DA-16FE-4EAA-AA6C-5ACE4ADEB951}" srcOrd="0" destOrd="0" presId="urn:microsoft.com/office/officeart/2005/8/layout/chevron1"/>
    <dgm:cxn modelId="{57802073-A551-4E0D-8DE8-EF082084EB85}" srcId="{FA94B52E-AE07-4A0E-B8E9-35C9CA3E4272}" destId="{08A1CDD2-4744-494D-AD0F-F6E46B8705DC}" srcOrd="7" destOrd="0" parTransId="{2F2B9738-AF53-4AC0-82AC-28D5870BC4CF}" sibTransId="{4ECE9045-8DA9-495C-896F-8C7026139A3A}"/>
    <dgm:cxn modelId="{41577A58-3D23-453B-8E06-B301D6A2FFF6}" srcId="{FA94B52E-AE07-4A0E-B8E9-35C9CA3E4272}" destId="{70108020-24FB-4AD5-B3AF-BB5DE60C655E}" srcOrd="2" destOrd="0" parTransId="{CDA0BFFE-4323-4F23-A99D-A2CE3D0842BB}" sibTransId="{7729994E-9F1F-45BC-A856-8AD4B77AD9BF}"/>
    <dgm:cxn modelId="{E9EBA37B-9417-4B69-919C-9ED84D9282F7}" srcId="{FA94B52E-AE07-4A0E-B8E9-35C9CA3E4272}" destId="{945661D1-9D45-4516-A1D2-2F23B9E72EA0}" srcOrd="6" destOrd="0" parTransId="{1C850B41-E3C8-4B14-99AC-4BD6D658CB96}" sibTransId="{2062F174-3B2F-4C91-8F66-1CD069373419}"/>
    <dgm:cxn modelId="{3C9E3F8E-F2DD-4A94-A517-D15EBDC8293D}" srcId="{FA94B52E-AE07-4A0E-B8E9-35C9CA3E4272}" destId="{CEBC66B3-9C12-4B52-AE98-53E67B79496D}" srcOrd="5" destOrd="0" parTransId="{419B57F5-A66A-4374-91A6-BD16A01B9C9A}" sibTransId="{7D636205-BD2A-460B-8E01-E175E60BEC53}"/>
    <dgm:cxn modelId="{4EB455A3-868E-449F-B2B9-C1A43AB3D77E}" srcId="{FA94B52E-AE07-4A0E-B8E9-35C9CA3E4272}" destId="{B5F36E83-5A0F-46B2-A961-4FEB9F1073F9}" srcOrd="1" destOrd="0" parTransId="{4514AC86-5389-41A0-A97D-A67D9453047D}" sibTransId="{5279B169-6D04-4CC4-B0ED-309F14FA5A6F}"/>
    <dgm:cxn modelId="{6CE42BC1-1BC7-4AEC-B729-10320A965B7C}" type="presOf" srcId="{F062C8F6-F7E6-4916-8563-38A9F1D5D9EA}" destId="{EBC909A1-4AFF-42B1-B8D3-598A85011561}" srcOrd="0" destOrd="0" presId="urn:microsoft.com/office/officeart/2005/8/layout/chevron1"/>
    <dgm:cxn modelId="{38893ACA-DA69-4272-8BA9-D5C5600FF01B}" srcId="{FA94B52E-AE07-4A0E-B8E9-35C9CA3E4272}" destId="{3BCE92BB-3641-4796-A112-91E403B085D0}" srcOrd="3" destOrd="0" parTransId="{A36D8C26-54B9-4A3A-9A16-058290557F10}" sibTransId="{CA2E20C6-6433-44E0-B91F-9F9DF8E2A1D1}"/>
    <dgm:cxn modelId="{8B8608D0-38B1-4FDF-81A9-CA17DF66ECB9}" srcId="{FA94B52E-AE07-4A0E-B8E9-35C9CA3E4272}" destId="{F062C8F6-F7E6-4916-8563-38A9F1D5D9EA}" srcOrd="0" destOrd="0" parTransId="{6BC0FACF-FCDE-44F2-B580-CEF7CD58A6EB}" sibTransId="{635FA3E9-E931-4AAB-BD62-1B8735B303B5}"/>
    <dgm:cxn modelId="{1C7088DB-E1DA-484B-A2F3-F75A8712D046}" type="presOf" srcId="{4C6F8CD7-6299-4FA1-A515-A053F120C2AD}" destId="{6C6C8A13-E760-4538-A071-32E0236FA4E2}" srcOrd="0" destOrd="0" presId="urn:microsoft.com/office/officeart/2005/8/layout/chevron1"/>
    <dgm:cxn modelId="{32644DF6-D41B-4C6D-B26E-7A254C92781F}" type="presOf" srcId="{B5F36E83-5A0F-46B2-A961-4FEB9F1073F9}" destId="{BFF8961E-5CDE-4F0F-B976-8FAB19979FAF}" srcOrd="0" destOrd="0" presId="urn:microsoft.com/office/officeart/2005/8/layout/chevron1"/>
    <dgm:cxn modelId="{83711F17-DADE-42F8-BBF0-D9DA3300BCFA}" type="presParOf" srcId="{C42F046B-28EB-4530-A9A5-A0135663E138}" destId="{EBC909A1-4AFF-42B1-B8D3-598A85011561}" srcOrd="0" destOrd="0" presId="urn:microsoft.com/office/officeart/2005/8/layout/chevron1"/>
    <dgm:cxn modelId="{06F764B5-00D5-4D1E-AD1A-9C039040A1F5}" type="presParOf" srcId="{C42F046B-28EB-4530-A9A5-A0135663E138}" destId="{E1CB02D4-BFA4-4B8E-A1A2-DA342A3A6DF7}" srcOrd="1" destOrd="0" presId="urn:microsoft.com/office/officeart/2005/8/layout/chevron1"/>
    <dgm:cxn modelId="{7D2781E3-0316-4DD7-BE7E-58023A77A86C}" type="presParOf" srcId="{C42F046B-28EB-4530-A9A5-A0135663E138}" destId="{BFF8961E-5CDE-4F0F-B976-8FAB19979FAF}" srcOrd="2" destOrd="0" presId="urn:microsoft.com/office/officeart/2005/8/layout/chevron1"/>
    <dgm:cxn modelId="{86A2876E-A10F-470E-A68A-035505031773}" type="presParOf" srcId="{C42F046B-28EB-4530-A9A5-A0135663E138}" destId="{0EE19A76-74A5-461C-AE75-AD4B1DC8D6BE}" srcOrd="3" destOrd="0" presId="urn:microsoft.com/office/officeart/2005/8/layout/chevron1"/>
    <dgm:cxn modelId="{B51A5CAB-50F9-4898-9952-3C3746CF3AD9}" type="presParOf" srcId="{C42F046B-28EB-4530-A9A5-A0135663E138}" destId="{84F8374E-2AA3-4599-AC22-6DF6E2C7D014}" srcOrd="4" destOrd="0" presId="urn:microsoft.com/office/officeart/2005/8/layout/chevron1"/>
    <dgm:cxn modelId="{F3EF1B2C-3B37-4E40-ABB7-7AFF7E21DF75}" type="presParOf" srcId="{C42F046B-28EB-4530-A9A5-A0135663E138}" destId="{59966E5B-1538-45EE-A42F-71373EE32660}" srcOrd="5" destOrd="0" presId="urn:microsoft.com/office/officeart/2005/8/layout/chevron1"/>
    <dgm:cxn modelId="{1578867D-B141-465B-A3E2-C2D55C0E852E}" type="presParOf" srcId="{C42F046B-28EB-4530-A9A5-A0135663E138}" destId="{C572DB21-24D5-42DF-B57E-E817DB8CACE3}" srcOrd="6" destOrd="0" presId="urn:microsoft.com/office/officeart/2005/8/layout/chevron1"/>
    <dgm:cxn modelId="{3484EA46-DB2F-43BA-ADEB-01AAAB1B11B4}" type="presParOf" srcId="{C42F046B-28EB-4530-A9A5-A0135663E138}" destId="{89A403DB-A7F5-4D7A-B941-8F1A0A7AF6CA}" srcOrd="7" destOrd="0" presId="urn:microsoft.com/office/officeart/2005/8/layout/chevron1"/>
    <dgm:cxn modelId="{BB918732-72B8-49DF-BBD6-DFE21E6999B6}" type="presParOf" srcId="{C42F046B-28EB-4530-A9A5-A0135663E138}" destId="{6C6C8A13-E760-4538-A071-32E0236FA4E2}" srcOrd="8" destOrd="0" presId="urn:microsoft.com/office/officeart/2005/8/layout/chevron1"/>
    <dgm:cxn modelId="{EB745F47-E554-4B88-8538-051F41620978}" type="presParOf" srcId="{C42F046B-28EB-4530-A9A5-A0135663E138}" destId="{BEE732EF-D2FE-4D93-94B5-26AA832E2092}" srcOrd="9" destOrd="0" presId="urn:microsoft.com/office/officeart/2005/8/layout/chevron1"/>
    <dgm:cxn modelId="{0495BCAA-80C1-4CFA-8D89-941DA8CDC6D9}" type="presParOf" srcId="{C42F046B-28EB-4530-A9A5-A0135663E138}" destId="{A5B17C80-33B2-460D-A1E0-C9505903FCE5}" srcOrd="10" destOrd="0" presId="urn:microsoft.com/office/officeart/2005/8/layout/chevron1"/>
    <dgm:cxn modelId="{C9000AD2-F8AA-467C-9D86-E93D0E69B3EB}" type="presParOf" srcId="{C42F046B-28EB-4530-A9A5-A0135663E138}" destId="{3355DCC6-3921-4676-ACD4-A5FCB52AC52D}" srcOrd="11" destOrd="0" presId="urn:microsoft.com/office/officeart/2005/8/layout/chevron1"/>
    <dgm:cxn modelId="{42A2A17D-4DE2-4CDB-9DA4-26BC24E8C7A3}" type="presParOf" srcId="{C42F046B-28EB-4530-A9A5-A0135663E138}" destId="{39250F76-2192-4983-8687-3A22A0264805}" srcOrd="12" destOrd="0" presId="urn:microsoft.com/office/officeart/2005/8/layout/chevron1"/>
    <dgm:cxn modelId="{C0804890-29B8-4C7C-8BAF-6836391E3B5B}" type="presParOf" srcId="{C42F046B-28EB-4530-A9A5-A0135663E138}" destId="{E84C51A2-031C-40BE-9308-036F4BE11FD2}" srcOrd="13" destOrd="0" presId="urn:microsoft.com/office/officeart/2005/8/layout/chevron1"/>
    <dgm:cxn modelId="{41D6A279-C186-4980-BB7D-D2920B790A60}" type="presParOf" srcId="{C42F046B-28EB-4530-A9A5-A0135663E138}" destId="{469E39DA-16FE-4EAA-AA6C-5ACE4ADEB951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94B52E-AE07-4A0E-B8E9-35C9CA3E4272}" type="doc">
      <dgm:prSet loTypeId="urn:microsoft.com/office/officeart/2005/8/layout/chevron1" loCatId="process" qsTypeId="urn:microsoft.com/office/officeart/2005/8/quickstyle/simple3" qsCatId="simple" csTypeId="urn:microsoft.com/office/officeart/2005/8/colors/accent6_4" csCatId="accent6" phldr="1"/>
      <dgm:spPr/>
    </dgm:pt>
    <dgm:pt modelId="{F062C8F6-F7E6-4916-8563-38A9F1D5D9EA}">
      <dgm:prSet phldrT="[Text]"/>
      <dgm:spPr/>
      <dgm:t>
        <a:bodyPr/>
        <a:lstStyle/>
        <a:p>
          <a:r>
            <a:rPr lang="en-US" dirty="0"/>
            <a:t>Merge Separate File(s)</a:t>
          </a:r>
          <a:endParaRPr lang="en-SG" dirty="0"/>
        </a:p>
      </dgm:t>
    </dgm:pt>
    <dgm:pt modelId="{6BC0FACF-FCDE-44F2-B580-CEF7CD58A6EB}" type="parTrans" cxnId="{8B8608D0-38B1-4FDF-81A9-CA17DF66ECB9}">
      <dgm:prSet/>
      <dgm:spPr/>
      <dgm:t>
        <a:bodyPr/>
        <a:lstStyle/>
        <a:p>
          <a:endParaRPr lang="en-SG"/>
        </a:p>
      </dgm:t>
    </dgm:pt>
    <dgm:pt modelId="{635FA3E9-E931-4AAB-BD62-1B8735B303B5}" type="sibTrans" cxnId="{8B8608D0-38B1-4FDF-81A9-CA17DF66ECB9}">
      <dgm:prSet/>
      <dgm:spPr/>
      <dgm:t>
        <a:bodyPr/>
        <a:lstStyle/>
        <a:p>
          <a:endParaRPr lang="en-SG"/>
        </a:p>
      </dgm:t>
    </dgm:pt>
    <dgm:pt modelId="{B5F36E83-5A0F-46B2-A961-4FEB9F1073F9}">
      <dgm:prSet phldrT="[Text]"/>
      <dgm:spPr/>
      <dgm:t>
        <a:bodyPr/>
        <a:lstStyle/>
        <a:p>
          <a:r>
            <a:rPr lang="en-US" dirty="0"/>
            <a:t>Select Columns  based on knowledge and null values</a:t>
          </a:r>
          <a:endParaRPr lang="en-SG" dirty="0"/>
        </a:p>
      </dgm:t>
    </dgm:pt>
    <dgm:pt modelId="{4514AC86-5389-41A0-A97D-A67D9453047D}" type="parTrans" cxnId="{4EB455A3-868E-449F-B2B9-C1A43AB3D77E}">
      <dgm:prSet/>
      <dgm:spPr/>
      <dgm:t>
        <a:bodyPr/>
        <a:lstStyle/>
        <a:p>
          <a:endParaRPr lang="en-SG"/>
        </a:p>
      </dgm:t>
    </dgm:pt>
    <dgm:pt modelId="{5279B169-6D04-4CC4-B0ED-309F14FA5A6F}" type="sibTrans" cxnId="{4EB455A3-868E-449F-B2B9-C1A43AB3D77E}">
      <dgm:prSet/>
      <dgm:spPr/>
      <dgm:t>
        <a:bodyPr/>
        <a:lstStyle/>
        <a:p>
          <a:endParaRPr lang="en-SG"/>
        </a:p>
      </dgm:t>
    </dgm:pt>
    <dgm:pt modelId="{70108020-24FB-4AD5-B3AF-BB5DE60C655E}">
      <dgm:prSet phldrT="[Text]"/>
      <dgm:spPr/>
      <dgm:t>
        <a:bodyPr/>
        <a:lstStyle/>
        <a:p>
          <a:r>
            <a:rPr lang="en-US" dirty="0"/>
            <a:t>Remove problematic data </a:t>
          </a:r>
          <a:r>
            <a:rPr lang="en-US" dirty="0" err="1"/>
            <a:t>etc</a:t>
          </a:r>
          <a:r>
            <a:rPr lang="en-US" dirty="0"/>
            <a:t> null/random strings</a:t>
          </a:r>
          <a:endParaRPr lang="en-SG" dirty="0"/>
        </a:p>
      </dgm:t>
    </dgm:pt>
    <dgm:pt modelId="{CDA0BFFE-4323-4F23-A99D-A2CE3D0842BB}" type="parTrans" cxnId="{41577A58-3D23-453B-8E06-B301D6A2FFF6}">
      <dgm:prSet/>
      <dgm:spPr/>
      <dgm:t>
        <a:bodyPr/>
        <a:lstStyle/>
        <a:p>
          <a:endParaRPr lang="en-SG"/>
        </a:p>
      </dgm:t>
    </dgm:pt>
    <dgm:pt modelId="{7729994E-9F1F-45BC-A856-8AD4B77AD9BF}" type="sibTrans" cxnId="{41577A58-3D23-453B-8E06-B301D6A2FFF6}">
      <dgm:prSet/>
      <dgm:spPr/>
      <dgm:t>
        <a:bodyPr/>
        <a:lstStyle/>
        <a:p>
          <a:endParaRPr lang="en-SG"/>
        </a:p>
      </dgm:t>
    </dgm:pt>
    <dgm:pt modelId="{3BCE92BB-3641-4796-A112-91E403B085D0}">
      <dgm:prSet phldrT="[Text]"/>
      <dgm:spPr/>
      <dgm:t>
        <a:bodyPr/>
        <a:lstStyle/>
        <a:p>
          <a:r>
            <a:rPr lang="en-US" dirty="0"/>
            <a:t>Fill missing values whenever possible</a:t>
          </a:r>
          <a:endParaRPr lang="en-SG" dirty="0"/>
        </a:p>
      </dgm:t>
    </dgm:pt>
    <dgm:pt modelId="{A36D8C26-54B9-4A3A-9A16-058290557F10}" type="parTrans" cxnId="{38893ACA-DA69-4272-8BA9-D5C5600FF01B}">
      <dgm:prSet/>
      <dgm:spPr/>
      <dgm:t>
        <a:bodyPr/>
        <a:lstStyle/>
        <a:p>
          <a:endParaRPr lang="en-SG"/>
        </a:p>
      </dgm:t>
    </dgm:pt>
    <dgm:pt modelId="{CA2E20C6-6433-44E0-B91F-9F9DF8E2A1D1}" type="sibTrans" cxnId="{38893ACA-DA69-4272-8BA9-D5C5600FF01B}">
      <dgm:prSet/>
      <dgm:spPr/>
      <dgm:t>
        <a:bodyPr/>
        <a:lstStyle/>
        <a:p>
          <a:endParaRPr lang="en-SG"/>
        </a:p>
      </dgm:t>
    </dgm:pt>
    <dgm:pt modelId="{CEBC66B3-9C12-4B52-AE98-53E67B79496D}">
      <dgm:prSet phldrT="[Text]"/>
      <dgm:spPr/>
      <dgm:t>
        <a:bodyPr/>
        <a:lstStyle/>
        <a:p>
          <a:r>
            <a:rPr lang="en-US" dirty="0"/>
            <a:t>Remove outliers</a:t>
          </a:r>
          <a:endParaRPr lang="en-SG" dirty="0"/>
        </a:p>
      </dgm:t>
    </dgm:pt>
    <dgm:pt modelId="{419B57F5-A66A-4374-91A6-BD16A01B9C9A}" type="parTrans" cxnId="{3C9E3F8E-F2DD-4A94-A517-D15EBDC8293D}">
      <dgm:prSet/>
      <dgm:spPr/>
      <dgm:t>
        <a:bodyPr/>
        <a:lstStyle/>
        <a:p>
          <a:endParaRPr lang="en-SG"/>
        </a:p>
      </dgm:t>
    </dgm:pt>
    <dgm:pt modelId="{7D636205-BD2A-460B-8E01-E175E60BEC53}" type="sibTrans" cxnId="{3C9E3F8E-F2DD-4A94-A517-D15EBDC8293D}">
      <dgm:prSet/>
      <dgm:spPr/>
      <dgm:t>
        <a:bodyPr/>
        <a:lstStyle/>
        <a:p>
          <a:endParaRPr lang="en-SG"/>
        </a:p>
      </dgm:t>
    </dgm:pt>
    <dgm:pt modelId="{945661D1-9D45-4516-A1D2-2F23B9E72EA0}">
      <dgm:prSet phldrT="[Text]"/>
      <dgm:spPr/>
      <dgm:t>
        <a:bodyPr/>
        <a:lstStyle/>
        <a:p>
          <a:r>
            <a:rPr lang="en-US" dirty="0"/>
            <a:t>Derive columns needed for traditional method</a:t>
          </a:r>
          <a:endParaRPr lang="en-SG" dirty="0"/>
        </a:p>
      </dgm:t>
    </dgm:pt>
    <dgm:pt modelId="{1C850B41-E3C8-4B14-99AC-4BD6D658CB96}" type="parTrans" cxnId="{E9EBA37B-9417-4B69-919C-9ED84D9282F7}">
      <dgm:prSet/>
      <dgm:spPr/>
      <dgm:t>
        <a:bodyPr/>
        <a:lstStyle/>
        <a:p>
          <a:endParaRPr lang="en-SG"/>
        </a:p>
      </dgm:t>
    </dgm:pt>
    <dgm:pt modelId="{2062F174-3B2F-4C91-8F66-1CD069373419}" type="sibTrans" cxnId="{E9EBA37B-9417-4B69-919C-9ED84D9282F7}">
      <dgm:prSet/>
      <dgm:spPr/>
      <dgm:t>
        <a:bodyPr/>
        <a:lstStyle/>
        <a:p>
          <a:endParaRPr lang="en-SG"/>
        </a:p>
      </dgm:t>
    </dgm:pt>
    <dgm:pt modelId="{08A1CDD2-4744-494D-AD0F-F6E46B8705DC}">
      <dgm:prSet phldrT="[Text]"/>
      <dgm:spPr/>
      <dgm:t>
        <a:bodyPr/>
        <a:lstStyle/>
        <a:p>
          <a:r>
            <a:rPr lang="en-US" dirty="0"/>
            <a:t>Min Max </a:t>
          </a:r>
          <a:r>
            <a:rPr lang="en-US" dirty="0" err="1"/>
            <a:t>Normalise</a:t>
          </a:r>
          <a:endParaRPr lang="en-SG" dirty="0"/>
        </a:p>
      </dgm:t>
    </dgm:pt>
    <dgm:pt modelId="{2F2B9738-AF53-4AC0-82AC-28D5870BC4CF}" type="parTrans" cxnId="{57802073-A551-4E0D-8DE8-EF082084EB85}">
      <dgm:prSet/>
      <dgm:spPr/>
      <dgm:t>
        <a:bodyPr/>
        <a:lstStyle/>
        <a:p>
          <a:endParaRPr lang="en-SG"/>
        </a:p>
      </dgm:t>
    </dgm:pt>
    <dgm:pt modelId="{4ECE9045-8DA9-495C-896F-8C7026139A3A}" type="sibTrans" cxnId="{57802073-A551-4E0D-8DE8-EF082084EB85}">
      <dgm:prSet/>
      <dgm:spPr/>
      <dgm:t>
        <a:bodyPr/>
        <a:lstStyle/>
        <a:p>
          <a:endParaRPr lang="en-SG"/>
        </a:p>
      </dgm:t>
    </dgm:pt>
    <dgm:pt modelId="{4C6F8CD7-6299-4FA1-A515-A053F120C2AD}">
      <dgm:prSet phldrT="[Text]"/>
      <dgm:spPr/>
      <dgm:t>
        <a:bodyPr/>
        <a:lstStyle/>
        <a:p>
          <a:r>
            <a:rPr lang="en-US" dirty="0"/>
            <a:t>Adjust </a:t>
          </a:r>
          <a:r>
            <a:rPr lang="en-US" dirty="0" err="1"/>
            <a:t>Dtypes</a:t>
          </a:r>
          <a:endParaRPr lang="en-SG" dirty="0"/>
        </a:p>
      </dgm:t>
    </dgm:pt>
    <dgm:pt modelId="{5780121C-D6EB-454C-8A59-14E2DBC3654A}" type="parTrans" cxnId="{E0E47B30-9B63-46C8-B305-AD1FCECA9F16}">
      <dgm:prSet/>
      <dgm:spPr/>
      <dgm:t>
        <a:bodyPr/>
        <a:lstStyle/>
        <a:p>
          <a:endParaRPr lang="en-SG"/>
        </a:p>
      </dgm:t>
    </dgm:pt>
    <dgm:pt modelId="{402D879D-A441-4F74-A8C7-54757BE89836}" type="sibTrans" cxnId="{E0E47B30-9B63-46C8-B305-AD1FCECA9F16}">
      <dgm:prSet/>
      <dgm:spPr/>
      <dgm:t>
        <a:bodyPr/>
        <a:lstStyle/>
        <a:p>
          <a:endParaRPr lang="en-SG"/>
        </a:p>
      </dgm:t>
    </dgm:pt>
    <dgm:pt modelId="{C42F046B-28EB-4530-A9A5-A0135663E138}" type="pres">
      <dgm:prSet presAssocID="{FA94B52E-AE07-4A0E-B8E9-35C9CA3E4272}" presName="Name0" presStyleCnt="0">
        <dgm:presLayoutVars>
          <dgm:dir/>
          <dgm:animLvl val="lvl"/>
          <dgm:resizeHandles val="exact"/>
        </dgm:presLayoutVars>
      </dgm:prSet>
      <dgm:spPr/>
    </dgm:pt>
    <dgm:pt modelId="{EBC909A1-4AFF-42B1-B8D3-598A85011561}" type="pres">
      <dgm:prSet presAssocID="{F062C8F6-F7E6-4916-8563-38A9F1D5D9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E1CB02D4-BFA4-4B8E-A1A2-DA342A3A6DF7}" type="pres">
      <dgm:prSet presAssocID="{635FA3E9-E931-4AAB-BD62-1B8735B303B5}" presName="parTxOnlySpace" presStyleCnt="0"/>
      <dgm:spPr/>
    </dgm:pt>
    <dgm:pt modelId="{BFF8961E-5CDE-4F0F-B976-8FAB19979FAF}" type="pres">
      <dgm:prSet presAssocID="{B5F36E83-5A0F-46B2-A961-4FEB9F1073F9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0EE19A76-74A5-461C-AE75-AD4B1DC8D6BE}" type="pres">
      <dgm:prSet presAssocID="{5279B169-6D04-4CC4-B0ED-309F14FA5A6F}" presName="parTxOnlySpace" presStyleCnt="0"/>
      <dgm:spPr/>
    </dgm:pt>
    <dgm:pt modelId="{84F8374E-2AA3-4599-AC22-6DF6E2C7D014}" type="pres">
      <dgm:prSet presAssocID="{70108020-24FB-4AD5-B3AF-BB5DE60C655E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59966E5B-1538-45EE-A42F-71373EE32660}" type="pres">
      <dgm:prSet presAssocID="{7729994E-9F1F-45BC-A856-8AD4B77AD9BF}" presName="parTxOnlySpace" presStyleCnt="0"/>
      <dgm:spPr/>
    </dgm:pt>
    <dgm:pt modelId="{C572DB21-24D5-42DF-B57E-E817DB8CACE3}" type="pres">
      <dgm:prSet presAssocID="{3BCE92BB-3641-4796-A112-91E403B085D0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9A403DB-A7F5-4D7A-B941-8F1A0A7AF6CA}" type="pres">
      <dgm:prSet presAssocID="{CA2E20C6-6433-44E0-B91F-9F9DF8E2A1D1}" presName="parTxOnlySpace" presStyleCnt="0"/>
      <dgm:spPr/>
    </dgm:pt>
    <dgm:pt modelId="{6C6C8A13-E760-4538-A071-32E0236FA4E2}" type="pres">
      <dgm:prSet presAssocID="{4C6F8CD7-6299-4FA1-A515-A053F120C2AD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BEE732EF-D2FE-4D93-94B5-26AA832E2092}" type="pres">
      <dgm:prSet presAssocID="{402D879D-A441-4F74-A8C7-54757BE89836}" presName="parTxOnlySpace" presStyleCnt="0"/>
      <dgm:spPr/>
    </dgm:pt>
    <dgm:pt modelId="{A5B17C80-33B2-460D-A1E0-C9505903FCE5}" type="pres">
      <dgm:prSet presAssocID="{CEBC66B3-9C12-4B52-AE98-53E67B79496D}" presName="parTxOnly" presStyleLbl="node1" presStyleIdx="5" presStyleCnt="8" custLinFactNeighborX="24072" custLinFactNeighborY="-670">
        <dgm:presLayoutVars>
          <dgm:chMax val="0"/>
          <dgm:chPref val="0"/>
          <dgm:bulletEnabled val="1"/>
        </dgm:presLayoutVars>
      </dgm:prSet>
      <dgm:spPr/>
    </dgm:pt>
    <dgm:pt modelId="{3355DCC6-3921-4676-ACD4-A5FCB52AC52D}" type="pres">
      <dgm:prSet presAssocID="{7D636205-BD2A-460B-8E01-E175E60BEC53}" presName="parTxOnlySpace" presStyleCnt="0"/>
      <dgm:spPr/>
    </dgm:pt>
    <dgm:pt modelId="{39250F76-2192-4983-8687-3A22A0264805}" type="pres">
      <dgm:prSet presAssocID="{945661D1-9D45-4516-A1D2-2F23B9E72EA0}" presName="parTxOnly" presStyleLbl="node1" presStyleIdx="6" presStyleCnt="8" custLinFactNeighborX="24072" custLinFactNeighborY="-670">
        <dgm:presLayoutVars>
          <dgm:chMax val="0"/>
          <dgm:chPref val="0"/>
          <dgm:bulletEnabled val="1"/>
        </dgm:presLayoutVars>
      </dgm:prSet>
      <dgm:spPr/>
    </dgm:pt>
    <dgm:pt modelId="{E84C51A2-031C-40BE-9308-036F4BE11FD2}" type="pres">
      <dgm:prSet presAssocID="{2062F174-3B2F-4C91-8F66-1CD069373419}" presName="parTxOnlySpace" presStyleCnt="0"/>
      <dgm:spPr/>
    </dgm:pt>
    <dgm:pt modelId="{469E39DA-16FE-4EAA-AA6C-5ACE4ADEB951}" type="pres">
      <dgm:prSet presAssocID="{08A1CDD2-4744-494D-AD0F-F6E46B8705DC}" presName="parTxOnly" presStyleLbl="node1" presStyleIdx="7" presStyleCnt="8" custLinFactNeighborX="24072" custLinFactNeighborY="-670">
        <dgm:presLayoutVars>
          <dgm:chMax val="0"/>
          <dgm:chPref val="0"/>
          <dgm:bulletEnabled val="1"/>
        </dgm:presLayoutVars>
      </dgm:prSet>
      <dgm:spPr/>
    </dgm:pt>
  </dgm:ptLst>
  <dgm:cxnLst>
    <dgm:cxn modelId="{19EB7705-2A19-41D3-B0AF-FF6BA860212F}" type="presOf" srcId="{FA94B52E-AE07-4A0E-B8E9-35C9CA3E4272}" destId="{C42F046B-28EB-4530-A9A5-A0135663E138}" srcOrd="0" destOrd="0" presId="urn:microsoft.com/office/officeart/2005/8/layout/chevron1"/>
    <dgm:cxn modelId="{0FD4A610-78FE-492C-B1E7-BF13E72D8134}" type="presOf" srcId="{CEBC66B3-9C12-4B52-AE98-53E67B79496D}" destId="{A5B17C80-33B2-460D-A1E0-C9505903FCE5}" srcOrd="0" destOrd="0" presId="urn:microsoft.com/office/officeart/2005/8/layout/chevron1"/>
    <dgm:cxn modelId="{94A9C519-D95A-4B91-BD2A-F63573634CCD}" type="presOf" srcId="{3BCE92BB-3641-4796-A112-91E403B085D0}" destId="{C572DB21-24D5-42DF-B57E-E817DB8CACE3}" srcOrd="0" destOrd="0" presId="urn:microsoft.com/office/officeart/2005/8/layout/chevron1"/>
    <dgm:cxn modelId="{AD02DE1D-48DF-4763-8AA2-FAEEABDD68A8}" type="presOf" srcId="{945661D1-9D45-4516-A1D2-2F23B9E72EA0}" destId="{39250F76-2192-4983-8687-3A22A0264805}" srcOrd="0" destOrd="0" presId="urn:microsoft.com/office/officeart/2005/8/layout/chevron1"/>
    <dgm:cxn modelId="{E0E47B30-9B63-46C8-B305-AD1FCECA9F16}" srcId="{FA94B52E-AE07-4A0E-B8E9-35C9CA3E4272}" destId="{4C6F8CD7-6299-4FA1-A515-A053F120C2AD}" srcOrd="4" destOrd="0" parTransId="{5780121C-D6EB-454C-8A59-14E2DBC3654A}" sibTransId="{402D879D-A441-4F74-A8C7-54757BE89836}"/>
    <dgm:cxn modelId="{E0579744-E1FE-4231-A1F6-5CF201A6EF3C}" type="presOf" srcId="{70108020-24FB-4AD5-B3AF-BB5DE60C655E}" destId="{84F8374E-2AA3-4599-AC22-6DF6E2C7D014}" srcOrd="0" destOrd="0" presId="urn:microsoft.com/office/officeart/2005/8/layout/chevron1"/>
    <dgm:cxn modelId="{7A84696E-EBDD-4A4D-A6DB-4252ED2824FF}" type="presOf" srcId="{08A1CDD2-4744-494D-AD0F-F6E46B8705DC}" destId="{469E39DA-16FE-4EAA-AA6C-5ACE4ADEB951}" srcOrd="0" destOrd="0" presId="urn:microsoft.com/office/officeart/2005/8/layout/chevron1"/>
    <dgm:cxn modelId="{57802073-A551-4E0D-8DE8-EF082084EB85}" srcId="{FA94B52E-AE07-4A0E-B8E9-35C9CA3E4272}" destId="{08A1CDD2-4744-494D-AD0F-F6E46B8705DC}" srcOrd="7" destOrd="0" parTransId="{2F2B9738-AF53-4AC0-82AC-28D5870BC4CF}" sibTransId="{4ECE9045-8DA9-495C-896F-8C7026139A3A}"/>
    <dgm:cxn modelId="{41577A58-3D23-453B-8E06-B301D6A2FFF6}" srcId="{FA94B52E-AE07-4A0E-B8E9-35C9CA3E4272}" destId="{70108020-24FB-4AD5-B3AF-BB5DE60C655E}" srcOrd="2" destOrd="0" parTransId="{CDA0BFFE-4323-4F23-A99D-A2CE3D0842BB}" sibTransId="{7729994E-9F1F-45BC-A856-8AD4B77AD9BF}"/>
    <dgm:cxn modelId="{E9EBA37B-9417-4B69-919C-9ED84D9282F7}" srcId="{FA94B52E-AE07-4A0E-B8E9-35C9CA3E4272}" destId="{945661D1-9D45-4516-A1D2-2F23B9E72EA0}" srcOrd="6" destOrd="0" parTransId="{1C850B41-E3C8-4B14-99AC-4BD6D658CB96}" sibTransId="{2062F174-3B2F-4C91-8F66-1CD069373419}"/>
    <dgm:cxn modelId="{3C9E3F8E-F2DD-4A94-A517-D15EBDC8293D}" srcId="{FA94B52E-AE07-4A0E-B8E9-35C9CA3E4272}" destId="{CEBC66B3-9C12-4B52-AE98-53E67B79496D}" srcOrd="5" destOrd="0" parTransId="{419B57F5-A66A-4374-91A6-BD16A01B9C9A}" sibTransId="{7D636205-BD2A-460B-8E01-E175E60BEC53}"/>
    <dgm:cxn modelId="{4EB455A3-868E-449F-B2B9-C1A43AB3D77E}" srcId="{FA94B52E-AE07-4A0E-B8E9-35C9CA3E4272}" destId="{B5F36E83-5A0F-46B2-A961-4FEB9F1073F9}" srcOrd="1" destOrd="0" parTransId="{4514AC86-5389-41A0-A97D-A67D9453047D}" sibTransId="{5279B169-6D04-4CC4-B0ED-309F14FA5A6F}"/>
    <dgm:cxn modelId="{6CE42BC1-1BC7-4AEC-B729-10320A965B7C}" type="presOf" srcId="{F062C8F6-F7E6-4916-8563-38A9F1D5D9EA}" destId="{EBC909A1-4AFF-42B1-B8D3-598A85011561}" srcOrd="0" destOrd="0" presId="urn:microsoft.com/office/officeart/2005/8/layout/chevron1"/>
    <dgm:cxn modelId="{38893ACA-DA69-4272-8BA9-D5C5600FF01B}" srcId="{FA94B52E-AE07-4A0E-B8E9-35C9CA3E4272}" destId="{3BCE92BB-3641-4796-A112-91E403B085D0}" srcOrd="3" destOrd="0" parTransId="{A36D8C26-54B9-4A3A-9A16-058290557F10}" sibTransId="{CA2E20C6-6433-44E0-B91F-9F9DF8E2A1D1}"/>
    <dgm:cxn modelId="{8B8608D0-38B1-4FDF-81A9-CA17DF66ECB9}" srcId="{FA94B52E-AE07-4A0E-B8E9-35C9CA3E4272}" destId="{F062C8F6-F7E6-4916-8563-38A9F1D5D9EA}" srcOrd="0" destOrd="0" parTransId="{6BC0FACF-FCDE-44F2-B580-CEF7CD58A6EB}" sibTransId="{635FA3E9-E931-4AAB-BD62-1B8735B303B5}"/>
    <dgm:cxn modelId="{1C7088DB-E1DA-484B-A2F3-F75A8712D046}" type="presOf" srcId="{4C6F8CD7-6299-4FA1-A515-A053F120C2AD}" destId="{6C6C8A13-E760-4538-A071-32E0236FA4E2}" srcOrd="0" destOrd="0" presId="urn:microsoft.com/office/officeart/2005/8/layout/chevron1"/>
    <dgm:cxn modelId="{32644DF6-D41B-4C6D-B26E-7A254C92781F}" type="presOf" srcId="{B5F36E83-5A0F-46B2-A961-4FEB9F1073F9}" destId="{BFF8961E-5CDE-4F0F-B976-8FAB19979FAF}" srcOrd="0" destOrd="0" presId="urn:microsoft.com/office/officeart/2005/8/layout/chevron1"/>
    <dgm:cxn modelId="{83711F17-DADE-42F8-BBF0-D9DA3300BCFA}" type="presParOf" srcId="{C42F046B-28EB-4530-A9A5-A0135663E138}" destId="{EBC909A1-4AFF-42B1-B8D3-598A85011561}" srcOrd="0" destOrd="0" presId="urn:microsoft.com/office/officeart/2005/8/layout/chevron1"/>
    <dgm:cxn modelId="{06F764B5-00D5-4D1E-AD1A-9C039040A1F5}" type="presParOf" srcId="{C42F046B-28EB-4530-A9A5-A0135663E138}" destId="{E1CB02D4-BFA4-4B8E-A1A2-DA342A3A6DF7}" srcOrd="1" destOrd="0" presId="urn:microsoft.com/office/officeart/2005/8/layout/chevron1"/>
    <dgm:cxn modelId="{7D2781E3-0316-4DD7-BE7E-58023A77A86C}" type="presParOf" srcId="{C42F046B-28EB-4530-A9A5-A0135663E138}" destId="{BFF8961E-5CDE-4F0F-B976-8FAB19979FAF}" srcOrd="2" destOrd="0" presId="urn:microsoft.com/office/officeart/2005/8/layout/chevron1"/>
    <dgm:cxn modelId="{86A2876E-A10F-470E-A68A-035505031773}" type="presParOf" srcId="{C42F046B-28EB-4530-A9A5-A0135663E138}" destId="{0EE19A76-74A5-461C-AE75-AD4B1DC8D6BE}" srcOrd="3" destOrd="0" presId="urn:microsoft.com/office/officeart/2005/8/layout/chevron1"/>
    <dgm:cxn modelId="{B51A5CAB-50F9-4898-9952-3C3746CF3AD9}" type="presParOf" srcId="{C42F046B-28EB-4530-A9A5-A0135663E138}" destId="{84F8374E-2AA3-4599-AC22-6DF6E2C7D014}" srcOrd="4" destOrd="0" presId="urn:microsoft.com/office/officeart/2005/8/layout/chevron1"/>
    <dgm:cxn modelId="{F3EF1B2C-3B37-4E40-ABB7-7AFF7E21DF75}" type="presParOf" srcId="{C42F046B-28EB-4530-A9A5-A0135663E138}" destId="{59966E5B-1538-45EE-A42F-71373EE32660}" srcOrd="5" destOrd="0" presId="urn:microsoft.com/office/officeart/2005/8/layout/chevron1"/>
    <dgm:cxn modelId="{1578867D-B141-465B-A3E2-C2D55C0E852E}" type="presParOf" srcId="{C42F046B-28EB-4530-A9A5-A0135663E138}" destId="{C572DB21-24D5-42DF-B57E-E817DB8CACE3}" srcOrd="6" destOrd="0" presId="urn:microsoft.com/office/officeart/2005/8/layout/chevron1"/>
    <dgm:cxn modelId="{3484EA46-DB2F-43BA-ADEB-01AAAB1B11B4}" type="presParOf" srcId="{C42F046B-28EB-4530-A9A5-A0135663E138}" destId="{89A403DB-A7F5-4D7A-B941-8F1A0A7AF6CA}" srcOrd="7" destOrd="0" presId="urn:microsoft.com/office/officeart/2005/8/layout/chevron1"/>
    <dgm:cxn modelId="{BB918732-72B8-49DF-BBD6-DFE21E6999B6}" type="presParOf" srcId="{C42F046B-28EB-4530-A9A5-A0135663E138}" destId="{6C6C8A13-E760-4538-A071-32E0236FA4E2}" srcOrd="8" destOrd="0" presId="urn:microsoft.com/office/officeart/2005/8/layout/chevron1"/>
    <dgm:cxn modelId="{EB745F47-E554-4B88-8538-051F41620978}" type="presParOf" srcId="{C42F046B-28EB-4530-A9A5-A0135663E138}" destId="{BEE732EF-D2FE-4D93-94B5-26AA832E2092}" srcOrd="9" destOrd="0" presId="urn:microsoft.com/office/officeart/2005/8/layout/chevron1"/>
    <dgm:cxn modelId="{0495BCAA-80C1-4CFA-8D89-941DA8CDC6D9}" type="presParOf" srcId="{C42F046B-28EB-4530-A9A5-A0135663E138}" destId="{A5B17C80-33B2-460D-A1E0-C9505903FCE5}" srcOrd="10" destOrd="0" presId="urn:microsoft.com/office/officeart/2005/8/layout/chevron1"/>
    <dgm:cxn modelId="{C9000AD2-F8AA-467C-9D86-E93D0E69B3EB}" type="presParOf" srcId="{C42F046B-28EB-4530-A9A5-A0135663E138}" destId="{3355DCC6-3921-4676-ACD4-A5FCB52AC52D}" srcOrd="11" destOrd="0" presId="urn:microsoft.com/office/officeart/2005/8/layout/chevron1"/>
    <dgm:cxn modelId="{42A2A17D-4DE2-4CDB-9DA4-26BC24E8C7A3}" type="presParOf" srcId="{C42F046B-28EB-4530-A9A5-A0135663E138}" destId="{39250F76-2192-4983-8687-3A22A0264805}" srcOrd="12" destOrd="0" presId="urn:microsoft.com/office/officeart/2005/8/layout/chevron1"/>
    <dgm:cxn modelId="{C0804890-29B8-4C7C-8BAF-6836391E3B5B}" type="presParOf" srcId="{C42F046B-28EB-4530-A9A5-A0135663E138}" destId="{E84C51A2-031C-40BE-9308-036F4BE11FD2}" srcOrd="13" destOrd="0" presId="urn:microsoft.com/office/officeart/2005/8/layout/chevron1"/>
    <dgm:cxn modelId="{41D6A279-C186-4980-BB7D-D2920B790A60}" type="presParOf" srcId="{C42F046B-28EB-4530-A9A5-A0135663E138}" destId="{469E39DA-16FE-4EAA-AA6C-5ACE4ADEB951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909A1-4AFF-42B1-B8D3-598A85011561}">
      <dsp:nvSpPr>
        <dsp:cNvPr id="0" name=""/>
        <dsp:cNvSpPr/>
      </dsp:nvSpPr>
      <dsp:spPr>
        <a:xfrm>
          <a:off x="898" y="2195186"/>
          <a:ext cx="1440246" cy="576098"/>
        </a:xfrm>
        <a:prstGeom prst="chevron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Merge Separate File(s)</a:t>
          </a:r>
          <a:endParaRPr lang="en-SG" sz="900" kern="1200" dirty="0"/>
        </a:p>
      </dsp:txBody>
      <dsp:txXfrm>
        <a:off x="288947" y="2195186"/>
        <a:ext cx="864148" cy="576098"/>
      </dsp:txXfrm>
    </dsp:sp>
    <dsp:sp modelId="{BFF8961E-5CDE-4F0F-B976-8FAB19979FAF}">
      <dsp:nvSpPr>
        <dsp:cNvPr id="0" name=""/>
        <dsp:cNvSpPr/>
      </dsp:nvSpPr>
      <dsp:spPr>
        <a:xfrm>
          <a:off x="1297120" y="2195186"/>
          <a:ext cx="1440246" cy="576098"/>
        </a:xfrm>
        <a:prstGeom prst="chevron">
          <a:avLst/>
        </a:prstGeom>
        <a:gradFill rotWithShape="0">
          <a:gsLst>
            <a:gs pos="0">
              <a:schemeClr val="accent6">
                <a:shade val="50000"/>
                <a:hueOff val="92106"/>
                <a:satOff val="-4026"/>
                <a:lumOff val="1099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92106"/>
                <a:satOff val="-4026"/>
                <a:lumOff val="1099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92106"/>
                <a:satOff val="-4026"/>
                <a:lumOff val="1099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Select Columns  based on knowledge and null values</a:t>
          </a:r>
          <a:endParaRPr lang="en-SG" sz="900" kern="1200" dirty="0"/>
        </a:p>
      </dsp:txBody>
      <dsp:txXfrm>
        <a:off x="1585169" y="2195186"/>
        <a:ext cx="864148" cy="576098"/>
      </dsp:txXfrm>
    </dsp:sp>
    <dsp:sp modelId="{84F8374E-2AA3-4599-AC22-6DF6E2C7D014}">
      <dsp:nvSpPr>
        <dsp:cNvPr id="0" name=""/>
        <dsp:cNvSpPr/>
      </dsp:nvSpPr>
      <dsp:spPr>
        <a:xfrm>
          <a:off x="2593343" y="2195186"/>
          <a:ext cx="1440246" cy="576098"/>
        </a:xfrm>
        <a:prstGeom prst="chevron">
          <a:avLst/>
        </a:prstGeom>
        <a:gradFill rotWithShape="0">
          <a:gsLst>
            <a:gs pos="0">
              <a:schemeClr val="accent6">
                <a:shade val="50000"/>
                <a:hueOff val="184212"/>
                <a:satOff val="-8053"/>
                <a:lumOff val="2198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184212"/>
                <a:satOff val="-8053"/>
                <a:lumOff val="2198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184212"/>
                <a:satOff val="-8053"/>
                <a:lumOff val="2198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Remove problematic data </a:t>
          </a:r>
          <a:r>
            <a:rPr lang="en-US" sz="900" kern="1200" dirty="0" err="1"/>
            <a:t>etc</a:t>
          </a:r>
          <a:r>
            <a:rPr lang="en-US" sz="900" kern="1200" dirty="0"/>
            <a:t> null/random strings</a:t>
          </a:r>
          <a:endParaRPr lang="en-SG" sz="900" kern="1200" dirty="0"/>
        </a:p>
      </dsp:txBody>
      <dsp:txXfrm>
        <a:off x="2881392" y="2195186"/>
        <a:ext cx="864148" cy="576098"/>
      </dsp:txXfrm>
    </dsp:sp>
    <dsp:sp modelId="{C572DB21-24D5-42DF-B57E-E817DB8CACE3}">
      <dsp:nvSpPr>
        <dsp:cNvPr id="0" name=""/>
        <dsp:cNvSpPr/>
      </dsp:nvSpPr>
      <dsp:spPr>
        <a:xfrm>
          <a:off x="3889565" y="2195186"/>
          <a:ext cx="1440246" cy="576098"/>
        </a:xfrm>
        <a:prstGeom prst="chevron">
          <a:avLst/>
        </a:prstGeom>
        <a:gradFill rotWithShape="0">
          <a:gsLst>
            <a:gs pos="0">
              <a:schemeClr val="accent6">
                <a:shade val="50000"/>
                <a:hueOff val="276318"/>
                <a:satOff val="-12079"/>
                <a:lumOff val="329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276318"/>
                <a:satOff val="-12079"/>
                <a:lumOff val="329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276318"/>
                <a:satOff val="-12079"/>
                <a:lumOff val="329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Fill missing values whenever possible</a:t>
          </a:r>
          <a:endParaRPr lang="en-SG" sz="900" kern="1200" dirty="0"/>
        </a:p>
      </dsp:txBody>
      <dsp:txXfrm>
        <a:off x="4177614" y="2195186"/>
        <a:ext cx="864148" cy="576098"/>
      </dsp:txXfrm>
    </dsp:sp>
    <dsp:sp modelId="{6C6C8A13-E760-4538-A071-32E0236FA4E2}">
      <dsp:nvSpPr>
        <dsp:cNvPr id="0" name=""/>
        <dsp:cNvSpPr/>
      </dsp:nvSpPr>
      <dsp:spPr>
        <a:xfrm>
          <a:off x="5185787" y="2195186"/>
          <a:ext cx="1440246" cy="576098"/>
        </a:xfrm>
        <a:prstGeom prst="chevron">
          <a:avLst/>
        </a:prstGeom>
        <a:gradFill rotWithShape="0">
          <a:gsLst>
            <a:gs pos="0">
              <a:schemeClr val="accent6">
                <a:shade val="50000"/>
                <a:hueOff val="368424"/>
                <a:satOff val="-16105"/>
                <a:lumOff val="43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368424"/>
                <a:satOff val="-16105"/>
                <a:lumOff val="43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368424"/>
                <a:satOff val="-16105"/>
                <a:lumOff val="43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Adjust </a:t>
          </a:r>
          <a:r>
            <a:rPr lang="en-US" sz="900" kern="1200" dirty="0" err="1"/>
            <a:t>Dtypes</a:t>
          </a:r>
          <a:endParaRPr lang="en-SG" sz="900" kern="1200" dirty="0"/>
        </a:p>
      </dsp:txBody>
      <dsp:txXfrm>
        <a:off x="5473836" y="2195186"/>
        <a:ext cx="864148" cy="576098"/>
      </dsp:txXfrm>
    </dsp:sp>
    <dsp:sp modelId="{A5B17C80-33B2-460D-A1E0-C9505903FCE5}">
      <dsp:nvSpPr>
        <dsp:cNvPr id="0" name=""/>
        <dsp:cNvSpPr/>
      </dsp:nvSpPr>
      <dsp:spPr>
        <a:xfrm>
          <a:off x="6516679" y="2191326"/>
          <a:ext cx="1440246" cy="576098"/>
        </a:xfrm>
        <a:prstGeom prst="chevron">
          <a:avLst/>
        </a:prstGeom>
        <a:gradFill rotWithShape="0">
          <a:gsLst>
            <a:gs pos="0">
              <a:schemeClr val="accent6">
                <a:shade val="50000"/>
                <a:hueOff val="276318"/>
                <a:satOff val="-12079"/>
                <a:lumOff val="329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276318"/>
                <a:satOff val="-12079"/>
                <a:lumOff val="329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276318"/>
                <a:satOff val="-12079"/>
                <a:lumOff val="329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Remove outliers</a:t>
          </a:r>
          <a:endParaRPr lang="en-SG" sz="900" kern="1200" dirty="0"/>
        </a:p>
      </dsp:txBody>
      <dsp:txXfrm>
        <a:off x="6804728" y="2191326"/>
        <a:ext cx="864148" cy="576098"/>
      </dsp:txXfrm>
    </dsp:sp>
    <dsp:sp modelId="{39250F76-2192-4983-8687-3A22A0264805}">
      <dsp:nvSpPr>
        <dsp:cNvPr id="0" name=""/>
        <dsp:cNvSpPr/>
      </dsp:nvSpPr>
      <dsp:spPr>
        <a:xfrm>
          <a:off x="7812901" y="2191326"/>
          <a:ext cx="1440246" cy="576098"/>
        </a:xfrm>
        <a:prstGeom prst="chevron">
          <a:avLst/>
        </a:prstGeom>
        <a:gradFill rotWithShape="0">
          <a:gsLst>
            <a:gs pos="0">
              <a:schemeClr val="accent6">
                <a:shade val="50000"/>
                <a:hueOff val="184212"/>
                <a:satOff val="-8053"/>
                <a:lumOff val="2198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184212"/>
                <a:satOff val="-8053"/>
                <a:lumOff val="2198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184212"/>
                <a:satOff val="-8053"/>
                <a:lumOff val="2198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Derive columns needed for traditional method</a:t>
          </a:r>
          <a:endParaRPr lang="en-SG" sz="900" kern="1200" dirty="0"/>
        </a:p>
      </dsp:txBody>
      <dsp:txXfrm>
        <a:off x="8100950" y="2191326"/>
        <a:ext cx="864148" cy="576098"/>
      </dsp:txXfrm>
    </dsp:sp>
    <dsp:sp modelId="{469E39DA-16FE-4EAA-AA6C-5ACE4ADEB951}">
      <dsp:nvSpPr>
        <dsp:cNvPr id="0" name=""/>
        <dsp:cNvSpPr/>
      </dsp:nvSpPr>
      <dsp:spPr>
        <a:xfrm>
          <a:off x="9075353" y="2191326"/>
          <a:ext cx="1440246" cy="576098"/>
        </a:xfrm>
        <a:prstGeom prst="chevron">
          <a:avLst/>
        </a:prstGeom>
        <a:gradFill rotWithShape="0">
          <a:gsLst>
            <a:gs pos="0">
              <a:schemeClr val="accent6">
                <a:shade val="50000"/>
                <a:hueOff val="92106"/>
                <a:satOff val="-4026"/>
                <a:lumOff val="1099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92106"/>
                <a:satOff val="-4026"/>
                <a:lumOff val="1099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92106"/>
                <a:satOff val="-4026"/>
                <a:lumOff val="1099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Min Max </a:t>
          </a:r>
          <a:r>
            <a:rPr lang="en-US" sz="900" kern="1200" dirty="0" err="1"/>
            <a:t>Normalise</a:t>
          </a:r>
          <a:endParaRPr lang="en-SG" sz="900" kern="1200" dirty="0"/>
        </a:p>
      </dsp:txBody>
      <dsp:txXfrm>
        <a:off x="9363402" y="2191326"/>
        <a:ext cx="864148" cy="5760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909A1-4AFF-42B1-B8D3-598A85011561}">
      <dsp:nvSpPr>
        <dsp:cNvPr id="0" name=""/>
        <dsp:cNvSpPr/>
      </dsp:nvSpPr>
      <dsp:spPr>
        <a:xfrm>
          <a:off x="898" y="2195186"/>
          <a:ext cx="1440246" cy="576098"/>
        </a:xfrm>
        <a:prstGeom prst="chevron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Merge Separate File(s)</a:t>
          </a:r>
          <a:endParaRPr lang="en-SG" sz="900" kern="1200" dirty="0"/>
        </a:p>
      </dsp:txBody>
      <dsp:txXfrm>
        <a:off x="288947" y="2195186"/>
        <a:ext cx="864148" cy="576098"/>
      </dsp:txXfrm>
    </dsp:sp>
    <dsp:sp modelId="{BFF8961E-5CDE-4F0F-B976-8FAB19979FAF}">
      <dsp:nvSpPr>
        <dsp:cNvPr id="0" name=""/>
        <dsp:cNvSpPr/>
      </dsp:nvSpPr>
      <dsp:spPr>
        <a:xfrm>
          <a:off x="1297120" y="2195186"/>
          <a:ext cx="1440246" cy="576098"/>
        </a:xfrm>
        <a:prstGeom prst="chevron">
          <a:avLst/>
        </a:prstGeom>
        <a:gradFill rotWithShape="0">
          <a:gsLst>
            <a:gs pos="0">
              <a:schemeClr val="accent6">
                <a:shade val="50000"/>
                <a:hueOff val="92106"/>
                <a:satOff val="-4026"/>
                <a:lumOff val="1099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92106"/>
                <a:satOff val="-4026"/>
                <a:lumOff val="1099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92106"/>
                <a:satOff val="-4026"/>
                <a:lumOff val="1099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Select Columns  based on knowledge and null values</a:t>
          </a:r>
          <a:endParaRPr lang="en-SG" sz="900" kern="1200" dirty="0"/>
        </a:p>
      </dsp:txBody>
      <dsp:txXfrm>
        <a:off x="1585169" y="2195186"/>
        <a:ext cx="864148" cy="576098"/>
      </dsp:txXfrm>
    </dsp:sp>
    <dsp:sp modelId="{84F8374E-2AA3-4599-AC22-6DF6E2C7D014}">
      <dsp:nvSpPr>
        <dsp:cNvPr id="0" name=""/>
        <dsp:cNvSpPr/>
      </dsp:nvSpPr>
      <dsp:spPr>
        <a:xfrm>
          <a:off x="2593343" y="2195186"/>
          <a:ext cx="1440246" cy="576098"/>
        </a:xfrm>
        <a:prstGeom prst="chevron">
          <a:avLst/>
        </a:prstGeom>
        <a:gradFill rotWithShape="0">
          <a:gsLst>
            <a:gs pos="0">
              <a:schemeClr val="accent6">
                <a:shade val="50000"/>
                <a:hueOff val="184212"/>
                <a:satOff val="-8053"/>
                <a:lumOff val="2198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184212"/>
                <a:satOff val="-8053"/>
                <a:lumOff val="2198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184212"/>
                <a:satOff val="-8053"/>
                <a:lumOff val="2198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Remove problematic data </a:t>
          </a:r>
          <a:r>
            <a:rPr lang="en-US" sz="900" kern="1200" dirty="0" err="1"/>
            <a:t>etc</a:t>
          </a:r>
          <a:r>
            <a:rPr lang="en-US" sz="900" kern="1200" dirty="0"/>
            <a:t> null/random strings</a:t>
          </a:r>
          <a:endParaRPr lang="en-SG" sz="900" kern="1200" dirty="0"/>
        </a:p>
      </dsp:txBody>
      <dsp:txXfrm>
        <a:off x="2881392" y="2195186"/>
        <a:ext cx="864148" cy="576098"/>
      </dsp:txXfrm>
    </dsp:sp>
    <dsp:sp modelId="{C572DB21-24D5-42DF-B57E-E817DB8CACE3}">
      <dsp:nvSpPr>
        <dsp:cNvPr id="0" name=""/>
        <dsp:cNvSpPr/>
      </dsp:nvSpPr>
      <dsp:spPr>
        <a:xfrm>
          <a:off x="3889565" y="2195186"/>
          <a:ext cx="1440246" cy="576098"/>
        </a:xfrm>
        <a:prstGeom prst="chevron">
          <a:avLst/>
        </a:prstGeom>
        <a:gradFill rotWithShape="0">
          <a:gsLst>
            <a:gs pos="0">
              <a:schemeClr val="accent6">
                <a:shade val="50000"/>
                <a:hueOff val="276318"/>
                <a:satOff val="-12079"/>
                <a:lumOff val="329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276318"/>
                <a:satOff val="-12079"/>
                <a:lumOff val="329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276318"/>
                <a:satOff val="-12079"/>
                <a:lumOff val="329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Fill missing values whenever possible</a:t>
          </a:r>
          <a:endParaRPr lang="en-SG" sz="900" kern="1200" dirty="0"/>
        </a:p>
      </dsp:txBody>
      <dsp:txXfrm>
        <a:off x="4177614" y="2195186"/>
        <a:ext cx="864148" cy="576098"/>
      </dsp:txXfrm>
    </dsp:sp>
    <dsp:sp modelId="{6C6C8A13-E760-4538-A071-32E0236FA4E2}">
      <dsp:nvSpPr>
        <dsp:cNvPr id="0" name=""/>
        <dsp:cNvSpPr/>
      </dsp:nvSpPr>
      <dsp:spPr>
        <a:xfrm>
          <a:off x="5185787" y="2195186"/>
          <a:ext cx="1440246" cy="576098"/>
        </a:xfrm>
        <a:prstGeom prst="chevron">
          <a:avLst/>
        </a:prstGeom>
        <a:gradFill rotWithShape="0">
          <a:gsLst>
            <a:gs pos="0">
              <a:schemeClr val="accent6">
                <a:shade val="50000"/>
                <a:hueOff val="368424"/>
                <a:satOff val="-16105"/>
                <a:lumOff val="43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368424"/>
                <a:satOff val="-16105"/>
                <a:lumOff val="43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368424"/>
                <a:satOff val="-16105"/>
                <a:lumOff val="43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Adjust </a:t>
          </a:r>
          <a:r>
            <a:rPr lang="en-US" sz="900" kern="1200" dirty="0" err="1"/>
            <a:t>Dtypes</a:t>
          </a:r>
          <a:endParaRPr lang="en-SG" sz="900" kern="1200" dirty="0"/>
        </a:p>
      </dsp:txBody>
      <dsp:txXfrm>
        <a:off x="5473836" y="2195186"/>
        <a:ext cx="864148" cy="576098"/>
      </dsp:txXfrm>
    </dsp:sp>
    <dsp:sp modelId="{A5B17C80-33B2-460D-A1E0-C9505903FCE5}">
      <dsp:nvSpPr>
        <dsp:cNvPr id="0" name=""/>
        <dsp:cNvSpPr/>
      </dsp:nvSpPr>
      <dsp:spPr>
        <a:xfrm>
          <a:off x="6516679" y="2191326"/>
          <a:ext cx="1440246" cy="576098"/>
        </a:xfrm>
        <a:prstGeom prst="chevron">
          <a:avLst/>
        </a:prstGeom>
        <a:gradFill rotWithShape="0">
          <a:gsLst>
            <a:gs pos="0">
              <a:schemeClr val="accent6">
                <a:shade val="50000"/>
                <a:hueOff val="276318"/>
                <a:satOff val="-12079"/>
                <a:lumOff val="329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276318"/>
                <a:satOff val="-12079"/>
                <a:lumOff val="329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276318"/>
                <a:satOff val="-12079"/>
                <a:lumOff val="329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Remove outliers</a:t>
          </a:r>
          <a:endParaRPr lang="en-SG" sz="900" kern="1200" dirty="0"/>
        </a:p>
      </dsp:txBody>
      <dsp:txXfrm>
        <a:off x="6804728" y="2191326"/>
        <a:ext cx="864148" cy="576098"/>
      </dsp:txXfrm>
    </dsp:sp>
    <dsp:sp modelId="{39250F76-2192-4983-8687-3A22A0264805}">
      <dsp:nvSpPr>
        <dsp:cNvPr id="0" name=""/>
        <dsp:cNvSpPr/>
      </dsp:nvSpPr>
      <dsp:spPr>
        <a:xfrm>
          <a:off x="7812901" y="2191326"/>
          <a:ext cx="1440246" cy="576098"/>
        </a:xfrm>
        <a:prstGeom prst="chevron">
          <a:avLst/>
        </a:prstGeom>
        <a:gradFill rotWithShape="0">
          <a:gsLst>
            <a:gs pos="0">
              <a:schemeClr val="accent6">
                <a:shade val="50000"/>
                <a:hueOff val="184212"/>
                <a:satOff val="-8053"/>
                <a:lumOff val="2198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184212"/>
                <a:satOff val="-8053"/>
                <a:lumOff val="2198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184212"/>
                <a:satOff val="-8053"/>
                <a:lumOff val="2198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Derive columns needed for traditional method</a:t>
          </a:r>
          <a:endParaRPr lang="en-SG" sz="900" kern="1200" dirty="0"/>
        </a:p>
      </dsp:txBody>
      <dsp:txXfrm>
        <a:off x="8100950" y="2191326"/>
        <a:ext cx="864148" cy="576098"/>
      </dsp:txXfrm>
    </dsp:sp>
    <dsp:sp modelId="{469E39DA-16FE-4EAA-AA6C-5ACE4ADEB951}">
      <dsp:nvSpPr>
        <dsp:cNvPr id="0" name=""/>
        <dsp:cNvSpPr/>
      </dsp:nvSpPr>
      <dsp:spPr>
        <a:xfrm>
          <a:off x="9075353" y="2191326"/>
          <a:ext cx="1440246" cy="576098"/>
        </a:xfrm>
        <a:prstGeom prst="chevron">
          <a:avLst/>
        </a:prstGeom>
        <a:gradFill rotWithShape="0">
          <a:gsLst>
            <a:gs pos="0">
              <a:schemeClr val="accent6">
                <a:shade val="50000"/>
                <a:hueOff val="92106"/>
                <a:satOff val="-4026"/>
                <a:lumOff val="1099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92106"/>
                <a:satOff val="-4026"/>
                <a:lumOff val="1099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92106"/>
                <a:satOff val="-4026"/>
                <a:lumOff val="1099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Min Max </a:t>
          </a:r>
          <a:r>
            <a:rPr lang="en-US" sz="900" kern="1200" dirty="0" err="1"/>
            <a:t>Normalise</a:t>
          </a:r>
          <a:endParaRPr lang="en-SG" sz="900" kern="1200" dirty="0"/>
        </a:p>
      </dsp:txBody>
      <dsp:txXfrm>
        <a:off x="9363402" y="2191326"/>
        <a:ext cx="864148" cy="576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E42D1-613D-4332-9A19-705EC028E1B3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1BD37-0194-4D45-8D40-6B5080FA44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141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72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96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454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927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680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6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31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453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718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657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32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716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804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956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702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53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320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863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701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018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1BD37-0194-4D45-8D40-6B5080FA440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78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F839-C01D-5A81-594E-725C6973D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5DE9F-FA2A-F89B-960A-54D5626EC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17DD9-5900-B247-1D93-BEC3D01E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988-535B-44F8-BD1E-43F007484824}" type="datetime1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196EE-FB74-9986-E420-3B9292AF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AE0A0-023B-A937-5554-7C76F26F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26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409E-6970-7CB6-7E58-B0F8AC27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BE440-E79C-EE3A-627E-1EECE96FA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C3741-C94D-B3D6-0B0D-217B8A4D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34D6-22B4-48DB-9FB1-4637EED94B6F}" type="datetime1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5AFE-530F-E1DE-6EBA-F9D19BEA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49A82-7901-9C95-8487-9BC52140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5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EA1F8-E784-B918-3FB5-1872009B9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D3E07-C9CE-8420-61F5-D8062B4C9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522E5-2531-2530-6FBB-2E9E0A6B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A85F-474D-4BB0-935A-768BAF8A0B95}" type="datetime1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46E9D-1BA2-5FF6-AD86-24034812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9AAC-E447-B7C1-C058-30BF9B42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85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537B-9A71-3232-94CB-6AD06F4F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15C24-9D69-9C68-29A7-5639652F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F81D1-70CE-0EDC-1310-3B9D30BD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0176-91FD-46B9-8ACB-34F1364631FA}" type="datetime1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88EAF-5FE1-7154-EF8D-E6963E4F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84985-1360-7752-9BEC-1AF33DDD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32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AF10-5945-FFDE-16EC-B516C3B0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BDF2E-9A9F-029F-49D1-AB634A944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285A7-F207-6541-980A-37C77C56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1649-4550-40D4-8BCD-C5FB14D08FC2}" type="datetime1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4AA50-CFB0-D273-C5A0-47FE39FD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2984D-AAD7-537C-D39F-1554F9CF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6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B04C-6E5E-84BD-8BB0-D3494D43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C84F1-B7FA-11D8-2723-041E800FF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F3276-18A9-5836-2FCC-A3458FF6A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63D3D-0DFF-2841-EB4D-BE8FD328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208E-AFA7-4654-8D2F-BEB8F8DA8AB2}" type="datetime1">
              <a:rPr lang="en-GB" smtClean="0"/>
              <a:t>20/09/2022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84ED9-D069-C060-55D2-2B9A78F2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4175E-00D1-8778-7169-7927B8BF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76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C348-A26C-FFF2-56E1-EE15990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9EB38-8EB8-20B5-39B3-0CB660263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923B0-FAFB-B693-5130-699BD8524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4D618-F42F-08B1-19E8-715582EED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DC93A-39C5-2A15-5E29-723B01AA4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BB30C-76D9-4E51-F065-1582D2F8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0988-67FA-4094-A298-8BFDF7933345}" type="datetime1">
              <a:rPr lang="en-GB" smtClean="0"/>
              <a:t>20/09/2022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9A5E5-E079-5CF0-D302-4413498D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10946-B909-1CFD-AB08-22451EF3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82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1767-4F44-3DD2-0A3C-3B7B2017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E5635-0C0C-3B73-E8AF-77306855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34E0-BB75-480C-A54C-6C8EB1BF0CCF}" type="datetime1">
              <a:rPr lang="en-GB" smtClean="0"/>
              <a:t>20/09/2022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76B22-A9E1-6B02-BCE7-277267ED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2D507-0328-DDA2-B4FF-AE9A59E2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88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30839-294A-BEA7-5D57-00E6E578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8D07-0D24-4C56-AA58-C30FA8BA2360}" type="datetime1">
              <a:rPr lang="en-GB" smtClean="0"/>
              <a:t>20/09/2022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91789-6A7F-666E-6121-97C097EE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C036A-F366-CEA9-F6C5-71DCC2E9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32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CCE8-7C92-213A-4D7B-058E6CA6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0B1A6-9DE7-3FEF-AE7A-40F0CA47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AA931-6259-45D9-B2CF-6E0F0F083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58E91-823B-98E4-E128-8064CA5D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6FA0-200F-4E5F-A64E-B5ECFF55DF02}" type="datetime1">
              <a:rPr lang="en-GB" smtClean="0"/>
              <a:t>20/09/2022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D5DDD-0F53-EB2D-6D36-6B5A7809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8FD3A-5DA9-10DB-0B1F-B95716E5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07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4CCC-7990-EC45-FE00-0362140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3527C-D21C-12B0-037F-57E5BF0B0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4E5CE-870F-024A-7488-8C71B4CE9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3E801-EF4A-54DE-4A10-3050413C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45CB-1863-4CCF-9BE3-6709BC7C108F}" type="datetime1">
              <a:rPr lang="en-GB" smtClean="0"/>
              <a:t>20/09/2022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A057A-8AF5-697A-7A0D-EB82A126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A1506-1DCA-6B8D-AAD6-7087D2CC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77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7334A3E-2D7E-4E2E-65D9-B72CA26CB02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6920672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47" imgH="348" progId="TCLayout.ActiveDocument.1">
                  <p:embed/>
                </p:oleObj>
              </mc:Choice>
              <mc:Fallback>
                <p:oleObj name="think-cell Slide" r:id="rId1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0E574E-4CC8-C90C-0DF0-071676EA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F2BE1-117E-54A1-DD3D-CE08F5FAE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3DA08-F362-1840-DA8F-9BE48521F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E8F7-4594-4563-86BE-DE955395A6A4}" type="datetime1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0F61-64D1-5402-E11F-AD48D1BB7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C24DF-5B71-B52C-6833-D164BDA68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8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2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.emf"/><Relationship Id="rId4" Type="http://schemas.openxmlformats.org/officeDocument/2006/relationships/diagramData" Target="../diagrams/data1.xml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2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40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1.emf"/><Relationship Id="rId4" Type="http://schemas.openxmlformats.org/officeDocument/2006/relationships/diagramData" Target="../diagrams/data2.xml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EFA312C-0CD1-34F2-F3B7-6400D93F890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07178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CC7AAFB-84D2-4172-B3D3-52F769E7A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492875"/>
            <a:ext cx="1712096" cy="365125"/>
          </a:xfrm>
        </p:spPr>
        <p:txBody>
          <a:bodyPr vert="horz">
            <a:normAutofit/>
          </a:bodyPr>
          <a:lstStyle/>
          <a:p>
            <a:r>
              <a:rPr lang="en-GB" sz="1400" dirty="0"/>
              <a:t>ANL488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DA114-333B-A423-9D78-B36A4D3E81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Tan Wen Xuan</a:t>
            </a:r>
          </a:p>
          <a:p>
            <a:r>
              <a:rPr lang="en-GB" dirty="0"/>
              <a:t>Z1981074</a:t>
            </a:r>
          </a:p>
          <a:p>
            <a:r>
              <a:rPr lang="en-GB" dirty="0"/>
              <a:t>Presentation date: 200922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E70C62-CDC0-8F1B-04DD-1D47A244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F3954-187E-8613-4E85-EACADF17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EA47C1C1-E03C-4710-B8F6-102B1D3AFD6F}" type="slidenum">
              <a:rPr lang="en-GB" smtClean="0"/>
              <a:t>1</a:t>
            </a:fld>
            <a:r>
              <a:rPr lang="en-GB" dirty="0"/>
              <a:t> of 21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B770C62-F6D7-03B5-1A8D-4C74F822F0E8}"/>
              </a:ext>
            </a:extLst>
          </p:cNvPr>
          <p:cNvSpPr txBox="1">
            <a:spLocks/>
          </p:cNvSpPr>
          <p:nvPr/>
        </p:nvSpPr>
        <p:spPr>
          <a:xfrm>
            <a:off x="286603" y="1753867"/>
            <a:ext cx="1116386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3200" dirty="0"/>
              <a:t>Evaluating Clustering Algorithms for </a:t>
            </a:r>
          </a:p>
          <a:p>
            <a:pPr lvl="1"/>
            <a:r>
              <a:rPr lang="en-GB" sz="3200" dirty="0"/>
              <a:t>Prediction of Rock Type </a:t>
            </a:r>
          </a:p>
          <a:p>
            <a:pPr lvl="1"/>
            <a:r>
              <a:rPr lang="en-GB" sz="3200" dirty="0"/>
              <a:t>for Oil and Gas Applications across Different Geographies</a:t>
            </a:r>
          </a:p>
        </p:txBody>
      </p:sp>
    </p:spTree>
    <p:extLst>
      <p:ext uri="{BB962C8B-B14F-4D97-AF65-F5344CB8AC3E}">
        <p14:creationId xmlns:p14="http://schemas.microsoft.com/office/powerpoint/2010/main" val="32508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8782F68-1BC5-0CC5-9CB3-FA9ACCB8BFF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8782F68-1BC5-0CC5-9CB3-FA9ACCB8B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28DD3B-FC3A-BB6A-0B7E-ED4111D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8347"/>
            <a:ext cx="10515600" cy="488315"/>
          </a:xfrm>
        </p:spPr>
        <p:txBody>
          <a:bodyPr vert="horz">
            <a:noAutofit/>
          </a:bodyPr>
          <a:lstStyle/>
          <a:p>
            <a:r>
              <a:rPr lang="en-GB" sz="2400" dirty="0"/>
              <a:t>Methods Employed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9F97-F06D-3347-4110-1AE71FAB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7649" y="1247774"/>
            <a:ext cx="2686054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600" dirty="0"/>
              <a:t>DBSCAN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4AB267-D915-308A-5F67-39086B44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E729F8-6383-A4CC-F44D-95B6919E0F66}"/>
              </a:ext>
            </a:extLst>
          </p:cNvPr>
          <p:cNvCxnSpPr/>
          <p:nvPr/>
        </p:nvCxnSpPr>
        <p:spPr>
          <a:xfrm>
            <a:off x="0" y="110725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5370FBE-AF75-1AE5-45AA-751B0E8873B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171209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/>
              <a:t>ANL488 Presentation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018AD76-0433-5003-F3CF-F756ED6B9F30}"/>
              </a:ext>
            </a:extLst>
          </p:cNvPr>
          <p:cNvSpPr txBox="1">
            <a:spLocks/>
          </p:cNvSpPr>
          <p:nvPr/>
        </p:nvSpPr>
        <p:spPr>
          <a:xfrm>
            <a:off x="1955870" y="1247774"/>
            <a:ext cx="2028163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600" dirty="0"/>
              <a:t>Self Organising Maps (SOM) + </a:t>
            </a:r>
            <a:r>
              <a:rPr lang="en-GB" sz="1600" dirty="0" err="1"/>
              <a:t>KMeans</a:t>
            </a:r>
            <a:endParaRPr lang="en-GB" sz="1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F17E9-00D8-DA5C-62D9-1B6D34F66B0C}"/>
              </a:ext>
            </a:extLst>
          </p:cNvPr>
          <p:cNvCxnSpPr/>
          <p:nvPr/>
        </p:nvCxnSpPr>
        <p:spPr>
          <a:xfrm>
            <a:off x="6177797" y="1390190"/>
            <a:ext cx="0" cy="46841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0" name="Speech Bubble: Rectangle 119">
            <a:extLst>
              <a:ext uri="{FF2B5EF4-FFF2-40B4-BE49-F238E27FC236}">
                <a16:creationId xmlns:a16="http://schemas.microsoft.com/office/drawing/2014/main" id="{23217CD4-2AAF-711D-7FA3-7FA980C28940}"/>
              </a:ext>
            </a:extLst>
          </p:cNvPr>
          <p:cNvSpPr/>
          <p:nvPr/>
        </p:nvSpPr>
        <p:spPr>
          <a:xfrm>
            <a:off x="2110565" y="2237264"/>
            <a:ext cx="764352" cy="745587"/>
          </a:xfrm>
          <a:prstGeom prst="wedgeRectCallout">
            <a:avLst>
              <a:gd name="adj1" fmla="val 11615"/>
              <a:gd name="adj2" fmla="val 6627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Using </a:t>
            </a:r>
            <a:r>
              <a:rPr lang="en-US" sz="1050" dirty="0" err="1"/>
              <a:t>MiniSOM</a:t>
            </a:r>
            <a:endParaRPr lang="en-SG" sz="105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16BFAE7-A1F3-F9F6-5B2E-E8964DCACDC6}"/>
              </a:ext>
            </a:extLst>
          </p:cNvPr>
          <p:cNvSpPr/>
          <p:nvPr/>
        </p:nvSpPr>
        <p:spPr>
          <a:xfrm>
            <a:off x="1955073" y="3285282"/>
            <a:ext cx="1550877" cy="3651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 </a:t>
            </a:r>
            <a:r>
              <a:rPr lang="en-US" sz="1200" dirty="0" err="1"/>
              <a:t>init</a:t>
            </a:r>
            <a:r>
              <a:rPr lang="en-US" sz="1200" dirty="0"/>
              <a:t> (10 X 10 grid) </a:t>
            </a:r>
            <a:endParaRPr lang="en-SG" sz="1200" dirty="0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A58E4047-6FAE-4F89-115C-AC641E93A7AF}"/>
              </a:ext>
            </a:extLst>
          </p:cNvPr>
          <p:cNvSpPr/>
          <p:nvPr/>
        </p:nvSpPr>
        <p:spPr>
          <a:xfrm>
            <a:off x="3505950" y="2343499"/>
            <a:ext cx="764352" cy="745587"/>
          </a:xfrm>
          <a:prstGeom prst="wedgeRectCallout">
            <a:avLst>
              <a:gd name="adj1" fmla="val -50961"/>
              <a:gd name="adj2" fmla="val 681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100 Clusters. Each row is 1 input</a:t>
            </a:r>
            <a:endParaRPr lang="en-SG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D643C7-4E47-F245-AB87-BADFB2499D3B}"/>
              </a:ext>
            </a:extLst>
          </p:cNvPr>
          <p:cNvSpPr/>
          <p:nvPr/>
        </p:nvSpPr>
        <p:spPr>
          <a:xfrm>
            <a:off x="1955072" y="3732286"/>
            <a:ext cx="1550877" cy="3651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 Data</a:t>
            </a:r>
            <a:endParaRPr lang="en-SG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BFAE11-A5D1-1688-8FCD-ABDEC105799A}"/>
              </a:ext>
            </a:extLst>
          </p:cNvPr>
          <p:cNvSpPr/>
          <p:nvPr/>
        </p:nvSpPr>
        <p:spPr>
          <a:xfrm>
            <a:off x="1955071" y="4181627"/>
            <a:ext cx="1550877" cy="3651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Obtain winner neurons</a:t>
            </a:r>
            <a:endParaRPr lang="en-SG" sz="1200" dirty="0"/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3809B882-554D-5581-2673-6A2F3F699B79}"/>
              </a:ext>
            </a:extLst>
          </p:cNvPr>
          <p:cNvSpPr/>
          <p:nvPr/>
        </p:nvSpPr>
        <p:spPr>
          <a:xfrm>
            <a:off x="3568630" y="3447928"/>
            <a:ext cx="764352" cy="745587"/>
          </a:xfrm>
          <a:prstGeom prst="wedgeRectCallout">
            <a:avLst>
              <a:gd name="adj1" fmla="val -50961"/>
              <a:gd name="adj2" fmla="val 681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Each row belongs to 1/100 neurons</a:t>
            </a:r>
            <a:endParaRPr lang="en-SG" sz="10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3B56AD1-6204-FBE0-6358-FF2453535001}"/>
              </a:ext>
            </a:extLst>
          </p:cNvPr>
          <p:cNvSpPr/>
          <p:nvPr/>
        </p:nvSpPr>
        <p:spPr>
          <a:xfrm>
            <a:off x="1954260" y="4644728"/>
            <a:ext cx="1550877" cy="3651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KMeans</a:t>
            </a:r>
            <a:endParaRPr lang="en-SG" sz="12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68DD2C2-3E2F-22AC-46F9-5222F53870CC}"/>
              </a:ext>
            </a:extLst>
          </p:cNvPr>
          <p:cNvCxnSpPr>
            <a:stCxn id="122" idx="2"/>
            <a:endCxn id="29" idx="0"/>
          </p:cNvCxnSpPr>
          <p:nvPr/>
        </p:nvCxnSpPr>
        <p:spPr>
          <a:xfrm flipH="1">
            <a:off x="2730511" y="3650406"/>
            <a:ext cx="1" cy="8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4428E9E-EC10-1E53-D44A-C3DCA801646D}"/>
              </a:ext>
            </a:extLst>
          </p:cNvPr>
          <p:cNvCxnSpPr>
            <a:stCxn id="29" idx="2"/>
            <a:endCxn id="29" idx="2"/>
          </p:cNvCxnSpPr>
          <p:nvPr/>
        </p:nvCxnSpPr>
        <p:spPr>
          <a:xfrm flipH="1">
            <a:off x="2730510" y="4097410"/>
            <a:ext cx="1" cy="8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64F9C66-8EAD-4572-7D06-9CDE151DBE45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 flipH="1">
            <a:off x="2729699" y="4546751"/>
            <a:ext cx="811" cy="9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77B0171-EAA5-E52E-9619-83A1F74DF67B}"/>
              </a:ext>
            </a:extLst>
          </p:cNvPr>
          <p:cNvSpPr/>
          <p:nvPr/>
        </p:nvSpPr>
        <p:spPr>
          <a:xfrm>
            <a:off x="7766040" y="1971860"/>
            <a:ext cx="1380449" cy="6172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KNN to find average distance between points</a:t>
            </a:r>
            <a:endParaRPr lang="en-SG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E2114C-C40E-D7F5-97BE-5E7B51397F1F}"/>
              </a:ext>
            </a:extLst>
          </p:cNvPr>
          <p:cNvSpPr/>
          <p:nvPr/>
        </p:nvSpPr>
        <p:spPr>
          <a:xfrm>
            <a:off x="7766039" y="2693139"/>
            <a:ext cx="1380449" cy="3651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Sort by increasing </a:t>
            </a:r>
            <a:r>
              <a:rPr lang="en-US" sz="1200" dirty="0" err="1"/>
              <a:t>dist</a:t>
            </a:r>
            <a:endParaRPr lang="en-SG" sz="1200" dirty="0"/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1CCADF46-FFB0-78DA-07A7-67B404ADFD27}"/>
              </a:ext>
            </a:extLst>
          </p:cNvPr>
          <p:cNvSpPr/>
          <p:nvPr/>
        </p:nvSpPr>
        <p:spPr>
          <a:xfrm>
            <a:off x="9603233" y="4368649"/>
            <a:ext cx="882158" cy="745587"/>
          </a:xfrm>
          <a:prstGeom prst="wedgeRectCallout">
            <a:avLst>
              <a:gd name="adj1" fmla="val -22231"/>
              <a:gd name="adj2" fmla="val -646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Exclude noise points</a:t>
            </a:r>
            <a:endParaRPr lang="en-SG" sz="105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80C3C1-C369-B32B-54E0-7989938E725F}"/>
              </a:ext>
            </a:extLst>
          </p:cNvPr>
          <p:cNvSpPr/>
          <p:nvPr/>
        </p:nvSpPr>
        <p:spPr>
          <a:xfrm>
            <a:off x="7766038" y="3162315"/>
            <a:ext cx="1380449" cy="3651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Plot point vs distance</a:t>
            </a:r>
            <a:endParaRPr lang="en-SG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08F8EC-B5F3-3F81-D533-1B476F4C3C09}"/>
              </a:ext>
            </a:extLst>
          </p:cNvPr>
          <p:cNvSpPr/>
          <p:nvPr/>
        </p:nvSpPr>
        <p:spPr>
          <a:xfrm>
            <a:off x="7766037" y="3619447"/>
            <a:ext cx="1380449" cy="3651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 kneed to max curve distance</a:t>
            </a:r>
            <a:endParaRPr lang="en-SG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4EB58F-4A44-D117-EAA7-42625B61BEFC}"/>
              </a:ext>
            </a:extLst>
          </p:cNvPr>
          <p:cNvSpPr/>
          <p:nvPr/>
        </p:nvSpPr>
        <p:spPr>
          <a:xfrm>
            <a:off x="7766036" y="4102902"/>
            <a:ext cx="1380449" cy="3651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Value used as epsilon</a:t>
            </a:r>
            <a:endParaRPr lang="en-SG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C77175-F87F-E719-B13D-5E126A70B00F}"/>
              </a:ext>
            </a:extLst>
          </p:cNvPr>
          <p:cNvSpPr/>
          <p:nvPr/>
        </p:nvSpPr>
        <p:spPr>
          <a:xfrm>
            <a:off x="7438503" y="4549556"/>
            <a:ext cx="2035513" cy="56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Init DBSCAN </a:t>
            </a:r>
            <a:r>
              <a:rPr lang="en-US" sz="1200" dirty="0" err="1"/>
              <a:t>min_sample</a:t>
            </a:r>
            <a:r>
              <a:rPr lang="en-US" sz="1200" dirty="0"/>
              <a:t> = 70 and </a:t>
            </a:r>
            <a:r>
              <a:rPr lang="en-US" sz="1200" dirty="0" err="1"/>
              <a:t>epison</a:t>
            </a:r>
            <a:r>
              <a:rPr lang="en-US" sz="1200" dirty="0"/>
              <a:t> from step above</a:t>
            </a:r>
            <a:endParaRPr lang="en-SG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D4C52E-3A0A-8AC3-9A7B-CFB7466D736E}"/>
              </a:ext>
            </a:extLst>
          </p:cNvPr>
          <p:cNvSpPr/>
          <p:nvPr/>
        </p:nvSpPr>
        <p:spPr>
          <a:xfrm>
            <a:off x="9619719" y="2154224"/>
            <a:ext cx="1380449" cy="3651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Fit data</a:t>
            </a:r>
            <a:endParaRPr lang="en-SG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BAAE0F-EDEB-935C-66AA-F8D8ECA72B09}"/>
              </a:ext>
            </a:extLst>
          </p:cNvPr>
          <p:cNvSpPr/>
          <p:nvPr/>
        </p:nvSpPr>
        <p:spPr>
          <a:xfrm>
            <a:off x="9612858" y="3059122"/>
            <a:ext cx="1396935" cy="6638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Tag cluster labels to unnormalized data</a:t>
            </a:r>
            <a:endParaRPr lang="en-SG" sz="12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2ABAEB-452B-4429-1E70-C610C919765A}"/>
              </a:ext>
            </a:extLst>
          </p:cNvPr>
          <p:cNvSpPr/>
          <p:nvPr/>
        </p:nvSpPr>
        <p:spPr>
          <a:xfrm>
            <a:off x="9619719" y="3830036"/>
            <a:ext cx="1380449" cy="3727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Generate cluster summary</a:t>
            </a:r>
            <a:endParaRPr lang="en-SG" sz="1200" dirty="0"/>
          </a:p>
        </p:txBody>
      </p:sp>
      <p:sp>
        <p:nvSpPr>
          <p:cNvPr id="62" name="Speech Bubble: Rectangle 61">
            <a:extLst>
              <a:ext uri="{FF2B5EF4-FFF2-40B4-BE49-F238E27FC236}">
                <a16:creationId xmlns:a16="http://schemas.microsoft.com/office/drawing/2014/main" id="{EED95569-95AA-96A9-6AB8-1B4B14CCA5A0}"/>
              </a:ext>
            </a:extLst>
          </p:cNvPr>
          <p:cNvSpPr/>
          <p:nvPr/>
        </p:nvSpPr>
        <p:spPr>
          <a:xfrm>
            <a:off x="6563052" y="1582736"/>
            <a:ext cx="882158" cy="745587"/>
          </a:xfrm>
          <a:prstGeom prst="wedgeRectCallout">
            <a:avLst>
              <a:gd name="adj1" fmla="val 89577"/>
              <a:gd name="adj2" fmla="val 428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10 </a:t>
            </a:r>
            <a:r>
              <a:rPr lang="en-US" sz="1050" dirty="0" err="1"/>
              <a:t>neighbours</a:t>
            </a:r>
            <a:endParaRPr lang="en-SG" sz="105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E7C9CA8-E6C3-9DD8-3993-9BAB8222D8C5}"/>
              </a:ext>
            </a:extLst>
          </p:cNvPr>
          <p:cNvCxnSpPr>
            <a:stCxn id="10" idx="2"/>
            <a:endCxn id="18" idx="0"/>
          </p:cNvCxnSpPr>
          <p:nvPr/>
        </p:nvCxnSpPr>
        <p:spPr>
          <a:xfrm flipH="1">
            <a:off x="8456264" y="2589088"/>
            <a:ext cx="1" cy="10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F36D0CA-1CB4-3496-67DD-75A0C2D7EFC1}"/>
              </a:ext>
            </a:extLst>
          </p:cNvPr>
          <p:cNvCxnSpPr>
            <a:stCxn id="18" idx="2"/>
            <a:endCxn id="31" idx="0"/>
          </p:cNvCxnSpPr>
          <p:nvPr/>
        </p:nvCxnSpPr>
        <p:spPr>
          <a:xfrm flipH="1">
            <a:off x="8456263" y="3058264"/>
            <a:ext cx="1" cy="10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53C15E9-E4F0-8587-7A89-C5E2DF9E5948}"/>
              </a:ext>
            </a:extLst>
          </p:cNvPr>
          <p:cNvCxnSpPr>
            <a:stCxn id="31" idx="2"/>
            <a:endCxn id="41" idx="0"/>
          </p:cNvCxnSpPr>
          <p:nvPr/>
        </p:nvCxnSpPr>
        <p:spPr>
          <a:xfrm flipH="1">
            <a:off x="8456262" y="3527440"/>
            <a:ext cx="1" cy="9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013F007-8866-8233-9823-AAC29C849665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 flipH="1">
            <a:off x="8456261" y="3984572"/>
            <a:ext cx="1" cy="11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78D636C-83C6-65D2-252E-36A46E14314C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8456260" y="4368649"/>
            <a:ext cx="0" cy="18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F1BA423D-1025-CB91-045B-8A1CE222703B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 rot="5400000" flipH="1" flipV="1">
            <a:off x="7901340" y="2709144"/>
            <a:ext cx="2963524" cy="1853684"/>
          </a:xfrm>
          <a:prstGeom prst="bentConnector5">
            <a:avLst>
              <a:gd name="adj1" fmla="val -7714"/>
              <a:gd name="adj2" fmla="val 58835"/>
              <a:gd name="adj3" fmla="val 1077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5A9D2EB-6BC5-899D-4953-2ED222D8AF4E}"/>
              </a:ext>
            </a:extLst>
          </p:cNvPr>
          <p:cNvCxnSpPr>
            <a:cxnSpLocks/>
            <a:stCxn id="48" idx="2"/>
            <a:endCxn id="4" idx="0"/>
          </p:cNvCxnSpPr>
          <p:nvPr/>
        </p:nvCxnSpPr>
        <p:spPr>
          <a:xfrm flipH="1">
            <a:off x="10309942" y="2519349"/>
            <a:ext cx="2" cy="85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FC3764C-3B87-9BCA-6D4F-41453294D200}"/>
              </a:ext>
            </a:extLst>
          </p:cNvPr>
          <p:cNvCxnSpPr>
            <a:stCxn id="54" idx="2"/>
            <a:endCxn id="58" idx="0"/>
          </p:cNvCxnSpPr>
          <p:nvPr/>
        </p:nvCxnSpPr>
        <p:spPr>
          <a:xfrm flipH="1">
            <a:off x="10309944" y="3722953"/>
            <a:ext cx="1382" cy="10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9AABE14-6865-5B99-91B9-98D924DDF1A9}"/>
              </a:ext>
            </a:extLst>
          </p:cNvPr>
          <p:cNvSpPr/>
          <p:nvPr/>
        </p:nvSpPr>
        <p:spPr>
          <a:xfrm>
            <a:off x="9619720" y="2604421"/>
            <a:ext cx="1380444" cy="3651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the different Metric values</a:t>
            </a:r>
            <a:endParaRPr lang="en-SG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204B10-27F6-935C-4613-067A7FC27FA8}"/>
              </a:ext>
            </a:extLst>
          </p:cNvPr>
          <p:cNvCxnSpPr>
            <a:stCxn id="4" idx="2"/>
            <a:endCxn id="54" idx="0"/>
          </p:cNvCxnSpPr>
          <p:nvPr/>
        </p:nvCxnSpPr>
        <p:spPr>
          <a:xfrm>
            <a:off x="10309942" y="2969546"/>
            <a:ext cx="1384" cy="8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ECEC7BA-9EC2-D579-698D-AEB4978A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GB" dirty="0"/>
              <a:t>Slide </a:t>
            </a:r>
            <a:fld id="{EA47C1C1-E03C-4710-B8F6-102B1D3AFD6F}" type="slidenum">
              <a:rPr lang="en-GB" smtClean="0"/>
              <a:t>10</a:t>
            </a:fld>
            <a:r>
              <a:rPr lang="en-GB" dirty="0"/>
              <a:t> of 21</a:t>
            </a:r>
          </a:p>
        </p:txBody>
      </p:sp>
    </p:spTree>
    <p:extLst>
      <p:ext uri="{BB962C8B-B14F-4D97-AF65-F5344CB8AC3E}">
        <p14:creationId xmlns:p14="http://schemas.microsoft.com/office/powerpoint/2010/main" val="3106891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8782F68-1BC5-0CC5-9CB3-FA9ACCB8BFF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8782F68-1BC5-0CC5-9CB3-FA9ACCB8B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28DD3B-FC3A-BB6A-0B7E-ED4111D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8347"/>
            <a:ext cx="10515600" cy="488315"/>
          </a:xfrm>
        </p:spPr>
        <p:txBody>
          <a:bodyPr vert="horz">
            <a:noAutofit/>
          </a:bodyPr>
          <a:lstStyle/>
          <a:p>
            <a:r>
              <a:rPr lang="en-GB" sz="2400" dirty="0"/>
              <a:t>Training and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9F97-F06D-3347-4110-1AE71FAB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491"/>
            <a:ext cx="10515600" cy="4966472"/>
          </a:xfrm>
        </p:spPr>
        <p:txBody>
          <a:bodyPr>
            <a:normAutofit/>
          </a:bodyPr>
          <a:lstStyle/>
          <a:p>
            <a:r>
              <a:rPr lang="en-GB" sz="2000" dirty="0"/>
              <a:t>Different method’s modelling and visualisation</a:t>
            </a:r>
          </a:p>
          <a:p>
            <a:r>
              <a:rPr lang="en-GB" sz="2000" dirty="0"/>
              <a:t>Scatterplots done for visualisation</a:t>
            </a:r>
          </a:p>
          <a:p>
            <a:r>
              <a:rPr lang="en-GB" sz="2000" dirty="0"/>
              <a:t>Cluster labelling are fixed with a specific colour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Clusters re-ordering was attempted for comparison</a:t>
            </a:r>
          </a:p>
          <a:p>
            <a:r>
              <a:rPr lang="en-GB" sz="2000" dirty="0"/>
              <a:t>Visualisation with 1000 sample data</a:t>
            </a:r>
          </a:p>
          <a:p>
            <a:r>
              <a:rPr lang="en-GB" sz="2000" dirty="0"/>
              <a:t>Y-axis (permeability) log scaled to remove skew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C6FB-FB45-6B94-3BE8-47B466BF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6414" y="6300153"/>
            <a:ext cx="2743200" cy="365125"/>
          </a:xfrm>
        </p:spPr>
        <p:txBody>
          <a:bodyPr/>
          <a:lstStyle/>
          <a:p>
            <a:r>
              <a:rPr lang="en-GB" dirty="0"/>
              <a:t>Slide </a:t>
            </a:r>
            <a:fld id="{EA47C1C1-E03C-4710-B8F6-102B1D3AFD6F}" type="slidenum">
              <a:rPr lang="en-GB" smtClean="0"/>
              <a:t>11</a:t>
            </a:fld>
            <a:r>
              <a:rPr lang="en-GB" dirty="0"/>
              <a:t> of 21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4AB267-D915-308A-5F67-39086B44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E729F8-6383-A4CC-F44D-95B6919E0F66}"/>
              </a:ext>
            </a:extLst>
          </p:cNvPr>
          <p:cNvCxnSpPr/>
          <p:nvPr/>
        </p:nvCxnSpPr>
        <p:spPr>
          <a:xfrm>
            <a:off x="0" y="110666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5370FBE-AF75-1AE5-45AA-751B0E8873B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171209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/>
              <a:t>ANL488 Presentation</a:t>
            </a:r>
            <a:endParaRPr lang="en-GB" sz="1400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E01CAEFD-B59D-2D45-D464-99BCBA9A1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797336"/>
              </p:ext>
            </p:extLst>
          </p:nvPr>
        </p:nvGraphicFramePr>
        <p:xfrm>
          <a:off x="1075398" y="2359904"/>
          <a:ext cx="7112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5876319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519402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225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35307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785520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614090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362284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Cluster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12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Colour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Magenta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103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53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8782F68-1BC5-0CC5-9CB3-FA9ACCB8BFF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8782F68-1BC5-0CC5-9CB3-FA9ACCB8B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28DD3B-FC3A-BB6A-0B7E-ED4111D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8347"/>
            <a:ext cx="10515600" cy="488315"/>
          </a:xfrm>
        </p:spPr>
        <p:txBody>
          <a:bodyPr vert="horz">
            <a:noAutofit/>
          </a:bodyPr>
          <a:lstStyle/>
          <a:p>
            <a:r>
              <a:rPr lang="en-GB" sz="2400" dirty="0"/>
              <a:t>Own Implementation of Traditional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9F97-F06D-3347-4110-1AE71FAB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491"/>
            <a:ext cx="10515600" cy="4966472"/>
          </a:xfrm>
        </p:spPr>
        <p:txBody>
          <a:bodyPr>
            <a:normAutofit/>
          </a:bodyPr>
          <a:lstStyle/>
          <a:p>
            <a:r>
              <a:rPr lang="en-GB" sz="2000" dirty="0"/>
              <a:t>Iteration 1-10 </a:t>
            </a:r>
          </a:p>
          <a:p>
            <a:r>
              <a:rPr lang="en-GB" sz="2000" dirty="0"/>
              <a:t>Plot corresponding number of LR line</a:t>
            </a:r>
          </a:p>
          <a:p>
            <a:r>
              <a:rPr lang="en-GB" sz="2000" dirty="0"/>
              <a:t>Get average R^2</a:t>
            </a:r>
          </a:p>
          <a:p>
            <a:r>
              <a:rPr lang="en-GB" sz="2000" dirty="0"/>
              <a:t>Compare using R^2 vs Cluster plot</a:t>
            </a:r>
          </a:p>
          <a:p>
            <a:r>
              <a:rPr lang="en-GB" sz="2000" dirty="0"/>
              <a:t>Optimal Cluster of 6 chosen</a:t>
            </a:r>
          </a:p>
          <a:p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C6FB-FB45-6B94-3BE8-47B466BF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6414" y="6300153"/>
            <a:ext cx="2743200" cy="365125"/>
          </a:xfrm>
        </p:spPr>
        <p:txBody>
          <a:bodyPr/>
          <a:lstStyle/>
          <a:p>
            <a:r>
              <a:rPr lang="en-GB" dirty="0"/>
              <a:t>Slide </a:t>
            </a:r>
            <a:fld id="{EA47C1C1-E03C-4710-B8F6-102B1D3AFD6F}" type="slidenum">
              <a:rPr lang="en-GB" smtClean="0"/>
              <a:t>12</a:t>
            </a:fld>
            <a:r>
              <a:rPr lang="en-GB" dirty="0"/>
              <a:t> of 21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4AB267-D915-308A-5F67-39086B44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E729F8-6383-A4CC-F44D-95B6919E0F66}"/>
              </a:ext>
            </a:extLst>
          </p:cNvPr>
          <p:cNvCxnSpPr/>
          <p:nvPr/>
        </p:nvCxnSpPr>
        <p:spPr>
          <a:xfrm>
            <a:off x="0" y="110666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5370FBE-AF75-1AE5-45AA-751B0E8873B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171209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/>
              <a:t>ANL488 Presentation</a:t>
            </a:r>
            <a:endParaRPr lang="en-GB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02831E-6AE2-EEFE-2465-17927A729057}"/>
              </a:ext>
            </a:extLst>
          </p:cNvPr>
          <p:cNvGrpSpPr/>
          <p:nvPr/>
        </p:nvGrpSpPr>
        <p:grpSpPr>
          <a:xfrm>
            <a:off x="822386" y="3226085"/>
            <a:ext cx="5706438" cy="3351215"/>
            <a:chOff x="838200" y="3226085"/>
            <a:chExt cx="5706438" cy="335121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7B2C090-C4B6-B32D-D670-707FD8C2F564}"/>
                </a:ext>
              </a:extLst>
            </p:cNvPr>
            <p:cNvGrpSpPr/>
            <p:nvPr/>
          </p:nvGrpSpPr>
          <p:grpSpPr>
            <a:xfrm>
              <a:off x="838200" y="3226085"/>
              <a:ext cx="5706438" cy="3351215"/>
              <a:chOff x="580541" y="3639524"/>
              <a:chExt cx="4916133" cy="321847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1146B55-0726-D239-0C4D-2D83B69828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0541" y="3639524"/>
                <a:ext cx="4916133" cy="3218476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C15F2B8-A21E-9A24-8EBB-D44F8E4BED41}"/>
                  </a:ext>
                </a:extLst>
              </p:cNvPr>
              <p:cNvGrpSpPr/>
              <p:nvPr/>
            </p:nvGrpSpPr>
            <p:grpSpPr>
              <a:xfrm>
                <a:off x="1315092" y="4140486"/>
                <a:ext cx="2198670" cy="2143945"/>
                <a:chOff x="1315092" y="4140486"/>
                <a:chExt cx="2198670" cy="2143945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AE53C5F-698F-F3FC-B8A2-52E3606324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3762" y="4202130"/>
                  <a:ext cx="0" cy="2082301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26AB5A1B-D500-50CD-2ECC-FD8BE48DB8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5092" y="4140486"/>
                  <a:ext cx="2198670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3C86F19-B37A-0C25-995A-4EB7AEF3881C}"/>
                </a:ext>
              </a:extLst>
            </p:cNvPr>
            <p:cNvSpPr/>
            <p:nvPr/>
          </p:nvSpPr>
          <p:spPr>
            <a:xfrm>
              <a:off x="4130617" y="6029806"/>
              <a:ext cx="215488" cy="236528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B25F6D53-F880-FB75-0D5D-31EC2EC2E8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9945" y="1871589"/>
            <a:ext cx="530087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0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8782F68-1BC5-0CC5-9CB3-FA9ACCB8BFF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8782F68-1BC5-0CC5-9CB3-FA9ACCB8B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28DD3B-FC3A-BB6A-0B7E-ED4111D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8348"/>
            <a:ext cx="10515600" cy="488315"/>
          </a:xfrm>
        </p:spPr>
        <p:txBody>
          <a:bodyPr vert="horz">
            <a:noAutofit/>
          </a:bodyPr>
          <a:lstStyle/>
          <a:p>
            <a:r>
              <a:rPr lang="en-GB" sz="2400" dirty="0" err="1"/>
              <a:t>KMeans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9F97-F06D-3347-4110-1AE71FAB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491"/>
            <a:ext cx="10515600" cy="4966472"/>
          </a:xfrm>
        </p:spPr>
        <p:txBody>
          <a:bodyPr>
            <a:normAutofit/>
          </a:bodyPr>
          <a:lstStyle/>
          <a:p>
            <a:r>
              <a:rPr lang="en-GB" sz="2000" dirty="0"/>
              <a:t>Used Elbow plot to determine optimal clusters</a:t>
            </a:r>
          </a:p>
          <a:p>
            <a:r>
              <a:rPr lang="en-GB" sz="2000" dirty="0"/>
              <a:t>Range trained was from 1 to 11</a:t>
            </a:r>
          </a:p>
          <a:p>
            <a:r>
              <a:rPr lang="en-GB" sz="2000" dirty="0"/>
              <a:t>Based on elbow plot, optimal cluster of 6 is chosen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C6FB-FB45-6B94-3BE8-47B466BF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EA47C1C1-E03C-4710-B8F6-102B1D3AFD6F}" type="slidenum">
              <a:rPr lang="en-GB" smtClean="0"/>
              <a:t>13</a:t>
            </a:fld>
            <a:r>
              <a:rPr lang="en-GB" dirty="0"/>
              <a:t> of 21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4AB267-D915-308A-5F67-39086B44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8E301B-9B50-6212-4C84-3067C055A3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852" y="2607717"/>
            <a:ext cx="6168348" cy="388456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B7BAC6-E609-2021-2FC8-2EF4529D9677}"/>
              </a:ext>
            </a:extLst>
          </p:cNvPr>
          <p:cNvCxnSpPr/>
          <p:nvPr/>
        </p:nvCxnSpPr>
        <p:spPr>
          <a:xfrm>
            <a:off x="0" y="110725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25F03F3E-0F86-D96E-AC4B-5A2F1F7F292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171209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/>
              <a:t>ANL488 Presentation</a:t>
            </a:r>
            <a:endParaRPr lang="en-GB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164363-A98E-978F-CBE7-154CB7622D70}"/>
              </a:ext>
            </a:extLst>
          </p:cNvPr>
          <p:cNvSpPr/>
          <p:nvPr/>
        </p:nvSpPr>
        <p:spPr>
          <a:xfrm>
            <a:off x="3912659" y="5922139"/>
            <a:ext cx="215488" cy="23652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07C3AC-1A8E-0CAE-AFAE-03AB1026CDCC}"/>
              </a:ext>
            </a:extLst>
          </p:cNvPr>
          <p:cNvCxnSpPr>
            <a:cxnSpLocks/>
          </p:cNvCxnSpPr>
          <p:nvPr/>
        </p:nvCxnSpPr>
        <p:spPr>
          <a:xfrm>
            <a:off x="4007964" y="5383658"/>
            <a:ext cx="0" cy="4664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796CED-774B-B3DA-5666-BE2F08F73112}"/>
              </a:ext>
            </a:extLst>
          </p:cNvPr>
          <p:cNvCxnSpPr>
            <a:cxnSpLocks/>
          </p:cNvCxnSpPr>
          <p:nvPr/>
        </p:nvCxnSpPr>
        <p:spPr>
          <a:xfrm flipH="1">
            <a:off x="1326409" y="5404206"/>
            <a:ext cx="26815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C614000-3889-881D-3DEC-26B320BB1D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7200" y="1864927"/>
            <a:ext cx="551864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97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2011A72-98E1-4967-C7CD-3FE67C83C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11581"/>
            <a:ext cx="5070499" cy="3533568"/>
          </a:xfrm>
          <a:prstGeom prst="rect">
            <a:avLst/>
          </a:prstGeom>
        </p:spPr>
      </p:pic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8782F68-1BC5-0CC5-9CB3-FA9ACCB8BFF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8782F68-1BC5-0CC5-9CB3-FA9ACCB8B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28DD3B-FC3A-BB6A-0B7E-ED4111D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8348"/>
            <a:ext cx="10515600" cy="488315"/>
          </a:xfrm>
        </p:spPr>
        <p:txBody>
          <a:bodyPr vert="horz">
            <a:noAutofit/>
          </a:bodyPr>
          <a:lstStyle/>
          <a:p>
            <a:r>
              <a:rPr lang="en-GB" sz="2400" dirty="0"/>
              <a:t>Self Organizing Map (SOM) + </a:t>
            </a:r>
            <a:r>
              <a:rPr lang="en-GB" sz="2400" dirty="0" err="1"/>
              <a:t>KMeans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9F97-F06D-3347-4110-1AE71FAB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491"/>
            <a:ext cx="10515600" cy="4966472"/>
          </a:xfrm>
        </p:spPr>
        <p:txBody>
          <a:bodyPr>
            <a:normAutofit/>
          </a:bodyPr>
          <a:lstStyle/>
          <a:p>
            <a:r>
              <a:rPr lang="en-GB" sz="2000" dirty="0"/>
              <a:t>Trained UK data using SOM with 10 X 10 grid</a:t>
            </a:r>
          </a:p>
          <a:p>
            <a:r>
              <a:rPr lang="en-GB" sz="2000" dirty="0"/>
              <a:t>Output is 100 clusters</a:t>
            </a:r>
          </a:p>
          <a:p>
            <a:r>
              <a:rPr lang="en-GB" sz="2000" dirty="0"/>
              <a:t>Used </a:t>
            </a:r>
            <a:r>
              <a:rPr lang="en-GB" sz="2000" dirty="0" err="1"/>
              <a:t>KMeans</a:t>
            </a:r>
            <a:r>
              <a:rPr lang="en-GB" sz="2000" dirty="0"/>
              <a:t> to combine the clusters </a:t>
            </a:r>
          </a:p>
          <a:p>
            <a:r>
              <a:rPr lang="en-GB" sz="2000" dirty="0"/>
              <a:t>Optimal clusters chosen using elbow plot</a:t>
            </a:r>
          </a:p>
          <a:p>
            <a:r>
              <a:rPr lang="en-GB" sz="2000" dirty="0"/>
              <a:t>Optimal clusters of 4 was chosen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C6FB-FB45-6B94-3BE8-47B466BF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1885"/>
            <a:ext cx="2743200" cy="365125"/>
          </a:xfrm>
        </p:spPr>
        <p:txBody>
          <a:bodyPr/>
          <a:lstStyle/>
          <a:p>
            <a:r>
              <a:rPr lang="en-GB" dirty="0"/>
              <a:t>Slide </a:t>
            </a:r>
            <a:fld id="{EA47C1C1-E03C-4710-B8F6-102B1D3AFD6F}" type="slidenum">
              <a:rPr lang="en-GB" smtClean="0"/>
              <a:t>14</a:t>
            </a:fld>
            <a:r>
              <a:rPr lang="en-GB" dirty="0"/>
              <a:t> of 21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4AB267-D915-308A-5F67-39086B44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FF684F-26D3-A6A6-549A-B4606C15CE18}"/>
              </a:ext>
            </a:extLst>
          </p:cNvPr>
          <p:cNvCxnSpPr/>
          <p:nvPr/>
        </p:nvCxnSpPr>
        <p:spPr>
          <a:xfrm>
            <a:off x="0" y="110725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C0166E1-AA92-6004-F90C-5191AD5B206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171209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/>
              <a:t>ANL488 Presentation</a:t>
            </a:r>
            <a:endParaRPr lang="en-GB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1F8F56-3058-EC14-CD70-4E853646AF8C}"/>
              </a:ext>
            </a:extLst>
          </p:cNvPr>
          <p:cNvSpPr/>
          <p:nvPr/>
        </p:nvSpPr>
        <p:spPr>
          <a:xfrm>
            <a:off x="2858577" y="6173753"/>
            <a:ext cx="215488" cy="23652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DEB77-82EF-2D2B-E2D8-9EA51057B645}"/>
              </a:ext>
            </a:extLst>
          </p:cNvPr>
          <p:cNvCxnSpPr>
            <a:cxnSpLocks/>
          </p:cNvCxnSpPr>
          <p:nvPr/>
        </p:nvCxnSpPr>
        <p:spPr>
          <a:xfrm flipV="1">
            <a:off x="1438382" y="5784137"/>
            <a:ext cx="1509632" cy="102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AD2058-E0DB-11AF-6A34-CAF42B3AA1D0}"/>
              </a:ext>
            </a:extLst>
          </p:cNvPr>
          <p:cNvCxnSpPr>
            <a:cxnSpLocks/>
          </p:cNvCxnSpPr>
          <p:nvPr/>
        </p:nvCxnSpPr>
        <p:spPr>
          <a:xfrm>
            <a:off x="2948014" y="5746037"/>
            <a:ext cx="0" cy="3945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123BA1C-F6A3-EC38-5E70-031E5C9722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6899" y="1871591"/>
            <a:ext cx="531029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16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8782F68-1BC5-0CC5-9CB3-FA9ACCB8BFF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8782F68-1BC5-0CC5-9CB3-FA9ACCB8B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28DD3B-FC3A-BB6A-0B7E-ED4111D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8348"/>
            <a:ext cx="10515600" cy="488315"/>
          </a:xfrm>
        </p:spPr>
        <p:txBody>
          <a:bodyPr vert="horz">
            <a:noAutofit/>
          </a:bodyPr>
          <a:lstStyle/>
          <a:p>
            <a:r>
              <a:rPr lang="en-GB" sz="2400" dirty="0"/>
              <a:t>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9F97-F06D-3347-4110-1AE71FAB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491"/>
            <a:ext cx="10515600" cy="4966472"/>
          </a:xfrm>
        </p:spPr>
        <p:txBody>
          <a:bodyPr>
            <a:normAutofit/>
          </a:bodyPr>
          <a:lstStyle/>
          <a:p>
            <a:r>
              <a:rPr lang="en-GB" sz="2000" dirty="0"/>
              <a:t>Find Optimal eps (epsilon) using </a:t>
            </a:r>
            <a:r>
              <a:rPr lang="en-GB" sz="2000" dirty="0" err="1"/>
              <a:t>avg</a:t>
            </a:r>
            <a:r>
              <a:rPr lang="en-GB" sz="2000" dirty="0"/>
              <a:t> distance of k-nearest neighbour</a:t>
            </a:r>
          </a:p>
          <a:p>
            <a:r>
              <a:rPr lang="en-GB" sz="2000" dirty="0"/>
              <a:t>K set to 10 at random</a:t>
            </a:r>
          </a:p>
          <a:p>
            <a:r>
              <a:rPr lang="en-GB" sz="2000" dirty="0"/>
              <a:t>Maximum curvature used as epsilon</a:t>
            </a:r>
          </a:p>
          <a:p>
            <a:r>
              <a:rPr lang="en-GB" sz="2000" dirty="0" err="1"/>
              <a:t>Dbscan</a:t>
            </a:r>
            <a:r>
              <a:rPr lang="en-GB" sz="2000" dirty="0"/>
              <a:t> initialised and fitted </a:t>
            </a:r>
          </a:p>
          <a:p>
            <a:r>
              <a:rPr lang="en-GB" sz="2000" dirty="0" err="1"/>
              <a:t>min_samples</a:t>
            </a:r>
            <a:r>
              <a:rPr lang="en-GB" sz="2000" dirty="0"/>
              <a:t> set at 70</a:t>
            </a:r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C6FB-FB45-6B94-3BE8-47B466BF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EA47C1C1-E03C-4710-B8F6-102B1D3AFD6F}" type="slidenum">
              <a:rPr lang="en-GB" smtClean="0"/>
              <a:t>15</a:t>
            </a:fld>
            <a:r>
              <a:rPr lang="en-GB" dirty="0"/>
              <a:t> of 21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4AB267-D915-308A-5F67-39086B44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FF684F-26D3-A6A6-549A-B4606C15CE18}"/>
              </a:ext>
            </a:extLst>
          </p:cNvPr>
          <p:cNvCxnSpPr/>
          <p:nvPr/>
        </p:nvCxnSpPr>
        <p:spPr>
          <a:xfrm>
            <a:off x="0" y="110725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C0166E1-AA92-6004-F90C-5191AD5B206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171209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/>
              <a:t>ANL488 Presentation</a:t>
            </a:r>
            <a:endParaRPr lang="en-GB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3EFFA7-3FE6-0C36-E8D0-C74E2A3952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417" y="3231964"/>
            <a:ext cx="4244565" cy="326031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DEB77-82EF-2D2B-E2D8-9EA51057B645}"/>
              </a:ext>
            </a:extLst>
          </p:cNvPr>
          <p:cNvCxnSpPr>
            <a:cxnSpLocks/>
          </p:cNvCxnSpPr>
          <p:nvPr/>
        </p:nvCxnSpPr>
        <p:spPr>
          <a:xfrm>
            <a:off x="1273995" y="5662920"/>
            <a:ext cx="31124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300F969-056F-D515-6A0A-E3616E81111A}"/>
              </a:ext>
            </a:extLst>
          </p:cNvPr>
          <p:cNvSpPr txBox="1"/>
          <p:nvPr/>
        </p:nvSpPr>
        <p:spPr>
          <a:xfrm>
            <a:off x="4018105" y="5390023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0.397</a:t>
            </a:r>
            <a:endParaRPr lang="en-SG" sz="105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3FDB6FB-02A3-C7ED-B412-A410D0C4A8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3733" y="2195265"/>
            <a:ext cx="530443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88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8782F68-1BC5-0CC5-9CB3-FA9ACCB8BFF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8782F68-1BC5-0CC5-9CB3-FA9ACCB8B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28DD3B-FC3A-BB6A-0B7E-ED4111D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8348"/>
            <a:ext cx="10515600" cy="488315"/>
          </a:xfrm>
        </p:spPr>
        <p:txBody>
          <a:bodyPr vert="horz">
            <a:noAutofit/>
          </a:bodyPr>
          <a:lstStyle/>
          <a:p>
            <a:r>
              <a:rPr lang="en-GB" sz="2400" dirty="0"/>
              <a:t>Comparison of the unsupervised algorithms to industry standard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C6FB-FB45-6B94-3BE8-47B466BF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EA47C1C1-E03C-4710-B8F6-102B1D3AFD6F}" type="slidenum">
              <a:rPr lang="en-GB" smtClean="0"/>
              <a:t>16</a:t>
            </a:fld>
            <a:r>
              <a:rPr lang="en-GB" dirty="0"/>
              <a:t> of 21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4AB267-D915-308A-5F67-39086B44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2072553-2490-F800-2189-9FC9D0483094}"/>
              </a:ext>
            </a:extLst>
          </p:cNvPr>
          <p:cNvSpPr txBox="1">
            <a:spLocks/>
          </p:cNvSpPr>
          <p:nvPr/>
        </p:nvSpPr>
        <p:spPr>
          <a:xfrm>
            <a:off x="855246" y="1223305"/>
            <a:ext cx="10515600" cy="496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51E8113-C3BA-7923-2F9E-5CE4DF622EFF}"/>
              </a:ext>
            </a:extLst>
          </p:cNvPr>
          <p:cNvSpPr txBox="1">
            <a:spLocks/>
          </p:cNvSpPr>
          <p:nvPr/>
        </p:nvSpPr>
        <p:spPr>
          <a:xfrm>
            <a:off x="838200" y="945764"/>
            <a:ext cx="5257800" cy="181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6A8A577-8C2B-4E84-D73E-F1541345B5CF}"/>
              </a:ext>
            </a:extLst>
          </p:cNvPr>
          <p:cNvSpPr txBox="1">
            <a:spLocks/>
          </p:cNvSpPr>
          <p:nvPr/>
        </p:nvSpPr>
        <p:spPr>
          <a:xfrm>
            <a:off x="990600" y="1362891"/>
            <a:ext cx="7484207" cy="2048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C70604-DB52-5265-8FF4-6BC5E0A6BAD3}"/>
              </a:ext>
            </a:extLst>
          </p:cNvPr>
          <p:cNvCxnSpPr/>
          <p:nvPr/>
        </p:nvCxnSpPr>
        <p:spPr>
          <a:xfrm>
            <a:off x="0" y="110725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4EB12A62-88BE-5F38-D329-8093A1CAC5F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171209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/>
              <a:t>ANL488 Presentation</a:t>
            </a:r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0B56EC-1E06-DB3F-434C-0F820AA6298A}"/>
              </a:ext>
            </a:extLst>
          </p:cNvPr>
          <p:cNvSpPr txBox="1"/>
          <p:nvPr/>
        </p:nvSpPr>
        <p:spPr>
          <a:xfrm>
            <a:off x="2807850" y="3377011"/>
            <a:ext cx="131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Benchmark</a:t>
            </a:r>
            <a:endParaRPr lang="en-SG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2D0482-6987-0721-03C2-78AB6C14520F}"/>
              </a:ext>
            </a:extLst>
          </p:cNvPr>
          <p:cNvSpPr txBox="1"/>
          <p:nvPr/>
        </p:nvSpPr>
        <p:spPr>
          <a:xfrm>
            <a:off x="7948691" y="3411509"/>
            <a:ext cx="131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KMeans</a:t>
            </a:r>
            <a:endParaRPr lang="en-SG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877E0F-9D3A-4C94-9ABF-56CA5D8DFDFE}"/>
              </a:ext>
            </a:extLst>
          </p:cNvPr>
          <p:cNvSpPr txBox="1"/>
          <p:nvPr/>
        </p:nvSpPr>
        <p:spPr>
          <a:xfrm>
            <a:off x="2658057" y="6128202"/>
            <a:ext cx="161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SOM+KMeans</a:t>
            </a:r>
            <a:endParaRPr lang="en-SG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5AD01-1054-DE07-B918-35E447EB4EFB}"/>
              </a:ext>
            </a:extLst>
          </p:cNvPr>
          <p:cNvSpPr txBox="1"/>
          <p:nvPr/>
        </p:nvSpPr>
        <p:spPr>
          <a:xfrm>
            <a:off x="7948691" y="6121160"/>
            <a:ext cx="131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DBSCAN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1FBE70-BE46-6AEA-230B-67343481B9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9269" y="1182556"/>
            <a:ext cx="3313045" cy="228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6EAEC3-0397-8F00-31C9-8307697DF0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4669" y="1192830"/>
            <a:ext cx="3449153" cy="2286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7AFA188-59AF-D90E-9357-D2533AFF38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3380" y="3801847"/>
            <a:ext cx="3318934" cy="2286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4860DD4-6D6D-851A-6C11-0BCC7373F1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4670" y="3766932"/>
            <a:ext cx="341777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22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8782F68-1BC5-0CC5-9CB3-FA9ACCB8BFF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8782F68-1BC5-0CC5-9CB3-FA9ACCB8B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28DD3B-FC3A-BB6A-0B7E-ED4111D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8348"/>
            <a:ext cx="10515600" cy="488315"/>
          </a:xfrm>
        </p:spPr>
        <p:txBody>
          <a:bodyPr vert="horz">
            <a:noAutofit/>
          </a:bodyPr>
          <a:lstStyle/>
          <a:p>
            <a:r>
              <a:rPr lang="en-GB" sz="2400" dirty="0"/>
              <a:t>Comparison of the unsupervised algorithms to industry standard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C6FB-FB45-6B94-3BE8-47B466BF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251" y="6355560"/>
            <a:ext cx="2743200" cy="365125"/>
          </a:xfrm>
        </p:spPr>
        <p:txBody>
          <a:bodyPr/>
          <a:lstStyle/>
          <a:p>
            <a:r>
              <a:rPr lang="en-GB" dirty="0"/>
              <a:t>Slide </a:t>
            </a:r>
            <a:fld id="{EA47C1C1-E03C-4710-B8F6-102B1D3AFD6F}" type="slidenum">
              <a:rPr lang="en-GB" smtClean="0"/>
              <a:t>17</a:t>
            </a:fld>
            <a:r>
              <a:rPr lang="en-GB" dirty="0"/>
              <a:t> of 21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4AB267-D915-308A-5F67-39086B44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0B56EC-1E06-DB3F-434C-0F820AA6298A}"/>
              </a:ext>
            </a:extLst>
          </p:cNvPr>
          <p:cNvSpPr txBox="1"/>
          <p:nvPr/>
        </p:nvSpPr>
        <p:spPr>
          <a:xfrm>
            <a:off x="3224005" y="1328687"/>
            <a:ext cx="131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Benchmark</a:t>
            </a:r>
            <a:endParaRPr lang="en-SG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2D0482-6987-0721-03C2-78AB6C14520F}"/>
              </a:ext>
            </a:extLst>
          </p:cNvPr>
          <p:cNvSpPr txBox="1"/>
          <p:nvPr/>
        </p:nvSpPr>
        <p:spPr>
          <a:xfrm>
            <a:off x="7054417" y="1353188"/>
            <a:ext cx="131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KMeans</a:t>
            </a:r>
            <a:endParaRPr lang="en-SG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877E0F-9D3A-4C94-9ABF-56CA5D8DFDFE}"/>
              </a:ext>
            </a:extLst>
          </p:cNvPr>
          <p:cNvSpPr txBox="1"/>
          <p:nvPr/>
        </p:nvSpPr>
        <p:spPr>
          <a:xfrm>
            <a:off x="3027061" y="3518879"/>
            <a:ext cx="161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SOM+KMeans</a:t>
            </a:r>
            <a:endParaRPr lang="en-SG" b="1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2072553-2490-F800-2189-9FC9D0483094}"/>
              </a:ext>
            </a:extLst>
          </p:cNvPr>
          <p:cNvSpPr txBox="1">
            <a:spLocks/>
          </p:cNvSpPr>
          <p:nvPr/>
        </p:nvSpPr>
        <p:spPr>
          <a:xfrm>
            <a:off x="5905500" y="-1014538"/>
            <a:ext cx="10515600" cy="496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51E8113-C3BA-7923-2F9E-5CE4DF622EFF}"/>
              </a:ext>
            </a:extLst>
          </p:cNvPr>
          <p:cNvSpPr txBox="1">
            <a:spLocks/>
          </p:cNvSpPr>
          <p:nvPr/>
        </p:nvSpPr>
        <p:spPr>
          <a:xfrm>
            <a:off x="838200" y="945764"/>
            <a:ext cx="5257800" cy="181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C70604-DB52-5265-8FF4-6BC5E0A6BAD3}"/>
              </a:ext>
            </a:extLst>
          </p:cNvPr>
          <p:cNvCxnSpPr/>
          <p:nvPr/>
        </p:nvCxnSpPr>
        <p:spPr>
          <a:xfrm>
            <a:off x="0" y="110725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4EB12A62-88BE-5F38-D329-8093A1CAC5F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171209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/>
              <a:t>ANL488 Presentation</a:t>
            </a:r>
            <a:endParaRPr lang="en-GB" sz="14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ACC0D5D-39AF-6E90-03C9-2EDA740ACD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0061" y="1843223"/>
            <a:ext cx="3403653" cy="16733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BA65D5F-58F3-3D93-1CAF-D6EF37C43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6661" y="1839039"/>
            <a:ext cx="3470939" cy="167335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9EDF28C-863D-B31D-CBB3-5F576B1F7A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3591" y="3971965"/>
            <a:ext cx="3341875" cy="11387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A6CC7F-7352-DCF0-6898-B6AC05975E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6661" y="3991008"/>
            <a:ext cx="3470939" cy="12746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18314A-E0F0-7DDC-DF41-E2BE2F37460E}"/>
              </a:ext>
            </a:extLst>
          </p:cNvPr>
          <p:cNvSpPr txBox="1"/>
          <p:nvPr/>
        </p:nvSpPr>
        <p:spPr>
          <a:xfrm>
            <a:off x="7054416" y="3518879"/>
            <a:ext cx="131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DBSCAN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037835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8782F68-1BC5-0CC5-9CB3-FA9ACCB8BFF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8782F68-1BC5-0CC5-9CB3-FA9ACCB8B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28DD3B-FC3A-BB6A-0B7E-ED4111D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8345"/>
            <a:ext cx="10515600" cy="488315"/>
          </a:xfrm>
        </p:spPr>
        <p:txBody>
          <a:bodyPr vert="horz">
            <a:noAutofit/>
          </a:bodyPr>
          <a:lstStyle/>
          <a:p>
            <a:r>
              <a:rPr lang="en-GB" sz="2400" dirty="0"/>
              <a:t>Comparison between clustering algorithms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AB75FA8-02E3-3448-C051-6AB176A9FE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813050"/>
              </p:ext>
            </p:extLst>
          </p:nvPr>
        </p:nvGraphicFramePr>
        <p:xfrm>
          <a:off x="838200" y="38957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91543723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655898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200194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6410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Clustering Algorithms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SG" dirty="0" err="1"/>
                        <a:t>ilhouette</a:t>
                      </a:r>
                      <a:r>
                        <a:rPr lang="en-SG" dirty="0"/>
                        <a:t> Coefficient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Calinski-Harabaz</a:t>
                      </a:r>
                      <a:r>
                        <a:rPr lang="en-US" dirty="0"/>
                        <a:t> Index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Davies-Bouldin Index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27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KMeans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rgbClr val="00B050"/>
                          </a:solidFill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rgbClr val="00B050"/>
                          </a:solidFill>
                        </a:rPr>
                        <a:t>42838.32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rgbClr val="00B050"/>
                          </a:solidFill>
                        </a:rPr>
                        <a:t>1.13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63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SOM + </a:t>
                      </a:r>
                      <a:r>
                        <a:rPr lang="en-US" dirty="0" err="1"/>
                        <a:t>KMeans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SG" dirty="0"/>
                        <a:t>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SG" dirty="0"/>
                        <a:t>3282.77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60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DBSCAN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4840.08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0991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C6FB-FB45-6B94-3BE8-47B466BF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EA47C1C1-E03C-4710-B8F6-102B1D3AFD6F}" type="slidenum">
              <a:rPr lang="en-GB" smtClean="0"/>
              <a:t>18</a:t>
            </a:fld>
            <a:r>
              <a:rPr lang="en-GB" dirty="0"/>
              <a:t> of 21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4AB267-D915-308A-5F67-39086B44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99D386-D822-BFBD-88ED-7BF9FB6D1091}"/>
              </a:ext>
            </a:extLst>
          </p:cNvPr>
          <p:cNvSpPr txBox="1">
            <a:spLocks/>
          </p:cNvSpPr>
          <p:nvPr/>
        </p:nvSpPr>
        <p:spPr>
          <a:xfrm>
            <a:off x="990600" y="1362890"/>
            <a:ext cx="10515600" cy="2320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Metrics use: Silhouette Coefficient, </a:t>
            </a:r>
            <a:r>
              <a:rPr lang="en-GB" sz="2000" dirty="0" err="1"/>
              <a:t>Calinski-Harabaz</a:t>
            </a:r>
            <a:r>
              <a:rPr lang="en-GB" sz="2000" dirty="0"/>
              <a:t> Index, Davies-Bouldin Index</a:t>
            </a:r>
          </a:p>
          <a:p>
            <a:r>
              <a:rPr lang="en-GB" sz="2000" dirty="0"/>
              <a:t>The metrics evaluates uniqueness of clusters </a:t>
            </a:r>
          </a:p>
          <a:p>
            <a:r>
              <a:rPr lang="en-GB" sz="2000" dirty="0"/>
              <a:t>For Silhouette Coefficient and </a:t>
            </a:r>
            <a:r>
              <a:rPr lang="en-GB" sz="2000" dirty="0" err="1"/>
              <a:t>Calinski-Harabaz</a:t>
            </a:r>
            <a:r>
              <a:rPr lang="en-GB" sz="2000" dirty="0"/>
              <a:t> Index, higher values are better</a:t>
            </a:r>
          </a:p>
          <a:p>
            <a:r>
              <a:rPr lang="en-GB" sz="2000" dirty="0"/>
              <a:t>For Davies-Bouldin Index, the lower the value the better</a:t>
            </a:r>
          </a:p>
          <a:p>
            <a:r>
              <a:rPr lang="en-GB" sz="2000" dirty="0" err="1"/>
              <a:t>KMeans</a:t>
            </a:r>
            <a:r>
              <a:rPr lang="en-GB" sz="2000" dirty="0"/>
              <a:t> has a better performance than </a:t>
            </a:r>
            <a:r>
              <a:rPr lang="en-GB" sz="2000" dirty="0" err="1"/>
              <a:t>SOM+Kmeans</a:t>
            </a:r>
            <a:r>
              <a:rPr lang="en-GB" sz="2000" dirty="0"/>
              <a:t> and DBSCAN</a:t>
            </a:r>
            <a:endParaRPr lang="en-GB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EBFBEA-8DC1-F20C-4CD9-E1BAC3D0EC51}"/>
              </a:ext>
            </a:extLst>
          </p:cNvPr>
          <p:cNvCxnSpPr/>
          <p:nvPr/>
        </p:nvCxnSpPr>
        <p:spPr>
          <a:xfrm>
            <a:off x="0" y="110725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22AF18AB-60B0-E58E-071C-29AE6D897C4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171209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/>
              <a:t>ANL488 Presentation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70283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8782F68-1BC5-0CC5-9CB3-FA9ACCB8BFF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8782F68-1BC5-0CC5-9CB3-FA9ACCB8B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28DD3B-FC3A-BB6A-0B7E-ED4111D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8346"/>
            <a:ext cx="10515600" cy="488315"/>
          </a:xfrm>
        </p:spPr>
        <p:txBody>
          <a:bodyPr vert="horz">
            <a:noAutofit/>
          </a:bodyPr>
          <a:lstStyle/>
          <a:p>
            <a:r>
              <a:rPr lang="en-GB" sz="2400" dirty="0"/>
              <a:t>Future Works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9F97-F06D-3347-4110-1AE71FAB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491"/>
            <a:ext cx="10515600" cy="4966472"/>
          </a:xfrm>
        </p:spPr>
        <p:txBody>
          <a:bodyPr>
            <a:normAutofit/>
          </a:bodyPr>
          <a:lstStyle/>
          <a:p>
            <a:r>
              <a:rPr lang="en-GB" sz="2000" dirty="0"/>
              <a:t>There are further areas that can definitely be included given time</a:t>
            </a:r>
          </a:p>
          <a:p>
            <a:pPr lvl="1"/>
            <a:r>
              <a:rPr lang="en-GB" sz="1800" dirty="0"/>
              <a:t>Application of more algorithms</a:t>
            </a:r>
          </a:p>
          <a:p>
            <a:pPr lvl="1"/>
            <a:r>
              <a:rPr lang="en-GB" sz="1800" dirty="0"/>
              <a:t>More sets of data to account for variability</a:t>
            </a:r>
          </a:p>
          <a:p>
            <a:pPr lvl="1"/>
            <a:r>
              <a:rPr lang="en-GB" sz="1800" dirty="0"/>
              <a:t>Benchmarking against one or more industry standards</a:t>
            </a:r>
          </a:p>
          <a:p>
            <a:pPr lvl="1"/>
            <a:r>
              <a:rPr lang="en-GB" sz="1800" dirty="0"/>
              <a:t>Using different methods for benchmarking</a:t>
            </a:r>
          </a:p>
          <a:p>
            <a:r>
              <a:rPr lang="en-GB" sz="2000" dirty="0"/>
              <a:t>Comparing to benchmark</a:t>
            </a:r>
          </a:p>
          <a:p>
            <a:pPr lvl="1"/>
            <a:r>
              <a:rPr lang="en-GB" sz="1800" dirty="0"/>
              <a:t>Clustering algorithms are not similar to benchmark</a:t>
            </a:r>
          </a:p>
          <a:p>
            <a:r>
              <a:rPr lang="en-GB" sz="2000" dirty="0"/>
              <a:t>Comparing between clustering algorithms</a:t>
            </a:r>
          </a:p>
          <a:p>
            <a:pPr lvl="1"/>
            <a:r>
              <a:rPr lang="en-GB" sz="1800" dirty="0" err="1"/>
              <a:t>KMeans</a:t>
            </a:r>
            <a:r>
              <a:rPr lang="en-GB" sz="1800" dirty="0"/>
              <a:t> have a much better result than SOM + </a:t>
            </a:r>
            <a:r>
              <a:rPr lang="en-GB" sz="1800" dirty="0" err="1"/>
              <a:t>Kmeans</a:t>
            </a:r>
            <a:r>
              <a:rPr lang="en-GB" sz="1800" dirty="0"/>
              <a:t> and DBSCAN</a:t>
            </a:r>
            <a:endParaRPr lang="en-GB" sz="2000" dirty="0"/>
          </a:p>
          <a:p>
            <a:r>
              <a:rPr lang="en-GB" sz="2000" dirty="0"/>
              <a:t>More research can be done for a better comparison</a:t>
            </a:r>
          </a:p>
          <a:p>
            <a:pPr marL="0" indent="0">
              <a:buNone/>
            </a:pPr>
            <a:endParaRPr lang="en-GB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C6FB-FB45-6B94-3BE8-47B466BF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EA47C1C1-E03C-4710-B8F6-102B1D3AFD6F}" type="slidenum">
              <a:rPr lang="en-GB" smtClean="0"/>
              <a:t>19</a:t>
            </a:fld>
            <a:r>
              <a:rPr lang="en-GB" dirty="0"/>
              <a:t> of 21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4AB267-D915-308A-5F67-39086B44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CB19B8-D862-DA60-766F-9A169DE737C7}"/>
              </a:ext>
            </a:extLst>
          </p:cNvPr>
          <p:cNvCxnSpPr/>
          <p:nvPr/>
        </p:nvCxnSpPr>
        <p:spPr>
          <a:xfrm>
            <a:off x="0" y="110725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DA9C182-58C3-5CD5-8926-B2E0CA5A8CA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171209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/>
              <a:t>ANL488 Presentation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96898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8782F68-1BC5-0CC5-9CB3-FA9ACCB8BFF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177676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8782F68-1BC5-0CC5-9CB3-FA9ACCB8B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28DD3B-FC3A-BB6A-0B7E-ED4111D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841"/>
            <a:ext cx="10515600" cy="488315"/>
          </a:xfrm>
        </p:spPr>
        <p:txBody>
          <a:bodyPr vert="horz">
            <a:normAutofit/>
          </a:bodyPr>
          <a:lstStyle/>
          <a:p>
            <a:r>
              <a:rPr lang="en-GB" sz="2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9F97-F06D-3347-4110-1AE71FAB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491"/>
            <a:ext cx="10515600" cy="4966472"/>
          </a:xfrm>
        </p:spPr>
        <p:txBody>
          <a:bodyPr>
            <a:normAutofit/>
          </a:bodyPr>
          <a:lstStyle/>
          <a:p>
            <a:r>
              <a:rPr lang="en-GB" sz="2000" dirty="0"/>
              <a:t>Rock typing is the process of grouping rocks based on their characteristics </a:t>
            </a:r>
          </a:p>
          <a:p>
            <a:r>
              <a:rPr lang="en-GB" sz="2000" dirty="0"/>
              <a:t>Background</a:t>
            </a:r>
          </a:p>
          <a:p>
            <a:pPr lvl="1"/>
            <a:r>
              <a:rPr lang="en-GB" sz="1600" dirty="0"/>
              <a:t>Oil &amp; Gas are acquired by drilling wells in sedimentary basins</a:t>
            </a:r>
          </a:p>
          <a:p>
            <a:pPr lvl="1"/>
            <a:r>
              <a:rPr lang="en-GB" sz="1600" dirty="0"/>
              <a:t>Rock samples are extracted to discover flow capacity and storage</a:t>
            </a:r>
          </a:p>
          <a:p>
            <a:pPr lvl="1"/>
            <a:r>
              <a:rPr lang="en-GB" sz="1600" dirty="0"/>
              <a:t>Generalised for future drilling</a:t>
            </a:r>
          </a:p>
          <a:p>
            <a:r>
              <a:rPr lang="en-GB" sz="2000" dirty="0"/>
              <a:t>Business Problem </a:t>
            </a:r>
          </a:p>
          <a:p>
            <a:pPr lvl="1"/>
            <a:r>
              <a:rPr lang="en-GB" sz="1600" dirty="0"/>
              <a:t>Traditional methods are time consuming</a:t>
            </a:r>
          </a:p>
          <a:p>
            <a:pPr lvl="1"/>
            <a:r>
              <a:rPr lang="en-GB" sz="1600" dirty="0"/>
              <a:t>Require domain knowledge</a:t>
            </a:r>
          </a:p>
          <a:p>
            <a:pPr lvl="1"/>
            <a:r>
              <a:rPr lang="en-GB" sz="1600" dirty="0"/>
              <a:t>Can be costly</a:t>
            </a:r>
          </a:p>
          <a:p>
            <a:r>
              <a:rPr lang="en-GB" sz="2000" dirty="0"/>
              <a:t>Objective</a:t>
            </a:r>
            <a:endParaRPr lang="en-GB" sz="1600" dirty="0"/>
          </a:p>
          <a:p>
            <a:pPr lvl="1"/>
            <a:r>
              <a:rPr lang="en-GB" sz="1600" dirty="0"/>
              <a:t>Compare unsupervised algorithms against a traditional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C6FB-FB45-6B94-3BE8-47B466BF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EA47C1C1-E03C-4710-B8F6-102B1D3AFD6F}" type="slidenum">
              <a:rPr lang="en-GB" smtClean="0"/>
              <a:t>2</a:t>
            </a:fld>
            <a:r>
              <a:rPr lang="en-GB" dirty="0"/>
              <a:t> of 21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4AB267-D915-308A-5F67-39086B44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CBE725-42BF-D4E2-936F-2B7CCA070C13}"/>
              </a:ext>
            </a:extLst>
          </p:cNvPr>
          <p:cNvCxnSpPr/>
          <p:nvPr/>
        </p:nvCxnSpPr>
        <p:spPr>
          <a:xfrm>
            <a:off x="0" y="110725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55D57AE9-AEC7-BD54-6942-C94B682453CF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171209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/>
              <a:t>ANL488 Presentation</a:t>
            </a:r>
            <a:endParaRPr lang="en-GB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6A0F3D-CD18-C813-CDB7-CC44458CAE81}"/>
              </a:ext>
            </a:extLst>
          </p:cNvPr>
          <p:cNvSpPr txBox="1"/>
          <p:nvPr/>
        </p:nvSpPr>
        <p:spPr>
          <a:xfrm>
            <a:off x="7274103" y="5090700"/>
            <a:ext cx="4837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Note. </a:t>
            </a:r>
            <a:r>
              <a:rPr lang="en-US" dirty="0">
                <a:effectLst/>
              </a:rPr>
              <a:t>Department of Mines, Industry Regulation and Safety </a:t>
            </a:r>
            <a:r>
              <a:rPr lang="en-US" dirty="0"/>
              <a:t>(n.d.).</a:t>
            </a:r>
            <a:endParaRPr lang="en-S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C2581A-65DE-7F88-CFBA-2BE5B3EC75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4103" y="2269739"/>
            <a:ext cx="46101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71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8782F68-1BC5-0CC5-9CB3-FA9ACCB8BFF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8782F68-1BC5-0CC5-9CB3-FA9ACCB8B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28DD3B-FC3A-BB6A-0B7E-ED4111D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8346"/>
            <a:ext cx="10515600" cy="488315"/>
          </a:xfrm>
        </p:spPr>
        <p:txBody>
          <a:bodyPr vert="horz">
            <a:noAutofit/>
          </a:bodyPr>
          <a:lstStyle/>
          <a:p>
            <a:r>
              <a:rPr lang="en-GB" sz="2400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9F97-F06D-3347-4110-1AE71FAB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491"/>
            <a:ext cx="10515600" cy="4966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66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C6FB-FB45-6B94-3BE8-47B466BF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EA47C1C1-E03C-4710-B8F6-102B1D3AFD6F}" type="slidenum">
              <a:rPr lang="en-GB" smtClean="0"/>
              <a:t>20</a:t>
            </a:fld>
            <a:r>
              <a:rPr lang="en-GB" dirty="0"/>
              <a:t> of 21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4AB267-D915-308A-5F67-39086B44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CB19B8-D862-DA60-766F-9A169DE737C7}"/>
              </a:ext>
            </a:extLst>
          </p:cNvPr>
          <p:cNvCxnSpPr/>
          <p:nvPr/>
        </p:nvCxnSpPr>
        <p:spPr>
          <a:xfrm>
            <a:off x="0" y="110725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DA9C182-58C3-5CD5-8926-B2E0CA5A8CA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171209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/>
              <a:t>ANL488 Presentation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515716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8782F68-1BC5-0CC5-9CB3-FA9ACCB8BFF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8782F68-1BC5-0CC5-9CB3-FA9ACCB8B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28DD3B-FC3A-BB6A-0B7E-ED4111D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8346"/>
            <a:ext cx="10515600" cy="488315"/>
          </a:xfrm>
        </p:spPr>
        <p:txBody>
          <a:bodyPr vert="horz">
            <a:noAutofit/>
          </a:bodyPr>
          <a:lstStyle/>
          <a:p>
            <a:r>
              <a:rPr lang="en-GB" sz="2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9F97-F06D-3347-4110-1AE71FAB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491"/>
            <a:ext cx="10515600" cy="4966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ffectLst/>
              </a:rPr>
              <a:t>Department of Mines, Industry Regulation and Safety. (n.d.). </a:t>
            </a:r>
            <a:r>
              <a:rPr lang="en-US" sz="2000" i="1" dirty="0">
                <a:effectLst/>
              </a:rPr>
              <a:t>Introduction to unconventional resources. </a:t>
            </a:r>
            <a:r>
              <a:rPr lang="en-US" sz="2000" dirty="0">
                <a:effectLst/>
              </a:rPr>
              <a:t>https://www.dmp.wa.gov.au/Petroleum/Introduction-to-unconventional-25621.aspx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</a:rPr>
              <a:t>Khalid, M. Saad,  E. D., </a:t>
            </a:r>
            <a:r>
              <a:rPr lang="en-US" sz="2000" dirty="0" err="1">
                <a:solidFill>
                  <a:srgbClr val="333333"/>
                </a:solidFill>
              </a:rPr>
              <a:t>Desouky</a:t>
            </a:r>
            <a:r>
              <a:rPr lang="en-US" sz="2000" dirty="0">
                <a:solidFill>
                  <a:srgbClr val="333333"/>
                </a:solidFill>
              </a:rPr>
              <a:t>, S</a:t>
            </a:r>
            <a:r>
              <a:rPr lang="en-US" sz="2000">
                <a:solidFill>
                  <a:srgbClr val="333333"/>
                </a:solidFill>
              </a:rPr>
              <a:t>., </a:t>
            </a:r>
            <a:r>
              <a:rPr lang="en-US" sz="2000" b="0" i="0">
                <a:solidFill>
                  <a:srgbClr val="333333"/>
                </a:solidFill>
                <a:effectLst/>
              </a:rPr>
              <a:t>Rashed, M.,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Shazly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, T., &amp;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Sediek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, K. (2019). Application of hydraulic flow units’ approach for improving reservoir characterization and predicting permeability. </a:t>
            </a:r>
            <a:r>
              <a:rPr lang="en-US" sz="2000" b="0" i="1" dirty="0">
                <a:solidFill>
                  <a:srgbClr val="333333"/>
                </a:solidFill>
                <a:effectLst/>
              </a:rPr>
              <a:t>Journal of Petroleum Exploration and Production Technology, 10</a:t>
            </a:r>
            <a:r>
              <a:rPr lang="en-US" sz="2000" b="0" dirty="0">
                <a:solidFill>
                  <a:srgbClr val="333333"/>
                </a:solidFill>
                <a:effectLst/>
              </a:rPr>
              <a:t>(2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). </a:t>
            </a:r>
            <a:r>
              <a:rPr lang="en-SG" sz="2000" b="0" i="0" dirty="0">
                <a:solidFill>
                  <a:srgbClr val="333333"/>
                </a:solidFill>
                <a:effectLst/>
              </a:rPr>
              <a:t>https://doi.org/10.1007/s13202-019-00758-7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C6FB-FB45-6B94-3BE8-47B466BF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EA47C1C1-E03C-4710-B8F6-102B1D3AFD6F}" type="slidenum">
              <a:rPr lang="en-GB" smtClean="0"/>
              <a:t>21</a:t>
            </a:fld>
            <a:r>
              <a:rPr lang="en-GB" dirty="0"/>
              <a:t> of 21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4AB267-D915-308A-5F67-39086B44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CB19B8-D862-DA60-766F-9A169DE737C7}"/>
              </a:ext>
            </a:extLst>
          </p:cNvPr>
          <p:cNvCxnSpPr/>
          <p:nvPr/>
        </p:nvCxnSpPr>
        <p:spPr>
          <a:xfrm>
            <a:off x="0" y="110725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DA9C182-58C3-5CD5-8926-B2E0CA5A8CA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171209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/>
              <a:t>ANL488 Presentation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6821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8782F68-1BC5-0CC5-9CB3-FA9ACCB8BFF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8782F68-1BC5-0CC5-9CB3-FA9ACCB8B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28DD3B-FC3A-BB6A-0B7E-ED4111D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849"/>
            <a:ext cx="10515600" cy="488315"/>
          </a:xfrm>
        </p:spPr>
        <p:txBody>
          <a:bodyPr vert="horz">
            <a:noAutofit/>
          </a:bodyPr>
          <a:lstStyle/>
          <a:p>
            <a:r>
              <a:rPr lang="en-GB" sz="2400" dirty="0"/>
              <a:t>Previous Studies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69F97-F06D-3347-4110-1AE71FAB1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9541"/>
                <a:ext cx="10515600" cy="4966472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/>
                  <a:t>Revolves around usage of Indices for rock typing</a:t>
                </a:r>
              </a:p>
              <a:p>
                <a:pPr lvl="1"/>
                <a:r>
                  <a:rPr lang="en-GB" sz="1800" dirty="0"/>
                  <a:t>Flow Zone Indicator (FZI)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𝐹𝑍𝐼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1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𝑅𝑄𝐼</m:t>
                        </m:r>
                      </m:num>
                      <m:den>
                        <m:sSub>
                          <m:sSubPr>
                            <m:ctrlPr>
                              <a:rPr lang="en-GB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1400" dirty="0"/>
              </a:p>
              <a:p>
                <a:pPr lvl="3"/>
                <a:r>
                  <a:rPr lang="en-GB" sz="1200" dirty="0"/>
                  <a:t>RQI – Rock Quality Index: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0.0314 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GB" sz="900" dirty="0"/>
              </a:p>
              <a:p>
                <a:pPr lvl="3"/>
                <a:r>
                  <a:rPr lang="en-GB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 – 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Permeability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Porosity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GB" sz="1200" dirty="0"/>
                  <a:t> - Normalized Porosity: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1200" dirty="0"/>
              </a:p>
              <a:p>
                <a:r>
                  <a:rPr lang="en-GB" sz="2000" dirty="0"/>
                  <a:t>Machine learning with indices</a:t>
                </a:r>
              </a:p>
              <a:p>
                <a:r>
                  <a:rPr lang="en-GB" sz="2000" dirty="0"/>
                  <a:t>Rock Typing with Machine learning (standalone)</a:t>
                </a:r>
              </a:p>
              <a:p>
                <a:r>
                  <a:rPr lang="en-GB" sz="2000" dirty="0"/>
                  <a:t>What I aim to do:</a:t>
                </a:r>
              </a:p>
              <a:p>
                <a:pPr lvl="1"/>
                <a:r>
                  <a:rPr lang="en-GB" sz="1600" dirty="0"/>
                  <a:t>Compare the first method against the third</a:t>
                </a:r>
              </a:p>
              <a:p>
                <a:pPr lvl="1"/>
                <a:r>
                  <a:rPr lang="en-GB" sz="1600" dirty="0"/>
                  <a:t>Add value due time savings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69F97-F06D-3347-4110-1AE71FAB1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9541"/>
                <a:ext cx="10515600" cy="4966472"/>
              </a:xfrm>
              <a:blipFill>
                <a:blip r:embed="rId6"/>
                <a:stretch>
                  <a:fillRect l="-522" t="-13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C6FB-FB45-6B94-3BE8-47B466BF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EA47C1C1-E03C-4710-B8F6-102B1D3AFD6F}" type="slidenum">
              <a:rPr lang="en-GB" smtClean="0"/>
              <a:t>3</a:t>
            </a:fld>
            <a:r>
              <a:rPr lang="en-GB" dirty="0"/>
              <a:t> of 21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4AB267-D915-308A-5F67-39086B44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C369D2-A77D-4C93-A683-B4E642BC3346}"/>
              </a:ext>
            </a:extLst>
          </p:cNvPr>
          <p:cNvCxnSpPr/>
          <p:nvPr/>
        </p:nvCxnSpPr>
        <p:spPr>
          <a:xfrm>
            <a:off x="0" y="110725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B21042E6-9F07-64D5-BB2F-C915F55E636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171209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/>
              <a:t>ANL488 Presentation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3769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E0EBF37-69D5-6099-9CBE-DE44D42E71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7953089"/>
              </p:ext>
            </p:extLst>
          </p:nvPr>
        </p:nvGraphicFramePr>
        <p:xfrm>
          <a:off x="838200" y="2684172"/>
          <a:ext cx="10515600" cy="4966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8782F68-1BC5-0CC5-9CB3-FA9ACCB8BFF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47" imgH="348" progId="TCLayout.ActiveDocument.1">
                  <p:embed/>
                </p:oleObj>
              </mc:Choice>
              <mc:Fallback>
                <p:oleObj name="think-cell Slide" r:id="rId9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8782F68-1BC5-0CC5-9CB3-FA9ACCB8B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28DD3B-FC3A-BB6A-0B7E-ED4111D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847"/>
            <a:ext cx="10515600" cy="488315"/>
          </a:xfrm>
        </p:spPr>
        <p:txBody>
          <a:bodyPr vert="horz">
            <a:noAutofit/>
          </a:bodyPr>
          <a:lstStyle/>
          <a:p>
            <a:r>
              <a:rPr lang="en-GB" sz="24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9F97-F06D-3347-4110-1AE71FAB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491"/>
            <a:ext cx="10515600" cy="4966472"/>
          </a:xfrm>
        </p:spPr>
        <p:txBody>
          <a:bodyPr>
            <a:normAutofit/>
          </a:bodyPr>
          <a:lstStyle/>
          <a:p>
            <a:r>
              <a:rPr lang="en-GB" sz="2000" dirty="0"/>
              <a:t>Publicly available core data from three regions (UK, USA and North Sea)</a:t>
            </a:r>
            <a:endParaRPr lang="en-GB" sz="1800" dirty="0"/>
          </a:p>
          <a:p>
            <a:r>
              <a:rPr lang="en-GB" sz="2000" dirty="0"/>
              <a:t>Columns needed were derived first</a:t>
            </a:r>
          </a:p>
          <a:p>
            <a:r>
              <a:rPr lang="en-GB" sz="2000" dirty="0"/>
              <a:t>All data were min-max normalized </a:t>
            </a:r>
          </a:p>
          <a:p>
            <a:r>
              <a:rPr lang="en-GB" sz="2000" dirty="0"/>
              <a:t>Cleaned data’s columns are mainly porosity and permeability</a:t>
            </a:r>
          </a:p>
          <a:p>
            <a:r>
              <a:rPr lang="en-GB" sz="2000" dirty="0"/>
              <a:t>Training of models done on UK first</a:t>
            </a:r>
          </a:p>
          <a:p>
            <a:r>
              <a:rPr lang="en-GB" sz="2000" dirty="0"/>
              <a:t>End Goal: Complete training on 2-3 regions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C6FB-FB45-6B94-3BE8-47B466BF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r>
              <a:rPr lang="en-GB" dirty="0"/>
              <a:t>Slide </a:t>
            </a:r>
            <a:fld id="{EA47C1C1-E03C-4710-B8F6-102B1D3AFD6F}" type="slidenum">
              <a:rPr lang="en-GB" smtClean="0"/>
              <a:t>4</a:t>
            </a:fld>
            <a:r>
              <a:rPr lang="en-GB" dirty="0"/>
              <a:t> of 21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4AB267-D915-308A-5F67-39086B44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03CCB4-71C9-73CA-7704-45F6308A8004}"/>
              </a:ext>
            </a:extLst>
          </p:cNvPr>
          <p:cNvCxnSpPr/>
          <p:nvPr/>
        </p:nvCxnSpPr>
        <p:spPr>
          <a:xfrm>
            <a:off x="0" y="110725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AB46D005-5372-8126-911A-737BFAD67D2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171209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/>
              <a:t>ANL488 Presentation</a:t>
            </a: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DFF538-7E65-F837-212F-A0BE8A43E0CB}"/>
              </a:ext>
            </a:extLst>
          </p:cNvPr>
          <p:cNvSpPr txBox="1"/>
          <p:nvPr/>
        </p:nvSpPr>
        <p:spPr>
          <a:xfrm>
            <a:off x="4260166" y="4462076"/>
            <a:ext cx="36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Dataset Preparation Process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025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FC98E7EA-DFE2-AF3E-2068-99842D64B9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8717361"/>
              </p:ext>
            </p:extLst>
          </p:nvPr>
        </p:nvGraphicFramePr>
        <p:xfrm>
          <a:off x="838200" y="2684172"/>
          <a:ext cx="10515600" cy="4966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8782F68-1BC5-0CC5-9CB3-FA9ACCB8BFF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47" imgH="348" progId="TCLayout.ActiveDocument.1">
                  <p:embed/>
                </p:oleObj>
              </mc:Choice>
              <mc:Fallback>
                <p:oleObj name="think-cell Slide" r:id="rId9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8782F68-1BC5-0CC5-9CB3-FA9ACCB8B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28DD3B-FC3A-BB6A-0B7E-ED4111D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847"/>
            <a:ext cx="10515600" cy="488315"/>
          </a:xfrm>
        </p:spPr>
        <p:txBody>
          <a:bodyPr vert="horz">
            <a:noAutofit/>
          </a:bodyPr>
          <a:lstStyle/>
          <a:p>
            <a:r>
              <a:rPr lang="en-GB" sz="2400" dirty="0"/>
              <a:t>Pre-Modelling Data Preparation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69F97-F06D-3347-4110-1AE71FAB1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0491"/>
                <a:ext cx="10515600" cy="4966472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/>
                  <a:t>Data preparation needed for the traditional method (using FZI)</a:t>
                </a:r>
              </a:p>
              <a:p>
                <a:r>
                  <a:rPr lang="en-GB" sz="2000" dirty="0"/>
                  <a:t>Calculation of RQI, Porosity Index, FZI, Log RQI and Log Porosity Index</a:t>
                </a:r>
              </a:p>
              <a:p>
                <a:r>
                  <a:rPr lang="en-GB" sz="2000" dirty="0"/>
                  <a:t>Recap: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𝐹𝑍𝐼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𝑅𝑄𝐼</m:t>
                        </m:r>
                      </m:num>
                      <m:den>
                        <m:sSub>
                          <m:sSubPr>
                            <m:ctrlPr>
                              <a:rPr lang="en-GB" sz="1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den>
                    </m:f>
                  </m:oMath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GB" sz="1600" dirty="0"/>
                  <a:t>RQI – Rock Quality Index: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0.0314 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den>
                        </m:f>
                      </m:e>
                    </m:rad>
                  </m:oMath>
                </a14:m>
                <a:endParaRPr lang="en-GB" sz="1600" dirty="0"/>
              </a:p>
              <a:p>
                <a:pPr lvl="1"/>
                <a:r>
                  <a:rPr lang="en-GB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 – </a:t>
                </a:r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Permeability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Porosity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GB" sz="1600" dirty="0"/>
                  <a:t> - Normalized Porosity: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/>
                  <a:t> (Porosity Index)</a:t>
                </a:r>
              </a:p>
              <a:p>
                <a:pPr lvl="1"/>
                <a:endParaRPr lang="en-GB" sz="1600" dirty="0"/>
              </a:p>
              <a:p>
                <a:pPr lvl="1"/>
                <a:endParaRPr lang="en-GB" sz="1600" dirty="0"/>
              </a:p>
              <a:p>
                <a:pPr lvl="1"/>
                <a:endParaRPr lang="en-GB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69F97-F06D-3347-4110-1AE71FAB1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0491"/>
                <a:ext cx="10515600" cy="4966472"/>
              </a:xfrm>
              <a:blipFill>
                <a:blip r:embed="rId11"/>
                <a:stretch>
                  <a:fillRect l="-522" t="-13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C6FB-FB45-6B94-3BE8-47B466BF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EA47C1C1-E03C-4710-B8F6-102B1D3AFD6F}" type="slidenum">
              <a:rPr lang="en-GB" smtClean="0"/>
              <a:t>5</a:t>
            </a:fld>
            <a:r>
              <a:rPr lang="en-GB" dirty="0"/>
              <a:t> of 21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4AB267-D915-308A-5F67-39086B44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03CCB4-71C9-73CA-7704-45F6308A8004}"/>
              </a:ext>
            </a:extLst>
          </p:cNvPr>
          <p:cNvCxnSpPr/>
          <p:nvPr/>
        </p:nvCxnSpPr>
        <p:spPr>
          <a:xfrm>
            <a:off x="0" y="110725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AB46D005-5372-8126-911A-737BFAD67D2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171209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/>
              <a:t>ANL488 Presentation</a:t>
            </a:r>
            <a:endParaRPr lang="en-GB" sz="1400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97CE4CD-73AC-DFE4-65E1-A4B06FE61AA3}"/>
              </a:ext>
            </a:extLst>
          </p:cNvPr>
          <p:cNvSpPr/>
          <p:nvPr/>
        </p:nvSpPr>
        <p:spPr>
          <a:xfrm>
            <a:off x="9080107" y="4306500"/>
            <a:ext cx="464233" cy="52490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D999C8-F450-DAE3-6394-9CA4565C10D8}"/>
              </a:ext>
            </a:extLst>
          </p:cNvPr>
          <p:cNvSpPr txBox="1"/>
          <p:nvPr/>
        </p:nvSpPr>
        <p:spPr>
          <a:xfrm>
            <a:off x="4260166" y="4462076"/>
            <a:ext cx="36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Dataset Preparation Process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1881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8782F68-1BC5-0CC5-9CB3-FA9ACCB8BFF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8782F68-1BC5-0CC5-9CB3-FA9ACCB8B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28DD3B-FC3A-BB6A-0B7E-ED4111D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851"/>
            <a:ext cx="10515600" cy="488315"/>
          </a:xfrm>
        </p:spPr>
        <p:txBody>
          <a:bodyPr vert="horz">
            <a:noAutofit/>
          </a:bodyPr>
          <a:lstStyle/>
          <a:p>
            <a:r>
              <a:rPr lang="en-GB" sz="2400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9F97-F06D-3347-4110-1AE71FAB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109"/>
            <a:ext cx="10515600" cy="4966472"/>
          </a:xfrm>
        </p:spPr>
        <p:txBody>
          <a:bodyPr>
            <a:normAutofit/>
          </a:bodyPr>
          <a:lstStyle/>
          <a:p>
            <a:r>
              <a:rPr lang="en-GB" sz="2000" dirty="0"/>
              <a:t>1 Industry standard and 3 unsupervised algorithms </a:t>
            </a:r>
          </a:p>
          <a:p>
            <a:r>
              <a:rPr lang="en-GB" sz="2000" dirty="0"/>
              <a:t>UK core data was trained first</a:t>
            </a:r>
          </a:p>
          <a:p>
            <a:r>
              <a:rPr lang="en-GB" sz="2000" dirty="0"/>
              <a:t>104,834 samples (rows), 4 features</a:t>
            </a:r>
          </a:p>
          <a:p>
            <a:r>
              <a:rPr lang="en-GB" sz="2000" dirty="0"/>
              <a:t>Results and comparison </a:t>
            </a:r>
          </a:p>
          <a:p>
            <a:r>
              <a:rPr lang="en-GB" sz="2000" dirty="0"/>
              <a:t>Repeat the process for other datasets (as many as possible)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C6FB-FB45-6B94-3BE8-47B466BF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EA47C1C1-E03C-4710-B8F6-102B1D3AFD6F}" type="slidenum">
              <a:rPr lang="en-GB" smtClean="0"/>
              <a:t>6</a:t>
            </a:fld>
            <a:r>
              <a:rPr lang="en-GB" dirty="0"/>
              <a:t> of 21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4AB267-D915-308A-5F67-39086B44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91DD4AB-A7BF-6366-F247-0333051115E2}"/>
              </a:ext>
            </a:extLst>
          </p:cNvPr>
          <p:cNvGrpSpPr/>
          <p:nvPr/>
        </p:nvGrpSpPr>
        <p:grpSpPr>
          <a:xfrm>
            <a:off x="950359" y="3693727"/>
            <a:ext cx="10291282" cy="2230509"/>
            <a:chOff x="950359" y="3429000"/>
            <a:chExt cx="10291282" cy="2230509"/>
          </a:xfrm>
        </p:grpSpPr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74329A1A-5AB5-C143-882C-A726D4A6C67C}"/>
                </a:ext>
              </a:extLst>
            </p:cNvPr>
            <p:cNvSpPr/>
            <p:nvPr/>
          </p:nvSpPr>
          <p:spPr>
            <a:xfrm rot="10800000">
              <a:off x="6953763" y="5053330"/>
              <a:ext cx="380144" cy="34932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9A7CFB0-6177-9757-065E-98E828073B26}"/>
                </a:ext>
              </a:extLst>
            </p:cNvPr>
            <p:cNvGrpSpPr/>
            <p:nvPr/>
          </p:nvGrpSpPr>
          <p:grpSpPr>
            <a:xfrm>
              <a:off x="950359" y="3429000"/>
              <a:ext cx="10291282" cy="2230509"/>
              <a:chOff x="636997" y="3914453"/>
              <a:chExt cx="10291282" cy="223050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7C148DA-03B9-E79F-5F8B-918CAC32F3B0}"/>
                  </a:ext>
                </a:extLst>
              </p:cNvPr>
              <p:cNvSpPr/>
              <p:nvPr/>
            </p:nvSpPr>
            <p:spPr>
              <a:xfrm>
                <a:off x="636997" y="3914454"/>
                <a:ext cx="1541124" cy="86302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Cleaned Data</a:t>
                </a:r>
                <a:endParaRPr lang="en-SG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22DF2CD-27CA-C1F7-913A-BF194DED77A2}"/>
                  </a:ext>
                </a:extLst>
              </p:cNvPr>
              <p:cNvSpPr/>
              <p:nvPr/>
            </p:nvSpPr>
            <p:spPr>
              <a:xfrm>
                <a:off x="2804845" y="3914453"/>
                <a:ext cx="1541124" cy="86302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Industry Standard Benchmark</a:t>
                </a:r>
                <a:endParaRPr lang="en-SG" dirty="0"/>
              </a:p>
            </p:txBody>
          </p: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5E02AE52-72E4-2022-12AB-78B18D6A9B1B}"/>
                  </a:ext>
                </a:extLst>
              </p:cNvPr>
              <p:cNvSpPr/>
              <p:nvPr/>
            </p:nvSpPr>
            <p:spPr>
              <a:xfrm>
                <a:off x="2301411" y="4140485"/>
                <a:ext cx="380144" cy="349322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DE92E94F-A1E7-56BE-4647-E529CFC0675F}"/>
                  </a:ext>
                </a:extLst>
              </p:cNvPr>
              <p:cNvSpPr/>
              <p:nvPr/>
            </p:nvSpPr>
            <p:spPr>
              <a:xfrm>
                <a:off x="4469259" y="4140485"/>
                <a:ext cx="380144" cy="349322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4914AB-2037-0452-0273-9C0019D0B8AB}"/>
                  </a:ext>
                </a:extLst>
              </p:cNvPr>
              <p:cNvSpPr/>
              <p:nvPr/>
            </p:nvSpPr>
            <p:spPr>
              <a:xfrm>
                <a:off x="4972693" y="3914453"/>
                <a:ext cx="1541124" cy="86302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KMeans</a:t>
                </a:r>
                <a:endParaRPr lang="en-SG" dirty="0"/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944E0233-5FC9-A444-31B5-FDB262B42FA3}"/>
                  </a:ext>
                </a:extLst>
              </p:cNvPr>
              <p:cNvSpPr/>
              <p:nvPr/>
            </p:nvSpPr>
            <p:spPr>
              <a:xfrm>
                <a:off x="6637107" y="4140485"/>
                <a:ext cx="380144" cy="349322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51B364B-F189-05F0-E5BB-A84497063662}"/>
                  </a:ext>
                </a:extLst>
              </p:cNvPr>
              <p:cNvSpPr/>
              <p:nvPr/>
            </p:nvSpPr>
            <p:spPr>
              <a:xfrm>
                <a:off x="7140541" y="3914453"/>
                <a:ext cx="1541124" cy="86302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SOM + </a:t>
                </a:r>
                <a:r>
                  <a:rPr lang="en-US" dirty="0" err="1"/>
                  <a:t>KMeans</a:t>
                </a:r>
                <a:endParaRPr lang="en-SG" dirty="0"/>
              </a:p>
            </p:txBody>
          </p:sp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CBD2A3CB-8B2B-8258-8D9F-F51D579B5DE9}"/>
                  </a:ext>
                </a:extLst>
              </p:cNvPr>
              <p:cNvSpPr/>
              <p:nvPr/>
            </p:nvSpPr>
            <p:spPr>
              <a:xfrm>
                <a:off x="8883721" y="4140485"/>
                <a:ext cx="380144" cy="349322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75083BB-9ED7-283E-E733-6918A546D956}"/>
                  </a:ext>
                </a:extLst>
              </p:cNvPr>
              <p:cNvSpPr/>
              <p:nvPr/>
            </p:nvSpPr>
            <p:spPr>
              <a:xfrm>
                <a:off x="9387155" y="3914453"/>
                <a:ext cx="1541124" cy="86302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DBSCAN</a:t>
                </a:r>
                <a:endParaRPr lang="en-SG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B9CDBD5-6953-B4E3-AB57-9192F7F1D8CF}"/>
                  </a:ext>
                </a:extLst>
              </p:cNvPr>
              <p:cNvSpPr/>
              <p:nvPr/>
            </p:nvSpPr>
            <p:spPr>
              <a:xfrm>
                <a:off x="9387155" y="5281933"/>
                <a:ext cx="1541124" cy="86302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BIRCH</a:t>
                </a:r>
                <a:endParaRPr lang="en-SG" dirty="0"/>
              </a:p>
            </p:txBody>
          </p:sp>
          <p:sp>
            <p:nvSpPr>
              <p:cNvPr id="32" name="Arrow: Right 31">
                <a:extLst>
                  <a:ext uri="{FF2B5EF4-FFF2-40B4-BE49-F238E27FC236}">
                    <a16:creationId xmlns:a16="http://schemas.microsoft.com/office/drawing/2014/main" id="{EBCD9508-1793-39FA-BABC-9C0239693650}"/>
                  </a:ext>
                </a:extLst>
              </p:cNvPr>
              <p:cNvSpPr/>
              <p:nvPr/>
            </p:nvSpPr>
            <p:spPr>
              <a:xfrm rot="10800000">
                <a:off x="8883721" y="5538785"/>
                <a:ext cx="380144" cy="349322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10D0E61-D440-CD55-8CE5-225287403EFE}"/>
                  </a:ext>
                </a:extLst>
              </p:cNvPr>
              <p:cNvSpPr/>
              <p:nvPr/>
            </p:nvSpPr>
            <p:spPr>
              <a:xfrm>
                <a:off x="7142385" y="5281931"/>
                <a:ext cx="1541124" cy="86302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Gaussian Mixture Model </a:t>
                </a:r>
                <a:endParaRPr lang="en-SG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1360EDF-2C40-E1FB-3B82-C2C2AD484B12}"/>
                  </a:ext>
                </a:extLst>
              </p:cNvPr>
              <p:cNvSpPr/>
              <p:nvPr/>
            </p:nvSpPr>
            <p:spPr>
              <a:xfrm>
                <a:off x="4970848" y="5281930"/>
                <a:ext cx="1541124" cy="86302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Compare and Evaluate</a:t>
                </a:r>
                <a:endParaRPr lang="en-SG" dirty="0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70251DC0-66DC-5FD0-5EE3-4989C66191FE}"/>
                  </a:ext>
                </a:extLst>
              </p:cNvPr>
              <p:cNvSpPr/>
              <p:nvPr/>
            </p:nvSpPr>
            <p:spPr>
              <a:xfrm>
                <a:off x="9989417" y="4864690"/>
                <a:ext cx="380144" cy="349322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4" name="Arrow: Bent-Up 43">
                <a:extLst>
                  <a:ext uri="{FF2B5EF4-FFF2-40B4-BE49-F238E27FC236}">
                    <a16:creationId xmlns:a16="http://schemas.microsoft.com/office/drawing/2014/main" id="{0FC2C4AD-4F8F-6900-0E87-DA2219F5BFE0}"/>
                  </a:ext>
                </a:extLst>
              </p:cNvPr>
              <p:cNvSpPr/>
              <p:nvPr/>
            </p:nvSpPr>
            <p:spPr>
              <a:xfrm flipH="1">
                <a:off x="1231134" y="4998254"/>
                <a:ext cx="3314191" cy="863029"/>
              </a:xfrm>
              <a:prstGeom prst="bentUpArrow">
                <a:avLst>
                  <a:gd name="adj1" fmla="val 25000"/>
                  <a:gd name="adj2" fmla="val 25000"/>
                  <a:gd name="adj3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AAFD4C7-8218-5E51-B6AC-A35B8AA69051}"/>
                  </a:ext>
                </a:extLst>
              </p:cNvPr>
              <p:cNvSpPr txBox="1"/>
              <p:nvPr/>
            </p:nvSpPr>
            <p:spPr>
              <a:xfrm>
                <a:off x="1649405" y="5292556"/>
                <a:ext cx="2567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Repeat for other datasets</a:t>
                </a:r>
                <a:endParaRPr lang="en-SG" dirty="0"/>
              </a:p>
            </p:txBody>
          </p:sp>
        </p:grp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36AC80-D576-C151-E950-68E73DFBF310}"/>
              </a:ext>
            </a:extLst>
          </p:cNvPr>
          <p:cNvCxnSpPr/>
          <p:nvPr/>
        </p:nvCxnSpPr>
        <p:spPr>
          <a:xfrm>
            <a:off x="0" y="110725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BA5C8DA7-27FE-8322-BDFE-FCAB0ACA0AB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171209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/>
              <a:t>ANL488 Presentation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1701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8782F68-1BC5-0CC5-9CB3-FA9ACCB8BFF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8782F68-1BC5-0CC5-9CB3-FA9ACCB8B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28DD3B-FC3A-BB6A-0B7E-ED4111D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8347"/>
            <a:ext cx="10515600" cy="488315"/>
          </a:xfrm>
        </p:spPr>
        <p:txBody>
          <a:bodyPr vert="horz">
            <a:noAutofit/>
          </a:bodyPr>
          <a:lstStyle/>
          <a:p>
            <a:r>
              <a:rPr lang="en-GB" sz="2400" dirty="0"/>
              <a:t>Traditional Method Selected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9F97-F06D-3347-4110-1AE71FAB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491"/>
            <a:ext cx="10515600" cy="4966472"/>
          </a:xfrm>
        </p:spPr>
        <p:txBody>
          <a:bodyPr>
            <a:normAutofit/>
          </a:bodyPr>
          <a:lstStyle/>
          <a:p>
            <a:r>
              <a:rPr lang="en-GB" sz="2000" dirty="0"/>
              <a:t>Method – Iterative multi-linear regression (IMLR) (Khalid et. al., 2019)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dirty="0"/>
              <a:t>Plot scatter plot log normalized porosity (x-axis) against log RQI (y-axis)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dirty="0"/>
              <a:t>Guess intercept value based on mean FZI for each visible straight line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dirty="0"/>
              <a:t>Lines selected based on the points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dirty="0"/>
              <a:t>Line all have slope = 1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dirty="0"/>
              <a:t>Allocate samples to closest line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dirty="0"/>
              <a:t>Calculate new intercept using least square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dirty="0"/>
              <a:t>Re-adjust lines if difference is too big</a:t>
            </a:r>
          </a:p>
          <a:p>
            <a:r>
              <a:rPr lang="en-GB" sz="2000" dirty="0"/>
              <a:t>Other Methods </a:t>
            </a:r>
          </a:p>
          <a:p>
            <a:pPr lvl="1"/>
            <a:r>
              <a:rPr lang="en-GB" sz="1600" dirty="0"/>
              <a:t>Histogram Analysis</a:t>
            </a:r>
          </a:p>
          <a:p>
            <a:pPr lvl="2"/>
            <a:r>
              <a:rPr lang="en-GB" sz="1200" dirty="0"/>
              <a:t>Log </a:t>
            </a:r>
            <a:r>
              <a:rPr lang="en-GB" sz="1200" dirty="0" err="1"/>
              <a:t>fzi</a:t>
            </a:r>
            <a:endParaRPr lang="en-GB" sz="1200" dirty="0"/>
          </a:p>
          <a:p>
            <a:pPr lvl="1"/>
            <a:r>
              <a:rPr lang="en-GB" sz="1600" dirty="0"/>
              <a:t>Normal Probability Plot</a:t>
            </a:r>
          </a:p>
          <a:p>
            <a:pPr lvl="2"/>
            <a:r>
              <a:rPr lang="en-GB" sz="1200" dirty="0"/>
              <a:t>Log </a:t>
            </a:r>
            <a:r>
              <a:rPr lang="en-GB" sz="1200" dirty="0" err="1"/>
              <a:t>fzi</a:t>
            </a:r>
            <a:endParaRPr lang="en-GB" sz="1200" dirty="0"/>
          </a:p>
          <a:p>
            <a:pPr lvl="1"/>
            <a:endParaRPr lang="en-GB" sz="1600" dirty="0"/>
          </a:p>
          <a:p>
            <a:endParaRPr lang="en-GB" sz="1400" dirty="0"/>
          </a:p>
          <a:p>
            <a:pPr lvl="1"/>
            <a:endParaRPr lang="en-GB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C6FB-FB45-6B94-3BE8-47B466BF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EA47C1C1-E03C-4710-B8F6-102B1D3AFD6F}" type="slidenum">
              <a:rPr lang="en-GB" smtClean="0"/>
              <a:t>7</a:t>
            </a:fld>
            <a:r>
              <a:rPr lang="en-GB" dirty="0"/>
              <a:t> of 21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4AB267-D915-308A-5F67-39086B44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E729F8-6383-A4CC-F44D-95B6919E0F66}"/>
              </a:ext>
            </a:extLst>
          </p:cNvPr>
          <p:cNvCxnSpPr/>
          <p:nvPr/>
        </p:nvCxnSpPr>
        <p:spPr>
          <a:xfrm>
            <a:off x="0" y="110725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5370FBE-AF75-1AE5-45AA-751B0E8873B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171209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/>
              <a:t>ANL488 Presentation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2285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8782F68-1BC5-0CC5-9CB3-FA9ACCB8BFF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8782F68-1BC5-0CC5-9CB3-FA9ACCB8B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28DD3B-FC3A-BB6A-0B7E-ED4111D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8347"/>
            <a:ext cx="10515600" cy="488315"/>
          </a:xfrm>
        </p:spPr>
        <p:txBody>
          <a:bodyPr vert="horz">
            <a:noAutofit/>
          </a:bodyPr>
          <a:lstStyle/>
          <a:p>
            <a:r>
              <a:rPr lang="en-GB" sz="2400" dirty="0"/>
              <a:t>Failure of Traditional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9F97-F06D-3347-4110-1AE71FAB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491"/>
            <a:ext cx="10515600" cy="4966472"/>
          </a:xfrm>
        </p:spPr>
        <p:txBody>
          <a:bodyPr>
            <a:normAutofit/>
          </a:bodyPr>
          <a:lstStyle/>
          <a:p>
            <a:r>
              <a:rPr lang="en-GB" sz="2000" dirty="0"/>
              <a:t>Method Requirement</a:t>
            </a:r>
          </a:p>
          <a:p>
            <a:pPr lvl="1"/>
            <a:r>
              <a:rPr lang="en-GB" sz="1600" dirty="0"/>
              <a:t> there must be clear separation in the log-log plot to select initial lines</a:t>
            </a:r>
          </a:p>
          <a:p>
            <a:r>
              <a:rPr lang="en-GB" sz="2000" dirty="0"/>
              <a:t>Failure – method not feasible due to data too close</a:t>
            </a:r>
          </a:p>
          <a:p>
            <a:r>
              <a:rPr lang="en-GB" sz="2000" dirty="0"/>
              <a:t>Failure -&gt; limited traditional method</a:t>
            </a:r>
          </a:p>
          <a:p>
            <a:r>
              <a:rPr lang="en-GB" sz="2000" dirty="0"/>
              <a:t>Proposed method – own method (adapted from different sources)</a:t>
            </a:r>
          </a:p>
          <a:p>
            <a:pPr lvl="1"/>
            <a:endParaRPr lang="en-GB" sz="1600" dirty="0"/>
          </a:p>
          <a:p>
            <a:endParaRPr lang="en-GB" sz="1400" dirty="0"/>
          </a:p>
          <a:p>
            <a:pPr lvl="1"/>
            <a:endParaRPr lang="en-GB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C6FB-FB45-6B94-3BE8-47B466BF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EA47C1C1-E03C-4710-B8F6-102B1D3AFD6F}" type="slidenum">
              <a:rPr lang="en-GB" smtClean="0"/>
              <a:t>8</a:t>
            </a:fld>
            <a:r>
              <a:rPr lang="en-GB" dirty="0"/>
              <a:t> of 21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4AB267-D915-308A-5F67-39086B44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E729F8-6383-A4CC-F44D-95B6919E0F66}"/>
              </a:ext>
            </a:extLst>
          </p:cNvPr>
          <p:cNvCxnSpPr/>
          <p:nvPr/>
        </p:nvCxnSpPr>
        <p:spPr>
          <a:xfrm>
            <a:off x="0" y="110725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5370FBE-AF75-1AE5-45AA-751B0E8873B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171209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/>
              <a:t>ANL488 Presentation</a:t>
            </a:r>
            <a:endParaRPr lang="en-GB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F9D382-AD66-0273-32D7-D8E3AB7F90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048" y="3429000"/>
            <a:ext cx="3759393" cy="25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19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8782F68-1BC5-0CC5-9CB3-FA9ACCB8BFF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8782F68-1BC5-0CC5-9CB3-FA9ACCB8B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28DD3B-FC3A-BB6A-0B7E-ED4111D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8347"/>
            <a:ext cx="10515600" cy="488315"/>
          </a:xfrm>
        </p:spPr>
        <p:txBody>
          <a:bodyPr vert="horz">
            <a:noAutofit/>
          </a:bodyPr>
          <a:lstStyle/>
          <a:p>
            <a:r>
              <a:rPr lang="en-GB" sz="2400" dirty="0"/>
              <a:t>Methods Employed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9F97-F06D-3347-4110-1AE71FAB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6697" y="1247774"/>
            <a:ext cx="2686054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600" dirty="0"/>
              <a:t>Flow Zone </a:t>
            </a:r>
            <a:r>
              <a:rPr lang="en-GB" sz="1600" dirty="0" err="1"/>
              <a:t>Inzdicator</a:t>
            </a:r>
            <a:r>
              <a:rPr lang="en-GB" sz="1600" dirty="0"/>
              <a:t> (FZI) [Own Method]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C6FB-FB45-6B94-3BE8-47B466BF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EA47C1C1-E03C-4710-B8F6-102B1D3AFD6F}" type="slidenum">
              <a:rPr lang="en-GB" smtClean="0"/>
              <a:t>9</a:t>
            </a:fld>
            <a:r>
              <a:rPr lang="en-GB" dirty="0"/>
              <a:t> of 21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4AB267-D915-308A-5F67-39086B44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E729F8-6383-A4CC-F44D-95B6919E0F66}"/>
              </a:ext>
            </a:extLst>
          </p:cNvPr>
          <p:cNvCxnSpPr/>
          <p:nvPr/>
        </p:nvCxnSpPr>
        <p:spPr>
          <a:xfrm>
            <a:off x="0" y="110725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5370FBE-AF75-1AE5-45AA-751B0E8873B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171209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/>
              <a:t>ANL488 Presentation</a:t>
            </a:r>
            <a:endParaRPr lang="en-GB" sz="1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7CE3398-F506-25FA-0CEE-2E86F29F4550}"/>
              </a:ext>
            </a:extLst>
          </p:cNvPr>
          <p:cNvSpPr txBox="1">
            <a:spLocks/>
          </p:cNvSpPr>
          <p:nvPr/>
        </p:nvSpPr>
        <p:spPr>
          <a:xfrm>
            <a:off x="8523347" y="1247774"/>
            <a:ext cx="1010381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600" dirty="0" err="1"/>
              <a:t>KMeans</a:t>
            </a:r>
            <a:endParaRPr lang="en-GB" sz="1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F17E9-00D8-DA5C-62D9-1B6D34F66B0C}"/>
              </a:ext>
            </a:extLst>
          </p:cNvPr>
          <p:cNvCxnSpPr/>
          <p:nvPr/>
        </p:nvCxnSpPr>
        <p:spPr>
          <a:xfrm>
            <a:off x="6177126" y="1393052"/>
            <a:ext cx="0" cy="46841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1AB6C6A-12E5-745D-B84E-3DD860CD80A3}"/>
              </a:ext>
            </a:extLst>
          </p:cNvPr>
          <p:cNvSpPr/>
          <p:nvPr/>
        </p:nvSpPr>
        <p:spPr>
          <a:xfrm>
            <a:off x="1889943" y="1753417"/>
            <a:ext cx="2129423" cy="3651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Plot Log-Log Scatter (Porosity index [x-ax] vs RQI [y-ax])</a:t>
            </a:r>
            <a:endParaRPr lang="en-SG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29964-CD71-2DE7-CF87-E1356AC6FAE4}"/>
              </a:ext>
            </a:extLst>
          </p:cNvPr>
          <p:cNvSpPr/>
          <p:nvPr/>
        </p:nvSpPr>
        <p:spPr>
          <a:xfrm>
            <a:off x="2441264" y="2611815"/>
            <a:ext cx="1043090" cy="3651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Fit data</a:t>
            </a:r>
            <a:endParaRPr lang="en-SG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2EFF71-8510-565D-98B1-94B3CCFB0422}"/>
              </a:ext>
            </a:extLst>
          </p:cNvPr>
          <p:cNvSpPr/>
          <p:nvPr/>
        </p:nvSpPr>
        <p:spPr>
          <a:xfrm>
            <a:off x="2209147" y="3067142"/>
            <a:ext cx="1507325" cy="3651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 Y with X</a:t>
            </a:r>
            <a:endParaRPr lang="en-SG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907BB3-22C8-A1ED-1D4D-5BE77A3E6A6A}"/>
              </a:ext>
            </a:extLst>
          </p:cNvPr>
          <p:cNvSpPr/>
          <p:nvPr/>
        </p:nvSpPr>
        <p:spPr>
          <a:xfrm>
            <a:off x="2516958" y="3521849"/>
            <a:ext cx="909453" cy="3651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 R^2</a:t>
            </a:r>
            <a:endParaRPr lang="en-SG" sz="1200" dirty="0"/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9AF27426-E4F5-5B85-1F50-6CB29139029F}"/>
              </a:ext>
            </a:extLst>
          </p:cNvPr>
          <p:cNvSpPr/>
          <p:nvPr/>
        </p:nvSpPr>
        <p:spPr>
          <a:xfrm>
            <a:off x="2441263" y="3977798"/>
            <a:ext cx="1043083" cy="921259"/>
          </a:xfrm>
          <a:prstGeom prst="flowChartDecis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Loop Reach 10</a:t>
            </a:r>
            <a:endParaRPr lang="en-SG" sz="10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81DD9E-2177-5035-8406-23A16DE72CE0}"/>
              </a:ext>
            </a:extLst>
          </p:cNvPr>
          <p:cNvSpPr/>
          <p:nvPr/>
        </p:nvSpPr>
        <p:spPr>
          <a:xfrm>
            <a:off x="2209141" y="4978720"/>
            <a:ext cx="1507325" cy="3651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Split data according to  iteration number</a:t>
            </a:r>
            <a:endParaRPr lang="en-SG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267FD0-1844-3405-61FB-109E0E9ED4EA}"/>
              </a:ext>
            </a:extLst>
          </p:cNvPr>
          <p:cNvSpPr/>
          <p:nvPr/>
        </p:nvSpPr>
        <p:spPr>
          <a:xfrm>
            <a:off x="2215127" y="5423507"/>
            <a:ext cx="1507325" cy="3651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Train, fit, predict LR for each split portion</a:t>
            </a:r>
            <a:endParaRPr lang="en-SG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5480EB-0138-212B-B1C7-9E24FDC37BE0}"/>
              </a:ext>
            </a:extLst>
          </p:cNvPr>
          <p:cNvSpPr/>
          <p:nvPr/>
        </p:nvSpPr>
        <p:spPr>
          <a:xfrm>
            <a:off x="2441256" y="2201589"/>
            <a:ext cx="1043090" cy="3651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Plot Linear Reg line</a:t>
            </a:r>
            <a:endParaRPr lang="en-SG" sz="1200" dirty="0"/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06DFD961-ADDF-3C49-0CFD-5F73A9644E88}"/>
              </a:ext>
            </a:extLst>
          </p:cNvPr>
          <p:cNvSpPr/>
          <p:nvPr/>
        </p:nvSpPr>
        <p:spPr>
          <a:xfrm>
            <a:off x="1118895" y="4675944"/>
            <a:ext cx="764352" cy="745587"/>
          </a:xfrm>
          <a:prstGeom prst="wedgeRectCallout">
            <a:avLst>
              <a:gd name="adj1" fmla="val 70510"/>
              <a:gd name="adj2" fmla="val 1721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Due to dataset being sorted by </a:t>
            </a:r>
            <a:r>
              <a:rPr lang="en-US" sz="1050" dirty="0" err="1"/>
              <a:t>fzi</a:t>
            </a:r>
            <a:endParaRPr lang="en-SG" sz="10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AD8A31-E536-C156-52B1-313E1EDF07E8}"/>
              </a:ext>
            </a:extLst>
          </p:cNvPr>
          <p:cNvSpPr/>
          <p:nvPr/>
        </p:nvSpPr>
        <p:spPr>
          <a:xfrm>
            <a:off x="2215061" y="5869612"/>
            <a:ext cx="1507325" cy="3651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Take average R^2</a:t>
            </a:r>
            <a:endParaRPr lang="en-SG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48818C-7BF4-E07C-9777-410C7F4D0D97}"/>
              </a:ext>
            </a:extLst>
          </p:cNvPr>
          <p:cNvSpPr/>
          <p:nvPr/>
        </p:nvSpPr>
        <p:spPr>
          <a:xfrm>
            <a:off x="3772750" y="4124752"/>
            <a:ext cx="1202783" cy="627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Compare using R^2 vs no. of clusters plot</a:t>
            </a:r>
            <a:endParaRPr lang="en-SG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12DEE8-C909-2E7C-51FD-BF685CBE153E}"/>
              </a:ext>
            </a:extLst>
          </p:cNvPr>
          <p:cNvSpPr/>
          <p:nvPr/>
        </p:nvSpPr>
        <p:spPr>
          <a:xfrm>
            <a:off x="3765699" y="4842422"/>
            <a:ext cx="1202783" cy="3651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Optimal Cluster number</a:t>
            </a:r>
            <a:endParaRPr lang="en-SG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4B1385-9F1A-06F1-3B5F-C7D612BCF492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>
            <a:off x="2954655" y="2118541"/>
            <a:ext cx="8146" cy="8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4FC6E47-E683-DFCC-FD36-1864BB9E909C}"/>
              </a:ext>
            </a:extLst>
          </p:cNvPr>
          <p:cNvCxnSpPr>
            <a:cxnSpLocks/>
            <a:stCxn id="26" idx="2"/>
            <a:endCxn id="12" idx="0"/>
          </p:cNvCxnSpPr>
          <p:nvPr/>
        </p:nvCxnSpPr>
        <p:spPr>
          <a:xfrm>
            <a:off x="2962801" y="2566713"/>
            <a:ext cx="8" cy="4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6849DD-EB9A-53AF-D734-DEA94C4D27DD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962809" y="2976939"/>
            <a:ext cx="1" cy="9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8D4784-5A02-0814-8D18-E677E2BE4111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2962810" y="3432266"/>
            <a:ext cx="8875" cy="89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DECC624-8FB4-E271-B48C-42BE549E75F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2962805" y="3886973"/>
            <a:ext cx="8880" cy="9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6CE2A0-BE1F-DEB1-A87A-079CA687DA54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 flipH="1">
            <a:off x="2962804" y="4899057"/>
            <a:ext cx="1" cy="7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F015066-AADC-04A8-16E4-72494243880F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>
            <a:off x="2962804" y="5343844"/>
            <a:ext cx="5986" cy="7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C5AA7F5-CA64-F515-1F80-C826568CDBB0}"/>
              </a:ext>
            </a:extLst>
          </p:cNvPr>
          <p:cNvCxnSpPr>
            <a:stCxn id="24" idx="2"/>
            <a:endCxn id="30" idx="0"/>
          </p:cNvCxnSpPr>
          <p:nvPr/>
        </p:nvCxnSpPr>
        <p:spPr>
          <a:xfrm flipH="1">
            <a:off x="2968724" y="5788631"/>
            <a:ext cx="66" cy="80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203CC3A-1E54-9068-629F-1263A0411C9E}"/>
              </a:ext>
            </a:extLst>
          </p:cNvPr>
          <p:cNvCxnSpPr>
            <a:stCxn id="30" idx="2"/>
            <a:endCxn id="20" idx="1"/>
          </p:cNvCxnSpPr>
          <p:nvPr/>
        </p:nvCxnSpPr>
        <p:spPr>
          <a:xfrm rot="5400000" flipH="1">
            <a:off x="1806840" y="5072852"/>
            <a:ext cx="1796308" cy="527461"/>
          </a:xfrm>
          <a:prstGeom prst="bentConnector4">
            <a:avLst>
              <a:gd name="adj1" fmla="val -12726"/>
              <a:gd name="adj2" fmla="val 1675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F566634-37B9-F872-B9C9-8B9CFF3C56FA}"/>
              </a:ext>
            </a:extLst>
          </p:cNvPr>
          <p:cNvSpPr txBox="1"/>
          <p:nvPr/>
        </p:nvSpPr>
        <p:spPr>
          <a:xfrm>
            <a:off x="2584712" y="4752101"/>
            <a:ext cx="386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SG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30C291D-CB38-08A1-789C-032908509D9F}"/>
              </a:ext>
            </a:extLst>
          </p:cNvPr>
          <p:cNvCxnSpPr>
            <a:stCxn id="20" idx="3"/>
            <a:endCxn id="32" idx="1"/>
          </p:cNvCxnSpPr>
          <p:nvPr/>
        </p:nvCxnSpPr>
        <p:spPr>
          <a:xfrm flipV="1">
            <a:off x="3484346" y="4438427"/>
            <a:ext cx="2884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A5D0E62-E124-CBFF-AFB8-D2EFE2521A10}"/>
              </a:ext>
            </a:extLst>
          </p:cNvPr>
          <p:cNvSpPr txBox="1"/>
          <p:nvPr/>
        </p:nvSpPr>
        <p:spPr>
          <a:xfrm>
            <a:off x="3410559" y="4185110"/>
            <a:ext cx="386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SG" sz="12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8EFF801-DB5A-1005-5F61-35AB20FAC962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 flipH="1">
            <a:off x="4367091" y="4752101"/>
            <a:ext cx="7051" cy="9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E989D22C-771C-A25B-0CDB-82FE074FE85D}"/>
              </a:ext>
            </a:extLst>
          </p:cNvPr>
          <p:cNvSpPr/>
          <p:nvPr/>
        </p:nvSpPr>
        <p:spPr>
          <a:xfrm>
            <a:off x="3765698" y="5273290"/>
            <a:ext cx="1202783" cy="3651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 using optimal cluster</a:t>
            </a:r>
            <a:endParaRPr lang="en-SG" sz="12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DE5C54-6F0D-7870-7833-50EFCBEC9A13}"/>
              </a:ext>
            </a:extLst>
          </p:cNvPr>
          <p:cNvSpPr/>
          <p:nvPr/>
        </p:nvSpPr>
        <p:spPr>
          <a:xfrm>
            <a:off x="3765410" y="5706586"/>
            <a:ext cx="1202783" cy="6638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Tag cluster labels to unnormalized data</a:t>
            </a:r>
            <a:endParaRPr lang="en-SG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8905D28-10B6-7910-9D9D-A0B62F6BBFA1}"/>
              </a:ext>
            </a:extLst>
          </p:cNvPr>
          <p:cNvSpPr/>
          <p:nvPr/>
        </p:nvSpPr>
        <p:spPr>
          <a:xfrm>
            <a:off x="3681645" y="6439357"/>
            <a:ext cx="1370887" cy="324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Generate cluster summary</a:t>
            </a:r>
            <a:endParaRPr lang="en-SG" sz="12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20E4F12-64D6-7354-1BF2-C5A00E944335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 flipH="1">
            <a:off x="4367091" y="4752101"/>
            <a:ext cx="7051" cy="9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554C621-8625-4499-3A8C-73EFCE2A50DE}"/>
              </a:ext>
            </a:extLst>
          </p:cNvPr>
          <p:cNvCxnSpPr>
            <a:cxnSpLocks/>
            <a:stCxn id="34" idx="2"/>
            <a:endCxn id="71" idx="0"/>
          </p:cNvCxnSpPr>
          <p:nvPr/>
        </p:nvCxnSpPr>
        <p:spPr>
          <a:xfrm flipH="1">
            <a:off x="4367090" y="5207546"/>
            <a:ext cx="1" cy="6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447F248-CCF6-B481-4966-0FA0A39177D7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 flipH="1">
            <a:off x="4366802" y="5638414"/>
            <a:ext cx="288" cy="6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10FBC1C-78BC-CB61-CF3E-B08B14B31FC1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>
            <a:off x="4366802" y="6370417"/>
            <a:ext cx="287" cy="6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B4C5F4DC-836B-3035-8D01-20051FEAFDFE}"/>
              </a:ext>
            </a:extLst>
          </p:cNvPr>
          <p:cNvSpPr/>
          <p:nvPr/>
        </p:nvSpPr>
        <p:spPr>
          <a:xfrm>
            <a:off x="7204093" y="2794576"/>
            <a:ext cx="1550877" cy="3651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Loop range(1,11)</a:t>
            </a:r>
            <a:endParaRPr lang="en-SG" sz="1200" dirty="0"/>
          </a:p>
        </p:txBody>
      </p:sp>
      <p:sp>
        <p:nvSpPr>
          <p:cNvPr id="90" name="Flowchart: Decision 89">
            <a:extLst>
              <a:ext uri="{FF2B5EF4-FFF2-40B4-BE49-F238E27FC236}">
                <a16:creationId xmlns:a16="http://schemas.microsoft.com/office/drawing/2014/main" id="{713D5E67-E645-3903-000F-537EA6601A2A}"/>
              </a:ext>
            </a:extLst>
          </p:cNvPr>
          <p:cNvSpPr/>
          <p:nvPr/>
        </p:nvSpPr>
        <p:spPr>
          <a:xfrm>
            <a:off x="7457989" y="3282458"/>
            <a:ext cx="1043083" cy="921259"/>
          </a:xfrm>
          <a:prstGeom prst="flowChartDecis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Loop Reach 11</a:t>
            </a:r>
            <a:endParaRPr lang="en-SG" sz="105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6B8685A-AFCD-367E-F2F5-7CA1D87FEF8E}"/>
              </a:ext>
            </a:extLst>
          </p:cNvPr>
          <p:cNvSpPr/>
          <p:nvPr/>
        </p:nvSpPr>
        <p:spPr>
          <a:xfrm>
            <a:off x="7204091" y="4338402"/>
            <a:ext cx="1550877" cy="3651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Fit </a:t>
            </a:r>
            <a:r>
              <a:rPr lang="en-US" sz="1200" dirty="0" err="1"/>
              <a:t>KMeans</a:t>
            </a:r>
            <a:r>
              <a:rPr lang="en-US" sz="1200" dirty="0"/>
              <a:t> with dataset </a:t>
            </a:r>
            <a:endParaRPr lang="en-SG" sz="1200" dirty="0"/>
          </a:p>
        </p:txBody>
      </p:sp>
      <p:sp>
        <p:nvSpPr>
          <p:cNvPr id="94" name="Speech Bubble: Rectangle 93">
            <a:extLst>
              <a:ext uri="{FF2B5EF4-FFF2-40B4-BE49-F238E27FC236}">
                <a16:creationId xmlns:a16="http://schemas.microsoft.com/office/drawing/2014/main" id="{4B50A8EA-849F-07AB-967F-45E4CBE79740}"/>
              </a:ext>
            </a:extLst>
          </p:cNvPr>
          <p:cNvSpPr/>
          <p:nvPr/>
        </p:nvSpPr>
        <p:spPr>
          <a:xfrm>
            <a:off x="4108266" y="1978023"/>
            <a:ext cx="764352" cy="745587"/>
          </a:xfrm>
          <a:prstGeom prst="wedgeRectCallout">
            <a:avLst>
              <a:gd name="adj1" fmla="val -80409"/>
              <a:gd name="adj2" fmla="val 589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On the whole dataset</a:t>
            </a:r>
            <a:endParaRPr lang="en-SG" sz="105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DAF6D3E-7576-0C8C-EE25-09EAB94D396B}"/>
              </a:ext>
            </a:extLst>
          </p:cNvPr>
          <p:cNvSpPr/>
          <p:nvPr/>
        </p:nvSpPr>
        <p:spPr>
          <a:xfrm>
            <a:off x="7204091" y="4801909"/>
            <a:ext cx="1550877" cy="3651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Store inertia value in a list</a:t>
            </a:r>
            <a:endParaRPr lang="en-SG" sz="12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49061BC-0091-5C13-5578-301070327B9F}"/>
              </a:ext>
            </a:extLst>
          </p:cNvPr>
          <p:cNvSpPr/>
          <p:nvPr/>
        </p:nvSpPr>
        <p:spPr>
          <a:xfrm>
            <a:off x="7210760" y="5216378"/>
            <a:ext cx="1550877" cy="3651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Store iteration value in a list</a:t>
            </a:r>
            <a:endParaRPr lang="en-SG" sz="12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224ADA1-26F7-F102-3FA7-3882EEABA828}"/>
              </a:ext>
            </a:extLst>
          </p:cNvPr>
          <p:cNvSpPr/>
          <p:nvPr/>
        </p:nvSpPr>
        <p:spPr>
          <a:xfrm>
            <a:off x="9169009" y="3573786"/>
            <a:ext cx="1550877" cy="3651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Plot Inertia plot</a:t>
            </a:r>
            <a:endParaRPr lang="en-SG" sz="12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CBEFBE3-C575-EA00-E18E-A414BD06F304}"/>
              </a:ext>
            </a:extLst>
          </p:cNvPr>
          <p:cNvSpPr/>
          <p:nvPr/>
        </p:nvSpPr>
        <p:spPr>
          <a:xfrm>
            <a:off x="9169008" y="4515594"/>
            <a:ext cx="1550877" cy="3651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optimal cluster</a:t>
            </a:r>
            <a:endParaRPr lang="en-SG" sz="12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17CAF79-2B99-E022-6D04-549ABDDF384B}"/>
              </a:ext>
            </a:extLst>
          </p:cNvPr>
          <p:cNvSpPr/>
          <p:nvPr/>
        </p:nvSpPr>
        <p:spPr>
          <a:xfrm>
            <a:off x="9199829" y="5463910"/>
            <a:ext cx="1550877" cy="3619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Tag cluster labels to unnormalized data</a:t>
            </a:r>
            <a:endParaRPr lang="en-SG" sz="12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E16E2A6-0C49-2C89-3DF6-DDC83FA8C0EE}"/>
              </a:ext>
            </a:extLst>
          </p:cNvPr>
          <p:cNvSpPr/>
          <p:nvPr/>
        </p:nvSpPr>
        <p:spPr>
          <a:xfrm>
            <a:off x="9293173" y="5903208"/>
            <a:ext cx="1370887" cy="324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Generate cluster summary</a:t>
            </a:r>
            <a:endParaRPr lang="en-SG" sz="12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5B0B91F-FB29-7DE2-5271-D9DC9AA97262}"/>
              </a:ext>
            </a:extLst>
          </p:cNvPr>
          <p:cNvSpPr/>
          <p:nvPr/>
        </p:nvSpPr>
        <p:spPr>
          <a:xfrm>
            <a:off x="9169007" y="4049363"/>
            <a:ext cx="1550877" cy="3651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the different Metric values</a:t>
            </a:r>
            <a:endParaRPr lang="en-SG" sz="1200" dirty="0"/>
          </a:p>
        </p:txBody>
      </p:sp>
      <p:sp>
        <p:nvSpPr>
          <p:cNvPr id="116" name="Speech Bubble: Rectangle 115">
            <a:extLst>
              <a:ext uri="{FF2B5EF4-FFF2-40B4-BE49-F238E27FC236}">
                <a16:creationId xmlns:a16="http://schemas.microsoft.com/office/drawing/2014/main" id="{CB28442D-7795-0EC3-BBFA-31A827BC0EEB}"/>
              </a:ext>
            </a:extLst>
          </p:cNvPr>
          <p:cNvSpPr/>
          <p:nvPr/>
        </p:nvSpPr>
        <p:spPr>
          <a:xfrm>
            <a:off x="7472426" y="1844854"/>
            <a:ext cx="764352" cy="745587"/>
          </a:xfrm>
          <a:prstGeom prst="wedgeRectCallout">
            <a:avLst>
              <a:gd name="adj1" fmla="val 11615"/>
              <a:gd name="adj2" fmla="val 6627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All Algorithm tested with 1-10 clusters</a:t>
            </a:r>
            <a:endParaRPr lang="en-SG" sz="1050" dirty="0"/>
          </a:p>
        </p:txBody>
      </p:sp>
      <p:sp>
        <p:nvSpPr>
          <p:cNvPr id="118" name="Speech Bubble: Rectangle 117">
            <a:extLst>
              <a:ext uri="{FF2B5EF4-FFF2-40B4-BE49-F238E27FC236}">
                <a16:creationId xmlns:a16="http://schemas.microsoft.com/office/drawing/2014/main" id="{BCC14A85-46DF-A119-0F11-6AD000D6A3C8}"/>
              </a:ext>
            </a:extLst>
          </p:cNvPr>
          <p:cNvSpPr/>
          <p:nvPr/>
        </p:nvSpPr>
        <p:spPr>
          <a:xfrm>
            <a:off x="10003473" y="2458721"/>
            <a:ext cx="1043083" cy="745587"/>
          </a:xfrm>
          <a:prstGeom prst="wedgeRectCallout">
            <a:avLst>
              <a:gd name="adj1" fmla="val 12710"/>
              <a:gd name="adj2" fmla="val 1983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Will be covered in subsequent slides</a:t>
            </a:r>
            <a:endParaRPr lang="en-SG" sz="105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F6F9058-607B-EDFB-8DCE-2889647E4D4E}"/>
              </a:ext>
            </a:extLst>
          </p:cNvPr>
          <p:cNvSpPr/>
          <p:nvPr/>
        </p:nvSpPr>
        <p:spPr>
          <a:xfrm>
            <a:off x="9180720" y="4982633"/>
            <a:ext cx="1569986" cy="3651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 using optimal cluster</a:t>
            </a:r>
            <a:endParaRPr lang="en-SG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877DAD-9B4A-7D20-B9F1-9433E1D2A525}"/>
              </a:ext>
            </a:extLst>
          </p:cNvPr>
          <p:cNvCxnSpPr>
            <a:stCxn id="88" idx="2"/>
            <a:endCxn id="90" idx="0"/>
          </p:cNvCxnSpPr>
          <p:nvPr/>
        </p:nvCxnSpPr>
        <p:spPr>
          <a:xfrm flipH="1">
            <a:off x="7979531" y="3159700"/>
            <a:ext cx="1" cy="122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F839BE-5D99-FE2D-F80D-F0F92D244FB4}"/>
              </a:ext>
            </a:extLst>
          </p:cNvPr>
          <p:cNvCxnSpPr>
            <a:stCxn id="90" idx="2"/>
            <a:endCxn id="92" idx="0"/>
          </p:cNvCxnSpPr>
          <p:nvPr/>
        </p:nvCxnSpPr>
        <p:spPr>
          <a:xfrm flipH="1">
            <a:off x="7979530" y="4203717"/>
            <a:ext cx="1" cy="13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FACAA9-D08A-361C-B319-5A5C485780D6}"/>
              </a:ext>
            </a:extLst>
          </p:cNvPr>
          <p:cNvCxnSpPr>
            <a:stCxn id="92" idx="2"/>
            <a:endCxn id="96" idx="0"/>
          </p:cNvCxnSpPr>
          <p:nvPr/>
        </p:nvCxnSpPr>
        <p:spPr>
          <a:xfrm>
            <a:off x="7979530" y="4703526"/>
            <a:ext cx="0" cy="9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FB7EA5-E285-245E-1B1B-A36E3B78F520}"/>
              </a:ext>
            </a:extLst>
          </p:cNvPr>
          <p:cNvCxnSpPr>
            <a:stCxn id="96" idx="2"/>
            <a:endCxn id="98" idx="0"/>
          </p:cNvCxnSpPr>
          <p:nvPr/>
        </p:nvCxnSpPr>
        <p:spPr>
          <a:xfrm>
            <a:off x="7979530" y="5167033"/>
            <a:ext cx="6669" cy="4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26258D7-3BA4-0C2E-EF42-487FA5A9D3BF}"/>
              </a:ext>
            </a:extLst>
          </p:cNvPr>
          <p:cNvCxnSpPr>
            <a:cxnSpLocks/>
            <a:stCxn id="98" idx="2"/>
            <a:endCxn id="90" idx="1"/>
          </p:cNvCxnSpPr>
          <p:nvPr/>
        </p:nvCxnSpPr>
        <p:spPr>
          <a:xfrm rot="5400000" flipH="1">
            <a:off x="6802887" y="4398190"/>
            <a:ext cx="1838414" cy="528210"/>
          </a:xfrm>
          <a:prstGeom prst="bentConnector4">
            <a:avLst>
              <a:gd name="adj1" fmla="val -12435"/>
              <a:gd name="adj2" fmla="val 1667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258F1DE-3FA1-E322-D5E3-8D6988E61EC2}"/>
              </a:ext>
            </a:extLst>
          </p:cNvPr>
          <p:cNvSpPr txBox="1"/>
          <p:nvPr/>
        </p:nvSpPr>
        <p:spPr>
          <a:xfrm>
            <a:off x="7535373" y="4046437"/>
            <a:ext cx="386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SG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DB3EB66-E413-AC68-19A9-DE37E73DA495}"/>
              </a:ext>
            </a:extLst>
          </p:cNvPr>
          <p:cNvCxnSpPr>
            <a:stCxn id="90" idx="3"/>
            <a:endCxn id="100" idx="1"/>
          </p:cNvCxnSpPr>
          <p:nvPr/>
        </p:nvCxnSpPr>
        <p:spPr>
          <a:xfrm>
            <a:off x="8501072" y="3743088"/>
            <a:ext cx="667937" cy="13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8B48F15-869B-A7C9-08D4-7630E8610370}"/>
              </a:ext>
            </a:extLst>
          </p:cNvPr>
          <p:cNvSpPr txBox="1"/>
          <p:nvPr/>
        </p:nvSpPr>
        <p:spPr>
          <a:xfrm>
            <a:off x="8541133" y="3495713"/>
            <a:ext cx="386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SG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BD7D15D-BC6E-E6E7-5798-E703098173CD}"/>
              </a:ext>
            </a:extLst>
          </p:cNvPr>
          <p:cNvCxnSpPr>
            <a:stCxn id="100" idx="2"/>
            <a:endCxn id="110" idx="0"/>
          </p:cNvCxnSpPr>
          <p:nvPr/>
        </p:nvCxnSpPr>
        <p:spPr>
          <a:xfrm flipH="1">
            <a:off x="9944446" y="3938910"/>
            <a:ext cx="2" cy="11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B1B943A-8E68-09A0-8231-F0219A0D79B0}"/>
              </a:ext>
            </a:extLst>
          </p:cNvPr>
          <p:cNvCxnSpPr>
            <a:stCxn id="110" idx="2"/>
            <a:endCxn id="102" idx="0"/>
          </p:cNvCxnSpPr>
          <p:nvPr/>
        </p:nvCxnSpPr>
        <p:spPr>
          <a:xfrm>
            <a:off x="9944446" y="4414487"/>
            <a:ext cx="1" cy="10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7BE3BFE-6D5D-7C0A-8B59-E5E6860DE18A}"/>
              </a:ext>
            </a:extLst>
          </p:cNvPr>
          <p:cNvCxnSpPr>
            <a:stCxn id="102" idx="2"/>
            <a:endCxn id="124" idx="0"/>
          </p:cNvCxnSpPr>
          <p:nvPr/>
        </p:nvCxnSpPr>
        <p:spPr>
          <a:xfrm>
            <a:off x="9944447" y="4880718"/>
            <a:ext cx="21266" cy="101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E9B73B-661B-AFA6-42F2-5B1B9392C79D}"/>
              </a:ext>
            </a:extLst>
          </p:cNvPr>
          <p:cNvCxnSpPr>
            <a:stCxn id="124" idx="2"/>
            <a:endCxn id="106" idx="0"/>
          </p:cNvCxnSpPr>
          <p:nvPr/>
        </p:nvCxnSpPr>
        <p:spPr>
          <a:xfrm>
            <a:off x="9965713" y="5347757"/>
            <a:ext cx="9555" cy="11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F67000-82EB-F3C2-ADB7-21CDE14492C5}"/>
              </a:ext>
            </a:extLst>
          </p:cNvPr>
          <p:cNvCxnSpPr>
            <a:stCxn id="106" idx="2"/>
            <a:endCxn id="108" idx="0"/>
          </p:cNvCxnSpPr>
          <p:nvPr/>
        </p:nvCxnSpPr>
        <p:spPr>
          <a:xfrm>
            <a:off x="9975268" y="5825862"/>
            <a:ext cx="3349" cy="7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3513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4649</TotalTime>
  <Words>1442</Words>
  <Application>Microsoft Office PowerPoint</Application>
  <PresentationFormat>Widescreen</PresentationFormat>
  <Paragraphs>322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</vt:lpstr>
      <vt:lpstr>Calibri</vt:lpstr>
      <vt:lpstr>Calibri Light</vt:lpstr>
      <vt:lpstr>Cambria Math</vt:lpstr>
      <vt:lpstr>Office Theme</vt:lpstr>
      <vt:lpstr>think-cell Slide</vt:lpstr>
      <vt:lpstr>ANL488 Presentation</vt:lpstr>
      <vt:lpstr>Introduction</vt:lpstr>
      <vt:lpstr>Previous Studies</vt:lpstr>
      <vt:lpstr>Data</vt:lpstr>
      <vt:lpstr>Pre-Modelling Data Preparation</vt:lpstr>
      <vt:lpstr>Modelling</vt:lpstr>
      <vt:lpstr>Traditional Method Selected</vt:lpstr>
      <vt:lpstr>Failure of Traditional Method</vt:lpstr>
      <vt:lpstr>Methods Employed</vt:lpstr>
      <vt:lpstr>Methods Employed</vt:lpstr>
      <vt:lpstr>Training and Visualisation</vt:lpstr>
      <vt:lpstr>Own Implementation of Traditional Method</vt:lpstr>
      <vt:lpstr>KMeans</vt:lpstr>
      <vt:lpstr>Self Organizing Map (SOM) + KMeans</vt:lpstr>
      <vt:lpstr>DBSCAN</vt:lpstr>
      <vt:lpstr>Comparison of the unsupervised algorithms to industry standard</vt:lpstr>
      <vt:lpstr>Comparison of the unsupervised algorithms to industry standard</vt:lpstr>
      <vt:lpstr>Comparison between clustering algorithms</vt:lpstr>
      <vt:lpstr>Future Works and Conclusion</vt:lpstr>
      <vt:lpstr>Q&amp;A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ANL488 Presentation</dc:title>
  <cp:lastModifiedBy># TAN WEN XUAN (UC-FT)</cp:lastModifiedBy>
  <cp:revision>32</cp:revision>
  <dcterms:created xsi:type="dcterms:W3CDTF">2022-09-03T09:54:32Z</dcterms:created>
  <dcterms:modified xsi:type="dcterms:W3CDTF">2022-09-20T12:43:19Z</dcterms:modified>
</cp:coreProperties>
</file>