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9.xml" ContentType="application/vnd.openxmlformats-officedocument.presentationml.notesSlide+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3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5.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7.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8.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3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4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4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42.xml" ContentType="application/vnd.openxmlformats-officedocument.presentationml.notesSlide+xml"/>
  <Override PartName="/ppt/tags/tag10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83" r:id="rId7"/>
  </p:sldMasterIdLst>
  <p:notesMasterIdLst>
    <p:notesMasterId r:id="rId64"/>
  </p:notesMasterIdLst>
  <p:handoutMasterIdLst>
    <p:handoutMasterId r:id="rId65"/>
  </p:handoutMasterIdLst>
  <p:sldIdLst>
    <p:sldId id="416" r:id="rId8"/>
    <p:sldId id="417" r:id="rId9"/>
    <p:sldId id="418" r:id="rId10"/>
    <p:sldId id="422" r:id="rId11"/>
    <p:sldId id="423" r:id="rId12"/>
    <p:sldId id="337" r:id="rId13"/>
    <p:sldId id="257" r:id="rId14"/>
    <p:sldId id="277" r:id="rId15"/>
    <p:sldId id="282" r:id="rId16"/>
    <p:sldId id="278" r:id="rId17"/>
    <p:sldId id="279" r:id="rId18"/>
    <p:sldId id="280" r:id="rId19"/>
    <p:sldId id="375" r:id="rId20"/>
    <p:sldId id="376" r:id="rId21"/>
    <p:sldId id="377" r:id="rId22"/>
    <p:sldId id="378" r:id="rId23"/>
    <p:sldId id="379" r:id="rId24"/>
    <p:sldId id="283" r:id="rId25"/>
    <p:sldId id="380" r:id="rId26"/>
    <p:sldId id="284" r:id="rId27"/>
    <p:sldId id="373" r:id="rId28"/>
    <p:sldId id="403" r:id="rId29"/>
    <p:sldId id="381" r:id="rId30"/>
    <p:sldId id="383" r:id="rId31"/>
    <p:sldId id="385" r:id="rId32"/>
    <p:sldId id="386" r:id="rId33"/>
    <p:sldId id="387" r:id="rId34"/>
    <p:sldId id="415" r:id="rId35"/>
    <p:sldId id="388" r:id="rId36"/>
    <p:sldId id="285" r:id="rId37"/>
    <p:sldId id="384" r:id="rId38"/>
    <p:sldId id="389" r:id="rId39"/>
    <p:sldId id="390" r:id="rId40"/>
    <p:sldId id="394" r:id="rId41"/>
    <p:sldId id="296" r:id="rId42"/>
    <p:sldId id="297" r:id="rId43"/>
    <p:sldId id="303" r:id="rId44"/>
    <p:sldId id="294" r:id="rId45"/>
    <p:sldId id="411" r:id="rId46"/>
    <p:sldId id="298" r:id="rId47"/>
    <p:sldId id="412" r:id="rId48"/>
    <p:sldId id="299" r:id="rId49"/>
    <p:sldId id="391" r:id="rId50"/>
    <p:sldId id="396" r:id="rId51"/>
    <p:sldId id="392" r:id="rId52"/>
    <p:sldId id="397" r:id="rId53"/>
    <p:sldId id="413" r:id="rId54"/>
    <p:sldId id="399" r:id="rId55"/>
    <p:sldId id="306" r:id="rId56"/>
    <p:sldId id="414" r:id="rId57"/>
    <p:sldId id="400" r:id="rId58"/>
    <p:sldId id="309" r:id="rId59"/>
    <p:sldId id="311" r:id="rId60"/>
    <p:sldId id="312" r:id="rId61"/>
    <p:sldId id="393" r:id="rId62"/>
    <p:sldId id="410" r:id="rId63"/>
  </p:sldIdLst>
  <p:sldSz cx="9144000" cy="6858000" type="screen4x3"/>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25165D2-8006-4797-A818-EC07BDF55EDD}">
          <p14:sldIdLst>
            <p14:sldId id="416"/>
            <p14:sldId id="417"/>
            <p14:sldId id="418"/>
            <p14:sldId id="422"/>
            <p14:sldId id="423"/>
          </p14:sldIdLst>
        </p14:section>
        <p14:section name="Start" id="{E61E5E25-2056-472A-AFE4-28CA751B80AF}">
          <p14:sldIdLst>
            <p14:sldId id="337"/>
            <p14:sldId id="257"/>
            <p14:sldId id="277"/>
            <p14:sldId id="282"/>
            <p14:sldId id="278"/>
            <p14:sldId id="279"/>
            <p14:sldId id="280"/>
            <p14:sldId id="375"/>
            <p14:sldId id="376"/>
            <p14:sldId id="377"/>
            <p14:sldId id="378"/>
            <p14:sldId id="379"/>
            <p14:sldId id="283"/>
            <p14:sldId id="380"/>
            <p14:sldId id="284"/>
            <p14:sldId id="373"/>
            <p14:sldId id="403"/>
            <p14:sldId id="381"/>
            <p14:sldId id="383"/>
            <p14:sldId id="385"/>
            <p14:sldId id="386"/>
            <p14:sldId id="387"/>
            <p14:sldId id="415"/>
            <p14:sldId id="388"/>
            <p14:sldId id="285"/>
          </p14:sldIdLst>
        </p14:section>
        <p14:section name="Activity 1" id="{B71DB01D-A30F-48F5-A486-8BB46998B3E6}">
          <p14:sldIdLst>
            <p14:sldId id="384"/>
            <p14:sldId id="389"/>
            <p14:sldId id="390"/>
            <p14:sldId id="394"/>
            <p14:sldId id="296"/>
            <p14:sldId id="297"/>
            <p14:sldId id="303"/>
            <p14:sldId id="294"/>
            <p14:sldId id="411"/>
            <p14:sldId id="298"/>
            <p14:sldId id="412"/>
            <p14:sldId id="299"/>
          </p14:sldIdLst>
        </p14:section>
        <p14:section name="Activity 2" id="{5A63A7B7-B5E0-40EF-8A74-989F0B13F1C9}">
          <p14:sldIdLst>
            <p14:sldId id="391"/>
            <p14:sldId id="396"/>
            <p14:sldId id="392"/>
            <p14:sldId id="397"/>
            <p14:sldId id="413"/>
            <p14:sldId id="399"/>
            <p14:sldId id="306"/>
            <p14:sldId id="414"/>
            <p14:sldId id="400"/>
            <p14:sldId id="309"/>
            <p14:sldId id="311"/>
            <p14:sldId id="312"/>
          </p14:sldIdLst>
        </p14:section>
        <p14:section name="Activity 3" id="{121E015C-BD13-4C18-96A6-07FD057E773F}">
          <p14:sldIdLst>
            <p14:sldId id="393"/>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9072" autoAdjust="0"/>
  </p:normalViewPr>
  <p:slideViewPr>
    <p:cSldViewPr snapToGrid="0">
      <p:cViewPr varScale="1">
        <p:scale>
          <a:sx n="77" d="100"/>
          <a:sy n="77" d="100"/>
        </p:scale>
        <p:origin x="114"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0.xml"/><Relationship Id="rId4" Type="http://schemas.openxmlformats.org/officeDocument/2006/relationships/hyperlink" Target="https://atom.io/"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79.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8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98.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10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009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we define a variable by its name which is an arbitrary combination of characters (A-Z, a-z), underscores (_) and numbers (0-9).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Subsequently, we assign a value to the variable and let Python operate with it.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And we can change the value of the defined variable at any stage of our program.</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Python, a variable can have a short name (e.g. x, y, z) or a more descriptive name (e.g. age, </a:t>
            </a:r>
            <a:r>
              <a:rPr lang="en-SG" dirty="0" err="1">
                <a:effectLst/>
                <a:latin typeface="+mn-lt"/>
                <a:ea typeface="SimSun" panose="02010600030101010101" pitchFamily="2" charset="-122"/>
                <a:cs typeface="Times New Roman" panose="02020603050405020304" pitchFamily="18" charset="0"/>
              </a:rPr>
              <a:t>carname</a:t>
            </a:r>
            <a:r>
              <a:rPr lang="en-SG" dirty="0">
                <a:effectLst/>
                <a:latin typeface="+mn-lt"/>
                <a:ea typeface="SimSun" panose="02010600030101010101" pitchFamily="2" charset="-122"/>
                <a:cs typeface="Times New Roman" panose="02020603050405020304" pitchFamily="18" charset="0"/>
              </a:rPr>
              <a:t>, </a:t>
            </a:r>
            <a:r>
              <a:rPr lang="en-SG" dirty="0" err="1">
                <a:effectLst/>
                <a:latin typeface="+mn-lt"/>
                <a:ea typeface="SimSun" panose="02010600030101010101" pitchFamily="2" charset="-122"/>
                <a:cs typeface="Times New Roman" panose="02020603050405020304" pitchFamily="18" charset="0"/>
              </a:rPr>
              <a:t>total_volume</a:t>
            </a:r>
            <a:r>
              <a:rPr lang="en-SG" dirty="0">
                <a:effectLst/>
                <a:latin typeface="+mn-lt"/>
                <a:ea typeface="SimSun" panose="02010600030101010101" pitchFamily="2" charset="-122"/>
                <a:cs typeface="Times New Roman" panose="02020603050405020304" pitchFamily="18" charset="0"/>
              </a:rPr>
              <a:t>). And there are certain rules that we must follow when we create our variable names.</a:t>
            </a:r>
          </a:p>
          <a:p>
            <a:pPr algn="just">
              <a:spcBef>
                <a:spcPts val="0"/>
              </a:spcBef>
            </a:pPr>
            <a:r>
              <a:rPr lang="en-SG" dirty="0">
                <a:effectLst/>
                <a:latin typeface="+mn-lt"/>
                <a:ea typeface="SimSun" panose="02010600030101010101" pitchFamily="2" charset="-122"/>
                <a:cs typeface="Times New Roman" panose="02020603050405020304" pitchFamily="18" charset="0"/>
              </a:rPr>
              <a:t> </a:t>
            </a: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must start with a letter or an underscore.</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cannot start with a number.</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 only contain alpha-numeric characters and underscores (A-z, 0-9, and _).</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Variable names are case-sensitive (age, Age and AGE are three different variables).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12646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To assign a value to a variable, all we need to do is the syntax in the blue box.</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Remember that it is important to put the variable left of the equal sign (=) and the value right of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switched their positions, it would be equivalent to assigning a name to a number. This would result in a syntax error, and Python will stop executing the rest of the program at once.</a:t>
            </a:r>
          </a:p>
          <a:p>
            <a:pPr>
              <a:spcBef>
                <a:spcPts val="0"/>
              </a:spcBef>
            </a:pPr>
            <a:endParaRPr lang="en-US" dirty="0">
              <a:latin typeface="+mn-lt"/>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Once values are assigned to variables, we can use them for any arithmetic operations.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0700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there are different types of variable that we can work with.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previous section, we assign numeric values to variables which makes them become numeric variables.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Nevertheless, there are also different types of numeric variable, or different types of variables in general.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R="0" lvl="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This table shows some main types of variable available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the following, we will use the general term </a:t>
            </a:r>
            <a:r>
              <a:rPr lang="en-SG" i="1" dirty="0">
                <a:effectLst/>
                <a:latin typeface="+mn-lt"/>
                <a:ea typeface="SimSun" panose="02010600030101010101" pitchFamily="2" charset="-122"/>
                <a:cs typeface="Times New Roman" panose="02020603050405020304" pitchFamily="18" charset="0"/>
              </a:rPr>
              <a:t>expression</a:t>
            </a:r>
            <a:r>
              <a:rPr lang="en-SG" dirty="0">
                <a:effectLst/>
                <a:latin typeface="+mn-lt"/>
                <a:ea typeface="SimSun" panose="02010600030101010101" pitchFamily="2" charset="-122"/>
                <a:cs typeface="Times New Roman" panose="02020603050405020304" pitchFamily="18" charset="0"/>
              </a:rPr>
              <a:t> for variables or when they are linked with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a + b is an expression and not a variable, unless we define c = a + b in our program where c is then a new variable.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However, we would rather refer to expressions directly in our program since we do not always define new variables for calculation steps in between.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check the type of a variable, we can use the type() function on any variable in our program. Python will then print the variable type such as int (for integer), float (for float), or str (for character string) to the screen.</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1744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03553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94623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Writing programs is not only to automate routine operations by the computer.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It is also of interest to show the results, information, or messages to the user while the Python program is running.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We can use the print() function to generate screen output for the user to read. </a:t>
            </a:r>
          </a:p>
          <a:p>
            <a:pPr>
              <a:spcBef>
                <a:spcPts val="0"/>
              </a:spcBef>
            </a:pPr>
            <a:endParaRPr lang="en-SG" dirty="0">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print function, we can use a pre-defined string or any expression as the printing content.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it is an expression, it will be evaluated during runtime and the value in it will be printed to the screen.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If we ask Python to execute the mathematical operation score1 + score2, and then print it out to the screen, it will look a bit “cold” and rather not interactive to the user.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make such an output to look more like a statement addressing to the user, we can mix a statement with variables or expressions in our printing string to become a formatted string for printing, or </a:t>
            </a:r>
            <a:r>
              <a:rPr lang="en-SG"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formatted printing</a:t>
            </a:r>
            <a:r>
              <a:rPr lang="en-SG" dirty="0">
                <a:effectLst/>
                <a:latin typeface="+mn-lt"/>
                <a:ea typeface="SimSun" panose="02010600030101010101" pitchFamily="2" charset="-122"/>
                <a:cs typeface="Times New Roman" panose="02020603050405020304" pitchFamily="18" charset="0"/>
              </a:rPr>
              <a: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print command is almost identical to the one for normal printing. The only difference here is to put an “f” before the open quotation mark.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Subsequently, we can place the variables or expressions that we would like to print anywhere within the text and wrap it within a pair of curly brackets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use the .format() method as another possibility for formatted printing. Note that the .format() method only takes one expression in its argument.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For the .format() method, we need to place the curly brackets at the position within the string where we would like to print our expression.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74871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Escape sequences are used to print special characters that are invisible such as ENTER, or characters that can cause syntax error such as single (') or double quotation marks (").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97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SG" dirty="0">
                <a:solidFill>
                  <a:srgbClr val="000000"/>
                </a:solidFill>
                <a:ea typeface="DengXian"/>
                <a:cs typeface="Calibri" panose="020F0502020204030204" pitchFamily="34" charset="0"/>
              </a:rPr>
              <a:t>To download and install Python, you can visit the official website of Python and click on “Download Python”.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After downloading the installer, double-click on it, and the installation window will then appear.</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when installing it on Windows, ensure that the box “Add Python to PATH” is checked.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122785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t>Here is a list of some escape sequences in Python.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While a program script is being executed, it requires values to be assigned to the variables in order to proceed in its instructions.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So far, we have discussed the possibility to assign values to the variables in the script. That means, the values are fixed when the program started to run.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However, in most of the cases, those values are unknown and can only be assigned while the program is running, mostly based on the input of the user.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In Python, we can use the input() function to ask the user to enter the value for a variable.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whole syntax will be put on the right-hand side of an equal sign so that Python can assign the user’s input to the variable that is defined on the left-hand side of the same equal sign.</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Unlike the print() function, Python requires the user to type in something and then press ENTER to complete the execution of the input() function.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Same as the print() function, we can instruct Python to print a string to the screen within the input() function. Usually, this string should be a question and/or some instructions to inform the user what they shall input here.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Furthermore, we are also allowed to mix the assigned values of some variables with the instruction text to become a formatted string that will be printed on the screen for the subsequent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Python, the value assigned by the user within an input() function will be stored as string. If the input should be an integer or a number with a floating point, we can convert the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The functions int() and float() are used to convert a string variable to become an integer or a float variable. (Conversely, there is the str() function to convert an integer or a float variable into a string variable.)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25333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43884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cs typeface="Calibri" panose="020F0502020204030204" pitchFamily="34" charset="0"/>
              </a:rPr>
              <a:t>Here are some reflection questions to the content of this recording:</a:t>
            </a:r>
          </a:p>
          <a:p>
            <a:pPr>
              <a:spcBef>
                <a:spcPts val="0"/>
              </a:spcBef>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is the difference between formatted printing using .format() method and adding an “</a:t>
            </a:r>
            <a:r>
              <a:rPr lang="en-US" dirty="0">
                <a:solidFill>
                  <a:schemeClr val="tx2"/>
                </a:solidFill>
                <a:cs typeface="Calibri" panose="020F0502020204030204" pitchFamily="34" charset="0"/>
              </a:rPr>
              <a:t>f</a:t>
            </a:r>
            <a:r>
              <a:rPr lang="en-US" dirty="0">
                <a:cs typeface="Calibri" panose="020F0502020204030204" pitchFamily="34" charset="0"/>
              </a:rPr>
              <a:t>” before the printing string?</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is it not possible to use double quotation marks within a string which is defined by double quotation marks as well?</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are the typical applications of escape sequences?</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are the values entered by the users stored as strings in Python?</a:t>
            </a:r>
          </a:p>
          <a:p>
            <a:pPr>
              <a:spcBef>
                <a:spcPts val="0"/>
              </a:spcBef>
            </a:pPr>
            <a:endParaRPr lang="en-SG"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solidFill>
                  <a:srgbClr val="000000"/>
                </a:solidFill>
                <a:ea typeface="DengXian"/>
                <a:cs typeface="Calibri" panose="020F0502020204030204" pitchFamily="34" charset="0"/>
              </a:rPr>
              <a:t>To automate a routine by a computer program, we usually need to let the program “decide” what to execute in the next step based on some conditions.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For instance, the user can choose to stay or quit the program after certain operations have been completed.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Before introducing the if-</a:t>
            </a:r>
            <a:r>
              <a:rPr lang="en-SG" dirty="0" err="1">
                <a:solidFill>
                  <a:srgbClr val="000000"/>
                </a:solidFill>
                <a:ea typeface="DengXian"/>
                <a:cs typeface="Calibri" panose="020F0502020204030204" pitchFamily="34" charset="0"/>
              </a:rPr>
              <a:t>elif</a:t>
            </a:r>
            <a:r>
              <a:rPr lang="en-SG" dirty="0">
                <a:solidFill>
                  <a:srgbClr val="000000"/>
                </a:solidFill>
                <a:ea typeface="DengXian"/>
                <a:cs typeface="Calibri" panose="020F0502020204030204" pitchFamily="34" charset="0"/>
              </a:rPr>
              <a:t>-else-conditions that Python uses to decide how the program should behave after a certain stage of the code, we need to get </a:t>
            </a:r>
            <a:r>
              <a:rPr lang="en-US" dirty="0">
                <a:solidFill>
                  <a:srgbClr val="000000"/>
                </a:solidFill>
                <a:ea typeface="DengXian"/>
                <a:cs typeface="Calibri" panose="020F0502020204030204" pitchFamily="34" charset="0"/>
              </a:rPr>
              <a:t>ourselves </a:t>
            </a:r>
            <a:r>
              <a:rPr lang="en-SG" dirty="0">
                <a:solidFill>
                  <a:srgbClr val="000000"/>
                </a:solidFill>
                <a:ea typeface="DengXian"/>
                <a:cs typeface="Calibri" panose="020F0502020204030204" pitchFamily="34" charset="0"/>
              </a:rPr>
              <a:t>familiarised with the Boolean expressions first.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Boolean variables have only two possible values: True and False.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So, the basic concept of the conditional control flow is to evaluate whether a Boolean expression is True or not first, and then carry out either set of instructions depending on the evaluation.</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A Boolean expression can be the result of a relational operation or combining the results of multiple relational operations by logical operators. Here are some relational operation examples.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In these examples, the first two operations are obviously True since they correspond to the mathematical relationship between the left-hand and the right-hand side of the equations.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Note that if we would like to check whether two expressions are identical, we have to use the double equal sign (==) instead of the ordinary equal sign (=) since the single equal sign is used for assigning value to a variable.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So, if we wrote 1 = 1 instead of 1 == 1, a syntax error would return since Python would interpret our intension to be assigning a value to a number, which we know is not allowed.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Here is a list of relational operators that we use in Python.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A Boolean expression can also be a combination of multiple relational operations, connected by the logical operators. Here is a list of logical operators in Python.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The use of a single logical operations is usually quite straightforward as they are designed in a way that it just simply matches our spoken language. </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8257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However, it can become quite confusing if we combine these operators in a Boolean expression.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Here are some examples of equivalent Boolean expressions.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30536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result of a Boolean expression can serve as the condition that changes the program’s behaviour dynamically by embedding it in an if-conditional statement.</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if-condition, Python will execute the syntaxes in the instructions if the condition is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However, if the condition is False, Python will simply skip these lines and proceed with the subsequent code lines.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it is mandatory to put the colon directly behind the condition, and the instructions must be indented so that Python can interpret them as part of the if-block.</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7460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Furthermore, we will need Atom as our editor for composing Python scripts.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Though we can also execute Python codes without writing them in an editor, it is much more convenient to do so. We can download Atom text editor at </a:t>
            </a:r>
            <a:r>
              <a:rPr lang="en-SG" u="sng" dirty="0">
                <a:solidFill>
                  <a:srgbClr val="0000FF"/>
                </a:solidFill>
                <a:effectLst/>
                <a:latin typeface="+mn-lt"/>
                <a:ea typeface="SimSun" panose="02010600030101010101" pitchFamily="2" charset="-122"/>
                <a:cs typeface="Times New Roman" panose="02020603050405020304" pitchFamily="18" charset="0"/>
                <a:hlinkClick r:id="rId4"/>
              </a:rPr>
              <a:t>https://atom.io</a:t>
            </a:r>
            <a:r>
              <a:rPr lang="en-SG" dirty="0">
                <a:effectLst/>
                <a:latin typeface="+mn-lt"/>
                <a:ea typeface="SimSun" panose="02010600030101010101" pitchFamily="2" charset="-122"/>
                <a:cs typeface="Times New Roman" panose="02020603050405020304" pitchFamily="18" charset="0"/>
              </a:rPr>
              <a:t>:</a:t>
            </a:r>
          </a:p>
          <a:p>
            <a:pPr>
              <a:spcBef>
                <a:spcPts val="0"/>
              </a:spcBef>
            </a:pPr>
            <a:endParaRPr lang="en-US" dirty="0">
              <a:latin typeface="+mn-lt"/>
            </a:endParaRPr>
          </a:p>
          <a:p>
            <a:pPr marL="0" marR="0" lvl="0"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select the operating system that we prefer for the Atom installer. Press the “Download” button and install Atom by executing the installer after the download has completed.</a:t>
            </a:r>
          </a:p>
          <a:p>
            <a:endParaRPr lang="en-US" sz="1100"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93127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If we intend to let Python execute another set of instructions if the condition is False, and not just skip the if-block, we can add an else-statement to the if-block.</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Same as the if-condition, we must add a colon to the else-statement and the instructions following it must be indented as well.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8895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If the construction of the condition allows more than two outcomes, we may need a third, fourth, or even more if-blocks. In this case, we can use the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Note that an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 does not necessarily need an else-statement.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But we should ensure that the conditions being checked by the if-statement and </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-statements must cover all possible outcomes, unless we are certain that only those possibilities are being uncovered which do not need any instructions to follow up.</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56238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4504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In the student score example, we construct a program in which the name and the mark of one student can be entered.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early stage of our example, we had scores of two students. If we let these two students to enter their names and then assigned a grade to each of them, we would have to repeat those codes twice.</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We usually have even more than two students in one class. In order not to expand our codes endlessly and make it clumsy and unreadable, we can construct a loop in our program to repeat the instructions that will be applied for many times. The first type of loops that we will introduce here is the while-loops.</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condition is a Boolean expression which controls whether the loop will continue to run for a new iteration or not. If the condition is True, Python will go on to execute the instructions that are written with indentation and after the colon behind the condition.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number of loops can be infinite and will be repeated as long as the condition is True. As a result, it is extremely important to ensure that the while-loops will be terminated at some stage by fulfilling an exit condition.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Another type of loops is the for-loops, which are constructed differently.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While we need a True-condition for the while-loops to continue to iterate, we need a list for the running of the for-loops.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Here, we will first learn to generate a simple list of consecutive integers by the range() function.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7576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start value can be any integer as long as it is smaller than the end value.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the end value is not included in the list. In other words, the list will end at end – 1. For the for-loops, we can integrate the range() function in the for-statement directly.</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for-command must end with a colon, followed by the instructions that should be carried out in each iteration. The instructions must be written with indentation.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counter variable will do the counting for the iterations, starting from the start value in the first iteration and running through the entire integer list.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Once the counter reaches end – 1, Python will execute the instructions for a last time and then exit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66699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ea typeface="SimSun" panose="02010600030101010101" pitchFamily="2" charset="-122"/>
                <a:cs typeface="Calibri" panose="020F0502020204030204" pitchFamily="34" charset="0"/>
              </a:rPr>
              <a:t>Though we usually have a clear exit condition or a finite list to guarantee a loop to end at a certain point of the program, we may still confront with situations where we would like to break the loop and continue with the program subsequent to the loop.</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our previous example, suppose we would like to quit the entire program after entering the first student’s data due to some reasons, although the program allows us to enter the data for up to three students.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It would be reasonable to have a syntax that allows us to break from the loop in a “clean” manner instead of shutting down the computer entirely. The command for such situation is break.</a:t>
            </a:r>
          </a:p>
          <a:p>
            <a:pPr>
              <a:spcBef>
                <a:spcPts val="0"/>
              </a:spcBef>
            </a:pPr>
            <a:endParaRPr lang="en-SG" dirty="0">
              <a:effectLst/>
              <a:ea typeface="SimSun" panose="02010600030101010101" pitchFamily="2" charset="-122"/>
              <a:cs typeface="Calibri" panose="020F0502020204030204" pitchFamily="34" charset="0"/>
            </a:endParaRPr>
          </a:p>
          <a:p>
            <a:pPr marL="0" marR="0" lvl="0" indent="0" algn="l" defTabSz="914400" rtl="0" eaLnBrk="1" fontAlgn="auto" latinLnBrk="0" hangingPunct="1">
              <a:spcBef>
                <a:spcPts val="0"/>
              </a:spcBef>
              <a:buClrTx/>
              <a:buSzTx/>
              <a:buFontTx/>
              <a:buNone/>
              <a:tabLst/>
              <a:defRPr/>
            </a:pPr>
            <a:r>
              <a:rPr lang="en-US" dirty="0">
                <a:effectLst/>
                <a:ea typeface="SimSun" panose="02010600030101010101" pitchFamily="2" charset="-122"/>
                <a:cs typeface="Calibri" panose="020F0502020204030204" pitchFamily="34" charset="0"/>
              </a:rPr>
              <a:t>Equivalently, the break command also works within a while-loop.</a:t>
            </a:r>
            <a:endParaRPr lang="en-SG" dirty="0">
              <a:effectLst/>
              <a:ea typeface="SimSun" panose="02010600030101010101" pitchFamily="2" charset="-122"/>
              <a:cs typeface="Calibri" panose="020F0502020204030204" pitchFamily="34" charset="0"/>
            </a:endParaRP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Usually, break is used together with an if-condition since we would only want to break from a loop under some circumstances, and not in general.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Another common use of loops is to control the user’s input following an input() 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For instance, it could happen that the user types in a letter instead of a number for the exam score by accident. In this case, we would like the user to redo the input until it is a number. As a result, we can put the input() statement within a while-loop and break from it only then, when the input of the user is valid.</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Before we come to the step to build in while-loops for user inputs, we have to learn how Python handles errors.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We know that if we apply the int() function to convert a string variable that contains a non-numeric value to an integer, the program will be interrupted due to error. And the user will have to restart the program in PowerShell.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This can be very annoying if the user only makes a small mistake in one of the input fields, but he needs to re-type all the inputs from the beginning because of the interruption of the program.</a:t>
            </a:r>
          </a:p>
          <a:p>
            <a:pPr algn="just">
              <a:spcBef>
                <a:spcPts val="0"/>
              </a:spcBef>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try-except-block is an important instrument in Python to handle errors.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Basically, we can put any syntax in the try-block if we think error can occur in those syntaxes.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except-block is to tell Python to continue with the program except for the occurrence of an error, or the occurrence of a specific error that we declare under </a:t>
            </a:r>
            <a:r>
              <a:rPr lang="en-SG" dirty="0">
                <a:solidFill>
                  <a:srgbClr val="632423"/>
                </a:solidFill>
                <a:effectLst/>
                <a:ea typeface="SimSun" panose="02010600030101010101" pitchFamily="2" charset="-122"/>
                <a:cs typeface="Calibri" panose="020F0502020204030204" pitchFamily="34" charset="0"/>
              </a:rPr>
              <a:t>exception</a:t>
            </a:r>
            <a:r>
              <a:rPr lang="en-SG" dirty="0">
                <a:effectLst/>
                <a:ea typeface="SimSun" panose="02010600030101010101" pitchFamily="2" charset="-122"/>
                <a:cs typeface="Calibri" panose="020F0502020204030204" pitchFamily="34" charset="0"/>
              </a:rPr>
              <a:t>.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If error indeed occurs, Python will carry out the instructions written after the colon behind the except-statement, instead of stopping the program entirely.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else-block and finally-block are optional and can be used if we want certain instructions to be carried out if no error occurs or for finalising a try-block.</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28407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In Python, there are many built-in exceptions. We recommend you visit the official Python website to get the entire list. The table here contains some common exceptions.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If the user is asked to enter a numeric value such as an exam score, but enter a string instead, we can use </a:t>
            </a:r>
            <a:r>
              <a:rPr lang="en-SG" dirty="0" err="1">
                <a:solidFill>
                  <a:srgbClr val="000000"/>
                </a:solidFill>
                <a:ea typeface="DengXian"/>
                <a:cs typeface="Calibri" panose="020F0502020204030204" pitchFamily="34" charset="0"/>
              </a:rPr>
              <a:t>ValueError</a:t>
            </a:r>
            <a:r>
              <a:rPr lang="en-SG" dirty="0">
                <a:solidFill>
                  <a:srgbClr val="000000"/>
                </a:solidFill>
                <a:ea typeface="DengXian"/>
                <a:cs typeface="Calibri" panose="020F0502020204030204" pitchFamily="34" charset="0"/>
              </a:rPr>
              <a:t> as our exception.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49977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R="0" lvl="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After installation, we can start writing our Python program. One simple way is to write and run in Python directly, which we can find in the start menu.</a:t>
            </a:r>
          </a:p>
          <a:p>
            <a:pPr algn="just">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we see the prompt, we can type in our Python command and let the Python interpreter execute it by pressing ENTER once the syntax is completed.</a:t>
            </a:r>
            <a:endParaRPr lang="en-US" dirty="0">
              <a:latin typeface="+mn-lt"/>
            </a:endParaRPr>
          </a:p>
          <a:p>
            <a:pPr algn="just">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After defining the try-block to instruct Python on how to handle errors, we can construct a while-loop around it.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As condition for the loop to continue iterating is when a Boolean variable that indicates a valid input does not change from False to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Hence, if this Boolean variable is True, the program will break from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2222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7292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167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solidFill>
                  <a:srgbClr val="000000"/>
                </a:solidFill>
                <a:latin typeface="+mn-lt"/>
                <a:ea typeface="DengXian"/>
                <a:cs typeface="Calibri" panose="020F0502020204030204" pitchFamily="34" charset="0"/>
              </a:rPr>
              <a:t>Another way to run Python is to call it from a terminal app.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this, we will need Windows PowerShell or Command Prompt to open it. Type “PowerShell” or “Command Prompt” in the “Search Windows” box on the task bar.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simplicity, we will use Windows PowerShell in the following. Type “python” in PowerShell and then press ENTER.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Once the Python interpreter has been started, we can see a very similar screen layout as shown here.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Now we can type in our Python code and immediately see the output once we have pressed ENTER. For instance, if we would like to do a simple calculation such as 2 + 7, we simply type in this equation and press ENTER.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Python will interpret what we have typed in and print the result in the next line.</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After we have finished executing our Python programs, we can quit Python by entering quit() and then press ENTER. We will return to the prompt of the operating system same as what we had seen before we started Python.</a:t>
            </a:r>
            <a:endParaRPr lang="en-SG" dirty="0">
              <a:latin typeface="+mn-lt"/>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Apart from interactively working with the Python interpreter, we can also let Python run our own program scripts. These scripts are text files saved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script files, we put all the Python codes to be executed in a batch, instead of typing in and executing the syntax line by line in the interpreter.</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One obvious advantage of using a script file is that in most of the cases, we may intend to do couple of calculations and data manipulation steps before asking Python to return the final output to us.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Some of these executions could be quite inconvenient, or perhaps even impossible, when we must run them line by line.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our Python scripts is completed in Atom, we can then execute them using the python command in PowerShell.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advantage of writing Python code in a script is that we can add comments to it. Comments are lines in a script that will not be executed by Python.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We can use comments to explain the procedures that the Python code is executing. Including comments is important since they will make it more readable and understandable for future editing or debugging, and the overall maintenance of the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in Python scripts start with a hash (#). After the hash, we can type in our explanations or descriptions of the referred syntaxes.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can be placed as a complete single line or after a line of syntax. If we need multiple lines for longer comments, we will have to start every comment line with a hash.</a:t>
            </a:r>
          </a:p>
          <a:p>
            <a:pPr>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After editing the Python commands in a script using Atom, save the script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Different from the Python interpreter, we need to use the print() function explicitly to generate an output when Python executes the script.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PowerShell, we need to change to the directory where we have saved the Python script, and then run the script by executing the command python filename.py, where </a:t>
            </a:r>
            <a:r>
              <a:rPr lang="en-SG" dirty="0">
                <a:solidFill>
                  <a:srgbClr val="595959"/>
                </a:solidFill>
                <a:effectLst/>
                <a:latin typeface="+mn-lt"/>
                <a:ea typeface="SimSun" panose="02010600030101010101" pitchFamily="2" charset="-122"/>
                <a:cs typeface="Times New Roman" panose="02020603050405020304" pitchFamily="18" charset="0"/>
              </a:rPr>
              <a:t>filename</a:t>
            </a:r>
            <a:r>
              <a:rPr lang="en-SG" dirty="0">
                <a:effectLst/>
                <a:latin typeface="+mn-lt"/>
                <a:ea typeface="SimSun" panose="02010600030101010101" pitchFamily="2" charset="-122"/>
                <a:cs typeface="Times New Roman" panose="02020603050405020304" pitchFamily="18" charset="0"/>
              </a:rPr>
              <a:t> can be any file name of our Python script.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Before we start writing more sophisticated programs, we shall first go one step backwards and familiarise ourselves with the most origin function of a computer: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Python can be powerful in many ways, but we can also use it for very trivial tasks such as adding two numbers together.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For example, we can instruct Python to carry out a simple addition such as 2 + 7 for us. Similarly, we can also command Python to do other basic arithmetic operations.</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Here are some available arithmetic operators for mathematical calculations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Same as normal mathematics, the exponent operator has higher priority in any calculation than the operators of multiplication or division, which in turn will be calculated prior to the addition or subtraction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Furthermore, we can add parentheses to our equation to indicate that those terms within a parenthesis should have the highest priority in the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Note that mathematical functions such as the square root, the logarithm, the exponential, or the trigonometrical functions are not included in basic Python.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we want to include these functions in our calculation, we will need to import the “math” library in our code.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most of the situations, we wish to write programs that help us automate routine operations without adjusting our programs according to the actual needs.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we may not always want to add 2 and 7 together. Instead, we would prefer to let the computer add up any pair of arbitrary numbers for us, and we can choose these numbers depending on the situation.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As a result, we would like to keep our program as general as possible by using variables instead.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68CF854E-20CB-4ED7-8722-FCA536D762F6}"/>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 name="TextBox 2">
            <a:extLst>
              <a:ext uri="{FF2B5EF4-FFF2-40B4-BE49-F238E27FC236}">
                <a16:creationId xmlns="" xmlns:a16="http://schemas.microsoft.com/office/drawing/2014/main" id="{F1E37139-96F0-452A-889E-7BC6FD1F677F}"/>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Tree>
    <p:custDataLst>
      <p:tags r:id="rId1"/>
    </p:custData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0526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09237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420234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327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6633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195624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30074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08554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821942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4119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5">
            <a:extLst>
              <a:ext uri="{FF2B5EF4-FFF2-40B4-BE49-F238E27FC236}">
                <a16:creationId xmlns="" xmlns:a16="http://schemas.microsoft.com/office/drawing/2014/main" id="{2876B1B1-984B-45C4-B17C-D67968468F89}"/>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
        <p:nvSpPr>
          <p:cNvPr id="9" name="Title 1">
            <a:extLst>
              <a:ext uri="{FF2B5EF4-FFF2-40B4-BE49-F238E27FC236}">
                <a16:creationId xmlns="" xmlns:a16="http://schemas.microsoft.com/office/drawing/2014/main" id="{B84775C9-0020-4760-8F1A-1BC6A18CF030}"/>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56892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313772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3518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433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269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3522590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5C"/>
              </a:solidFill>
              <a:effectLst/>
              <a:uLnTx/>
              <a:uFillTx/>
              <a:latin typeface="Arial"/>
              <a:ea typeface="+mn-ea"/>
              <a:cs typeface="+mn-cs"/>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smtClean="0"/>
              <a:t>suss.edu.sg</a:t>
            </a:r>
            <a:endParaRPr lang="en-US" dirty="0"/>
          </a:p>
        </p:txBody>
      </p:sp>
    </p:spTree>
    <p:extLst>
      <p:ext uri="{BB962C8B-B14F-4D97-AF65-F5344CB8AC3E}">
        <p14:creationId xmlns:p14="http://schemas.microsoft.com/office/powerpoint/2010/main" val="3544301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088846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039637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387811"/>
            <a:ext cx="7543800" cy="4572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88640"/>
            <a:ext cx="7543800" cy="6096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1052736"/>
            <a:ext cx="7543800" cy="3048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47925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extBox 7">
            <a:extLst>
              <a:ext uri="{FF2B5EF4-FFF2-40B4-BE49-F238E27FC236}">
                <a16:creationId xmlns="" xmlns:a16="http://schemas.microsoft.com/office/drawing/2014/main" id="{98637835-A4A6-44B3-97AF-A304D77D6E8D}"/>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9" name="Title 1">
            <a:extLst>
              <a:ext uri="{FF2B5EF4-FFF2-40B4-BE49-F238E27FC236}">
                <a16:creationId xmlns="" xmlns:a16="http://schemas.microsoft.com/office/drawing/2014/main" id="{50EAF03C-5C3E-4FE6-86AE-D5F72CC7A28B}"/>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31253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4">
            <a:extLst>
              <a:ext uri="{FF2B5EF4-FFF2-40B4-BE49-F238E27FC236}">
                <a16:creationId xmlns="" xmlns:a16="http://schemas.microsoft.com/office/drawing/2014/main" id="{BC63C119-8C3D-4BA9-A698-F0D0CB9C8A1B}"/>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6" name="Title 1">
            <a:extLst>
              <a:ext uri="{FF2B5EF4-FFF2-40B4-BE49-F238E27FC236}">
                <a16:creationId xmlns="" xmlns:a16="http://schemas.microsoft.com/office/drawing/2014/main" id="{6A906A90-53E0-477B-A699-45F215D27E05}"/>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6">
            <a:extLst>
              <a:ext uri="{FF2B5EF4-FFF2-40B4-BE49-F238E27FC236}">
                <a16:creationId xmlns="" xmlns:a16="http://schemas.microsoft.com/office/drawing/2014/main" id="{5E8C3497-4C86-45A9-9AD7-8BB196B817C0}"/>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 of #</a:t>
            </a:r>
          </a:p>
        </p:txBody>
      </p:sp>
      <p:sp>
        <p:nvSpPr>
          <p:cNvPr id="8" name="Title 1">
            <a:extLst>
              <a:ext uri="{FF2B5EF4-FFF2-40B4-BE49-F238E27FC236}">
                <a16:creationId xmlns="" xmlns:a16="http://schemas.microsoft.com/office/drawing/2014/main" id="{7E77B9EF-A3AA-4C7D-BD20-E9188C16E13D}"/>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81221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88885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9232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510430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100013"/>
            <a:ext cx="9215438" cy="1081088"/>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6" name="Flowchart: Stored Data 15"/>
          <p:cNvSpPr/>
          <p:nvPr userDrawn="1"/>
        </p:nvSpPr>
        <p:spPr>
          <a:xfrm>
            <a:off x="0" y="6510338"/>
            <a:ext cx="7740650"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7" name="Flowchart: Stored Data 16"/>
          <p:cNvSpPr/>
          <p:nvPr userDrawn="1"/>
        </p:nvSpPr>
        <p:spPr>
          <a:xfrm>
            <a:off x="0" y="6562726"/>
            <a:ext cx="7812088"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8" name="Flowchart: Stored Data 17"/>
          <p:cNvSpPr/>
          <p:nvPr userDrawn="1"/>
        </p:nvSpPr>
        <p:spPr>
          <a:xfrm>
            <a:off x="-1588" y="6637339"/>
            <a:ext cx="7991476"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pic>
        <p:nvPicPr>
          <p:cNvPr id="2054" name="Picture 6"/>
          <p:cNvPicPr>
            <a:picLocks noChangeAspect="1"/>
          </p:cNvPicPr>
          <p:nvPr userDrawn="1"/>
        </p:nvPicPr>
        <p:blipFill>
          <a:blip r:embed="rId4" cstate="print">
            <a:extLst>
              <a:ext uri="{28A0092B-C50C-407E-A947-70E740481C1C}">
                <a14:useLocalDpi xmlns:a14="http://schemas.microsoft.com/office/drawing/2010/main" val="0"/>
              </a:ext>
            </a:extLst>
          </a:blip>
          <a:srcRect l="15913" t="17105" r="15765" b="18240"/>
          <a:stretch>
            <a:fillRect/>
          </a:stretch>
        </p:blipFill>
        <p:spPr bwMode="auto">
          <a:xfrm>
            <a:off x="7883527" y="6307139"/>
            <a:ext cx="9191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199723"/>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18.png"/><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0.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image" Target="../media/image11.jpeg"/></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python.org/downloads/"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15.png"/><Relationship Id="rId4" Type="http://schemas.openxmlformats.org/officeDocument/2006/relationships/hyperlink" Target="https://atom.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114086816"/>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 xmlns:a16="http://schemas.microsoft.com/office/drawing/2014/main" val="736504923"/>
                    </a:ext>
                  </a:extLst>
                </a:gridCol>
                <a:gridCol w="2867660">
                  <a:extLst>
                    <a:ext uri="{9D8B030D-6E8A-4147-A177-3AD203B41FA5}">
                      <a16:colId xmlns="" xmlns:a16="http://schemas.microsoft.com/office/drawing/2014/main" val="2972121942"/>
                    </a:ext>
                  </a:extLst>
                </a:gridCol>
                <a:gridCol w="1188085">
                  <a:extLst>
                    <a:ext uri="{9D8B030D-6E8A-4147-A177-3AD203B41FA5}">
                      <a16:colId xmlns="" xmlns:a16="http://schemas.microsoft.com/office/drawing/2014/main" val="366444726"/>
                    </a:ext>
                  </a:extLst>
                </a:gridCol>
                <a:gridCol w="2023364">
                  <a:extLst>
                    <a:ext uri="{9D8B030D-6E8A-4147-A177-3AD203B41FA5}">
                      <a16:colId xmlns="" xmlns:a16="http://schemas.microsoft.com/office/drawing/2014/main"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 xmlns:a16="http://schemas.microsoft.com/office/drawing/2014/main" val="920890589"/>
                  </a:ext>
                </a:extLst>
              </a:tr>
              <a:tr h="368412">
                <a:tc>
                  <a:txBody>
                    <a:bodyPr/>
                    <a:lstStyle/>
                    <a:p>
                      <a:r>
                        <a:rPr lang="en-US" dirty="0" smtClean="0"/>
                        <a:t>Pre-Course</a:t>
                      </a:r>
                      <a:r>
                        <a:rPr lang="en-US" baseline="0" dirty="0" smtClean="0"/>
                        <a:t>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19 July, 12pm</a:t>
                      </a:r>
                      <a:endParaRPr lang="en-SG" dirty="0"/>
                    </a:p>
                  </a:txBody>
                  <a:tcPr anchor="ctr"/>
                </a:tc>
                <a:tc>
                  <a:txBody>
                    <a:bodyPr/>
                    <a:lstStyle/>
                    <a:p>
                      <a:pPr algn="ctr"/>
                      <a:r>
                        <a:rPr lang="en-US" dirty="0" smtClean="0"/>
                        <a:t>30 July,</a:t>
                      </a:r>
                      <a:r>
                        <a:rPr lang="en-US" baseline="0" dirty="0" smtClean="0"/>
                        <a:t> 12pm</a:t>
                      </a:r>
                      <a:endParaRPr lang="en-SG" dirty="0"/>
                    </a:p>
                  </a:txBody>
                  <a:tcPr anchor="ctr"/>
                </a:tc>
                <a:extLst>
                  <a:ext uri="{0D108BD9-81ED-4DB2-BD59-A6C34878D82A}">
                    <a16:rowId xmlns="" xmlns:a16="http://schemas.microsoft.com/office/drawing/2014/main"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 xmlns:a16="http://schemas.microsoft.com/office/drawing/2014/main"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 xmlns:a16="http://schemas.microsoft.com/office/drawing/2014/main"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 xmlns:a16="http://schemas.microsoft.com/office/drawing/2014/main"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 xmlns:a16="http://schemas.microsoft.com/office/drawing/2014/main"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 xmlns:a16="http://schemas.microsoft.com/office/drawing/2014/main"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SG" b="1" u="sng" dirty="0"/>
              <a:t>Method I:</a:t>
            </a:r>
          </a:p>
          <a:p>
            <a:pPr marL="354013" indent="-354013">
              <a:buFont typeface="Arial" panose="020B0604020202020204" pitchFamily="34" charset="0"/>
              <a:buChar char="•"/>
            </a:pPr>
            <a:r>
              <a:rPr lang="en-SG" dirty="0"/>
              <a:t>Open Windows start menu (or other relevant features on other OS).</a:t>
            </a:r>
          </a:p>
          <a:p>
            <a:pPr marL="354013" indent="-354013">
              <a:buFont typeface="Arial" panose="020B0604020202020204" pitchFamily="34" charset="0"/>
              <a:buChar char="•"/>
            </a:pPr>
            <a:r>
              <a:rPr lang="en-SG" dirty="0"/>
              <a:t>Find Python in it and start the program.</a:t>
            </a:r>
          </a:p>
          <a:p>
            <a:pPr marL="354013" indent="-354013">
              <a:buFont typeface="Arial" panose="020B0604020202020204" pitchFamily="34" charset="0"/>
              <a:buChar char="•"/>
            </a:pPr>
            <a:r>
              <a:rPr lang="en-SG" dirty="0"/>
              <a:t>Once “&gt;&gt;&gt;” appears, type in Python command and then press ENTER to execute.</a:t>
            </a:r>
          </a:p>
          <a:p>
            <a:endParaRPr lang="en-SG" dirty="0"/>
          </a:p>
          <a:p>
            <a:endParaRPr lang="en-SG" dirty="0"/>
          </a:p>
        </p:txBody>
      </p:sp>
      <p:pic>
        <p:nvPicPr>
          <p:cNvPr id="5" name="Picture 4"/>
          <p:cNvPicPr>
            <a:picLocks noChangeAspect="1"/>
          </p:cNvPicPr>
          <p:nvPr/>
        </p:nvPicPr>
        <p:blipFill>
          <a:blip r:embed="rId4"/>
          <a:stretch>
            <a:fillRect/>
          </a:stretch>
        </p:blipFill>
        <p:spPr>
          <a:xfrm>
            <a:off x="1920600" y="3429000"/>
            <a:ext cx="5302800" cy="2891737"/>
          </a:xfrm>
          <a:prstGeom prst="rect">
            <a:avLst/>
          </a:prstGeom>
        </p:spPr>
      </p:pic>
      <p:sp>
        <p:nvSpPr>
          <p:cNvPr id="6" name="Title 5">
            <a:extLst>
              <a:ext uri="{FF2B5EF4-FFF2-40B4-BE49-F238E27FC236}">
                <a16:creationId xmlns="" xmlns:a16="http://schemas.microsoft.com/office/drawing/2014/main" id="{E4CC4A00-E363-4E55-9156-DF045DB5621C}"/>
              </a:ext>
            </a:extLst>
          </p:cNvPr>
          <p:cNvSpPr>
            <a:spLocks noGrp="1"/>
          </p:cNvSpPr>
          <p:nvPr>
            <p:ph type="title"/>
          </p:nvPr>
        </p:nvSpPr>
        <p:spPr/>
        <p:txBody>
          <a:bodyPr/>
          <a:lstStyle/>
          <a:p>
            <a:r>
              <a:rPr lang="en-SG" dirty="0"/>
              <a:t>Write &amp; Execute Python Programs (I)</a:t>
            </a:r>
          </a:p>
        </p:txBody>
      </p:sp>
    </p:spTree>
    <p:custDataLst>
      <p:tags r:id="rId1"/>
    </p:custDataLst>
    <p:extLst>
      <p:ext uri="{BB962C8B-B14F-4D97-AF65-F5344CB8AC3E}">
        <p14:creationId xmlns:p14="http://schemas.microsoft.com/office/powerpoint/2010/main" val="82348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a:t>
            </a:r>
          </a:p>
          <a:p>
            <a:pPr marL="354013" indent="-354013">
              <a:buFont typeface="Arial" panose="020B0604020202020204" pitchFamily="34" charset="0"/>
              <a:buChar char="•"/>
            </a:pPr>
            <a:r>
              <a:rPr lang="en-US" dirty="0"/>
              <a:t>Type “PowerShell” or “Command Prompt” in the “Search Windows” box.</a:t>
            </a:r>
            <a:endParaRPr lang="en-SG" dirty="0"/>
          </a:p>
          <a:p>
            <a:pPr marL="354013" indent="-354013">
              <a:buFont typeface="Arial" panose="020B0604020202020204" pitchFamily="34" charset="0"/>
              <a:buChar char="•"/>
            </a:pPr>
            <a:r>
              <a:rPr lang="en-SG" dirty="0"/>
              <a:t>When “C:\&gt;” appears, type </a:t>
            </a:r>
            <a:r>
              <a:rPr lang="en-SG"/>
              <a:t>in “python</a:t>
            </a:r>
            <a:r>
              <a:rPr lang="en-SG" dirty="0"/>
              <a:t>” and press ENTER.</a:t>
            </a:r>
          </a:p>
          <a:p>
            <a:pPr marL="354013" indent="-354013">
              <a:buFont typeface="Arial" panose="020B0604020202020204" pitchFamily="34" charset="0"/>
              <a:buChar char="•"/>
            </a:pPr>
            <a:r>
              <a:rPr lang="en-SG" dirty="0"/>
              <a:t>Once “&gt;&gt;&gt;” appears, type in Python command and press ENTER.</a:t>
            </a:r>
          </a:p>
          <a:p>
            <a:pPr marL="0" indent="0">
              <a:buNone/>
            </a:pPr>
            <a:endParaRPr lang="en-SG" dirty="0"/>
          </a:p>
          <a:p>
            <a:endParaRPr lang="en-SG" dirty="0"/>
          </a:p>
        </p:txBody>
      </p:sp>
      <p:pic>
        <p:nvPicPr>
          <p:cNvPr id="7" name="Picture 6"/>
          <p:cNvPicPr/>
          <p:nvPr/>
        </p:nvPicPr>
        <p:blipFill>
          <a:blip r:embed="rId4"/>
          <a:stretch>
            <a:fillRect/>
          </a:stretch>
        </p:blipFill>
        <p:spPr>
          <a:xfrm>
            <a:off x="1920551" y="3265012"/>
            <a:ext cx="5302897" cy="2891790"/>
          </a:xfrm>
          <a:prstGeom prst="rect">
            <a:avLst/>
          </a:prstGeom>
        </p:spPr>
      </p:pic>
      <p:sp>
        <p:nvSpPr>
          <p:cNvPr id="3" name="Title 2">
            <a:extLst>
              <a:ext uri="{FF2B5EF4-FFF2-40B4-BE49-F238E27FC236}">
                <a16:creationId xmlns="" xmlns:a16="http://schemas.microsoft.com/office/drawing/2014/main" id="{0EF93238-CE45-475A-86AD-47EEA432EAC7}"/>
              </a:ext>
            </a:extLst>
          </p:cNvPr>
          <p:cNvSpPr>
            <a:spLocks noGrp="1"/>
          </p:cNvSpPr>
          <p:nvPr>
            <p:ph type="title"/>
          </p:nvPr>
        </p:nvSpPr>
        <p:spPr/>
        <p:txBody>
          <a:bodyPr/>
          <a:lstStyle/>
          <a:p>
            <a:r>
              <a:rPr lang="en-SG" dirty="0"/>
              <a:t>Write &amp; Execute Python Programs (II)</a:t>
            </a:r>
          </a:p>
        </p:txBody>
      </p:sp>
    </p:spTree>
    <p:custDataLst>
      <p:tags r:id="rId1"/>
    </p:custDataLst>
    <p:extLst>
      <p:ext uri="{BB962C8B-B14F-4D97-AF65-F5344CB8AC3E}">
        <p14:creationId xmlns:p14="http://schemas.microsoft.com/office/powerpoint/2010/main" val="388000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III:</a:t>
            </a:r>
          </a:p>
          <a:p>
            <a:pPr marL="354013" indent="-354013">
              <a:buFont typeface="Arial" panose="020B0604020202020204" pitchFamily="34" charset="0"/>
              <a:buChar char="•"/>
            </a:pPr>
            <a:r>
              <a:rPr lang="en-US" dirty="0"/>
              <a:t>Start atom.</a:t>
            </a:r>
            <a:endParaRPr lang="en-SG" dirty="0"/>
          </a:p>
          <a:p>
            <a:pPr marL="354013" indent="-354013">
              <a:buFont typeface="Arial" panose="020B0604020202020204" pitchFamily="34" charset="0"/>
              <a:buChar char="•"/>
            </a:pPr>
            <a:r>
              <a:rPr lang="en-SG" dirty="0"/>
              <a:t>Write the Python commands and save the script as “.</a:t>
            </a:r>
            <a:r>
              <a:rPr lang="en-SG" dirty="0" err="1"/>
              <a:t>py</a:t>
            </a:r>
            <a:r>
              <a:rPr lang="en-SG" dirty="0"/>
              <a:t>” format file.</a:t>
            </a:r>
          </a:p>
          <a:p>
            <a:pPr marL="354013" indent="-354013">
              <a:buFont typeface="Arial" panose="020B0604020202020204" pitchFamily="34" charset="0"/>
              <a:buChar char="•"/>
            </a:pPr>
            <a:r>
              <a:rPr lang="en-US" dirty="0"/>
              <a:t>Comments put in Python scripts start with a hash (</a:t>
            </a:r>
            <a:r>
              <a:rPr lang="en-US" dirty="0">
                <a:latin typeface="Consolas" panose="020B0609020204030204" pitchFamily="49" charset="0"/>
              </a:rPr>
              <a:t>#</a:t>
            </a:r>
            <a:r>
              <a:rPr lang="en-US" dirty="0"/>
              <a:t>).</a:t>
            </a:r>
            <a:endParaRPr lang="en-SG" dirty="0"/>
          </a:p>
          <a:p>
            <a:pPr marL="354013" indent="-354013">
              <a:buFont typeface="Arial" panose="020B0604020202020204" pitchFamily="34" charset="0"/>
              <a:buChar char="•"/>
            </a:pPr>
            <a:r>
              <a:rPr lang="en-SG" dirty="0"/>
              <a:t>Start Windows PowerShell.</a:t>
            </a:r>
          </a:p>
          <a:p>
            <a:r>
              <a:rPr lang="en-US" dirty="0"/>
              <a:t>Run the script by executing the command:</a:t>
            </a:r>
          </a:p>
          <a:p>
            <a:pPr marL="0" indent="0">
              <a:buNone/>
            </a:pPr>
            <a:endParaRPr lang="en-SG" dirty="0"/>
          </a:p>
          <a:p>
            <a:endParaRPr lang="en-SG" dirty="0"/>
          </a:p>
        </p:txBody>
      </p:sp>
      <p:sp>
        <p:nvSpPr>
          <p:cNvPr id="3" name="Rectangle 2"/>
          <p:cNvSpPr/>
          <p:nvPr/>
        </p:nvSpPr>
        <p:spPr>
          <a:xfrm>
            <a:off x="457200" y="365760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a:latin typeface="Consolas" panose="020B0609020204030204" pitchFamily="49" charset="0"/>
              </a:rPr>
              <a:t>python filename.py</a:t>
            </a:r>
            <a:endParaRPr lang="en-US" sz="2000" dirty="0">
              <a:latin typeface="Consolas" panose="020B0609020204030204" pitchFamily="49" charset="0"/>
            </a:endParaRPr>
          </a:p>
        </p:txBody>
      </p:sp>
      <p:sp>
        <p:nvSpPr>
          <p:cNvPr id="4" name="Title 3">
            <a:extLst>
              <a:ext uri="{FF2B5EF4-FFF2-40B4-BE49-F238E27FC236}">
                <a16:creationId xmlns="" xmlns:a16="http://schemas.microsoft.com/office/drawing/2014/main" id="{25A5C9FB-F6F6-490E-B5AD-61722C1F8666}"/>
              </a:ext>
            </a:extLst>
          </p:cNvPr>
          <p:cNvSpPr>
            <a:spLocks noGrp="1"/>
          </p:cNvSpPr>
          <p:nvPr>
            <p:ph type="title"/>
          </p:nvPr>
        </p:nvSpPr>
        <p:spPr/>
        <p:txBody>
          <a:bodyPr/>
          <a:lstStyle/>
          <a:p>
            <a:r>
              <a:rPr lang="en-SG" dirty="0"/>
              <a:t>Write &amp; Execute Python Programs (III)</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Basic Arithmetic and Variables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4311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Arithmetic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Python can carry out very sophisticated tasks.</a:t>
            </a:r>
          </a:p>
          <a:p>
            <a:pPr marL="354013" indent="-354013">
              <a:buFont typeface="Arial" panose="020B0604020202020204" pitchFamily="34" charset="0"/>
              <a:buChar char="•"/>
            </a:pPr>
            <a:r>
              <a:rPr lang="en-SG" dirty="0"/>
              <a:t>But we can also use it as a simple calculator.</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graphicFrame>
        <p:nvGraphicFramePr>
          <p:cNvPr id="5" name="Table 4"/>
          <p:cNvGraphicFramePr>
            <a:graphicFrameLocks noGrp="1"/>
          </p:cNvGraphicFramePr>
          <p:nvPr/>
        </p:nvGraphicFramePr>
        <p:xfrm>
          <a:off x="457200" y="2379999"/>
          <a:ext cx="8229600" cy="3802112"/>
        </p:xfrm>
        <a:graphic>
          <a:graphicData uri="http://schemas.openxmlformats.org/drawingml/2006/table">
            <a:tbl>
              <a:tblPr firstRow="1" firstCol="1" bandRow="1">
                <a:tableStyleId>{B301B821-A1FF-4177-AEE7-76D212191A09}</a:tableStyleId>
              </a:tblPr>
              <a:tblGrid>
                <a:gridCol w="2076450">
                  <a:extLst>
                    <a:ext uri="{9D8B030D-6E8A-4147-A177-3AD203B41FA5}">
                      <a16:colId xmlns="" xmlns:a16="http://schemas.microsoft.com/office/drawing/2014/main" val="1671302009"/>
                    </a:ext>
                  </a:extLst>
                </a:gridCol>
                <a:gridCol w="6153150">
                  <a:extLst>
                    <a:ext uri="{9D8B030D-6E8A-4147-A177-3AD203B41FA5}">
                      <a16:colId xmlns="" xmlns:a16="http://schemas.microsoft.com/office/drawing/2014/main" val="744490871"/>
                    </a:ext>
                  </a:extLst>
                </a:gridCol>
              </a:tblGrid>
              <a:tr h="460007">
                <a:tc>
                  <a:txBody>
                    <a:bodyPr/>
                    <a:lstStyle/>
                    <a:p>
                      <a:pPr algn="ctr">
                        <a:lnSpc>
                          <a:spcPct val="130000"/>
                        </a:lnSpc>
                        <a:spcBef>
                          <a:spcPts val="600"/>
                        </a:spcBef>
                        <a:spcAft>
                          <a:spcPts val="0"/>
                        </a:spcAft>
                      </a:pPr>
                      <a:r>
                        <a:rPr lang="en-SG"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Function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 xmlns:a16="http://schemas.microsoft.com/office/drawing/2014/main" val="328001541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Addition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Adds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42782744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Subtraction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Subtracts right hand operand from left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373402118"/>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Multiplication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Multiplies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10797066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Divides left hand operand by right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661196015"/>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Modulus</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of a division.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68287967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Exponent</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Performs exponential (power) calculation on operators.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826590371"/>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Floor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after removing the decimal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057109458"/>
                  </a:ext>
                </a:extLst>
              </a:tr>
            </a:tbl>
          </a:graphicData>
        </a:graphic>
      </p:graphicFrame>
    </p:spTree>
    <p:custDataLst>
      <p:tags r:id="rId1"/>
    </p:custDataLst>
    <p:extLst>
      <p:ext uri="{BB962C8B-B14F-4D97-AF65-F5344CB8AC3E}">
        <p14:creationId xmlns:p14="http://schemas.microsoft.com/office/powerpoint/2010/main" val="333554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Mathematical Calculations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Same as usual mathematics, calculation priority:</a:t>
            </a:r>
          </a:p>
          <a:p>
            <a:pPr marL="342900" indent="-342900">
              <a:buFont typeface="Arial" panose="020B0604020202020204" pitchFamily="34" charset="0"/>
              <a:buChar char="•"/>
              <a:tabLst>
                <a:tab pos="628650" algn="l"/>
              </a:tabLst>
            </a:pPr>
            <a:r>
              <a:rPr lang="en-SG" dirty="0"/>
              <a:t>	Parentheses &gt; exponentiation &gt; </a:t>
            </a:r>
            <a:br>
              <a:rPr lang="en-SG" dirty="0"/>
            </a:br>
            <a:r>
              <a:rPr lang="en-SG" dirty="0"/>
              <a:t>	multiplication/division &gt; addition/subtraction</a:t>
            </a:r>
          </a:p>
          <a:p>
            <a:pPr marL="354013" indent="-354013">
              <a:buFont typeface="Arial" panose="020B0604020202020204" pitchFamily="34" charset="0"/>
              <a:buChar char="•"/>
            </a:pPr>
            <a:r>
              <a:rPr lang="en-US" dirty="0"/>
              <a:t>Not included in basic Python: square root, logarithm, exponential, trigonometrical functions, etc.</a:t>
            </a:r>
          </a:p>
          <a:p>
            <a:pPr marL="354013" indent="-354013">
              <a:buFont typeface="Arial" panose="020B0604020202020204" pitchFamily="34" charset="0"/>
              <a:buChar char="•"/>
            </a:pPr>
            <a:r>
              <a:rPr lang="en-US" dirty="0"/>
              <a:t>Need import of the “math” library in the program.</a:t>
            </a: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72035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Automate routine operations without program adjustment.</a:t>
            </a:r>
          </a:p>
          <a:p>
            <a:pPr marL="354013" indent="-354013">
              <a:buFont typeface="Arial" panose="020B0604020202020204" pitchFamily="34" charset="0"/>
              <a:buChar char="•"/>
            </a:pPr>
            <a:r>
              <a:rPr lang="en-US" dirty="0"/>
              <a:t>Flexibility for programmers and users.</a:t>
            </a:r>
            <a:endParaRPr lang="en-SG" dirty="0"/>
          </a:p>
          <a:p>
            <a:pPr marL="354013" indent="-354013">
              <a:buFont typeface="Arial" panose="020B0604020202020204" pitchFamily="34" charset="0"/>
              <a:buChar char="•"/>
            </a:pPr>
            <a:r>
              <a:rPr lang="en-SG" dirty="0"/>
              <a:t>Keep program general.</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92938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 Names</a:t>
            </a:r>
          </a:p>
        </p:txBody>
      </p:sp>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Variable names can be any </a:t>
            </a:r>
            <a:r>
              <a:rPr lang="en-SG" dirty="0"/>
              <a:t>arbitrary combination of </a:t>
            </a:r>
          </a:p>
          <a:p>
            <a:pPr marL="811213" lvl="2" indent="-354013" algn="l">
              <a:buFont typeface="Wingdings" panose="05000000000000000000" pitchFamily="2" charset="2"/>
              <a:buChar char="Ø"/>
            </a:pPr>
            <a:r>
              <a:rPr lang="en-SG" dirty="0">
                <a:solidFill>
                  <a:schemeClr val="tx1"/>
                </a:solidFill>
              </a:rPr>
              <a:t>characters (A-Z, a-z), </a:t>
            </a:r>
          </a:p>
          <a:p>
            <a:pPr marL="811213" lvl="2" indent="-354013" algn="l">
              <a:buFont typeface="Wingdings" panose="05000000000000000000" pitchFamily="2" charset="2"/>
              <a:buChar char="Ø"/>
            </a:pPr>
            <a:r>
              <a:rPr lang="en-SG" dirty="0">
                <a:solidFill>
                  <a:schemeClr val="tx1"/>
                </a:solidFill>
              </a:rPr>
              <a:t>underscores (_), and </a:t>
            </a:r>
          </a:p>
          <a:p>
            <a:pPr marL="811213" lvl="2" indent="-354013" algn="l">
              <a:buFont typeface="Wingdings" panose="05000000000000000000" pitchFamily="2" charset="2"/>
              <a:buChar char="Ø"/>
            </a:pPr>
            <a:r>
              <a:rPr lang="en-SG" dirty="0">
                <a:solidFill>
                  <a:schemeClr val="tx1"/>
                </a:solidFill>
              </a:rPr>
              <a:t>numbers (0-9).</a:t>
            </a:r>
            <a:endParaRPr lang="en-US" dirty="0">
              <a:solidFill>
                <a:schemeClr val="tx1"/>
              </a:solidFill>
            </a:endParaRPr>
          </a:p>
          <a:p>
            <a:pPr marL="354013" indent="-354013">
              <a:buFont typeface="Arial" panose="020B0604020202020204" pitchFamily="34" charset="0"/>
              <a:buChar char="•"/>
            </a:pPr>
            <a:r>
              <a:rPr lang="en-SG" dirty="0"/>
              <a:t>Variable names can be short as a single character or more descriptive.</a:t>
            </a:r>
          </a:p>
          <a:p>
            <a:pPr marL="354013" indent="-354013">
              <a:buFont typeface="Arial" panose="020B0604020202020204" pitchFamily="34" charset="0"/>
              <a:buChar char="•"/>
            </a:pPr>
            <a:r>
              <a:rPr lang="en-SG" dirty="0"/>
              <a:t>Must start with a letter or the underscore character.</a:t>
            </a:r>
          </a:p>
          <a:p>
            <a:pPr marL="354013" indent="-354013">
              <a:buFont typeface="Arial" panose="020B0604020202020204" pitchFamily="34" charset="0"/>
              <a:buChar char="•"/>
            </a:pPr>
            <a:r>
              <a:rPr lang="en-SG" dirty="0"/>
              <a:t>Cannot start with a number.</a:t>
            </a:r>
          </a:p>
          <a:p>
            <a:pPr marL="354013" indent="-354013">
              <a:buFont typeface="Arial" panose="020B0604020202020204" pitchFamily="34" charset="0"/>
              <a:buChar char="•"/>
            </a:pPr>
            <a:r>
              <a:rPr lang="en-SG" dirty="0"/>
              <a:t>Case-sensitivity (age, Age and AGE are different!).</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179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Assign Values to 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Value is changeable at any stage of the program.</a:t>
            </a:r>
          </a:p>
          <a:p>
            <a:pPr marL="354013" indent="-354013">
              <a:buFont typeface="Arial" panose="020B0604020202020204" pitchFamily="34" charset="0"/>
              <a:buChar char="•"/>
            </a:pPr>
            <a:r>
              <a:rPr lang="en-US" dirty="0"/>
              <a:t>Assign value by the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Place variable left </a:t>
            </a:r>
            <a:r>
              <a:rPr lang="en-SG" dirty="0"/>
              <a:t>of the equal sign and the value right of it!</a:t>
            </a:r>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
        <p:nvSpPr>
          <p:cNvPr id="7" name="Rectangle 6"/>
          <p:cNvSpPr/>
          <p:nvPr/>
        </p:nvSpPr>
        <p:spPr>
          <a:xfrm>
            <a:off x="457200" y="220556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accent2">
                    <a:lumMod val="50000"/>
                  </a:schemeClr>
                </a:solidFill>
                <a:latin typeface="Consolas" panose="020B0609020204030204" pitchFamily="49" charset="0"/>
              </a:rPr>
              <a:t>variable</a:t>
            </a:r>
            <a:r>
              <a:rPr lang="en-SG" sz="2000" dirty="0">
                <a:latin typeface="Consolas" panose="020B0609020204030204" pitchFamily="49" charset="0"/>
              </a:rPr>
              <a:t> = </a:t>
            </a:r>
            <a:r>
              <a:rPr lang="en-SG" sz="2000" dirty="0">
                <a:solidFill>
                  <a:schemeClr val="tx1">
                    <a:lumMod val="65000"/>
                    <a:lumOff val="35000"/>
                  </a:schemeClr>
                </a:solidFill>
                <a:latin typeface="Consolas" panose="020B0609020204030204" pitchFamily="49" charset="0"/>
              </a:rPr>
              <a:t>value</a:t>
            </a:r>
            <a:endParaRPr lang="en-US" sz="2000" dirty="0">
              <a:solidFill>
                <a:schemeClr val="tx1">
                  <a:lumMod val="65000"/>
                  <a:lumOff val="3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5454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515971" y="1466850"/>
          <a:ext cx="8112057" cy="3703184"/>
        </p:xfrm>
        <a:graphic>
          <a:graphicData uri="http://schemas.openxmlformats.org/drawingml/2006/table">
            <a:tbl>
              <a:tblPr firstRow="1" firstCol="1" bandRow="1">
                <a:tableStyleId>{B301B821-A1FF-4177-AEE7-76D212191A09}</a:tableStyleId>
              </a:tblPr>
              <a:tblGrid>
                <a:gridCol w="1845016">
                  <a:extLst>
                    <a:ext uri="{9D8B030D-6E8A-4147-A177-3AD203B41FA5}">
                      <a16:colId xmlns="" xmlns:a16="http://schemas.microsoft.com/office/drawing/2014/main" val="1603236111"/>
                    </a:ext>
                  </a:extLst>
                </a:gridCol>
                <a:gridCol w="6267041">
                  <a:extLst>
                    <a:ext uri="{9D8B030D-6E8A-4147-A177-3AD203B41FA5}">
                      <a16:colId xmlns="" xmlns:a16="http://schemas.microsoft.com/office/drawing/2014/main" val="903222401"/>
                    </a:ext>
                  </a:extLst>
                </a:gridCol>
              </a:tblGrid>
              <a:tr h="298528">
                <a:tc>
                  <a:txBody>
                    <a:bodyPr/>
                    <a:lstStyle/>
                    <a:p>
                      <a:pPr algn="ctr">
                        <a:lnSpc>
                          <a:spcPct val="130000"/>
                        </a:lnSpc>
                        <a:spcBef>
                          <a:spcPts val="600"/>
                        </a:spcBef>
                        <a:spcAft>
                          <a:spcPts val="0"/>
                        </a:spcAft>
                      </a:pPr>
                      <a:r>
                        <a:rPr lang="en-SG" sz="2000" dirty="0">
                          <a:effectLst/>
                        </a:rPr>
                        <a:t>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 xmlns:a16="http://schemas.microsoft.com/office/drawing/2014/main" val="2023199042"/>
                  </a:ext>
                </a:extLst>
              </a:tr>
              <a:tr h="497980">
                <a:tc>
                  <a:txBody>
                    <a:bodyPr/>
                    <a:lstStyle/>
                    <a:p>
                      <a:pPr algn="ctr">
                        <a:lnSpc>
                          <a:spcPct val="130000"/>
                        </a:lnSpc>
                        <a:spcBef>
                          <a:spcPts val="600"/>
                        </a:spcBef>
                        <a:spcAft>
                          <a:spcPts val="0"/>
                        </a:spcAft>
                      </a:pPr>
                      <a:r>
                        <a:rPr lang="en-SG"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Values without decimal point. Can be positive or negative.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347331414"/>
                  </a:ext>
                </a:extLst>
              </a:tr>
              <a:tr h="497980">
                <a:tc>
                  <a:txBody>
                    <a:bodyPr/>
                    <a:lstStyle/>
                    <a:p>
                      <a:pPr algn="ctr">
                        <a:lnSpc>
                          <a:spcPct val="130000"/>
                        </a:lnSpc>
                        <a:spcBef>
                          <a:spcPts val="600"/>
                        </a:spcBef>
                        <a:spcAft>
                          <a:spcPts val="0"/>
                        </a:spcAft>
                      </a:pPr>
                      <a:r>
                        <a:rPr lang="en-SG"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Arbitrary numeric value with a floating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024944065"/>
                  </a:ext>
                </a:extLst>
              </a:tr>
              <a:tr h="1713927">
                <a:tc>
                  <a:txBody>
                    <a:bodyPr/>
                    <a:lstStyle/>
                    <a:p>
                      <a:pPr algn="ctr">
                        <a:lnSpc>
                          <a:spcPct val="130000"/>
                        </a:lnSpc>
                        <a:spcBef>
                          <a:spcPts val="600"/>
                        </a:spcBef>
                        <a:spcAft>
                          <a:spcPts val="0"/>
                        </a:spcAft>
                      </a:pPr>
                      <a:r>
                        <a:rPr lang="en-SG" sz="2000" b="0" dirty="0">
                          <a:effectLst/>
                        </a:rPr>
                        <a:t>String</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0"/>
                        </a:spcAft>
                      </a:pPr>
                      <a:r>
                        <a:rPr lang="en-SG" sz="2000" dirty="0">
                          <a:effectLst/>
                        </a:rPr>
                        <a:t>Contains letters in both cases, special characters, and numbers. No mathematical operations can be applied on numbers assigned as string to a variable.</a:t>
                      </a:r>
                      <a:r>
                        <a:rPr lang="en-SG" sz="2000" baseline="0" dirty="0">
                          <a:effectLst/>
                        </a:rPr>
                        <a:t> </a:t>
                      </a:r>
                      <a:r>
                        <a:rPr lang="en-SG" sz="2000" dirty="0">
                          <a:effectLst/>
                        </a:rPr>
                        <a:t>Values must be written in a pair of quotation marks (single or double).</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SG" sz="2000" dirty="0">
                          <a:effectLst/>
                        </a:rPr>
                        <a:t>Two strings can be concatenated by being “added 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773995285"/>
                  </a:ext>
                </a:extLst>
              </a:tr>
              <a:tr h="503835">
                <a:tc>
                  <a:txBody>
                    <a:bodyPr/>
                    <a:lstStyle/>
                    <a:p>
                      <a:pPr algn="ctr">
                        <a:lnSpc>
                          <a:spcPct val="130000"/>
                        </a:lnSpc>
                        <a:spcBef>
                          <a:spcPts val="600"/>
                        </a:spcBef>
                        <a:spcAft>
                          <a:spcPts val="0"/>
                        </a:spcAft>
                      </a:pPr>
                      <a:r>
                        <a:rPr lang="en-SG" sz="2000" b="0" dirty="0">
                          <a:effectLst/>
                        </a:rPr>
                        <a:t>Boolean (Bool)</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solidFill>
                            <a:schemeClr val="tx2"/>
                          </a:solidFill>
                          <a:effectLst/>
                          <a:latin typeface="Consolas" panose="020B0609020204030204" pitchFamily="49" charset="0"/>
                        </a:rPr>
                        <a:t>True</a:t>
                      </a:r>
                      <a:r>
                        <a:rPr lang="en-SG" sz="2000" dirty="0">
                          <a:effectLst/>
                        </a:rPr>
                        <a:t> or </a:t>
                      </a:r>
                      <a:r>
                        <a:rPr lang="en-SG" sz="2000" dirty="0">
                          <a:solidFill>
                            <a:schemeClr val="tx2"/>
                          </a:solidFill>
                          <a:effectLst/>
                          <a:latin typeface="Consolas" panose="020B0609020204030204" pitchFamily="49" charset="0"/>
                        </a:rPr>
                        <a:t>False</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248293328"/>
                  </a:ext>
                </a:extLst>
              </a:tr>
            </a:tbl>
          </a:graphicData>
        </a:graphic>
      </p:graphicFrame>
      <p:sp>
        <p:nvSpPr>
          <p:cNvPr id="4" name="Title 3">
            <a:extLst>
              <a:ext uri="{FF2B5EF4-FFF2-40B4-BE49-F238E27FC236}">
                <a16:creationId xmlns="" xmlns:a16="http://schemas.microsoft.com/office/drawing/2014/main" id="{0C4F0F60-18B6-4A82-8185-944CCF83B022}"/>
              </a:ext>
            </a:extLst>
          </p:cNvPr>
          <p:cNvSpPr>
            <a:spLocks noGrp="1"/>
          </p:cNvSpPr>
          <p:nvPr>
            <p:ph type="title"/>
          </p:nvPr>
        </p:nvSpPr>
        <p:spPr/>
        <p:txBody>
          <a:bodyPr/>
          <a:lstStyle/>
          <a:p>
            <a:r>
              <a:rPr lang="en-SG" dirty="0"/>
              <a:t>Variable Types (I)</a:t>
            </a:r>
          </a:p>
        </p:txBody>
      </p:sp>
    </p:spTree>
    <p:custDataLst>
      <p:tags r:id="rId1"/>
    </p:custDataLst>
    <p:extLst>
      <p:ext uri="{BB962C8B-B14F-4D97-AF65-F5344CB8AC3E}">
        <p14:creationId xmlns:p14="http://schemas.microsoft.com/office/powerpoint/2010/main" val="367512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smtClean="0">
                <a:latin typeface="Roboto Medium" panose="02000000000000000000" pitchFamily="2" charset="0"/>
                <a:ea typeface="Roboto Medium" panose="02000000000000000000" pitchFamily="2" charset="0"/>
              </a:rPr>
              <a:t>Faculty: </a:t>
            </a:r>
            <a:r>
              <a:rPr lang="en-GB" i="1" dirty="0" err="1" smtClean="0">
                <a:latin typeface="Roboto Medium" panose="02000000000000000000" pitchFamily="2" charset="0"/>
                <a:ea typeface="Roboto Medium" panose="02000000000000000000" pitchFamily="2" charset="0"/>
              </a:rPr>
              <a:t>Dr.</a:t>
            </a:r>
            <a:r>
              <a:rPr lang="en-GB" i="1" dirty="0" smtClean="0">
                <a:latin typeface="Roboto Medium" panose="02000000000000000000" pitchFamily="2" charset="0"/>
                <a:ea typeface="Roboto Medium" panose="02000000000000000000" pitchFamily="2" charset="0"/>
              </a:rPr>
              <a:t> </a:t>
            </a:r>
            <a:r>
              <a:rPr lang="en-GB" i="1" dirty="0" err="1" smtClean="0">
                <a:latin typeface="Roboto Medium" panose="02000000000000000000" pitchFamily="2" charset="0"/>
                <a:ea typeface="Roboto Medium" panose="02000000000000000000" pitchFamily="2" charset="0"/>
              </a:rPr>
              <a:t>Munish</a:t>
            </a:r>
            <a:r>
              <a:rPr lang="en-GB" i="1" dirty="0" smtClean="0">
                <a:latin typeface="Roboto Medium" panose="02000000000000000000" pitchFamily="2" charset="0"/>
                <a:ea typeface="Roboto Medium" panose="02000000000000000000" pitchFamily="2" charset="0"/>
              </a:rPr>
              <a:t> Kumar</a:t>
            </a:r>
          </a:p>
          <a:p>
            <a:r>
              <a:rPr lang="en-GB" i="1" dirty="0" smtClean="0">
                <a:latin typeface="Roboto Medium" panose="02000000000000000000" pitchFamily="2" charset="0"/>
                <a:ea typeface="Roboto Medium" panose="02000000000000000000" pitchFamily="2" charset="0"/>
              </a:rPr>
              <a:t>Session 1: Intro to Python Programming</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 xmlns:a16="http://schemas.microsoft.com/office/drawing/2014/main" id="{88166380-F6E3-4D4E-AF38-9624C872CD2B}"/>
              </a:ext>
            </a:extLst>
          </p:cNvPr>
          <p:cNvSpPr txBox="1"/>
          <p:nvPr/>
        </p:nvSpPr>
        <p:spPr>
          <a:xfrm>
            <a:off x="253128" y="4754019"/>
            <a:ext cx="757195" cy="276999"/>
          </a:xfrm>
          <a:prstGeom prst="rect">
            <a:avLst/>
          </a:prstGeom>
          <a:noFill/>
        </p:spPr>
        <p:txBody>
          <a:bodyPr wrap="none" rtlCol="0">
            <a:spAutoFit/>
          </a:bodyPr>
          <a:lstStyle/>
          <a:p>
            <a:pPr defTabSz="457200"/>
            <a:r>
              <a:rPr lang="en-US" sz="1200" dirty="0" smtClean="0">
                <a:solidFill>
                  <a:srgbClr val="99D6EA"/>
                </a:solidFill>
                <a:latin typeface="Roboto Medium" panose="02000000000000000000" pitchFamily="2" charset="0"/>
                <a:ea typeface="Roboto Medium" panose="02000000000000000000" pitchFamily="2" charset="0"/>
              </a:rPr>
              <a:t>July </a:t>
            </a:r>
            <a:r>
              <a:rPr lang="en-US" sz="1200" dirty="0">
                <a:solidFill>
                  <a:srgbClr val="99D6EA"/>
                </a:solidFill>
                <a:latin typeface="Roboto Medium" panose="02000000000000000000" pitchFamily="2" charset="0"/>
                <a:ea typeface="Roboto Medium" panose="02000000000000000000" pitchFamily="2" charset="0"/>
              </a:rPr>
              <a:t>2021</a:t>
            </a:r>
          </a:p>
        </p:txBody>
      </p:sp>
    </p:spTree>
    <p:extLst>
      <p:ext uri="{BB962C8B-B14F-4D97-AF65-F5344CB8AC3E}">
        <p14:creationId xmlns:p14="http://schemas.microsoft.com/office/powerpoint/2010/main" val="206246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type()</a:t>
            </a:r>
            <a:r>
              <a:rPr lang="en-US" dirty="0"/>
              <a:t> function to check the type of the variable.</a:t>
            </a:r>
          </a:p>
          <a:p>
            <a:pPr marL="354013" indent="-354013">
              <a:buFont typeface="Arial" panose="020B0604020202020204" pitchFamily="34" charset="0"/>
              <a:buChar char="•"/>
            </a:pPr>
            <a:r>
              <a:rPr lang="en-GB" dirty="0"/>
              <a:t>Python returns following values: </a:t>
            </a:r>
            <a:r>
              <a:rPr lang="en-SG" dirty="0" err="1"/>
              <a:t>int</a:t>
            </a:r>
            <a:r>
              <a:rPr lang="en-SG" dirty="0"/>
              <a:t> (for integer), float (for float), or </a:t>
            </a:r>
            <a:r>
              <a:rPr lang="en-SG" dirty="0" err="1"/>
              <a:t>str</a:t>
            </a:r>
            <a:r>
              <a:rPr lang="en-SG" dirty="0"/>
              <a:t> (for character string).</a:t>
            </a:r>
          </a:p>
          <a:p>
            <a:pPr marL="354013" indent="-354013">
              <a:buFont typeface="Arial" panose="020B0604020202020204" pitchFamily="34" charset="0"/>
              <a:buChar char="•"/>
            </a:pPr>
            <a:r>
              <a:rPr lang="en-SG" dirty="0"/>
              <a:t>Expression is the general term for variables or when they are linked with operators, e.g., </a:t>
            </a:r>
            <a:r>
              <a:rPr lang="en-SG" dirty="0">
                <a:solidFill>
                  <a:schemeClr val="tx2"/>
                </a:solidFill>
                <a:latin typeface="Consolas" panose="020B0609020204030204" pitchFamily="49" charset="0"/>
              </a:rPr>
              <a:t>a + b</a:t>
            </a:r>
            <a:r>
              <a:rPr lang="en-SG" dirty="0"/>
              <a:t>.</a:t>
            </a:r>
            <a:endParaRPr lang="en-GB" dirty="0"/>
          </a:p>
        </p:txBody>
      </p:sp>
      <p:sp>
        <p:nvSpPr>
          <p:cNvPr id="4" name="Title 3">
            <a:extLst>
              <a:ext uri="{FF2B5EF4-FFF2-40B4-BE49-F238E27FC236}">
                <a16:creationId xmlns="" xmlns:a16="http://schemas.microsoft.com/office/drawing/2014/main" id="{D4B7A97E-6F52-4A13-9E34-20A4C3726EFA}"/>
              </a:ext>
            </a:extLst>
          </p:cNvPr>
          <p:cNvSpPr>
            <a:spLocks noGrp="1"/>
          </p:cNvSpPr>
          <p:nvPr>
            <p:ph type="title"/>
          </p:nvPr>
        </p:nvSpPr>
        <p:spPr/>
        <p:txBody>
          <a:bodyPr/>
          <a:lstStyle/>
          <a:p>
            <a:r>
              <a:rPr lang="en-SG" dirty="0"/>
              <a:t>Variable Types (II)</a:t>
            </a:r>
          </a:p>
        </p:txBody>
      </p:sp>
    </p:spTree>
    <p:custDataLst>
      <p:tags r:id="rId1"/>
    </p:custDataLst>
    <p:extLst>
      <p:ext uri="{BB962C8B-B14F-4D97-AF65-F5344CB8AC3E}">
        <p14:creationId xmlns:p14="http://schemas.microsoft.com/office/powerpoint/2010/main" val="315188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spTree>
    <p:custDataLst>
      <p:tags r:id="rId1"/>
    </p:custDataLst>
    <p:extLst>
      <p:ext uri="{BB962C8B-B14F-4D97-AF65-F5344CB8AC3E}">
        <p14:creationId xmlns:p14="http://schemas.microsoft.com/office/powerpoint/2010/main" val="1666871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(Answer)</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pic>
        <p:nvPicPr>
          <p:cNvPr id="2" name="Picture 1"/>
          <p:cNvPicPr>
            <a:picLocks noChangeAspect="1"/>
          </p:cNvPicPr>
          <p:nvPr/>
        </p:nvPicPr>
        <p:blipFill rotWithShape="1">
          <a:blip r:embed="rId5"/>
          <a:srcRect l="26263" t="16437" r="33791" b="56366"/>
          <a:stretch/>
        </p:blipFill>
        <p:spPr>
          <a:xfrm>
            <a:off x="1073724" y="3201535"/>
            <a:ext cx="7305152" cy="2797764"/>
          </a:xfrm>
          <a:prstGeom prst="rect">
            <a:avLst/>
          </a:prstGeom>
        </p:spPr>
      </p:pic>
    </p:spTree>
    <p:custDataLst>
      <p:tags r:id="rId1"/>
    </p:custDataLst>
    <p:extLst>
      <p:ext uri="{BB962C8B-B14F-4D97-AF65-F5344CB8AC3E}">
        <p14:creationId xmlns:p14="http://schemas.microsoft.com/office/powerpoint/2010/main" val="28083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we carry out mathematical calculations in Python? How similar is it in comparison to formulas written on paper?</a:t>
            </a:r>
          </a:p>
          <a:p>
            <a:pPr marL="354013" indent="-354013">
              <a:buFont typeface="Arial" panose="020B0604020202020204" pitchFamily="34" charset="0"/>
              <a:buChar char="•"/>
            </a:pPr>
            <a:r>
              <a:rPr lang="en-US" dirty="0"/>
              <a:t>What are the rules that a Python variable name must follow?</a:t>
            </a:r>
          </a:p>
          <a:p>
            <a:pPr marL="354013" indent="-354013">
              <a:buFont typeface="Arial" panose="020B0604020202020204" pitchFamily="34" charset="0"/>
              <a:buChar char="•"/>
            </a:pPr>
            <a:r>
              <a:rPr lang="en-US" dirty="0"/>
              <a:t>What is the difference between an integer and a float variable?</a:t>
            </a:r>
          </a:p>
        </p:txBody>
      </p:sp>
    </p:spTree>
    <p:custDataLst>
      <p:tags r:id="rId1"/>
    </p:custDataLst>
    <p:extLst>
      <p:ext uri="{BB962C8B-B14F-4D97-AF65-F5344CB8AC3E}">
        <p14:creationId xmlns:p14="http://schemas.microsoft.com/office/powerpoint/2010/main" val="60927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Print and Input</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6112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One main task of a computer program is to show information to the user while it is running.</a:t>
            </a:r>
            <a:endParaRPr lang="en-SG"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print()</a:t>
            </a:r>
            <a:r>
              <a:rPr lang="en-US" dirty="0"/>
              <a:t> function to generate screen output.</a:t>
            </a:r>
          </a:p>
          <a:p>
            <a:pPr marL="354013" indent="-354013">
              <a:buFont typeface="Arial" panose="020B0604020202020204" pitchFamily="34" charset="0"/>
              <a:buChar char="•"/>
            </a:pPr>
            <a:r>
              <a:rPr lang="en-US" dirty="0"/>
              <a:t>For both pre-defined strings or expression values.</a:t>
            </a:r>
          </a:p>
          <a:p>
            <a:pPr marL="354013" indent="-354013">
              <a:buFont typeface="Arial" panose="020B0604020202020204" pitchFamily="34" charset="0"/>
              <a:buChar char="•"/>
            </a:pPr>
            <a:r>
              <a:rPr lang="en-US" dirty="0"/>
              <a:t>When printing strings, put </a:t>
            </a:r>
            <a:r>
              <a:rPr lang="en-SG" dirty="0"/>
              <a:t>the content within the quotation marks.</a:t>
            </a:r>
          </a:p>
          <a:p>
            <a:pPr marL="342900" indent="-342900">
              <a:buFont typeface="Arial" panose="020B0604020202020204" pitchFamily="34" charset="0"/>
              <a:buChar char="•"/>
            </a:pPr>
            <a:endParaRPr lang="en-SG" dirty="0"/>
          </a:p>
        </p:txBody>
      </p:sp>
      <p:sp>
        <p:nvSpPr>
          <p:cNvPr id="6" name="Rectangle 5"/>
          <p:cNvSpPr/>
          <p:nvPr/>
        </p:nvSpPr>
        <p:spPr>
          <a:xfrm>
            <a:off x="457200" y="355838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7" name="Rectangle 6"/>
          <p:cNvSpPr/>
          <p:nvPr/>
        </p:nvSpPr>
        <p:spPr>
          <a:xfrm>
            <a:off x="457200" y="420786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9186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Formatted 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Formatted printing combines pre-defined strings with values of expressions for screen output.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combination of pre-defined strings with values of expressions is also called formatted string.</a:t>
            </a:r>
          </a:p>
          <a:p>
            <a:pPr marL="354013" indent="-354013">
              <a:buFont typeface="Arial" panose="020B0604020202020204" pitchFamily="34" charset="0"/>
              <a:buChar char="•"/>
            </a:pPr>
            <a:r>
              <a:rPr lang="en-US" dirty="0"/>
              <a:t>Add an “</a:t>
            </a:r>
            <a:r>
              <a:rPr lang="en-US" dirty="0">
                <a:solidFill>
                  <a:schemeClr val="tx2"/>
                </a:solidFill>
                <a:latin typeface="Consolas" panose="020B0609020204030204" pitchFamily="49" charset="0"/>
              </a:rPr>
              <a:t>f</a:t>
            </a:r>
            <a:r>
              <a:rPr lang="en-US" dirty="0"/>
              <a:t>” before the open quotation mark of the printing string.</a:t>
            </a:r>
          </a:p>
          <a:p>
            <a:pPr marL="354013" indent="-354013">
              <a:buFont typeface="Arial" panose="020B0604020202020204" pitchFamily="34" charset="0"/>
              <a:buChar char="•"/>
            </a:pPr>
            <a:r>
              <a:rPr lang="en-SG" dirty="0"/>
              <a:t>Wrap the expressions within a pair of curly brackets </a:t>
            </a:r>
            <a:r>
              <a:rPr lang="en-SG" dirty="0">
                <a:solidFill>
                  <a:schemeClr val="tx2"/>
                </a:solidFill>
                <a:latin typeface="Consolas" panose="020B0609020204030204" pitchFamily="49" charset="0"/>
              </a:rPr>
              <a:t>{}</a:t>
            </a:r>
            <a:r>
              <a:rPr lang="en-SG" dirty="0"/>
              <a:t>.</a:t>
            </a:r>
          </a:p>
          <a:p>
            <a:pPr marL="354013" indent="-354013">
              <a:buFont typeface="Arial" panose="020B0604020202020204" pitchFamily="34" charset="0"/>
              <a:buChar char="•"/>
            </a:pPr>
            <a:r>
              <a:rPr lang="en-US" dirty="0"/>
              <a:t>Another option for formatted printing is the </a:t>
            </a:r>
            <a:r>
              <a:rPr lang="en-US" dirty="0">
                <a:solidFill>
                  <a:schemeClr val="tx2"/>
                </a:solidFill>
                <a:latin typeface="Consolas" panose="020B0609020204030204" pitchFamily="49" charset="0"/>
              </a:rPr>
              <a:t>.format()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latin typeface="Consolas" panose="020B0609020204030204" pitchFamily="49" charset="0"/>
              </a:rPr>
              <a:t>The </a:t>
            </a:r>
            <a:r>
              <a:rPr lang="en-SG" dirty="0">
                <a:solidFill>
                  <a:schemeClr val="tx2"/>
                </a:solidFill>
                <a:latin typeface="Consolas" panose="020B0609020204030204" pitchFamily="49" charset="0"/>
              </a:rPr>
              <a:t>.format()</a:t>
            </a:r>
            <a:r>
              <a:rPr lang="en-SG" dirty="0"/>
              <a:t> method only takes one expression in its argument. </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081724"/>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err="1">
                <a:solidFill>
                  <a:schemeClr val="tx1"/>
                </a:solidFill>
                <a:latin typeface="Consolas" panose="020B0609020204030204" pitchFamily="49" charset="0"/>
              </a:rPr>
              <a:t>f"</a:t>
            </a:r>
            <a:r>
              <a:rPr lang="en-SG" sz="2000" dirty="0" err="1">
                <a:solidFill>
                  <a:schemeClr val="accent5">
                    <a:lumMod val="50000"/>
                  </a:schemeClr>
                </a:solidFill>
                <a:latin typeface="Consolas" panose="020B0609020204030204" pitchFamily="49" charset="0"/>
              </a:rPr>
              <a:t>My</a:t>
            </a:r>
            <a:r>
              <a:rPr lang="en-SG" sz="2000" dirty="0">
                <a:solidFill>
                  <a:schemeClr val="accent5">
                    <a:lumMod val="50000"/>
                  </a:schemeClr>
                </a:solidFill>
                <a:latin typeface="Consolas" panose="020B0609020204030204" pitchFamily="49" charset="0"/>
              </a:rPr>
              <a:t> String </a:t>
            </a:r>
            <a:r>
              <a:rPr lang="en-SG" sz="2000" dirty="0">
                <a:latin typeface="Consolas" panose="020B0609020204030204" pitchFamily="49" charset="0"/>
              </a:rPr>
              <a:t>{</a:t>
            </a:r>
            <a:r>
              <a:rPr lang="en-SG" sz="2000" dirty="0">
                <a:solidFill>
                  <a:schemeClr val="accent2">
                    <a:lumMod val="50000"/>
                  </a:schemeClr>
                </a:solidFill>
                <a:latin typeface="Consolas" panose="020B0609020204030204" pitchFamily="49" charset="0"/>
              </a:rPr>
              <a:t>expression1</a:t>
            </a:r>
            <a:r>
              <a:rPr lang="en-SG" sz="2000" dirty="0">
                <a:latin typeface="Consolas" panose="020B0609020204030204" pitchFamily="49" charset="0"/>
              </a:rPr>
              <a:t>} {</a:t>
            </a:r>
            <a:r>
              <a:rPr lang="en-SG" sz="2000" dirty="0">
                <a:solidFill>
                  <a:schemeClr val="accent2">
                    <a:lumMod val="50000"/>
                  </a:schemeClr>
                </a:solidFill>
                <a:latin typeface="Consolas" panose="020B0609020204030204" pitchFamily="49" charset="0"/>
              </a:rPr>
              <a:t>expression2</a:t>
            </a:r>
            <a:r>
              <a:rPr lang="en-SG" sz="2000" dirty="0">
                <a:latin typeface="Consolas" panose="020B0609020204030204" pitchFamily="49" charset="0"/>
              </a:rPr>
              <a:t>} …</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8" name="Rectangle 7"/>
          <p:cNvSpPr/>
          <p:nvPr/>
        </p:nvSpPr>
        <p:spPr>
          <a:xfrm>
            <a:off x="457200" y="4635873"/>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 </a:t>
            </a:r>
            <a:r>
              <a:rPr lang="en-SG" sz="2000" dirty="0">
                <a:latin typeface="Consolas" panose="020B0609020204030204" pitchFamily="49" charset="0"/>
              </a:rPr>
              <a:t>{}</a:t>
            </a:r>
            <a:r>
              <a:rPr lang="en-SG" sz="2000" dirty="0">
                <a:solidFill>
                  <a:schemeClr val="tx1"/>
                </a:solidFill>
                <a:latin typeface="Consolas" panose="020B0609020204030204" pitchFamily="49" charset="0"/>
              </a:rPr>
              <a:t>").format(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1408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Escape Sequences (I)</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escape sequences to print special characters that</a:t>
            </a:r>
          </a:p>
          <a:p>
            <a:pPr marL="719138" lvl="1" indent="-261938" algn="l">
              <a:buFont typeface="Wingdings" panose="05000000000000000000" pitchFamily="2" charset="2"/>
              <a:buChar char="Ø"/>
            </a:pPr>
            <a:r>
              <a:rPr lang="en-US" dirty="0">
                <a:solidFill>
                  <a:schemeClr val="tx1"/>
                </a:solidFill>
              </a:rPr>
              <a:t>are invisible such as ENTER or </a:t>
            </a:r>
            <a:r>
              <a:rPr lang="en-US" dirty="0" err="1">
                <a:solidFill>
                  <a:schemeClr val="tx1"/>
                </a:solidFill>
              </a:rPr>
              <a:t>linebreak</a:t>
            </a:r>
            <a:r>
              <a:rPr lang="en-US" dirty="0">
                <a:solidFill>
                  <a:schemeClr val="tx1"/>
                </a:solidFill>
              </a:rPr>
              <a:t> </a:t>
            </a:r>
            <a:r>
              <a:rPr lang="en-US" dirty="0">
                <a:solidFill>
                  <a:schemeClr val="tx2"/>
                </a:solidFill>
              </a:rPr>
              <a:t>(</a:t>
            </a:r>
            <a:r>
              <a:rPr lang="en-US" dirty="0">
                <a:solidFill>
                  <a:schemeClr val="tx2"/>
                </a:solidFill>
                <a:latin typeface="Consolas" panose="020B0609020204030204" pitchFamily="49" charset="0"/>
              </a:rPr>
              <a:t>\n</a:t>
            </a:r>
            <a:r>
              <a:rPr lang="en-US" dirty="0">
                <a:solidFill>
                  <a:schemeClr val="tx1"/>
                </a:solidFill>
              </a:rPr>
              <a:t>).</a:t>
            </a:r>
          </a:p>
          <a:p>
            <a:pPr marL="719138" lvl="1" indent="-261938" algn="l">
              <a:buFont typeface="Wingdings" panose="05000000000000000000" pitchFamily="2" charset="2"/>
              <a:buChar char="Ø"/>
            </a:pPr>
            <a:r>
              <a:rPr lang="en-US" dirty="0">
                <a:solidFill>
                  <a:schemeClr val="tx1"/>
                </a:solidFill>
              </a:rPr>
              <a:t>cause syntax error such as single (</a:t>
            </a:r>
            <a:r>
              <a:rPr lang="en-US" dirty="0">
                <a:solidFill>
                  <a:schemeClr val="tx2"/>
                </a:solidFill>
                <a:latin typeface="Consolas" panose="020B0609020204030204" pitchFamily="49" charset="0"/>
              </a:rPr>
              <a:t>'</a:t>
            </a:r>
            <a:r>
              <a:rPr lang="en-US" dirty="0">
                <a:solidFill>
                  <a:schemeClr val="tx1"/>
                </a:solidFill>
              </a:rPr>
              <a:t>) or double quotation marks within a string which is wrapped within the same type of quotation marks.</a:t>
            </a:r>
          </a:p>
          <a:p>
            <a:pPr marL="354013" indent="-354013">
              <a:buFont typeface="Arial" panose="020B0604020202020204" pitchFamily="34" charset="0"/>
              <a:buChar char="•"/>
            </a:pPr>
            <a:r>
              <a:rPr lang="en-US" dirty="0"/>
              <a:t>Suppose a string is put in a double quotation mark, to avoid the error:</a:t>
            </a:r>
          </a:p>
          <a:p>
            <a:pPr marL="719138" lvl="1" indent="-261938" algn="l">
              <a:buFont typeface="Wingdings" panose="05000000000000000000" pitchFamily="2" charset="2"/>
              <a:buChar char="Ø"/>
            </a:pPr>
            <a:r>
              <a:rPr lang="en-US" dirty="0">
                <a:solidFill>
                  <a:schemeClr val="tx1"/>
                </a:solidFill>
              </a:rPr>
              <a:t>Use single quotation marks within the string.</a:t>
            </a:r>
          </a:p>
          <a:p>
            <a:pPr marL="719138" lvl="1" indent="-261938" algn="l">
              <a:buFont typeface="Wingdings" panose="05000000000000000000" pitchFamily="2" charset="2"/>
              <a:buChar char="Ø"/>
            </a:pPr>
            <a:r>
              <a:rPr lang="en-US" dirty="0">
                <a:solidFill>
                  <a:schemeClr val="tx1"/>
                </a:solidFill>
              </a:rPr>
              <a:t>Use escape sequences </a:t>
            </a:r>
            <a:r>
              <a:rPr lang="en-US" dirty="0">
                <a:solidFill>
                  <a:schemeClr val="tx2"/>
                </a:solidFill>
                <a:latin typeface="Consolas" panose="020B0609020204030204" pitchFamily="49" charset="0"/>
              </a:rPr>
              <a:t>\"</a:t>
            </a:r>
            <a:r>
              <a:rPr lang="en-US" dirty="0">
                <a:solidFill>
                  <a:schemeClr val="tx1"/>
                </a:solidFill>
              </a:rPr>
              <a:t> within the string instead of switching between single and double quotation marks.</a:t>
            </a:r>
          </a:p>
          <a:p>
            <a:pPr>
              <a:buFont typeface="Wingdings" panose="05000000000000000000" pitchFamily="2" charset="2"/>
              <a:buChar char="Ø"/>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028083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escape sequences</a:t>
            </a:r>
            <a:endParaRPr lang="en-SG" dirty="0">
              <a:solidFill>
                <a:srgbClr val="FF0000"/>
              </a:solidFill>
            </a:endParaRPr>
          </a:p>
        </p:txBody>
      </p:sp>
      <p:pic>
        <p:nvPicPr>
          <p:cNvPr id="4" name="Picture 3"/>
          <p:cNvPicPr>
            <a:picLocks noChangeAspect="1"/>
          </p:cNvPicPr>
          <p:nvPr/>
        </p:nvPicPr>
        <p:blipFill rotWithShape="1">
          <a:blip r:embed="rId3"/>
          <a:srcRect l="26923" t="51051" r="40769" b="28123"/>
          <a:stretch/>
        </p:blipFill>
        <p:spPr>
          <a:xfrm>
            <a:off x="2005782" y="1908430"/>
            <a:ext cx="4227870" cy="1533070"/>
          </a:xfrm>
          <a:prstGeom prst="rect">
            <a:avLst/>
          </a:prstGeom>
        </p:spPr>
      </p:pic>
      <p:sp>
        <p:nvSpPr>
          <p:cNvPr id="5" name="Rectangle 4"/>
          <p:cNvSpPr/>
          <p:nvPr/>
        </p:nvSpPr>
        <p:spPr>
          <a:xfrm>
            <a:off x="586595" y="1321684"/>
            <a:ext cx="722021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causes errors without using escape sequences</a:t>
            </a:r>
          </a:p>
        </p:txBody>
      </p:sp>
      <p:sp>
        <p:nvSpPr>
          <p:cNvPr id="6" name="Rectangle 5"/>
          <p:cNvSpPr/>
          <p:nvPr/>
        </p:nvSpPr>
        <p:spPr>
          <a:xfrm>
            <a:off x="586594" y="3951409"/>
            <a:ext cx="664994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does not cause errors with escape sequences</a:t>
            </a:r>
          </a:p>
        </p:txBody>
      </p:sp>
      <p:pic>
        <p:nvPicPr>
          <p:cNvPr id="7" name="Picture 6"/>
          <p:cNvPicPr>
            <a:picLocks noChangeAspect="1"/>
          </p:cNvPicPr>
          <p:nvPr/>
        </p:nvPicPr>
        <p:blipFill rotWithShape="1">
          <a:blip r:embed="rId4"/>
          <a:srcRect l="27088" t="72344" r="43077" b="17741"/>
          <a:stretch/>
        </p:blipFill>
        <p:spPr>
          <a:xfrm>
            <a:off x="2005782" y="4435480"/>
            <a:ext cx="4227870" cy="790339"/>
          </a:xfrm>
          <a:prstGeom prst="rect">
            <a:avLst/>
          </a:prstGeom>
        </p:spPr>
      </p:pic>
    </p:spTree>
    <p:extLst>
      <p:ext uri="{BB962C8B-B14F-4D97-AF65-F5344CB8AC3E}">
        <p14:creationId xmlns:p14="http://schemas.microsoft.com/office/powerpoint/2010/main" val="117897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396365"/>
          <a:ext cx="7467600" cy="4537710"/>
        </p:xfrm>
        <a:graphic>
          <a:graphicData uri="http://schemas.openxmlformats.org/drawingml/2006/table">
            <a:tbl>
              <a:tblPr firstRow="1" firstCol="1" bandRow="1">
                <a:tableStyleId>{B301B821-A1FF-4177-AEE7-76D212191A09}</a:tableStyleId>
              </a:tblPr>
              <a:tblGrid>
                <a:gridCol w="2775340">
                  <a:extLst>
                    <a:ext uri="{9D8B030D-6E8A-4147-A177-3AD203B41FA5}">
                      <a16:colId xmlns="" xmlns:a16="http://schemas.microsoft.com/office/drawing/2014/main" val="820135504"/>
                    </a:ext>
                  </a:extLst>
                </a:gridCol>
                <a:gridCol w="4692260">
                  <a:extLst>
                    <a:ext uri="{9D8B030D-6E8A-4147-A177-3AD203B41FA5}">
                      <a16:colId xmlns="" xmlns:a16="http://schemas.microsoft.com/office/drawing/2014/main" val="3371598423"/>
                    </a:ext>
                  </a:extLst>
                </a:gridCol>
              </a:tblGrid>
              <a:tr h="0">
                <a:tc>
                  <a:txBody>
                    <a:bodyPr/>
                    <a:lstStyle/>
                    <a:p>
                      <a:pPr algn="ctr">
                        <a:lnSpc>
                          <a:spcPct val="130000"/>
                        </a:lnSpc>
                        <a:spcBef>
                          <a:spcPts val="600"/>
                        </a:spcBef>
                        <a:spcAft>
                          <a:spcPts val="0"/>
                        </a:spcAft>
                      </a:pPr>
                      <a:r>
                        <a:rPr lang="en-SG" sz="2000" dirty="0">
                          <a:effectLst/>
                        </a:rPr>
                        <a:t>Escape Sequences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 xmlns:a16="http://schemas.microsoft.com/office/drawing/2014/main" val="55608673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\newline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30000"/>
                        </a:lnSpc>
                        <a:spcBef>
                          <a:spcPts val="600"/>
                        </a:spcBef>
                        <a:spcAft>
                          <a:spcPts val="0"/>
                        </a:spcAft>
                      </a:pPr>
                      <a:r>
                        <a:rPr lang="en-SG" sz="2000" dirty="0">
                          <a:effectLst/>
                        </a:rPr>
                        <a:t>Backslash and newline ignored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587384844"/>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Backslash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34541875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Single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830954483"/>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Double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223877109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ENTER or line break</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51756253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\b</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Backspace (BS)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5422106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Horizontal Tab (TAB)</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78144357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Vertical Tab (VT)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399291607"/>
                  </a:ext>
                </a:extLst>
              </a:tr>
            </a:tbl>
          </a:graphicData>
        </a:graphic>
      </p:graphicFrame>
      <p:sp>
        <p:nvSpPr>
          <p:cNvPr id="3" name="Title 2">
            <a:extLst>
              <a:ext uri="{FF2B5EF4-FFF2-40B4-BE49-F238E27FC236}">
                <a16:creationId xmlns="" xmlns:a16="http://schemas.microsoft.com/office/drawing/2014/main" id="{53EB3315-FA74-429E-B034-CC280ECAEB1E}"/>
              </a:ext>
            </a:extLst>
          </p:cNvPr>
          <p:cNvSpPr>
            <a:spLocks noGrp="1"/>
          </p:cNvSpPr>
          <p:nvPr>
            <p:ph type="title"/>
          </p:nvPr>
        </p:nvSpPr>
        <p:spPr/>
        <p:txBody>
          <a:bodyPr/>
          <a:lstStyle/>
          <a:p>
            <a:r>
              <a:rPr lang="en-SG" dirty="0"/>
              <a:t>Escape Sequences (II)</a:t>
            </a:r>
          </a:p>
        </p:txBody>
      </p:sp>
    </p:spTree>
    <p:custDataLst>
      <p:tags r:id="rId1"/>
    </p:custDataLst>
    <p:extLst>
      <p:ext uri="{BB962C8B-B14F-4D97-AF65-F5344CB8AC3E}">
        <p14:creationId xmlns:p14="http://schemas.microsoft.com/office/powerpoint/2010/main" val="47450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smtClean="0">
              <a:latin typeface="Lucida Sans" panose="020B0602030504020204" pitchFamily="34" charset="0"/>
              <a:ea typeface="ヒラギノ角ゴ Pro W3"/>
              <a:cs typeface="ヒラギノ角ゴ Pro W3"/>
            </a:endParaRPr>
          </a:p>
          <a:p>
            <a:pPr lvl="0">
              <a:buFont typeface="+mj-lt"/>
              <a:buAutoNum type="arabicPeriod"/>
            </a:pPr>
            <a:r>
              <a:rPr lang="en-US" sz="1800" dirty="0"/>
              <a:t>Execute Python from the PowerShell command line and run Python scripts written in Atom text </a:t>
            </a:r>
            <a:r>
              <a:rPr lang="en-US" sz="1800" dirty="0" smtClean="0"/>
              <a:t>editor</a:t>
            </a:r>
            <a:endParaRPr lang="en-US" sz="1800" dirty="0"/>
          </a:p>
          <a:p>
            <a:pPr lvl="0">
              <a:buFont typeface="+mj-lt"/>
              <a:buAutoNum type="arabicPeriod"/>
            </a:pPr>
            <a:r>
              <a:rPr lang="en-US" sz="1800" dirty="0"/>
              <a:t>Solve problems using Python scripts with appropriate variable names, types and operations</a:t>
            </a:r>
          </a:p>
          <a:p>
            <a:pPr lvl="0">
              <a:buFont typeface="+mj-lt"/>
              <a:buAutoNum type="arabicPeriod"/>
            </a:pPr>
            <a:r>
              <a:rPr lang="en-US" sz="1800" dirty="0"/>
              <a:t>Print output using formatted strings, format() method and escape sequences</a:t>
            </a:r>
          </a:p>
          <a:p>
            <a:pPr lvl="0">
              <a:buFont typeface="+mj-lt"/>
              <a:buAutoNum type="arabicPeriod"/>
            </a:pPr>
            <a:r>
              <a:rPr lang="en-US" sz="1800" dirty="0"/>
              <a:t>Create user input and use it to implement appropriate operations </a:t>
            </a:r>
          </a:p>
          <a:p>
            <a:pPr lvl="0">
              <a:buFont typeface="+mj-lt"/>
              <a:buAutoNum type="arabicPeriod"/>
            </a:pPr>
            <a:r>
              <a:rPr lang="en-US" sz="1800" dirty="0"/>
              <a:t>Compose appropriate Boolean expressions for given data scenarios</a:t>
            </a:r>
          </a:p>
          <a:p>
            <a:pPr>
              <a:buFont typeface="+mj-lt"/>
              <a:buAutoNum type="arabicPeriod"/>
            </a:pPr>
            <a:r>
              <a:rPr lang="en-US" sz="1800" dirty="0"/>
              <a:t>Use while-loop and for-loop correctly, and execute breaks when desired</a:t>
            </a:r>
            <a:endParaRPr lang="en-US" altLang="en-US" sz="1800" dirty="0">
              <a:latin typeface="Lucida Sans" panose="020B0602030504020204" pitchFamily="34" charset="0"/>
              <a:ea typeface="ヒラギノ角ゴ Pro W3"/>
              <a:cs typeface="ヒラギノ角ゴ Pro W3"/>
            </a:endParaRP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369192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354013" indent="-354013">
              <a:buFont typeface="Arial" panose="020B0604020202020204" pitchFamily="34" charset="0"/>
              <a:buChar char="•"/>
            </a:pPr>
            <a:r>
              <a:rPr lang="en-GB" dirty="0"/>
              <a:t>Assign values to variables using user input during run 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a:t>
            </a:r>
            <a:r>
              <a:rPr lang="en-SG" dirty="0"/>
              <a:t>requires users to type in something and then press ENTER.</a:t>
            </a:r>
          </a:p>
          <a:p>
            <a:pPr marL="354013" indent="-354013">
              <a:buFont typeface="Arial" panose="020B0604020202020204" pitchFamily="34" charset="0"/>
              <a:buChar char="•"/>
            </a:pPr>
            <a:r>
              <a:rPr lang="en-US" dirty="0"/>
              <a:t>It is allowed to use formatted strings in </a:t>
            </a:r>
            <a:r>
              <a:rPr lang="en-US" dirty="0">
                <a:solidFill>
                  <a:schemeClr val="tx2"/>
                </a:solidFill>
                <a:latin typeface="Consolas" panose="020B0609020204030204" pitchFamily="49" charset="0"/>
              </a:rPr>
              <a:t>input()</a:t>
            </a:r>
            <a:r>
              <a:rPr lang="en-SG" dirty="0"/>
              <a:t>.</a:t>
            </a:r>
          </a:p>
          <a:p>
            <a:pPr marL="354013" indent="-354013">
              <a:buFont typeface="Arial" panose="020B0604020202020204" pitchFamily="34" charset="0"/>
              <a:buChar char="•"/>
            </a:pPr>
            <a:r>
              <a:rPr lang="en-US" dirty="0"/>
              <a:t>Values assigned by an </a:t>
            </a:r>
            <a:r>
              <a:rPr lang="en-US" dirty="0">
                <a:solidFill>
                  <a:schemeClr val="tx2"/>
                </a:solidFill>
                <a:latin typeface="Consolas" panose="020B0609020204030204" pitchFamily="49" charset="0"/>
              </a:rPr>
              <a:t>input()</a:t>
            </a:r>
            <a:r>
              <a:rPr lang="en-US" dirty="0"/>
              <a:t> function are stored as string.</a:t>
            </a:r>
          </a:p>
          <a:p>
            <a:pPr marL="354013" indent="-354013">
              <a:buFont typeface="Arial" panose="020B0604020202020204" pitchFamily="34" charset="0"/>
              <a:buChar char="•"/>
            </a:pPr>
            <a:r>
              <a:rPr lang="en-US" dirty="0"/>
              <a:t>Convert string variables to become integer or float: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t>Both </a:t>
            </a:r>
            <a:r>
              <a:rPr lang="en-SG" dirty="0">
                <a:solidFill>
                  <a:schemeClr val="tx2"/>
                </a:solidFill>
                <a:latin typeface="Consolas" panose="020B0609020204030204" pitchFamily="49" charset="0"/>
              </a:rPr>
              <a:t>int()</a:t>
            </a:r>
            <a:r>
              <a:rPr lang="en-SG" dirty="0"/>
              <a:t> or </a:t>
            </a:r>
            <a:r>
              <a:rPr lang="en-SG" dirty="0">
                <a:solidFill>
                  <a:schemeClr val="tx2"/>
                </a:solidFill>
                <a:latin typeface="Consolas" panose="020B0609020204030204" pitchFamily="49" charset="0"/>
              </a:rPr>
              <a:t>float()</a:t>
            </a:r>
            <a:r>
              <a:rPr lang="en-SG" dirty="0"/>
              <a:t> only work if </a:t>
            </a:r>
            <a:r>
              <a:rPr lang="en-US" dirty="0"/>
              <a:t>the input is a number.</a:t>
            </a:r>
            <a:endParaRPr lang="en-GB" dirty="0"/>
          </a:p>
        </p:txBody>
      </p:sp>
      <p:sp>
        <p:nvSpPr>
          <p:cNvPr id="8" name="Rectangle 7"/>
          <p:cNvSpPr/>
          <p:nvPr/>
        </p:nvSpPr>
        <p:spPr>
          <a:xfrm>
            <a:off x="457200" y="17368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variable</a:t>
            </a:r>
            <a:r>
              <a:rPr lang="en-US" sz="2000" dirty="0">
                <a:latin typeface="Consolas" panose="020B0609020204030204" pitchFamily="49" charset="0"/>
              </a:rPr>
              <a:t> = </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9" name="Rectangle 8"/>
          <p:cNvSpPr/>
          <p:nvPr/>
        </p:nvSpPr>
        <p:spPr>
          <a:xfrm>
            <a:off x="457200" y="4078280"/>
            <a:ext cx="8229599" cy="7799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a:t>
            </a:r>
            <a:r>
              <a:rPr lang="en-US" sz="2000" dirty="0" err="1">
                <a:latin typeface="Consolas" panose="020B0609020204030204" pitchFamily="49" charset="0"/>
              </a:rPr>
              <a:t>int</a:t>
            </a:r>
            <a:r>
              <a:rPr lang="en-US" sz="2000" dirty="0">
                <a:latin typeface="Consolas" panose="020B0609020204030204" pitchFamily="49" charset="0"/>
              </a:rPr>
              <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p>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float(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4" name="Title 3">
            <a:extLst>
              <a:ext uri="{FF2B5EF4-FFF2-40B4-BE49-F238E27FC236}">
                <a16:creationId xmlns="" xmlns:a16="http://schemas.microsoft.com/office/drawing/2014/main" id="{4AC04EFB-EDEC-49DE-A6B5-085DB9655FE7}"/>
              </a:ext>
            </a:extLst>
          </p:cNvPr>
          <p:cNvSpPr>
            <a:spLocks noGrp="1"/>
          </p:cNvSpPr>
          <p:nvPr>
            <p:ph type="title"/>
          </p:nvPr>
        </p:nvSpPr>
        <p:spPr/>
        <p:txBody>
          <a:bodyPr/>
          <a:lstStyle/>
          <a:p>
            <a:r>
              <a:rPr lang="en-US" dirty="0"/>
              <a:t>Input</a:t>
            </a:r>
            <a:endParaRPr lang="en-SG" dirty="0"/>
          </a:p>
        </p:txBody>
      </p:sp>
    </p:spTree>
    <p:custDataLst>
      <p:tags r:id="rId1"/>
    </p:custDataLst>
    <p:extLst>
      <p:ext uri="{BB962C8B-B14F-4D97-AF65-F5344CB8AC3E}">
        <p14:creationId xmlns:p14="http://schemas.microsoft.com/office/powerpoint/2010/main" val="1159354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Create a program in which the user is asked to enter the brand, model and selling price of a car. Print the information in one </a:t>
            </a:r>
            <a:r>
              <a:rPr lang="en-US" dirty="0">
                <a:solidFill>
                  <a:schemeClr val="tx2"/>
                </a:solidFill>
                <a:latin typeface="Consolas" panose="020B0609020204030204" pitchFamily="49" charset="0"/>
              </a:rPr>
              <a:t>print()</a:t>
            </a:r>
            <a:r>
              <a:rPr lang="en-US" dirty="0">
                <a:solidFill>
                  <a:schemeClr val="tx1"/>
                </a:solidFill>
              </a:rPr>
              <a:t> command subsequently using formatting printing.</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3" name="Title 2">
            <a:extLst>
              <a:ext uri="{FF2B5EF4-FFF2-40B4-BE49-F238E27FC236}">
                <a16:creationId xmlns="" xmlns:a16="http://schemas.microsoft.com/office/drawing/2014/main" id="{0B931597-6E1B-45FC-986C-CFB294922029}"/>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1167357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not possible to use double quotation marks within a string which is defined by double quotation marks as well?</a:t>
            </a:r>
          </a:p>
          <a:p>
            <a:pPr marL="354013" indent="-354013">
              <a:buFont typeface="Arial" panose="020B0604020202020204" pitchFamily="34" charset="0"/>
              <a:buChar char="•"/>
            </a:pPr>
            <a:r>
              <a:rPr lang="en-US" dirty="0"/>
              <a:t>What are the typical applications of escape sequences?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904522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If-</a:t>
            </a:r>
            <a:r>
              <a:rPr lang="en-SG" dirty="0" err="1"/>
              <a:t>elif</a:t>
            </a:r>
            <a:r>
              <a:rPr lang="en-SG" dirty="0"/>
              <a:t>-else-Conditions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949063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 has two outcomes: </a:t>
            </a:r>
            <a:r>
              <a:rPr lang="en-US" dirty="0">
                <a:solidFill>
                  <a:schemeClr val="tx2"/>
                </a:solidFill>
                <a:latin typeface="Consolas" panose="020B0609020204030204" pitchFamily="49" charset="0"/>
              </a:rPr>
              <a:t>True</a:t>
            </a:r>
            <a:r>
              <a:rPr lang="en-US" dirty="0"/>
              <a:t> or </a:t>
            </a:r>
            <a:r>
              <a:rPr lang="en-US" dirty="0">
                <a:solidFill>
                  <a:schemeClr val="tx2"/>
                </a:solidFill>
                <a:latin typeface="Consolas" panose="020B0609020204030204" pitchFamily="49" charset="0"/>
              </a:rPr>
              <a:t>False</a:t>
            </a:r>
            <a:r>
              <a:rPr lang="en-US" dirty="0"/>
              <a:t>.</a:t>
            </a:r>
          </a:p>
          <a:p>
            <a:pPr marL="354013" indent="-354013">
              <a:buFont typeface="Arial" panose="020B0604020202020204" pitchFamily="34" charset="0"/>
              <a:buChar char="•"/>
            </a:pPr>
            <a:r>
              <a:rPr lang="en-US" dirty="0"/>
              <a:t>Result of a single or multiple relational operations.</a:t>
            </a:r>
          </a:p>
          <a:p>
            <a:pPr marL="354013" indent="-354013">
              <a:buFont typeface="Arial" panose="020B0604020202020204" pitchFamily="34" charset="0"/>
              <a:buChar char="•"/>
            </a:pPr>
            <a:r>
              <a:rPr lang="en-US" dirty="0"/>
              <a:t>Multiple relational operations are combined by logical operators.</a:t>
            </a:r>
          </a:p>
          <a:p>
            <a:pPr marL="354013" indent="-354013">
              <a:buFont typeface="Arial" panose="020B0604020202020204" pitchFamily="34" charset="0"/>
              <a:buChar char="•"/>
            </a:pPr>
            <a:r>
              <a:rPr lang="en-US" dirty="0"/>
              <a:t>Examples of Relational Operation:</a:t>
            </a:r>
            <a:endParaRPr lang="en-SG" dirty="0"/>
          </a:p>
        </p:txBody>
      </p:sp>
      <p:graphicFrame>
        <p:nvGraphicFramePr>
          <p:cNvPr id="5" name="Table 4">
            <a:extLst>
              <a:ext uri="{FF2B5EF4-FFF2-40B4-BE49-F238E27FC236}">
                <a16:creationId xmlns="" xmlns:a16="http://schemas.microsoft.com/office/drawing/2014/main" id="{7143D689-3591-414C-B052-B859B97CD7D5}"/>
              </a:ext>
            </a:extLst>
          </p:cNvPr>
          <p:cNvGraphicFramePr>
            <a:graphicFrameLocks noGrp="1"/>
          </p:cNvGraphicFramePr>
          <p:nvPr/>
        </p:nvGraphicFramePr>
        <p:xfrm>
          <a:off x="1437640" y="3381375"/>
          <a:ext cx="6268720" cy="2520950"/>
        </p:xfrm>
        <a:graphic>
          <a:graphicData uri="http://schemas.openxmlformats.org/drawingml/2006/table">
            <a:tbl>
              <a:tblPr firstRow="1" firstCol="1" bandRow="1">
                <a:tableStyleId>{B301B821-A1FF-4177-AEE7-76D212191A09}</a:tableStyleId>
              </a:tblPr>
              <a:tblGrid>
                <a:gridCol w="2877820">
                  <a:extLst>
                    <a:ext uri="{9D8B030D-6E8A-4147-A177-3AD203B41FA5}">
                      <a16:colId xmlns="" xmlns:a16="http://schemas.microsoft.com/office/drawing/2014/main" val="1541501266"/>
                    </a:ext>
                  </a:extLst>
                </a:gridCol>
                <a:gridCol w="3390900">
                  <a:extLst>
                    <a:ext uri="{9D8B030D-6E8A-4147-A177-3AD203B41FA5}">
                      <a16:colId xmlns="" xmlns:a16="http://schemas.microsoft.com/office/drawing/2014/main" val="4208942511"/>
                    </a:ext>
                  </a:extLst>
                </a:gridCol>
              </a:tblGrid>
              <a:tr h="414907">
                <a:tc>
                  <a:txBody>
                    <a:bodyPr/>
                    <a:lstStyle/>
                    <a:p>
                      <a:pPr algn="ctr">
                        <a:lnSpc>
                          <a:spcPct val="130000"/>
                        </a:lnSpc>
                        <a:spcBef>
                          <a:spcPts val="600"/>
                        </a:spcBef>
                        <a:spcAft>
                          <a:spcPts val="600"/>
                        </a:spcAft>
                      </a:pPr>
                      <a:r>
                        <a:rPr lang="en-SG" sz="2000" b="1" dirty="0">
                          <a:solidFill>
                            <a:schemeClr val="bg1"/>
                          </a:solidFill>
                          <a:effectLst/>
                        </a:rPr>
                        <a:t>Relational Operation</a:t>
                      </a:r>
                      <a:endParaRPr lang="en-US" sz="2000" b="1"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bg1"/>
                          </a:solidFill>
                          <a:effectLst/>
                        </a:rPr>
                        <a:t>Result</a:t>
                      </a:r>
                      <a:endParaRPr lang="en-US"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 xmlns:a16="http://schemas.microsoft.com/office/drawing/2014/main" val="177610236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1 == 1</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78101926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3 &gt; 2</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242286072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0 &lt;= -5</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37340060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 + b &lt; 10</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 if a + b &gt;= 10</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948090788"/>
                  </a:ext>
                </a:extLst>
              </a:tr>
            </a:tbl>
          </a:graphicData>
        </a:graphic>
      </p:graphicFrame>
    </p:spTree>
    <p:custDataLst>
      <p:tags r:id="rId1"/>
    </p:custDataLst>
    <p:extLst>
      <p:ext uri="{BB962C8B-B14F-4D97-AF65-F5344CB8AC3E}">
        <p14:creationId xmlns:p14="http://schemas.microsoft.com/office/powerpoint/2010/main" val="1233370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Relational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check equality of two expressions, use double equal sign (</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r>
              <a:rPr lang="en-US" dirty="0"/>
              <a:t>Single equal sign (</a:t>
            </a:r>
            <a:r>
              <a:rPr lang="en-US" dirty="0">
                <a:solidFill>
                  <a:schemeClr val="tx2"/>
                </a:solidFill>
                <a:latin typeface="Consolas" panose="020B0609020204030204" pitchFamily="49" charset="0"/>
              </a:rPr>
              <a:t>=</a:t>
            </a:r>
            <a:r>
              <a:rPr lang="en-US" dirty="0"/>
              <a:t>) is used for assigning value to a variable.</a:t>
            </a:r>
          </a:p>
          <a:p>
            <a:pPr marL="354013" indent="-354013">
              <a:buFont typeface="Arial" panose="020B0604020202020204" pitchFamily="34" charset="0"/>
              <a:buChar char="•"/>
            </a:pPr>
            <a:r>
              <a:rPr lang="en-US" dirty="0"/>
              <a:t>List of Relational Operators in Python:</a:t>
            </a:r>
            <a:endParaRPr lang="en-SG" dirty="0"/>
          </a:p>
        </p:txBody>
      </p:sp>
      <p:graphicFrame>
        <p:nvGraphicFramePr>
          <p:cNvPr id="6" name="Table 5">
            <a:extLst>
              <a:ext uri="{FF2B5EF4-FFF2-40B4-BE49-F238E27FC236}">
                <a16:creationId xmlns="" xmlns:a16="http://schemas.microsoft.com/office/drawing/2014/main" id="{19321DED-27A4-4159-92CB-BB54635182E3}"/>
              </a:ext>
            </a:extLst>
          </p:cNvPr>
          <p:cNvGraphicFramePr>
            <a:graphicFrameLocks noGrp="1"/>
          </p:cNvGraphicFramePr>
          <p:nvPr/>
        </p:nvGraphicFramePr>
        <p:xfrm>
          <a:off x="533400" y="2762659"/>
          <a:ext cx="8077200" cy="3529330"/>
        </p:xfrm>
        <a:graphic>
          <a:graphicData uri="http://schemas.openxmlformats.org/drawingml/2006/table">
            <a:tbl>
              <a:tblPr firstRow="1" firstCol="1" bandRow="1">
                <a:tableStyleId>{B301B821-A1FF-4177-AEE7-76D212191A09}</a:tableStyleId>
              </a:tblPr>
              <a:tblGrid>
                <a:gridCol w="1611383">
                  <a:extLst>
                    <a:ext uri="{9D8B030D-6E8A-4147-A177-3AD203B41FA5}">
                      <a16:colId xmlns="" xmlns:a16="http://schemas.microsoft.com/office/drawing/2014/main" val="2824911450"/>
                    </a:ext>
                  </a:extLst>
                </a:gridCol>
                <a:gridCol w="6465817">
                  <a:extLst>
                    <a:ext uri="{9D8B030D-6E8A-4147-A177-3AD203B41FA5}">
                      <a16:colId xmlns="" xmlns:a16="http://schemas.microsoft.com/office/drawing/2014/main" val="3853722362"/>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 xmlns:a16="http://schemas.microsoft.com/office/drawing/2014/main" val="3675104654"/>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the values of two operands are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2187887276"/>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r>
                        <a:rPr lang="en-SG" sz="2000" b="0" dirty="0">
                          <a:solidFill>
                            <a:schemeClr val="tx1"/>
                          </a:solidFill>
                          <a:effectLst/>
                          <a:latin typeface="+mj-lt"/>
                        </a:rPr>
                        <a:t> or </a:t>
                      </a:r>
                      <a:r>
                        <a:rPr lang="en-SG" sz="2000" b="0" dirty="0">
                          <a:solidFill>
                            <a:schemeClr val="tx2"/>
                          </a:solidFill>
                          <a:effectLst/>
                          <a:latin typeface="Consolas" panose="020B0609020204030204" pitchFamily="49" charset="0"/>
                        </a:rPr>
                        <a:t>&lt;&gt;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values of two operands are not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81924833"/>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95411497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accent6">
                            <a:lumMod val="50000"/>
                          </a:schemeClr>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249750171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79027249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756873507"/>
                  </a:ext>
                </a:extLst>
              </a:tr>
            </a:tbl>
          </a:graphicData>
        </a:graphic>
      </p:graphicFrame>
    </p:spTree>
    <p:custDataLst>
      <p:tags r:id="rId1"/>
    </p:custDataLst>
    <p:extLst>
      <p:ext uri="{BB962C8B-B14F-4D97-AF65-F5344CB8AC3E}">
        <p14:creationId xmlns:p14="http://schemas.microsoft.com/office/powerpoint/2010/main" val="4210490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Logical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Multiple relational operations are connected by the logical operators. </a:t>
            </a:r>
          </a:p>
          <a:p>
            <a:pPr marL="354013" indent="-354013">
              <a:buFont typeface="Arial" panose="020B0604020202020204" pitchFamily="34" charset="0"/>
              <a:buChar char="•"/>
            </a:pPr>
            <a:r>
              <a:rPr lang="en-US" dirty="0"/>
              <a:t>Below is a list of logical operators in Python:</a:t>
            </a:r>
          </a:p>
        </p:txBody>
      </p:sp>
      <p:graphicFrame>
        <p:nvGraphicFramePr>
          <p:cNvPr id="5" name="Table 4">
            <a:extLst>
              <a:ext uri="{FF2B5EF4-FFF2-40B4-BE49-F238E27FC236}">
                <a16:creationId xmlns="" xmlns:a16="http://schemas.microsoft.com/office/drawing/2014/main" id="{D12A78E5-A7BC-4A1D-9297-5603D794BF11}"/>
              </a:ext>
            </a:extLst>
          </p:cNvPr>
          <p:cNvGraphicFramePr>
            <a:graphicFrameLocks noGrp="1"/>
          </p:cNvGraphicFramePr>
          <p:nvPr/>
        </p:nvGraphicFramePr>
        <p:xfrm>
          <a:off x="651827" y="2483738"/>
          <a:ext cx="7840345" cy="2016760"/>
        </p:xfrm>
        <a:graphic>
          <a:graphicData uri="http://schemas.openxmlformats.org/drawingml/2006/table">
            <a:tbl>
              <a:tblPr firstRow="1" firstCol="1" bandRow="1">
                <a:tableStyleId>{B301B821-A1FF-4177-AEE7-76D212191A09}</a:tableStyleId>
              </a:tblPr>
              <a:tblGrid>
                <a:gridCol w="1344295">
                  <a:extLst>
                    <a:ext uri="{9D8B030D-6E8A-4147-A177-3AD203B41FA5}">
                      <a16:colId xmlns="" xmlns:a16="http://schemas.microsoft.com/office/drawing/2014/main" val="349655842"/>
                    </a:ext>
                  </a:extLst>
                </a:gridCol>
                <a:gridCol w="6496050">
                  <a:extLst>
                    <a:ext uri="{9D8B030D-6E8A-4147-A177-3AD203B41FA5}">
                      <a16:colId xmlns="" xmlns:a16="http://schemas.microsoft.com/office/drawing/2014/main" val="702270039"/>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 xmlns:a16="http://schemas.microsoft.com/office/drawing/2014/main" val="2495238525"/>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and</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both the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129713253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or</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any of the two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565322440"/>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not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Used to reverse the logical state of its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3588505125"/>
                  </a:ext>
                </a:extLst>
              </a:tr>
            </a:tbl>
          </a:graphicData>
        </a:graphic>
      </p:graphicFrame>
    </p:spTree>
    <p:custDataLst>
      <p:tags r:id="rId1"/>
    </p:custDataLst>
    <p:extLst>
      <p:ext uri="{BB962C8B-B14F-4D97-AF65-F5344CB8AC3E}">
        <p14:creationId xmlns:p14="http://schemas.microsoft.com/office/powerpoint/2010/main" val="220393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 </a:t>
            </a:r>
            <a:r>
              <a:rPr lang="en-US" dirty="0"/>
              <a:t>Examples</a:t>
            </a:r>
            <a:endParaRPr lang="en-SG" dirty="0"/>
          </a:p>
        </p:txBody>
      </p:sp>
      <p:sp>
        <p:nvSpPr>
          <p:cNvPr id="3" name="Content Placeholder 2"/>
          <p:cNvSpPr>
            <a:spLocks noGrp="1"/>
          </p:cNvSpPr>
          <p:nvPr>
            <p:ph idx="1"/>
          </p:nvPr>
        </p:nvSpPr>
        <p:spPr/>
        <p:txBody>
          <a:bodyPr/>
          <a:lstStyle/>
          <a:p>
            <a:pPr marL="354013" indent="-354013"/>
            <a:r>
              <a:rPr lang="en-US" dirty="0"/>
              <a:t>The following Boolean expressions are equivalent: </a:t>
            </a:r>
          </a:p>
        </p:txBody>
      </p:sp>
      <p:graphicFrame>
        <p:nvGraphicFramePr>
          <p:cNvPr id="6" name="Table 5">
            <a:extLst>
              <a:ext uri="{FF2B5EF4-FFF2-40B4-BE49-F238E27FC236}">
                <a16:creationId xmlns="" xmlns:a16="http://schemas.microsoft.com/office/drawing/2014/main" id="{DAC6FC07-8001-444F-8871-D9919CB3056F}"/>
              </a:ext>
            </a:extLst>
          </p:cNvPr>
          <p:cNvGraphicFramePr>
            <a:graphicFrameLocks noGrp="1"/>
          </p:cNvGraphicFramePr>
          <p:nvPr/>
        </p:nvGraphicFramePr>
        <p:xfrm>
          <a:off x="695632" y="1897624"/>
          <a:ext cx="7752735" cy="2025444"/>
        </p:xfrm>
        <a:graphic>
          <a:graphicData uri="http://schemas.openxmlformats.org/drawingml/2006/table">
            <a:tbl>
              <a:tblPr firstRow="1" firstCol="1" bandRow="1">
                <a:tableStyleId>{69CF1AB2-1976-4502-BF36-3FF5EA218861}</a:tableStyleId>
              </a:tblPr>
              <a:tblGrid>
                <a:gridCol w="3404420">
                  <a:extLst>
                    <a:ext uri="{9D8B030D-6E8A-4147-A177-3AD203B41FA5}">
                      <a16:colId xmlns="" xmlns:a16="http://schemas.microsoft.com/office/drawing/2014/main" val="3162091659"/>
                    </a:ext>
                  </a:extLst>
                </a:gridCol>
                <a:gridCol w="953574">
                  <a:extLst>
                    <a:ext uri="{9D8B030D-6E8A-4147-A177-3AD203B41FA5}">
                      <a16:colId xmlns="" xmlns:a16="http://schemas.microsoft.com/office/drawing/2014/main" val="3991952502"/>
                    </a:ext>
                  </a:extLst>
                </a:gridCol>
                <a:gridCol w="3394741">
                  <a:extLst>
                    <a:ext uri="{9D8B030D-6E8A-4147-A177-3AD203B41FA5}">
                      <a16:colId xmlns="" xmlns:a16="http://schemas.microsoft.com/office/drawing/2014/main" val="4067071654"/>
                    </a:ext>
                  </a:extLst>
                </a:gridCol>
              </a:tblGrid>
              <a:tr h="506361">
                <a:tc>
                  <a:txBody>
                    <a:bodyPr/>
                    <a:lstStyle/>
                    <a:p>
                      <a:pPr algn="ctr">
                        <a:lnSpc>
                          <a:spcPct val="130000"/>
                        </a:lnSpc>
                        <a:spcBef>
                          <a:spcPts val="600"/>
                        </a:spcBef>
                        <a:spcAft>
                          <a:spcPts val="600"/>
                        </a:spcAft>
                      </a:pPr>
                      <a:r>
                        <a:rPr lang="en-SG" sz="2400" b="0" dirty="0">
                          <a:effectLst/>
                        </a:rPr>
                        <a:t>(a or b) and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and c) or (b and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 xmlns:a16="http://schemas.microsoft.com/office/drawing/2014/main" val="3881308154"/>
                  </a:ext>
                </a:extLst>
              </a:tr>
              <a:tr h="506361">
                <a:tc>
                  <a:txBody>
                    <a:bodyPr/>
                    <a:lstStyle/>
                    <a:p>
                      <a:pPr algn="ctr">
                        <a:lnSpc>
                          <a:spcPct val="130000"/>
                        </a:lnSpc>
                        <a:spcBef>
                          <a:spcPts val="600"/>
                        </a:spcBef>
                        <a:spcAft>
                          <a:spcPts val="600"/>
                        </a:spcAft>
                      </a:pPr>
                      <a:r>
                        <a:rPr lang="en-SG" sz="2400" b="0" dirty="0">
                          <a:effectLst/>
                        </a:rPr>
                        <a:t>(a and b) or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or c) and (b or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 xmlns:a16="http://schemas.microsoft.com/office/drawing/2014/main" val="1216359644"/>
                  </a:ext>
                </a:extLst>
              </a:tr>
              <a:tr h="506361">
                <a:tc>
                  <a:txBody>
                    <a:bodyPr/>
                    <a:lstStyle/>
                    <a:p>
                      <a:pPr algn="ctr">
                        <a:lnSpc>
                          <a:spcPct val="130000"/>
                        </a:lnSpc>
                        <a:spcBef>
                          <a:spcPts val="600"/>
                        </a:spcBef>
                        <a:spcAft>
                          <a:spcPts val="600"/>
                        </a:spcAft>
                      </a:pPr>
                      <a:r>
                        <a:rPr lang="en-SG" sz="2400" b="0">
                          <a:effectLst/>
                        </a:rPr>
                        <a:t>not(a or b)</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and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 xmlns:a16="http://schemas.microsoft.com/office/drawing/2014/main" val="2634964598"/>
                  </a:ext>
                </a:extLst>
              </a:tr>
              <a:tr h="506361">
                <a:tc>
                  <a:txBody>
                    <a:bodyPr/>
                    <a:lstStyle/>
                    <a:p>
                      <a:pPr algn="ctr">
                        <a:lnSpc>
                          <a:spcPct val="130000"/>
                        </a:lnSpc>
                        <a:spcBef>
                          <a:spcPts val="600"/>
                        </a:spcBef>
                        <a:spcAft>
                          <a:spcPts val="600"/>
                        </a:spcAft>
                      </a:pPr>
                      <a:r>
                        <a:rPr lang="en-SG" sz="2400" b="0" dirty="0">
                          <a:effectLst/>
                        </a:rPr>
                        <a:t>not(a and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or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 xmlns:a16="http://schemas.microsoft.com/office/drawing/2014/main" val="2502387675"/>
                  </a:ext>
                </a:extLst>
              </a:tr>
            </a:tbl>
          </a:graphicData>
        </a:graphic>
      </p:graphicFrame>
    </p:spTree>
    <p:custDataLst>
      <p:tags r:id="rId1"/>
    </p:custDataLst>
    <p:extLst>
      <p:ext uri="{BB962C8B-B14F-4D97-AF65-F5344CB8AC3E}">
        <p14:creationId xmlns:p14="http://schemas.microsoft.com/office/powerpoint/2010/main" val="1943052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expressions are embedded in </a:t>
            </a:r>
            <a:r>
              <a:rPr lang="en-US" dirty="0">
                <a:solidFill>
                  <a:schemeClr val="tx2"/>
                </a:solidFill>
                <a:latin typeface="Consolas" panose="020B0609020204030204" pitchFamily="49" charset="0"/>
              </a:rPr>
              <a:t>if</a:t>
            </a:r>
            <a:r>
              <a:rPr lang="en-US" dirty="0"/>
              <a:t>-conditional statement</a:t>
            </a:r>
            <a:r>
              <a:rPr lang="en-SG" dirty="0"/>
              <a:t>.</a:t>
            </a:r>
          </a:p>
          <a:p>
            <a:pPr marL="354013" indent="-354013">
              <a:buFont typeface="Arial" panose="020B0604020202020204" pitchFamily="34" charset="0"/>
              <a:buChar char="•"/>
            </a:pPr>
            <a:r>
              <a:rPr lang="en-US" dirty="0"/>
              <a:t>The result of the expression changes the program’s </a:t>
            </a:r>
            <a:r>
              <a:rPr lang="en-US" dirty="0" err="1"/>
              <a:t>behaviour</a:t>
            </a:r>
            <a:r>
              <a:rPr lang="en-US" dirty="0"/>
              <a:t> dynamically.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True</a:t>
            </a:r>
            <a:r>
              <a:rPr lang="en-US" dirty="0"/>
              <a:t>, instructions will be executed. </a:t>
            </a:r>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False</a:t>
            </a:r>
            <a:r>
              <a:rPr lang="en-US" dirty="0"/>
              <a:t>, Python will skip executing the </a:t>
            </a:r>
            <a:r>
              <a:rPr lang="en-US" dirty="0">
                <a:solidFill>
                  <a:schemeClr val="tx2"/>
                </a:solidFill>
                <a:latin typeface="Consolas" panose="020B0609020204030204" pitchFamily="49" charset="0"/>
              </a:rPr>
              <a:t>if</a:t>
            </a:r>
            <a:r>
              <a:rPr lang="en-US" dirty="0"/>
              <a:t>-block.</a:t>
            </a:r>
          </a:p>
          <a:p>
            <a:pPr marL="354013" indent="-354013">
              <a:buFont typeface="Arial" panose="020B0604020202020204" pitchFamily="34" charset="0"/>
              <a:buChar char="•"/>
            </a:pPr>
            <a:r>
              <a:rPr lang="en-US" dirty="0"/>
              <a:t>It is mandatory to put a colon directly behind the condition.</a:t>
            </a:r>
          </a:p>
          <a:p>
            <a:pPr marL="354013" indent="-354013">
              <a:buFont typeface="Arial" panose="020B0604020202020204" pitchFamily="34" charset="0"/>
              <a:buChar char="•"/>
            </a:pPr>
            <a:r>
              <a:rPr lang="en-US" dirty="0"/>
              <a:t>Instructions must be indented as part of the </a:t>
            </a:r>
            <a:r>
              <a:rPr lang="en-US" dirty="0">
                <a:solidFill>
                  <a:schemeClr val="tx2"/>
                </a:solidFill>
                <a:latin typeface="Consolas" panose="020B0609020204030204" pitchFamily="49" charset="0"/>
              </a:rPr>
              <a:t>if</a:t>
            </a:r>
            <a:r>
              <a:rPr lang="en-US" dirty="0"/>
              <a:t>-block.</a:t>
            </a: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238197"/>
            <a:ext cx="8229599" cy="7508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746569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an if condition</a:t>
            </a:r>
            <a:endParaRPr lang="en-SG" dirty="0">
              <a:solidFill>
                <a:srgbClr val="FF0000"/>
              </a:solidFill>
            </a:endParaRPr>
          </a:p>
        </p:txBody>
      </p:sp>
      <p:sp>
        <p:nvSpPr>
          <p:cNvPr id="4"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Create a variable, z = 5</a:t>
            </a:r>
            <a:endParaRPr lang="en-SG" dirty="0"/>
          </a:p>
          <a:p>
            <a:pPr marL="354013" indent="-354013">
              <a:buFont typeface="Arial" panose="020B0604020202020204" pitchFamily="34" charset="0"/>
              <a:buChar char="•"/>
            </a:pPr>
            <a:r>
              <a:rPr lang="en-US" dirty="0"/>
              <a:t>If z &gt; 2, we want python to print the value of z - 2</a:t>
            </a:r>
          </a:p>
          <a:p>
            <a:pPr marL="354013" indent="-354013">
              <a:buFont typeface="Arial" panose="020B0604020202020204" pitchFamily="34" charset="0"/>
              <a:buChar char="•"/>
            </a:pPr>
            <a:endParaRPr lang="en-US" dirty="0"/>
          </a:p>
          <a:p>
            <a:endParaRPr lang="en-SG" dirty="0"/>
          </a:p>
        </p:txBody>
      </p:sp>
      <p:pic>
        <p:nvPicPr>
          <p:cNvPr id="6" name="Picture 5"/>
          <p:cNvPicPr>
            <a:picLocks noChangeAspect="1"/>
          </p:cNvPicPr>
          <p:nvPr/>
        </p:nvPicPr>
        <p:blipFill rotWithShape="1">
          <a:blip r:embed="rId2"/>
          <a:srcRect l="27253" t="64380" r="51575" b="14424"/>
          <a:stretch/>
        </p:blipFill>
        <p:spPr>
          <a:xfrm>
            <a:off x="2319441" y="2644024"/>
            <a:ext cx="4261739" cy="2399925"/>
          </a:xfrm>
          <a:prstGeom prst="rect">
            <a:avLst/>
          </a:prstGeom>
        </p:spPr>
      </p:pic>
    </p:spTree>
    <p:extLst>
      <p:ext uri="{BB962C8B-B14F-4D97-AF65-F5344CB8AC3E}">
        <p14:creationId xmlns:p14="http://schemas.microsoft.com/office/powerpoint/2010/main" val="4879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smtClean="0"/>
              <a:t>python?</a:t>
            </a:r>
            <a:endParaRPr lang="en-US" sz="1800" dirty="0"/>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1950866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r>
              <a:rPr lang="en-US" dirty="0"/>
              <a:t>Execute another set of instructions if condition is </a:t>
            </a:r>
            <a:r>
              <a:rPr lang="en-US" dirty="0">
                <a:solidFill>
                  <a:schemeClr val="tx2"/>
                </a:solidFill>
                <a:latin typeface="Consolas" panose="020B0609020204030204" pitchFamily="49" charset="0"/>
              </a:rPr>
              <a:t>False</a:t>
            </a:r>
            <a:r>
              <a:rPr lang="en-US" dirty="0"/>
              <a:t>.</a:t>
            </a:r>
            <a:endParaRPr lang="en-SG"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t>It is also mandatory to put a colon directly behind the </a:t>
            </a:r>
            <a:r>
              <a:rPr lang="en-US" dirty="0">
                <a:solidFill>
                  <a:schemeClr val="tx2"/>
                </a:solidFill>
                <a:latin typeface="Consolas" panose="020B0609020204030204" pitchFamily="49" charset="0"/>
              </a:rPr>
              <a:t>else</a:t>
            </a:r>
            <a:r>
              <a:rPr lang="en-US" dirty="0"/>
              <a:t>-statement.</a:t>
            </a:r>
          </a:p>
          <a:p>
            <a:pPr marL="354013" indent="-354013"/>
            <a:r>
              <a:rPr lang="en-US" dirty="0"/>
              <a:t>Instructions must also be indented as part of the </a:t>
            </a:r>
            <a:r>
              <a:rPr lang="en-US" dirty="0">
                <a:solidFill>
                  <a:schemeClr val="tx2"/>
                </a:solidFill>
                <a:latin typeface="Consolas" panose="020B0609020204030204" pitchFamily="49" charset="0"/>
              </a:rPr>
              <a:t>else</a:t>
            </a:r>
            <a:r>
              <a:rPr lang="en-US" dirty="0"/>
              <a:t>-block.</a:t>
            </a:r>
            <a:endParaRPr lang="en-SG" dirty="0"/>
          </a:p>
          <a:p>
            <a:pPr marL="354013" indent="-354013"/>
            <a:endParaRPr lang="en-SG" dirty="0"/>
          </a:p>
        </p:txBody>
      </p:sp>
      <p:sp>
        <p:nvSpPr>
          <p:cNvPr id="6" name="Rectangle 5"/>
          <p:cNvSpPr/>
          <p:nvPr/>
        </p:nvSpPr>
        <p:spPr>
          <a:xfrm>
            <a:off x="457201" y="1944156"/>
            <a:ext cx="8229599" cy="138897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2</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2351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if-else block</a:t>
            </a:r>
            <a:endParaRPr lang="en-SG" dirty="0">
              <a:solidFill>
                <a:srgbClr val="FF0000"/>
              </a:solidFill>
            </a:endParaRPr>
          </a:p>
        </p:txBody>
      </p:sp>
      <p:pic>
        <p:nvPicPr>
          <p:cNvPr id="4" name="Picture 3"/>
          <p:cNvPicPr>
            <a:picLocks noChangeAspect="1"/>
          </p:cNvPicPr>
          <p:nvPr/>
        </p:nvPicPr>
        <p:blipFill rotWithShape="1">
          <a:blip r:embed="rId2"/>
          <a:srcRect l="27088" t="55157" r="31099" b="14367"/>
          <a:stretch/>
        </p:blipFill>
        <p:spPr>
          <a:xfrm>
            <a:off x="1652050" y="2884579"/>
            <a:ext cx="5951856" cy="2440183"/>
          </a:xfrm>
          <a:prstGeom prst="rect">
            <a:avLst/>
          </a:prstGeom>
        </p:spPr>
      </p:pic>
      <p:sp>
        <p:nvSpPr>
          <p:cNvPr id="5"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Now, we create a variable z = 2</a:t>
            </a:r>
            <a:endParaRPr lang="en-SG" dirty="0"/>
          </a:p>
          <a:p>
            <a:pPr marL="354013" indent="-354013">
              <a:buFont typeface="Arial" panose="020B0604020202020204" pitchFamily="34" charset="0"/>
              <a:buChar char="•"/>
            </a:pPr>
            <a:r>
              <a:rPr lang="en-US" dirty="0"/>
              <a:t>If z &gt; 3, we want python to print the value of z – 3</a:t>
            </a:r>
          </a:p>
          <a:p>
            <a:pPr marL="354013" indent="-354013">
              <a:buFont typeface="Arial" panose="020B0604020202020204" pitchFamily="34" charset="0"/>
              <a:buChar char="•"/>
            </a:pPr>
            <a:r>
              <a:rPr lang="en-US" dirty="0"/>
              <a:t>Else, we want python to print ‘z is smaller than 3’</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SG" dirty="0"/>
          </a:p>
        </p:txBody>
      </p:sp>
    </p:spTree>
    <p:extLst>
      <p:ext uri="{BB962C8B-B14F-4D97-AF65-F5344CB8AC3E}">
        <p14:creationId xmlns:p14="http://schemas.microsoft.com/office/powerpoint/2010/main" val="2757388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err="1">
                <a:solidFill>
                  <a:schemeClr val="tx2"/>
                </a:solidFill>
                <a:latin typeface="Consolas" panose="020B0609020204030204" pitchFamily="49" charset="0"/>
              </a:rPr>
              <a:t>elif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Execute multiple sets of instructions </a:t>
            </a:r>
            <a:r>
              <a:rPr lang="en-US" dirty="0">
                <a:solidFill>
                  <a:schemeClr val="tx2"/>
                </a:solidFill>
                <a:latin typeface="Consolas" panose="020B0609020204030204" pitchFamily="49" charset="0"/>
              </a:rPr>
              <a:t>if</a:t>
            </a:r>
            <a:r>
              <a:rPr lang="en-US" dirty="0"/>
              <a:t>-condition has multiple outcomes.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else</a:t>
            </a:r>
            <a:r>
              <a:rPr lang="en-US" dirty="0"/>
              <a:t>-statement is not compulsory here.</a:t>
            </a:r>
          </a:p>
          <a:p>
            <a:pPr marL="354013" indent="-354013">
              <a:buFont typeface="Arial" panose="020B0604020202020204" pitchFamily="34" charset="0"/>
              <a:buChar char="•"/>
            </a:pPr>
            <a:r>
              <a:rPr lang="en-US" dirty="0"/>
              <a:t>Ensure </a:t>
            </a:r>
            <a:r>
              <a:rPr lang="en-US" dirty="0">
                <a:solidFill>
                  <a:schemeClr val="tx2"/>
                </a:solidFill>
                <a:latin typeface="Consolas" panose="020B0609020204030204" pitchFamily="49" charset="0"/>
              </a:rPr>
              <a:t>if</a:t>
            </a:r>
            <a:r>
              <a:rPr lang="en-US" dirty="0"/>
              <a:t>-statement and </a:t>
            </a:r>
            <a:r>
              <a:rPr lang="en-US" dirty="0" err="1">
                <a:solidFill>
                  <a:schemeClr val="tx2"/>
                </a:solidFill>
                <a:latin typeface="Consolas" panose="020B0609020204030204" pitchFamily="49" charset="0"/>
              </a:rPr>
              <a:t>elif</a:t>
            </a:r>
            <a:r>
              <a:rPr lang="en-US" dirty="0"/>
              <a:t>-statements cover all possible outcomes.</a:t>
            </a:r>
          </a:p>
          <a:p>
            <a:pPr marL="354013" indent="-354013">
              <a:buFont typeface="Arial" panose="020B0604020202020204" pitchFamily="34" charset="0"/>
              <a:buChar char="•"/>
            </a:pPr>
            <a:r>
              <a:rPr lang="en-US" dirty="0"/>
              <a:t>Only omit those possibilities that do not need instructions to follow up.</a:t>
            </a:r>
          </a:p>
        </p:txBody>
      </p:sp>
      <p:sp>
        <p:nvSpPr>
          <p:cNvPr id="6" name="Rectangle 5"/>
          <p:cNvSpPr/>
          <p:nvPr/>
        </p:nvSpPr>
        <p:spPr>
          <a:xfrm>
            <a:off x="457200" y="1854740"/>
            <a:ext cx="8229599" cy="206833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1</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err="1">
                <a:effectLst/>
                <a:latin typeface="Consolas" panose="020B0609020204030204" pitchFamily="49" charset="0"/>
                <a:ea typeface="SimSun" panose="02010600030101010101" pitchFamily="2" charset="-122"/>
                <a:cs typeface="Times New Roman" panose="02020603050405020304" pitchFamily="18" charset="0"/>
              </a:rPr>
              <a:t>elif</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2</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914400" algn="l">
              <a:tabLst>
                <a:tab pos="3313113"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 2</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3</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96073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created in the previous chapter with </a:t>
            </a:r>
            <a:r>
              <a:rPr lang="en-US" dirty="0"/>
              <a:t>the following functionality:</a:t>
            </a:r>
          </a:p>
          <a:p>
            <a:pPr algn="just"/>
            <a:r>
              <a:rPr lang="en-US" dirty="0">
                <a:solidFill>
                  <a:schemeClr val="tx1"/>
                </a:solidFill>
              </a:rPr>
              <a:t>After entering the brand, model and price of the first car, the user is required to answer they would like enter the same information of a second car. If the user’s reply is yes, ask the user those questions from the previous chapter again. If his reply is no, end the program.</a:t>
            </a:r>
          </a:p>
          <a:p>
            <a:endParaRPr lang="en-SG" dirty="0"/>
          </a:p>
        </p:txBody>
      </p:sp>
      <p:sp>
        <p:nvSpPr>
          <p:cNvPr id="3" name="Title 2">
            <a:extLst>
              <a:ext uri="{FF2B5EF4-FFF2-40B4-BE49-F238E27FC236}">
                <a16:creationId xmlns="" xmlns:a16="http://schemas.microsoft.com/office/drawing/2014/main" id="{BED05ADF-A4C6-44A5-ADF8-6533AE571647}"/>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260955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parentheses affect the outcome of a Boolean expression in which logical operators are involved?</a:t>
            </a:r>
          </a:p>
          <a:p>
            <a:pPr lvl="1" algn="l"/>
            <a:endParaRPr lang="en-US" dirty="0"/>
          </a:p>
          <a:p>
            <a:pPr marL="354013" indent="-354013">
              <a:buFont typeface="Arial" panose="020B0604020202020204" pitchFamily="34" charset="0"/>
              <a:buChar char="•"/>
            </a:pPr>
            <a:r>
              <a:rPr lang="en-US" dirty="0"/>
              <a:t>When is it sensible just to omit the </a:t>
            </a:r>
            <a:r>
              <a:rPr lang="en-US" dirty="0" err="1">
                <a:solidFill>
                  <a:schemeClr val="tx2"/>
                </a:solidFill>
                <a:latin typeface="Consolas" panose="020B0609020204030204" pitchFamily="49" charset="0"/>
              </a:rPr>
              <a:t>elif</a:t>
            </a:r>
            <a:r>
              <a:rPr lang="en-US" dirty="0"/>
              <a:t>-and/or </a:t>
            </a:r>
            <a:r>
              <a:rPr lang="en-US" dirty="0">
                <a:solidFill>
                  <a:schemeClr val="tx2"/>
                </a:solidFill>
                <a:latin typeface="Consolas" panose="020B0609020204030204" pitchFamily="49" charset="0"/>
              </a:rPr>
              <a:t>else</a:t>
            </a:r>
            <a:r>
              <a:rPr lang="en-US" dirty="0"/>
              <a:t>-statements in an </a:t>
            </a:r>
            <a:r>
              <a:rPr lang="en-US" dirty="0">
                <a:solidFill>
                  <a:schemeClr val="tx2"/>
                </a:solidFill>
                <a:latin typeface="Consolas" panose="020B0609020204030204" pitchFamily="49" charset="0"/>
              </a:rPr>
              <a:t>if</a:t>
            </a:r>
            <a:r>
              <a:rPr lang="en-US" dirty="0"/>
              <a:t>-block? When does it make sense to include them?</a:t>
            </a:r>
          </a:p>
          <a:p>
            <a:pPr lvl="1" algn="l"/>
            <a:endParaRPr lang="en-US" dirty="0"/>
          </a:p>
        </p:txBody>
      </p:sp>
    </p:spTree>
    <p:custDataLst>
      <p:tags r:id="rId1"/>
    </p:custDataLst>
    <p:extLst>
      <p:ext uri="{BB962C8B-B14F-4D97-AF65-F5344CB8AC3E}">
        <p14:creationId xmlns:p14="http://schemas.microsoft.com/office/powerpoint/2010/main" val="598341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Loops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505000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while</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Loops is used to repeat instructions that will be applied for many times.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condition controls whether the loop will run a new iteration or not.</a:t>
            </a:r>
          </a:p>
          <a:p>
            <a:pPr marL="354013" indent="-354013">
              <a:buFont typeface="Arial" panose="020B0604020202020204" pitchFamily="34" charset="0"/>
              <a:buChar char="•"/>
            </a:pPr>
            <a:r>
              <a:rPr lang="en-US" dirty="0"/>
              <a:t>If it is </a:t>
            </a:r>
            <a:r>
              <a:rPr lang="en-US" dirty="0">
                <a:solidFill>
                  <a:schemeClr val="tx2"/>
                </a:solidFill>
                <a:latin typeface="Consolas" panose="020B0609020204030204" pitchFamily="49" charset="0"/>
              </a:rPr>
              <a:t>True</a:t>
            </a:r>
            <a:r>
              <a:rPr lang="en-US" dirty="0"/>
              <a:t>, Python will execute the instructions written with indentation.</a:t>
            </a:r>
          </a:p>
          <a:p>
            <a:pPr marL="354013" indent="-354013">
              <a:buFont typeface="Arial" panose="020B0604020202020204" pitchFamily="34" charset="0"/>
              <a:buChar char="•"/>
            </a:pPr>
            <a:r>
              <a:rPr lang="en-US" dirty="0"/>
              <a:t>Number of loops can be infinite.</a:t>
            </a:r>
          </a:p>
          <a:p>
            <a:pPr marL="354013" indent="-354013">
              <a:buFont typeface="Arial" panose="020B0604020202020204" pitchFamily="34" charset="0"/>
              <a:buChar char="•"/>
            </a:pPr>
            <a:r>
              <a:rPr lang="en-US" dirty="0"/>
              <a:t>The loop will be repeated as long as the condition is </a:t>
            </a:r>
            <a:r>
              <a:rPr lang="en-US" dirty="0">
                <a:solidFill>
                  <a:schemeClr val="tx2"/>
                </a:solidFill>
                <a:latin typeface="Consolas" panose="020B0609020204030204" pitchFamily="49" charset="0"/>
              </a:rPr>
              <a:t>True</a:t>
            </a:r>
            <a:r>
              <a:rPr lang="en-US" dirty="0"/>
              <a:t>. </a:t>
            </a:r>
          </a:p>
          <a:p>
            <a:pPr marL="354013" indent="-354013">
              <a:buFont typeface="Arial" panose="020B0604020202020204" pitchFamily="34" charset="0"/>
              <a:buChar char="•"/>
            </a:pPr>
            <a:r>
              <a:rPr lang="en-US" dirty="0"/>
              <a:t>Ensure there is an exit condition for the loop to terminate.</a:t>
            </a:r>
            <a:endParaRPr lang="en-SG" dirty="0"/>
          </a:p>
        </p:txBody>
      </p:sp>
      <p:sp>
        <p:nvSpPr>
          <p:cNvPr id="6" name="Rectangle 5">
            <a:extLst>
              <a:ext uri="{FF2B5EF4-FFF2-40B4-BE49-F238E27FC236}">
                <a16:creationId xmlns="" xmlns:a16="http://schemas.microsoft.com/office/drawing/2014/main" id="{DA7EAC55-106C-4777-A51E-C958844DE8D3}"/>
              </a:ext>
            </a:extLst>
          </p:cNvPr>
          <p:cNvSpPr/>
          <p:nvPr/>
        </p:nvSpPr>
        <p:spPr>
          <a:xfrm>
            <a:off x="457201" y="1805576"/>
            <a:ext cx="8229599" cy="7803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4193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1369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611475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variable </a:t>
            </a:r>
            <a:r>
              <a:rPr lang="en-US" dirty="0" err="1"/>
              <a:t>i</a:t>
            </a:r>
            <a:r>
              <a:rPr lang="en-US" dirty="0"/>
              <a:t> = 1</a:t>
            </a:r>
          </a:p>
          <a:p>
            <a:pPr marL="342900" indent="-342900">
              <a:buFont typeface="Arial" panose="020B0604020202020204" pitchFamily="34" charset="0"/>
              <a:buChar char="•"/>
            </a:pPr>
            <a:r>
              <a:rPr lang="en-US" dirty="0"/>
              <a:t>while </a:t>
            </a:r>
            <a:r>
              <a:rPr lang="en-US" dirty="0" err="1"/>
              <a:t>i</a:t>
            </a:r>
            <a:r>
              <a:rPr lang="en-US" dirty="0"/>
              <a:t> &lt; 6, print </a:t>
            </a:r>
            <a:r>
              <a:rPr lang="en-US" dirty="0" err="1"/>
              <a:t>i</a:t>
            </a:r>
            <a:endParaRPr lang="en-US" dirty="0"/>
          </a:p>
          <a:p>
            <a:pPr marL="342900" indent="-342900">
              <a:buFont typeface="Arial" panose="020B0604020202020204" pitchFamily="34" charset="0"/>
              <a:buChar char="•"/>
            </a:pPr>
            <a:r>
              <a:rPr lang="en-US" dirty="0"/>
              <a:t>increase </a:t>
            </a:r>
            <a:r>
              <a:rPr lang="en-US" dirty="0" err="1"/>
              <a:t>i</a:t>
            </a:r>
            <a:r>
              <a:rPr lang="en-US" dirty="0"/>
              <a:t> by 1 for each iteration to prevent infinite loop</a:t>
            </a:r>
          </a:p>
          <a:p>
            <a:pPr marL="800100" lvl="1" indent="-342900" algn="l">
              <a:buFont typeface="Wingdings" panose="05000000000000000000" pitchFamily="2" charset="2"/>
              <a:buChar char="Ø"/>
            </a:pPr>
            <a:r>
              <a:rPr lang="en-US" dirty="0"/>
              <a:t>i.e., </a:t>
            </a:r>
            <a:r>
              <a:rPr lang="en-US" dirty="0" err="1"/>
              <a:t>i</a:t>
            </a:r>
            <a:r>
              <a:rPr lang="en-US" dirty="0"/>
              <a:t> += 1</a:t>
            </a:r>
            <a:endParaRPr lang="en-SG" dirty="0"/>
          </a:p>
        </p:txBody>
      </p:sp>
      <p:sp>
        <p:nvSpPr>
          <p:cNvPr id="3" name="Title 2"/>
          <p:cNvSpPr>
            <a:spLocks noGrp="1"/>
          </p:cNvSpPr>
          <p:nvPr>
            <p:ph type="title"/>
          </p:nvPr>
        </p:nvSpPr>
        <p:spPr/>
        <p:txBody>
          <a:bodyPr/>
          <a:lstStyle/>
          <a:p>
            <a:r>
              <a:rPr lang="en-US" dirty="0">
                <a:solidFill>
                  <a:srgbClr val="FF0000"/>
                </a:solidFill>
              </a:rPr>
              <a:t>Example of while loop</a:t>
            </a:r>
            <a:endParaRPr lang="en-SG" dirty="0">
              <a:solidFill>
                <a:srgbClr val="FF0000"/>
              </a:solidFill>
            </a:endParaRPr>
          </a:p>
        </p:txBody>
      </p:sp>
      <p:pic>
        <p:nvPicPr>
          <p:cNvPr id="4" name="Picture 3"/>
          <p:cNvPicPr>
            <a:picLocks noChangeAspect="1"/>
          </p:cNvPicPr>
          <p:nvPr/>
        </p:nvPicPr>
        <p:blipFill rotWithShape="1">
          <a:blip r:embed="rId2"/>
          <a:srcRect l="27033" t="47240" r="54396" b="10367"/>
          <a:stretch/>
        </p:blipFill>
        <p:spPr>
          <a:xfrm>
            <a:off x="3223141" y="2939816"/>
            <a:ext cx="2568058" cy="3297446"/>
          </a:xfrm>
          <a:prstGeom prst="rect">
            <a:avLst/>
          </a:prstGeom>
        </p:spPr>
      </p:pic>
    </p:spTree>
    <p:extLst>
      <p:ext uri="{BB962C8B-B14F-4D97-AF65-F5344CB8AC3E}">
        <p14:creationId xmlns:p14="http://schemas.microsoft.com/office/powerpoint/2010/main" val="1309002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j-lt"/>
              </a:rPr>
              <a:t>Generate Integer list</a:t>
            </a:r>
            <a:endParaRPr lang="en-SG" dirty="0"/>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a:t>
            </a:r>
            <a:r>
              <a:rPr lang="en-US" dirty="0">
                <a:solidFill>
                  <a:schemeClr val="tx2"/>
                </a:solidFill>
                <a:latin typeface="Consolas" panose="020B0609020204030204" pitchFamily="49" charset="0"/>
              </a:rPr>
              <a:t>for</a:t>
            </a:r>
            <a:r>
              <a:rPr lang="en-US" dirty="0"/>
              <a:t>-loop needs a list to iterate.</a:t>
            </a:r>
          </a:p>
          <a:p>
            <a:pPr marL="354013" indent="-354013">
              <a:buFont typeface="Arial" panose="020B0604020202020204" pitchFamily="34" charset="0"/>
              <a:buChar char="•"/>
            </a:pPr>
            <a:r>
              <a:rPr lang="en-US" dirty="0"/>
              <a:t>The number of loops is equivalent to the length of the list.</a:t>
            </a:r>
          </a:p>
          <a:p>
            <a:pPr marL="354013" indent="-354013">
              <a:buFont typeface="Arial" panose="020B0604020202020204" pitchFamily="34" charset="0"/>
              <a:buChar char="•"/>
            </a:pPr>
            <a:r>
              <a:rPr lang="en-US" dirty="0"/>
              <a:t>To generate a simple list of consecutive integers: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Basically, </a:t>
            </a:r>
            <a:r>
              <a:rPr lang="en-US" dirty="0">
                <a:solidFill>
                  <a:schemeClr val="tx2"/>
                </a:solidFill>
                <a:latin typeface="Consolas" panose="020B0609020204030204" pitchFamily="49" charset="0"/>
              </a:rPr>
              <a:t>for</a:t>
            </a:r>
            <a:r>
              <a:rPr lang="en-US" dirty="0"/>
              <a:t>-loop supports the iteration through any Python list.</a:t>
            </a:r>
          </a:p>
          <a:p>
            <a:pPr marL="342900" indent="-342900">
              <a:buFont typeface="Arial" panose="020B0604020202020204" pitchFamily="34" charset="0"/>
              <a:buChar char="•"/>
            </a:pPr>
            <a:endParaRPr lang="en-US" dirty="0"/>
          </a:p>
        </p:txBody>
      </p:sp>
      <p:sp>
        <p:nvSpPr>
          <p:cNvPr id="7" name="Rectangle 6">
            <a:extLst>
              <a:ext uri="{FF2B5EF4-FFF2-40B4-BE49-F238E27FC236}">
                <a16:creationId xmlns="" xmlns:a16="http://schemas.microsoft.com/office/drawing/2014/main" id="{773F412B-AE61-4340-ACA6-622C85266A06}"/>
              </a:ext>
            </a:extLst>
          </p:cNvPr>
          <p:cNvSpPr/>
          <p:nvPr/>
        </p:nvSpPr>
        <p:spPr>
          <a:xfrm>
            <a:off x="457198" y="2659330"/>
            <a:ext cx="8229599" cy="4378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spcBef>
                <a:spcPts val="600"/>
              </a:spcBef>
              <a:spcAft>
                <a:spcPts val="600"/>
              </a:spcAf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variable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46694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for</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Integrate the </a:t>
            </a:r>
            <a:r>
              <a:rPr lang="en-US" dirty="0">
                <a:solidFill>
                  <a:schemeClr val="tx2"/>
                </a:solidFill>
                <a:latin typeface="Consolas" panose="020B0609020204030204" pitchFamily="49" charset="0"/>
              </a:rPr>
              <a:t>range()</a:t>
            </a:r>
            <a:r>
              <a:rPr lang="en-US" dirty="0"/>
              <a:t> function in the </a:t>
            </a:r>
            <a:r>
              <a:rPr lang="en-US" dirty="0">
                <a:solidFill>
                  <a:schemeClr val="tx2"/>
                </a:solidFill>
                <a:latin typeface="Consolas" panose="020B0609020204030204" pitchFamily="49" charset="0"/>
              </a:rPr>
              <a:t>for</a:t>
            </a:r>
            <a:r>
              <a:rPr lang="en-US" dirty="0"/>
              <a:t>-statement: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-command ends with a colon.</a:t>
            </a:r>
          </a:p>
          <a:p>
            <a:pPr marL="354013" indent="-354013">
              <a:buFont typeface="Arial" panose="020B0604020202020204" pitchFamily="34" charset="0"/>
              <a:buChar char="•"/>
            </a:pPr>
            <a:r>
              <a:rPr lang="en-US" dirty="0"/>
              <a:t>Instructions executed in each iteration are written with indentation.</a:t>
            </a:r>
          </a:p>
          <a:p>
            <a:pPr marL="354013" indent="-354013">
              <a:buFont typeface="Arial" panose="020B0604020202020204" pitchFamily="34" charset="0"/>
              <a:buChar char="•"/>
            </a:pPr>
            <a:r>
              <a:rPr lang="en-US" dirty="0"/>
              <a:t>Counter variable counts the iteration of the loop.</a:t>
            </a:r>
          </a:p>
          <a:p>
            <a:pPr marL="354013" indent="-354013">
              <a:buFont typeface="Arial" panose="020B0604020202020204" pitchFamily="34" charset="0"/>
              <a:buChar char="•"/>
            </a:pPr>
            <a:r>
              <a:rPr lang="en-US" dirty="0"/>
              <a:t>Loop ends when counter reaches </a:t>
            </a:r>
            <a:r>
              <a:rPr lang="en-US" dirty="0">
                <a:solidFill>
                  <a:schemeClr val="tx2"/>
                </a:solidFill>
                <a:latin typeface="Consolas" panose="020B0609020204030204" pitchFamily="49" charset="0"/>
              </a:rPr>
              <a:t>end – 1</a:t>
            </a:r>
            <a:r>
              <a:rPr lang="en-US" dirty="0"/>
              <a:t>.</a:t>
            </a:r>
            <a:endParaRPr lang="en-SG" dirty="0"/>
          </a:p>
        </p:txBody>
      </p:sp>
      <p:sp>
        <p:nvSpPr>
          <p:cNvPr id="6" name="Rectangle 5">
            <a:extLst>
              <a:ext uri="{FF2B5EF4-FFF2-40B4-BE49-F238E27FC236}">
                <a16:creationId xmlns="" xmlns:a16="http://schemas.microsoft.com/office/drawing/2014/main" id="{DA7EAC55-106C-4777-A51E-C958844DE8D3}"/>
              </a:ext>
            </a:extLst>
          </p:cNvPr>
          <p:cNvSpPr/>
          <p:nvPr/>
        </p:nvSpPr>
        <p:spPr>
          <a:xfrm>
            <a:off x="457198" y="1769271"/>
            <a:ext cx="8229599" cy="8382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16576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90" y="1740854"/>
            <a:ext cx="4152078" cy="2042006"/>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28572" t="10546" r="25078"/>
          <a:stretch/>
        </p:blipFill>
        <p:spPr>
          <a:xfrm>
            <a:off x="7427934" y="902579"/>
            <a:ext cx="1158241" cy="1676550"/>
          </a:xfrm>
          <a:prstGeom prst="rect">
            <a:avLst/>
          </a:prstGeom>
        </p:spPr>
      </p:pic>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392599" y="16265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01596" y="1960829"/>
            <a:ext cx="4216400" cy="4026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800" b="1" dirty="0">
                <a:latin typeface="Arial" panose="020B0604020202020204" pitchFamily="34" charset="0"/>
                <a:cs typeface="Arial" panose="020B0604020202020204" pitchFamily="34" charset="0"/>
              </a:rPr>
              <a:t>Academic Qualification:</a:t>
            </a:r>
            <a:r>
              <a:rPr lang="en-SG" sz="18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400" i="1" dirty="0">
                <a:latin typeface="Arial" panose="020B0604020202020204" pitchFamily="34" charset="0"/>
                <a:cs typeface="Arial" panose="020B0604020202020204" pitchFamily="34" charset="0"/>
              </a:rPr>
              <a:t>Ph.D. Physics, Australian National University</a:t>
            </a:r>
            <a:endParaRPr lang="en-US" sz="14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8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800" b="1" dirty="0">
                <a:latin typeface="Arial" panose="020B0604020202020204" pitchFamily="34" charset="0"/>
                <a:cs typeface="Arial" panose="020B0604020202020204" pitchFamily="34" charset="0"/>
              </a:rPr>
              <a:t>Courses taught at SUSS:</a:t>
            </a:r>
            <a:r>
              <a:rPr lang="en-SG" sz="1800" dirty="0">
                <a:latin typeface="Arial" panose="020B0604020202020204" pitchFamily="34" charset="0"/>
                <a:cs typeface="Arial" panose="020B0604020202020204" pitchFamily="34" charset="0"/>
              </a:rPr>
              <a:t> </a:t>
            </a:r>
            <a:endParaRPr lang="en-SG" sz="18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400" dirty="0">
                <a:latin typeface="Arial" panose="020B0604020202020204" pitchFamily="34" charset="0"/>
                <a:cs typeface="Arial" panose="020B0604020202020204" pitchFamily="34" charset="0"/>
              </a:rPr>
              <a:t>ANL201 Data Visualisation for </a:t>
            </a:r>
            <a:r>
              <a:rPr lang="en-SG" sz="1400" dirty="0" smtClean="0">
                <a:latin typeface="Arial" panose="020B0604020202020204" pitchFamily="34" charset="0"/>
                <a:cs typeface="Arial" panose="020B0604020202020204" pitchFamily="34" charset="0"/>
              </a:rPr>
              <a:t>Business</a:t>
            </a:r>
          </a:p>
          <a:p>
            <a:pPr lvl="1">
              <a:buFont typeface="Arial" panose="020B0604020202020204" pitchFamily="34" charset="0"/>
              <a:buChar char="•"/>
            </a:pPr>
            <a:r>
              <a:rPr lang="en-US" sz="1400" dirty="0" smtClean="0">
                <a:latin typeface="Arial" panose="020B0604020202020204" pitchFamily="34" charset="0"/>
                <a:cs typeface="Arial" panose="020B0604020202020204" pitchFamily="34" charset="0"/>
              </a:rPr>
              <a:t>ANL488 Business Analytics Applied Project</a:t>
            </a:r>
            <a:endParaRPr lang="en-SG" sz="14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dirty="0" smtClean="0">
                <a:latin typeface="Arial" panose="020B0604020202020204" pitchFamily="34" charset="0"/>
                <a:cs typeface="Arial" panose="020B0604020202020204" pitchFamily="34" charset="0"/>
              </a:rPr>
              <a:t>ANL252 Python for Data Analytics</a:t>
            </a:r>
            <a:endParaRPr lang="en-SG"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altLang="en-US" sz="18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8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4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a:t>
            </a:r>
            <a:r>
              <a:rPr lang="en-US" altLang="en-US" sz="1400" dirty="0" smtClean="0">
                <a:solidFill>
                  <a:srgbClr val="890018"/>
                </a:solidFill>
                <a:latin typeface="Arial" panose="020B0604020202020204" pitchFamily="34" charset="0"/>
                <a:ea typeface="ヒラギノ角ゴ Pro W3"/>
                <a:cs typeface="Arial" panose="020B0604020202020204" pitchFamily="34" charset="0"/>
              </a:rPr>
              <a:t>Visualisation </a:t>
            </a:r>
            <a:r>
              <a:rPr lang="en-US" altLang="en-US" sz="1400" dirty="0">
                <a:solidFill>
                  <a:srgbClr val="890018"/>
                </a:solidFill>
                <a:latin typeface="Arial" panose="020B0604020202020204" pitchFamily="34" charset="0"/>
                <a:ea typeface="ヒラギノ角ゴ Pro W3"/>
                <a:cs typeface="Arial" panose="020B0604020202020204" pitchFamily="34" charset="0"/>
              </a:rPr>
              <a:t>in Oil and Gas, Energy, Renewables Sector</a:t>
            </a:r>
          </a:p>
          <a:p>
            <a:pPr lvl="1">
              <a:buFont typeface="Arial" panose="020B0604020202020204" pitchFamily="34" charset="0"/>
              <a:buChar char="•"/>
            </a:pPr>
            <a:r>
              <a:rPr lang="en-SG" altLang="zh-SG" sz="14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a:p>
            <a:pPr marL="0" indent="0"/>
            <a:r>
              <a:rPr lang="en-SG" altLang="zh-SG" sz="1800" dirty="0" smtClean="0">
                <a:latin typeface="Arial" panose="020B0604020202020204" pitchFamily="34" charset="0"/>
                <a:ea typeface="ヒラギノ角ゴ Pro W3"/>
                <a:cs typeface="Arial" panose="020B0604020202020204" pitchFamily="34" charset="0"/>
              </a:rPr>
              <a:t>.</a:t>
            </a:r>
            <a:endParaRPr lang="en-SG" altLang="en-US" sz="1800" dirty="0">
              <a:latin typeface="Lucida Sans" panose="020B0602030504020204" pitchFamily="34" charset="0"/>
              <a:ea typeface="ヒラギノ角ゴ Pro W3"/>
              <a:cs typeface="ヒラギノ角ゴ Pro W3"/>
            </a:endParaRPr>
          </a:p>
        </p:txBody>
      </p:sp>
      <p:pic>
        <p:nvPicPr>
          <p:cNvPr id="8" name="Picture 7"/>
          <p:cNvPicPr>
            <a:picLocks/>
          </p:cNvPicPr>
          <p:nvPr/>
        </p:nvPicPr>
        <p:blipFill rotWithShape="1">
          <a:blip r:embed="rId5"/>
          <a:srcRect l="4326" t="16511" r="13775" b="5404"/>
          <a:stretch/>
        </p:blipFill>
        <p:spPr>
          <a:xfrm>
            <a:off x="4612090" y="3897160"/>
            <a:ext cx="4200768" cy="2090281"/>
          </a:xfrm>
          <a:prstGeom prst="rect">
            <a:avLst/>
          </a:prstGeom>
        </p:spPr>
      </p:pic>
    </p:spTree>
    <p:custDataLst>
      <p:tags r:id="rId1"/>
    </p:custDataLst>
    <p:extLst>
      <p:ext uri="{BB962C8B-B14F-4D97-AF65-F5344CB8AC3E}">
        <p14:creationId xmlns:p14="http://schemas.microsoft.com/office/powerpoint/2010/main" val="1858707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list of fruits = [‘apple’, ‘orange’, ‘banana’]</a:t>
            </a:r>
          </a:p>
          <a:p>
            <a:pPr marL="342900" indent="-342900">
              <a:buFont typeface="Arial" panose="020B0604020202020204" pitchFamily="34" charset="0"/>
              <a:buChar char="•"/>
            </a:pPr>
            <a:r>
              <a:rPr lang="en-US" dirty="0"/>
              <a:t>For each element in fruits, print the element</a:t>
            </a:r>
          </a:p>
          <a:p>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Example of for-loop</a:t>
            </a:r>
            <a:endParaRPr lang="en-SG" dirty="0">
              <a:solidFill>
                <a:srgbClr val="FF0000"/>
              </a:solidFill>
            </a:endParaRPr>
          </a:p>
        </p:txBody>
      </p:sp>
      <p:pic>
        <p:nvPicPr>
          <p:cNvPr id="4" name="Picture 3"/>
          <p:cNvPicPr>
            <a:picLocks noChangeAspect="1"/>
          </p:cNvPicPr>
          <p:nvPr/>
        </p:nvPicPr>
        <p:blipFill rotWithShape="1">
          <a:blip r:embed="rId2"/>
          <a:srcRect l="27033" t="51246" r="24725" b="19041"/>
          <a:stretch/>
        </p:blipFill>
        <p:spPr>
          <a:xfrm>
            <a:off x="1126053" y="2604876"/>
            <a:ext cx="7200493" cy="2494608"/>
          </a:xfrm>
          <a:prstGeom prst="rect">
            <a:avLst/>
          </a:prstGeom>
        </p:spPr>
      </p:pic>
    </p:spTree>
    <p:extLst>
      <p:ext uri="{BB962C8B-B14F-4D97-AF65-F5344CB8AC3E}">
        <p14:creationId xmlns:p14="http://schemas.microsoft.com/office/powerpoint/2010/main" val="150731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Breaking from Loops</a:t>
            </a:r>
          </a:p>
        </p:txBody>
      </p:sp>
      <p:sp>
        <p:nvSpPr>
          <p:cNvPr id="3" name="Content Placeholder 2"/>
          <p:cNvSpPr>
            <a:spLocks noGrp="1"/>
          </p:cNvSpPr>
          <p:nvPr>
            <p:ph idx="1"/>
          </p:nvPr>
        </p:nvSpPr>
        <p:spPr/>
        <p:txBody>
          <a:bodyPr/>
          <a:lstStyle/>
          <a:p>
            <a:pPr marL="354013" indent="-354013"/>
            <a:r>
              <a:rPr lang="en-US" dirty="0"/>
              <a:t>Python allows breaking from loops by force:</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solidFill>
                  <a:schemeClr val="tx2"/>
                </a:solidFill>
                <a:latin typeface="Consolas" panose="020B0609020204030204" pitchFamily="49" charset="0"/>
              </a:rPr>
              <a:t>break</a:t>
            </a:r>
            <a:r>
              <a:rPr lang="en-US" dirty="0"/>
              <a:t> is usually used together with </a:t>
            </a:r>
            <a:r>
              <a:rPr lang="en-US" dirty="0">
                <a:solidFill>
                  <a:schemeClr val="tx2"/>
                </a:solidFill>
                <a:latin typeface="Consolas" panose="020B0609020204030204" pitchFamily="49" charset="0"/>
              </a:rPr>
              <a:t>if</a:t>
            </a:r>
            <a:r>
              <a:rPr lang="en-US" dirty="0"/>
              <a:t>-condition.</a:t>
            </a:r>
          </a:p>
          <a:p>
            <a:pPr marL="354013" indent="-354013"/>
            <a:r>
              <a:rPr lang="en-US" dirty="0"/>
              <a:t>Only break from a loop under special circumstances, not in general.</a:t>
            </a:r>
            <a:endParaRPr lang="en-SG" dirty="0"/>
          </a:p>
        </p:txBody>
      </p:sp>
      <p:sp>
        <p:nvSpPr>
          <p:cNvPr id="7" name="Rectangle 6">
            <a:extLst>
              <a:ext uri="{FF2B5EF4-FFF2-40B4-BE49-F238E27FC236}">
                <a16:creationId xmlns="" xmlns:a16="http://schemas.microsoft.com/office/drawing/2014/main" id="{924FC676-7A53-4EB1-A362-F91ACD8F4B60}"/>
              </a:ext>
            </a:extLst>
          </p:cNvPr>
          <p:cNvSpPr/>
          <p:nvPr/>
        </p:nvSpPr>
        <p:spPr>
          <a:xfrm>
            <a:off x="457198" y="3333135"/>
            <a:ext cx="8229599" cy="14195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 xmlns:a16="http://schemas.microsoft.com/office/drawing/2014/main" id="{387164A4-ACAB-4336-8914-24AF98AF546F}"/>
              </a:ext>
            </a:extLst>
          </p:cNvPr>
          <p:cNvSpPr/>
          <p:nvPr/>
        </p:nvSpPr>
        <p:spPr>
          <a:xfrm>
            <a:off x="457201" y="1846686"/>
            <a:ext cx="8229599" cy="13389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57022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stops executing program once error occurs.</a:t>
            </a:r>
          </a:p>
          <a:p>
            <a:pPr marL="354013" indent="-354013">
              <a:buFont typeface="Arial" panose="020B0604020202020204" pitchFamily="34" charset="0"/>
              <a:buChar char="•"/>
            </a:pPr>
            <a:r>
              <a:rPr lang="en-US" dirty="0"/>
              <a:t>To avoid Python from stopping the execution by force: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 xmlns:a16="http://schemas.microsoft.com/office/drawing/2014/main" id="{387164A4-ACAB-4336-8914-24AF98AF546F}"/>
              </a:ext>
            </a:extLst>
          </p:cNvPr>
          <p:cNvSpPr/>
          <p:nvPr/>
        </p:nvSpPr>
        <p:spPr>
          <a:xfrm>
            <a:off x="457201" y="2258072"/>
            <a:ext cx="8229599" cy="23418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try:</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except </a:t>
            </a:r>
            <a:r>
              <a:rPr lang="en-SG" sz="18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exception</a:t>
            </a:r>
            <a:r>
              <a:rPr lang="en-SG" sz="1800" dirty="0">
                <a:effectLst/>
                <a:latin typeface="Consolas" panose="020B0609020204030204" pitchFamily="49" charset="0"/>
                <a:ea typeface="SimSun" panose="02010600030101010101" pitchFamily="2" charset="-122"/>
                <a:cs typeface="Times New Roman" panose="02020603050405020304" pitchFamily="18" charset="0"/>
              </a:rPr>
              <a:t>:</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else:</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finally:</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66403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Exceptions</a:t>
            </a:r>
          </a:p>
        </p:txBody>
      </p:sp>
      <p:sp>
        <p:nvSpPr>
          <p:cNvPr id="3" name="Content Placeholder 2"/>
          <p:cNvSpPr>
            <a:spLocks noGrp="1"/>
          </p:cNvSpPr>
          <p:nvPr>
            <p:ph idx="1"/>
          </p:nvPr>
        </p:nvSpPr>
        <p:spPr/>
        <p:txBody>
          <a:bodyPr/>
          <a:lstStyle/>
          <a:p>
            <a:pPr marL="354013" indent="-354013"/>
            <a:r>
              <a:rPr lang="en-US" dirty="0"/>
              <a:t>List of some common built-in exceptions in Python: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p:txBody>
      </p:sp>
      <p:graphicFrame>
        <p:nvGraphicFramePr>
          <p:cNvPr id="5" name="Table 4">
            <a:extLst>
              <a:ext uri="{FF2B5EF4-FFF2-40B4-BE49-F238E27FC236}">
                <a16:creationId xmlns="" xmlns:a16="http://schemas.microsoft.com/office/drawing/2014/main" id="{0B3310BB-684D-45BE-934D-F4CDD7FB0671}"/>
              </a:ext>
            </a:extLst>
          </p:cNvPr>
          <p:cNvGraphicFramePr>
            <a:graphicFrameLocks noGrp="1"/>
          </p:cNvGraphicFramePr>
          <p:nvPr/>
        </p:nvGraphicFramePr>
        <p:xfrm>
          <a:off x="457200" y="1880359"/>
          <a:ext cx="8229600" cy="3941004"/>
        </p:xfrm>
        <a:graphic>
          <a:graphicData uri="http://schemas.openxmlformats.org/drawingml/2006/table">
            <a:tbl>
              <a:tblPr firstRow="1" firstCol="1" bandRow="1">
                <a:tableStyleId>{B301B821-A1FF-4177-AEE7-76D212191A09}</a:tableStyleId>
              </a:tblPr>
              <a:tblGrid>
                <a:gridCol w="1795004">
                  <a:extLst>
                    <a:ext uri="{9D8B030D-6E8A-4147-A177-3AD203B41FA5}">
                      <a16:colId xmlns="" xmlns:a16="http://schemas.microsoft.com/office/drawing/2014/main" val="1470406065"/>
                    </a:ext>
                  </a:extLst>
                </a:gridCol>
                <a:gridCol w="6434596">
                  <a:extLst>
                    <a:ext uri="{9D8B030D-6E8A-4147-A177-3AD203B41FA5}">
                      <a16:colId xmlns="" xmlns:a16="http://schemas.microsoft.com/office/drawing/2014/main" val="2120336327"/>
                    </a:ext>
                  </a:extLst>
                </a:gridCol>
              </a:tblGrid>
              <a:tr h="526218">
                <a:tc>
                  <a:txBody>
                    <a:bodyPr/>
                    <a:lstStyle/>
                    <a:p>
                      <a:pPr algn="ctr">
                        <a:lnSpc>
                          <a:spcPct val="130000"/>
                        </a:lnSpc>
                        <a:spcBef>
                          <a:spcPts val="600"/>
                        </a:spcBef>
                        <a:spcAft>
                          <a:spcPts val="600"/>
                        </a:spcAft>
                      </a:pPr>
                      <a:r>
                        <a:rPr lang="en-SG" sz="2000" dirty="0">
                          <a:effectLst/>
                        </a:rPr>
                        <a:t>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 xmlns:a16="http://schemas.microsoft.com/office/drawing/2014/main" val="3591751799"/>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NameError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 local or global name is not found. This applies only to unqualified names. The associated value is an error message that includes the name that could not be found.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938004556"/>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TypeError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a:effectLst/>
                        </a:rPr>
                        <a:t>Raised when an operation or function is applied to an object of inappropriate type. The associated value is a string giving details about the type mismatch.</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2061492023"/>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ValueError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an operation or function receives an argument that has the right type but an inappropriate value, and the situation is not described by a more precise 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 xmlns:a16="http://schemas.microsoft.com/office/drawing/2014/main" val="2480785006"/>
                  </a:ext>
                </a:extLst>
              </a:tr>
            </a:tbl>
          </a:graphicData>
        </a:graphic>
      </p:graphicFrame>
    </p:spTree>
    <p:custDataLst>
      <p:tags r:id="rId1"/>
    </p:custDataLst>
    <p:extLst>
      <p:ext uri="{BB962C8B-B14F-4D97-AF65-F5344CB8AC3E}">
        <p14:creationId xmlns:p14="http://schemas.microsoft.com/office/powerpoint/2010/main" val="10367721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 in Input</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Construct a </a:t>
            </a:r>
            <a:r>
              <a:rPr lang="en-US" dirty="0">
                <a:solidFill>
                  <a:schemeClr val="tx2"/>
                </a:solidFill>
                <a:latin typeface="Consolas" panose="020B0609020204030204" pitchFamily="49" charset="0"/>
              </a:rPr>
              <a:t>while</a:t>
            </a:r>
            <a:r>
              <a:rPr lang="en-US" dirty="0"/>
              <a:t>-loop around a </a:t>
            </a:r>
            <a:r>
              <a:rPr lang="en-US" dirty="0">
                <a:solidFill>
                  <a:schemeClr val="tx2"/>
                </a:solidFill>
                <a:latin typeface="Consolas" panose="020B0609020204030204" pitchFamily="49" charset="0"/>
              </a:rPr>
              <a:t>try</a:t>
            </a:r>
            <a:r>
              <a:rPr lang="en-US" dirty="0"/>
              <a:t>-block to handle errors.</a:t>
            </a:r>
          </a:p>
          <a:p>
            <a:pPr marL="354013" indent="-354013">
              <a:buFont typeface="Arial" panose="020B0604020202020204" pitchFamily="34" charset="0"/>
              <a:buChar char="•"/>
            </a:pPr>
            <a:r>
              <a:rPr lang="en-US" dirty="0"/>
              <a:t>The loop condition indicates the validity of an input.</a:t>
            </a:r>
          </a:p>
          <a:p>
            <a:pPr marL="354013" indent="-354013">
              <a:buFont typeface="Arial" panose="020B0604020202020204" pitchFamily="34" charset="0"/>
              <a:buChar char="•"/>
            </a:pPr>
            <a:r>
              <a:rPr lang="en-US" dirty="0"/>
              <a:t>If this Boolean variable is </a:t>
            </a:r>
            <a:r>
              <a:rPr lang="en-US" dirty="0">
                <a:solidFill>
                  <a:schemeClr val="tx2"/>
                </a:solidFill>
                <a:latin typeface="Consolas" panose="020B0609020204030204" pitchFamily="49" charset="0"/>
              </a:rPr>
              <a:t>True</a:t>
            </a:r>
            <a:r>
              <a:rPr lang="en-US" dirty="0"/>
              <a:t> (input is valid), the program will break from the loop.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929476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using a loop to let the user enter the information of as many cars as he wants. The program will only end if the user answers the question whether he wants to quit the program or not with “yes”. Note that the program must also control the validity of the input (i.e., the selling price of a car must be numeric, etc.).</a:t>
            </a:r>
          </a:p>
          <a:p>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 xmlns:a16="http://schemas.microsoft.com/office/drawing/2014/main" id="{D9E1E2B1-B423-45AE-AA8A-557AE8854D68}"/>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861656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main difference between a </a:t>
            </a:r>
            <a:r>
              <a:rPr lang="en-US" dirty="0">
                <a:solidFill>
                  <a:schemeClr val="tx2"/>
                </a:solidFill>
                <a:latin typeface="Consolas" panose="020B0609020204030204" pitchFamily="49" charset="0"/>
              </a:rPr>
              <a:t>while</a:t>
            </a:r>
            <a:r>
              <a:rPr lang="en-US" dirty="0"/>
              <a:t>-loop and a </a:t>
            </a:r>
            <a:r>
              <a:rPr lang="en-US" dirty="0">
                <a:solidFill>
                  <a:schemeClr val="tx2"/>
                </a:solidFill>
                <a:latin typeface="Consolas" panose="020B0609020204030204" pitchFamily="49" charset="0"/>
              </a:rPr>
              <a:t>for</a:t>
            </a:r>
            <a:r>
              <a:rPr lang="en-US" dirty="0"/>
              <a:t>-loop?</a:t>
            </a:r>
          </a:p>
          <a:p>
            <a:pPr marL="354013" indent="-354013">
              <a:buFont typeface="Arial" panose="020B0604020202020204" pitchFamily="34" charset="0"/>
              <a:buChar char="•"/>
            </a:pPr>
            <a:r>
              <a:rPr lang="en-US" dirty="0"/>
              <a:t>When do we need to use the </a:t>
            </a:r>
            <a:r>
              <a:rPr lang="en-US" dirty="0">
                <a:solidFill>
                  <a:schemeClr val="tx2"/>
                </a:solidFill>
                <a:latin typeface="Consolas" panose="020B0609020204030204" pitchFamily="49" charset="0"/>
              </a:rPr>
              <a:t>break</a:t>
            </a:r>
            <a:r>
              <a:rPr lang="en-US" dirty="0"/>
              <a:t> command to break out from a loop although all exit conditions are working properly?</a:t>
            </a:r>
          </a:p>
        </p:txBody>
      </p:sp>
    </p:spTree>
    <p:custDataLst>
      <p:tags r:id="rId1"/>
    </p:custDataLst>
    <p:extLst>
      <p:ext uri="{BB962C8B-B14F-4D97-AF65-F5344CB8AC3E}">
        <p14:creationId xmlns:p14="http://schemas.microsoft.com/office/powerpoint/2010/main" val="174989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1</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Introduction to Python Programming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Python Programming Environment</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Visit </a:t>
            </a:r>
            <a:r>
              <a:rPr lang="en-SG" u="sng" dirty="0">
                <a:hlinkClick r:id="rId4"/>
              </a:rPr>
              <a:t>https://www.python.org/downloads/</a:t>
            </a:r>
            <a:r>
              <a:rPr lang="en-SG" dirty="0"/>
              <a:t> and download Python installer.</a:t>
            </a:r>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Windows installation, check the box “Add Python [Version] to PATH”.</a:t>
            </a:r>
          </a:p>
          <a:p>
            <a:pPr marL="354013" indent="-354013">
              <a:buFont typeface="Arial" panose="020B0604020202020204" pitchFamily="34" charset="0"/>
              <a:buChar char="•"/>
            </a:pPr>
            <a:endParaRPr lang="en-SG" dirty="0"/>
          </a:p>
        </p:txBody>
      </p:sp>
      <p:pic>
        <p:nvPicPr>
          <p:cNvPr id="5" name="Picture 4">
            <a:extLst>
              <a:ext uri="{FF2B5EF4-FFF2-40B4-BE49-F238E27FC236}">
                <a16:creationId xmlns="" xmlns:a16="http://schemas.microsoft.com/office/drawing/2014/main" id="{F6AD1538-D25B-4A29-941D-E2F400F0C40D}"/>
              </a:ext>
            </a:extLst>
          </p:cNvPr>
          <p:cNvPicPr>
            <a:picLocks noChangeAspect="1"/>
          </p:cNvPicPr>
          <p:nvPr/>
        </p:nvPicPr>
        <p:blipFill rotWithShape="1">
          <a:blip r:embed="rId5"/>
          <a:srcRect t="6560" b="56040"/>
          <a:stretch/>
        </p:blipFill>
        <p:spPr bwMode="auto">
          <a:xfrm>
            <a:off x="1740298" y="1845314"/>
            <a:ext cx="5663403" cy="158368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 xmlns:a16="http://schemas.microsoft.com/office/drawing/2014/main" id="{C850D2E0-4400-4DCF-9353-AA1A50D46EB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185"/>
          <a:stretch/>
        </p:blipFill>
        <p:spPr bwMode="auto">
          <a:xfrm>
            <a:off x="2671496" y="4099877"/>
            <a:ext cx="3801005" cy="2292508"/>
          </a:xfrm>
          <a:prstGeom prst="rect">
            <a:avLst/>
          </a:prstGeom>
          <a:noFill/>
          <a:ln w="3175">
            <a:solidFill>
              <a:schemeClr val="bg1">
                <a:lumMod val="85000"/>
              </a:schemeClr>
            </a:solidFill>
          </a:ln>
        </p:spPr>
      </p:pic>
    </p:spTree>
    <p:custDataLst>
      <p:tags r:id="rId1"/>
    </p:custDataLst>
    <p:extLst>
      <p:ext uri="{BB962C8B-B14F-4D97-AF65-F5344CB8AC3E}">
        <p14:creationId xmlns:p14="http://schemas.microsoft.com/office/powerpoint/2010/main" val="298692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Atom</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Download Atom text editor at </a:t>
            </a:r>
            <a:r>
              <a:rPr lang="en-SG" u="sng" dirty="0">
                <a:hlinkClick r:id="rId4"/>
              </a:rPr>
              <a:t>https://atom.io</a:t>
            </a:r>
            <a:r>
              <a:rPr lang="en-SG" dirty="0"/>
              <a:t> and install it.</a:t>
            </a:r>
          </a:p>
          <a:p>
            <a:pPr marL="354013" indent="-354013">
              <a:buFont typeface="Arial" panose="020B0604020202020204" pitchFamily="34" charset="0"/>
              <a:buChar char="•"/>
            </a:pPr>
            <a:endParaRPr lang="en-SG" dirty="0"/>
          </a:p>
        </p:txBody>
      </p:sp>
      <p:pic>
        <p:nvPicPr>
          <p:cNvPr id="6" name="Picture 5">
            <a:extLst>
              <a:ext uri="{FF2B5EF4-FFF2-40B4-BE49-F238E27FC236}">
                <a16:creationId xmlns="" xmlns:a16="http://schemas.microsoft.com/office/drawing/2014/main" id="{F52E60EE-182B-4659-A8CB-4EDA915DB861}"/>
              </a:ext>
            </a:extLst>
          </p:cNvPr>
          <p:cNvPicPr>
            <a:picLocks noChangeAspect="1"/>
          </p:cNvPicPr>
          <p:nvPr/>
        </p:nvPicPr>
        <p:blipFill rotWithShape="1">
          <a:blip r:embed="rId5"/>
          <a:srcRect b="36112"/>
          <a:stretch/>
        </p:blipFill>
        <p:spPr>
          <a:xfrm>
            <a:off x="687600" y="2036220"/>
            <a:ext cx="7768800" cy="3892632"/>
          </a:xfrm>
          <a:prstGeom prst="rect">
            <a:avLst/>
          </a:prstGeom>
        </p:spPr>
      </p:pic>
    </p:spTree>
    <p:custDataLst>
      <p:tags r:id="rId1"/>
    </p:custDataLst>
    <p:extLst>
      <p:ext uri="{BB962C8B-B14F-4D97-AF65-F5344CB8AC3E}">
        <p14:creationId xmlns:p14="http://schemas.microsoft.com/office/powerpoint/2010/main" val="3622039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UDIO_ID" val="282"/>
  <p:tag name="ARTICULATE_AUDIO_RECORDED" val="1"/>
  <p:tag name="ELAPSEDTIME" val="33.5"/>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78"/>
  <p:tag name="ARTICULATE_AUDIO_RECORDED" val="1"/>
  <p:tag name="ELAPSEDTIME" val="23.3"/>
  <p:tag name="ARTICULATE_USED_LAYOUT" val="2"/>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279"/>
  <p:tag name="ARTICULATE_AUDIO_RECORDED" val="1"/>
  <p:tag name="ELAPSEDTIME" val="77.8"/>
  <p:tag name="ARTICULATE_USED_LAYOUT" val="3"/>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158.5"/>
  <p:tag name="ARTICULATE_USED_LAYOUT" val="3"/>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BULLET_20" val="8226"/>
  <p:tag name="BULLET_21" val="8226"/>
  <p:tag name="BULLET_22" val="8226"/>
  <p:tag name="BULLET_23"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42.7"/>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USED_LAYOUT" val="2"/>
  <p:tag name="AUDIO_ID" val="278"/>
  <p:tag name="ARTICULATE_AUDIO_RECORDED" val="1"/>
  <p:tag name="ELAPSEDTIME" val="49.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USED_LAYOUT" val="3"/>
  <p:tag name="AUDIO_ID" val="279"/>
  <p:tag name="ARTICULATE_AUDIO_RECORDED" val="1"/>
  <p:tag name="ELAPSEDTIME" val="37.6"/>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USED_LAYOUT" val="3"/>
  <p:tag name="AUDIO_ID" val="282"/>
  <p:tag name="ARTICULATE_AUDIO_RECORDED" val="1"/>
  <p:tag name="ELAPSEDTIME" val="69.5"/>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61623"/>
  <p:tag name="BULLET_10" val="61623"/>
  <p:tag name="BULLET_11" val="61623"/>
  <p:tag name="BULLET_12" val="61623"/>
  <p:tag name="BULLET_13" val="61623"/>
  <p:tag name="BULLET_14" val="61623"/>
  <p:tag name="BULLET_15" val="61623"/>
  <p:tag name="MARGIN_1" val="-2.147484E+09"/>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USED_LAYOUT" val="3"/>
  <p:tag name="AUDIO_ID" val="283"/>
  <p:tag name="ARTICULATE_AUDIO_RECORDED" val="1"/>
  <p:tag name="ELAPSEDTIME" val="35.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USED_LAYOUT" val="3"/>
  <p:tag name="AUDIO_ID" val="281"/>
  <p:tag name="ARTICULATE_AUDIO_RECORDED" val="1"/>
  <p:tag name="ELAPSEDTIME" val="26.2"/>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USED_LAYOUT" val="3"/>
  <p:tag name="AUDIO_ID" val="284"/>
  <p:tag name="ARTICULATE_AUDIO_RECORDED" val="1"/>
  <p:tag name="ELAPSEDTIME" val="50.8"/>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22.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35.9"/>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74.8"/>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13.8"/>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1"/>
  <p:tag name="ARTICULATE_AUDIO_RECORDED" val="1"/>
  <p:tag name="ELAPSEDTIME" val="4.8"/>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29.3"/>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123.6"/>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USED_LAYOUT" val="2"/>
  <p:tag name="AUDIO_ID" val="296"/>
  <p:tag name="ARTICULATE_AUDIO_RECORDED" val="1"/>
  <p:tag name="ELAPSEDTIME" val="5.4"/>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USED_LAYOUT" val="2"/>
  <p:tag name="AUDIO_ID" val="297"/>
  <p:tag name="ARTICULATE_AUDIO_RECORDED" val="1"/>
  <p:tag name="ELAPSEDTIME" val="23.4"/>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11.5"/>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USED_LAYOUT" val="2"/>
  <p:tag name="AUDIO_ID" val="294"/>
  <p:tag name="ARTICULATE_AUDIO_RECORDED" val="1"/>
  <p:tag name="ELAPSEDTIME" val="39"/>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RTICULATE_USED_LAYOUT" val="2"/>
  <p:tag name="AUDIO_ID" val="298"/>
  <p:tag name="ARTICULATE_AUDIO_RECORDED" val="1"/>
  <p:tag name="ELAPSEDTIME" val="23.4"/>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RTICULATE_USED_LAYOUT" val="2"/>
  <p:tag name="AUDIO_ID" val="299"/>
  <p:tag name="ARTICULATE_AUDIO_RECORDED" val="1"/>
  <p:tag name="ELAPSEDTIME" val="42"/>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6.4"/>
</p:tagLst>
</file>

<file path=ppt/tags/tag8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81.4"/>
  <p:tag name="ARTICULATE_USED_LAYOUT" val="2"/>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5.xml><?xml version="1.0" encoding="utf-8"?>
<p:tagLst xmlns:a="http://schemas.openxmlformats.org/drawingml/2006/main" xmlns:r="http://schemas.openxmlformats.org/officeDocument/2006/relationships" xmlns:p="http://schemas.openxmlformats.org/presentationml/2006/main">
  <p:tag name="AUDIO_ID" val="303"/>
  <p:tag name="ARTICULATE_AUDIO_RECORDED" val="1"/>
  <p:tag name="ELAPSEDTIME" val="20.6"/>
  <p:tag name="ARTICULATE_USED_LAYOUT" val="2"/>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306"/>
  <p:tag name="ARTICULATE_AUDIO_RECORDED" val="1"/>
  <p:tag name="ELAPSEDTIME" val="52.4"/>
  <p:tag name="ARTICULATE_USED_LAYOUT" val="2"/>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9.xml><?xml version="1.0" encoding="utf-8"?>
<p:tagLst xmlns:a="http://schemas.openxmlformats.org/drawingml/2006/main" xmlns:r="http://schemas.openxmlformats.org/officeDocument/2006/relationships" xmlns:p="http://schemas.openxmlformats.org/presentationml/2006/main">
  <p:tag name="AUDIO_ID" val="296"/>
  <p:tag name="ARTICULATE_AUDIO_RECORDED" val="1"/>
  <p:tag name="ELAPSEDTIME" val="59.7"/>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1.xml><?xml version="1.0" encoding="utf-8"?>
<p:tagLst xmlns:a="http://schemas.openxmlformats.org/drawingml/2006/main" xmlns:r="http://schemas.openxmlformats.org/officeDocument/2006/relationships" xmlns:p="http://schemas.openxmlformats.org/presentationml/2006/main">
  <p:tag name="AUDIO_ID" val="309"/>
  <p:tag name="ARTICULATE_AUDIO_RECORDED" val="1"/>
  <p:tag name="ELAPSEDTIME" val="111.9"/>
  <p:tag name="ARTICULATE_USED_LAYOUT" val="2"/>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93.xml><?xml version="1.0" encoding="utf-8"?>
<p:tagLst xmlns:a="http://schemas.openxmlformats.org/drawingml/2006/main" xmlns:r="http://schemas.openxmlformats.org/officeDocument/2006/relationships" xmlns:p="http://schemas.openxmlformats.org/presentationml/2006/main">
  <p:tag name="AUDIO_ID" val="311"/>
  <p:tag name="ARTICULATE_AUDIO_RECORDED" val="1"/>
  <p:tag name="ELAPSEDTIME" val="23.8"/>
  <p:tag name="ARTICULATE_USED_LAYOUT" val="2"/>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UDIO_ID" val="312"/>
  <p:tag name="ARTICULATE_AUDIO_RECORDED" val="1"/>
  <p:tag name="ELAPSEDTIME" val="22.5"/>
  <p:tag name="ARTICULATE_USED_LAYOUT" val="2"/>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2603</TotalTime>
  <Words>6807</Words>
  <Application>Microsoft Office PowerPoint</Application>
  <PresentationFormat>On-screen Show (4:3)</PresentationFormat>
  <Paragraphs>755</Paragraphs>
  <Slides>56</Slides>
  <Notes>42</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56</vt:i4>
      </vt:variant>
    </vt:vector>
  </HeadingPairs>
  <TitlesOfParts>
    <vt:vector size="76" baseType="lpstr">
      <vt:lpstr>SimSun</vt:lpstr>
      <vt:lpstr>Arial</vt:lpstr>
      <vt:lpstr>Calibri</vt:lpstr>
      <vt:lpstr>Cambria Math</vt:lpstr>
      <vt:lpstr>Consolas</vt:lpstr>
      <vt:lpstr>Courier New</vt:lpstr>
      <vt:lpstr>DengXian</vt:lpstr>
      <vt:lpstr>Lucida sans</vt:lpstr>
      <vt:lpstr>Lucida sans</vt:lpstr>
      <vt:lpstr>Montserrat Medium</vt:lpstr>
      <vt:lpstr>Palatino Linotype</vt:lpstr>
      <vt:lpstr>Roboto Medium</vt:lpstr>
      <vt:lpstr>Symbol</vt:lpstr>
      <vt:lpstr>Times New Roman</vt:lpstr>
      <vt:lpstr>Wingdings</vt:lpstr>
      <vt:lpstr>ヒラギノ角ゴ Pro W3</vt:lpstr>
      <vt:lpstr>SBIZ</vt:lpstr>
      <vt:lpstr>3_Office Theme</vt:lpstr>
      <vt:lpstr>Office Theme</vt:lpstr>
      <vt:lpstr>1_Office Theme</vt:lpstr>
      <vt:lpstr>ANL252 – Assessments, weightage, deadlines</vt:lpstr>
      <vt:lpstr>Python for Data Analytics ANL 252</vt:lpstr>
      <vt:lpstr>Learning Objectives of ANL201 </vt:lpstr>
      <vt:lpstr>Introductions</vt:lpstr>
      <vt:lpstr>SUSS Associate faculty: Dr Munish Kumar</vt:lpstr>
      <vt:lpstr>Study Unit 1  Introduction to Python Programming </vt:lpstr>
      <vt:lpstr>Python Programming Environment</vt:lpstr>
      <vt:lpstr>Installation of Python</vt:lpstr>
      <vt:lpstr>Installation of Atom</vt:lpstr>
      <vt:lpstr>Write &amp; Execute Python Programs (I)</vt:lpstr>
      <vt:lpstr>Write &amp; Execute Python Programs (II)</vt:lpstr>
      <vt:lpstr>Write &amp; Execute Python Programs (III)</vt:lpstr>
      <vt:lpstr>Basic Arithmetic and Variables</vt:lpstr>
      <vt:lpstr>Arithmetic Operators</vt:lpstr>
      <vt:lpstr>Mathematical Calculations</vt:lpstr>
      <vt:lpstr>Variables</vt:lpstr>
      <vt:lpstr>Variable Names</vt:lpstr>
      <vt:lpstr>Assign Values to Variables</vt:lpstr>
      <vt:lpstr>Variable Types (I)</vt:lpstr>
      <vt:lpstr>Variable Types (II)</vt:lpstr>
      <vt:lpstr>Activity</vt:lpstr>
      <vt:lpstr>Activity (Answer)</vt:lpstr>
      <vt:lpstr>Discussion</vt:lpstr>
      <vt:lpstr>Print and Input</vt:lpstr>
      <vt:lpstr>Printing</vt:lpstr>
      <vt:lpstr>Formatted Printing</vt:lpstr>
      <vt:lpstr>Escape Sequences (I)</vt:lpstr>
      <vt:lpstr>Example of escape sequences</vt:lpstr>
      <vt:lpstr>Escape Sequences (II)</vt:lpstr>
      <vt:lpstr>Input</vt:lpstr>
      <vt:lpstr>Activity</vt:lpstr>
      <vt:lpstr>Discussion</vt:lpstr>
      <vt:lpstr>If-elif-else-Conditions</vt:lpstr>
      <vt:lpstr>Boolean Expressions</vt:lpstr>
      <vt:lpstr>Relational Operators</vt:lpstr>
      <vt:lpstr>Logical Operators</vt:lpstr>
      <vt:lpstr>Boolean Expressions: Examples</vt:lpstr>
      <vt:lpstr>if-block</vt:lpstr>
      <vt:lpstr>Example of an if condition</vt:lpstr>
      <vt:lpstr>if-else-block</vt:lpstr>
      <vt:lpstr>Example of if-else block</vt:lpstr>
      <vt:lpstr>if-elif-else-block</vt:lpstr>
      <vt:lpstr>Activity</vt:lpstr>
      <vt:lpstr>Discussion</vt:lpstr>
      <vt:lpstr>Loops</vt:lpstr>
      <vt:lpstr>while-Loops</vt:lpstr>
      <vt:lpstr>Example of while loop</vt:lpstr>
      <vt:lpstr>Generate Integer list</vt:lpstr>
      <vt:lpstr>for-Loops</vt:lpstr>
      <vt:lpstr>Example of for-loop</vt:lpstr>
      <vt:lpstr>Breaking from Loops</vt:lpstr>
      <vt:lpstr>Error Handling</vt:lpstr>
      <vt:lpstr>Exceptions</vt:lpstr>
      <vt:lpstr>Error Handling in Input</vt:lpstr>
      <vt:lpstr>Activity</vt:lpstr>
      <vt:lpstr>Discussion</vt:lpstr>
    </vt:vector>
  </TitlesOfParts>
  <Company>SIM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205</cp:revision>
  <dcterms:created xsi:type="dcterms:W3CDTF">2012-07-12T02:13:12Z</dcterms:created>
  <dcterms:modified xsi:type="dcterms:W3CDTF">2021-07-20T00:01:50Z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