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notesSlides/notesSlide31.xml" ContentType="application/vnd.openxmlformats-officedocument.presentationml.notesSlide+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tags/tag73.xml" ContentType="application/vnd.openxmlformats-officedocument.presentationml.tags+xml"/>
  <Override PartName="/ppt/notesSlides/notesSlide48.xml" ContentType="application/vnd.openxmlformats-officedocument.presentationml.notesSlide+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0"/>
  </p:notesMasterIdLst>
  <p:handoutMasterIdLst>
    <p:handoutMasterId r:id="rId71"/>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339" r:id="rId34"/>
    <p:sldId id="419" r:id="rId35"/>
    <p:sldId id="472" r:id="rId36"/>
    <p:sldId id="420" r:id="rId37"/>
    <p:sldId id="421" r:id="rId38"/>
    <p:sldId id="422" r:id="rId39"/>
    <p:sldId id="423" r:id="rId40"/>
    <p:sldId id="424" r:id="rId41"/>
    <p:sldId id="425" r:id="rId42"/>
    <p:sldId id="432" r:id="rId43"/>
    <p:sldId id="433" r:id="rId44"/>
    <p:sldId id="439" r:id="rId45"/>
    <p:sldId id="441" r:id="rId46"/>
    <p:sldId id="445" r:id="rId47"/>
    <p:sldId id="430" r:id="rId48"/>
    <p:sldId id="344" r:id="rId49"/>
    <p:sldId id="446" r:id="rId50"/>
    <p:sldId id="447" r:id="rId51"/>
    <p:sldId id="473" r:id="rId52"/>
    <p:sldId id="448" r:id="rId53"/>
    <p:sldId id="449" r:id="rId54"/>
    <p:sldId id="450" r:id="rId55"/>
    <p:sldId id="451" r:id="rId56"/>
    <p:sldId id="452" r:id="rId57"/>
    <p:sldId id="453" r:id="rId58"/>
    <p:sldId id="454" r:id="rId59"/>
    <p:sldId id="455" r:id="rId60"/>
    <p:sldId id="456" r:id="rId61"/>
    <p:sldId id="460" r:id="rId62"/>
    <p:sldId id="476" r:id="rId63"/>
    <p:sldId id="477" r:id="rId64"/>
    <p:sldId id="462" r:id="rId65"/>
    <p:sldId id="463" r:id="rId66"/>
    <p:sldId id="464" r:id="rId67"/>
    <p:sldId id="378" r:id="rId68"/>
    <p:sldId id="458" r:id="rId69"/>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339"/>
            <p14:sldId id="419"/>
            <p14:sldId id="472"/>
            <p14:sldId id="420"/>
            <p14:sldId id="421"/>
            <p14:sldId id="422"/>
            <p14:sldId id="423"/>
            <p14:sldId id="424"/>
            <p14:sldId id="425"/>
            <p14:sldId id="432"/>
            <p14:sldId id="433"/>
            <p14:sldId id="439"/>
            <p14:sldId id="441"/>
          </p14:sldIdLst>
        </p14:section>
        <p14:section name="Activity 2" id="{DA7A5B54-DB14-41DA-8CC9-CB0E384A6517}">
          <p14:sldIdLst>
            <p14:sldId id="445"/>
            <p14:sldId id="430"/>
            <p14:sldId id="344"/>
            <p14:sldId id="446"/>
            <p14:sldId id="447"/>
            <p14:sldId id="473"/>
            <p14:sldId id="448"/>
            <p14:sldId id="449"/>
            <p14:sldId id="450"/>
            <p14:sldId id="451"/>
            <p14:sldId id="452"/>
            <p14:sldId id="453"/>
            <p14:sldId id="454"/>
            <p14:sldId id="455"/>
            <p14:sldId id="456"/>
            <p14:sldId id="460"/>
            <p14:sldId id="476"/>
            <p14:sldId id="477"/>
            <p14:sldId id="462"/>
            <p14:sldId id="463"/>
            <p14:sldId id="464"/>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77" d="100"/>
          <a:sy n="77" d="100"/>
        </p:scale>
        <p:origin x="108" y="90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xmlns=""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xmlns=""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xmlns=""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xmlns=""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xmlns=""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xmlns=""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xmlns=""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xmlns=""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xmlns=""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xmlns=""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xmlns=""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xmlns=""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hyperlink" Target="https://scikit-learn.org/stable/modules/generated/sklearn.cluster.KMeans.%20&#8204;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7.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8.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hyperlink" Target="https://scikit-learn.org/stable/modules/generated/sklearn.tree.plot_tree.html"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hyperlink" Target="https://scikit-learn.org/stable/modules/generated/sklearn.tree.plot_tree.html"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xmlns="" val="736504923"/>
                    </a:ext>
                  </a:extLst>
                </a:gridCol>
                <a:gridCol w="2867660">
                  <a:extLst>
                    <a:ext uri="{9D8B030D-6E8A-4147-A177-3AD203B41FA5}">
                      <a16:colId xmlns:a16="http://schemas.microsoft.com/office/drawing/2014/main" xmlns="" val="2972121942"/>
                    </a:ext>
                  </a:extLst>
                </a:gridCol>
                <a:gridCol w="1188085">
                  <a:extLst>
                    <a:ext uri="{9D8B030D-6E8A-4147-A177-3AD203B41FA5}">
                      <a16:colId xmlns:a16="http://schemas.microsoft.com/office/drawing/2014/main" xmlns="" val="366444726"/>
                    </a:ext>
                  </a:extLst>
                </a:gridCol>
                <a:gridCol w="2023364">
                  <a:extLst>
                    <a:ext uri="{9D8B030D-6E8A-4147-A177-3AD203B41FA5}">
                      <a16:colId xmlns:a16="http://schemas.microsoft.com/office/drawing/2014/main" xmlns=""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xmlns=""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a16="http://schemas.microsoft.com/office/drawing/2014/main" xmlns=""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xmlns=""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xmlns=""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xmlns=""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xmlns=""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xmlns=""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xmlns=""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Install scikit-learn using pip.</a:t>
            </a:r>
          </a:p>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354013" indent="-354013">
              <a:buFont typeface="Arial" panose="020B0604020202020204" pitchFamily="34" charset="0"/>
              <a:buChar char="•"/>
            </a:pPr>
            <a:r>
              <a:rPr lang="en-US" dirty="0"/>
              <a:t>Is it sensible to use alias when importing a module or an estimator of an algorithm from the scikit-learn package?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smtClean="0">
                <a:solidFill>
                  <a:schemeClr val="tx1">
                    <a:lumMod val="65000"/>
                    <a:lumOff val="35000"/>
                  </a:schemeClr>
                </a:solidFill>
                <a:latin typeface="Consolas" panose="020B0609020204030204" pitchFamily="49" charset="0"/>
              </a:rPr>
              <a:t>na_filter</a:t>
            </a:r>
            <a:r>
              <a:rPr lang="en-US" sz="2000" dirty="0" smtClean="0">
                <a:solidFill>
                  <a:schemeClr val="tx1"/>
                </a:solidFill>
                <a:latin typeface="Consolas" panose="020B0609020204030204" pitchFamily="49" charset="0"/>
              </a:rPr>
              <a:t> </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xmlns=""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must be treated differently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them to dummy variables.</a:t>
            </a:r>
          </a:p>
          <a:p>
            <a:pPr marL="342900" indent="-342900">
              <a:buFont typeface="Arial" panose="020B0604020202020204" pitchFamily="34" charset="0"/>
              <a:buChar char="•"/>
            </a:pPr>
            <a:r>
              <a:rPr lang="en-GB" dirty="0">
                <a:latin typeface="Calibri" panose="020F0502020204030204" pitchFamily="34" charset="0"/>
              </a:rPr>
              <a:t>The number of dummy variables increases with the number of categories, which impacts on the computational effort of the analytics algorithm. </a:t>
            </a:r>
          </a:p>
          <a:p>
            <a:pPr marL="342900" indent="-342900">
              <a:buFont typeface="Arial" panose="020B0604020202020204" pitchFamily="34" charset="0"/>
              <a:buChar char="•"/>
            </a:pPr>
            <a:r>
              <a:rPr lang="en-GB" dirty="0">
                <a:latin typeface="Calibri" panose="020F0502020204030204" pitchFamily="34" charset="0"/>
              </a:rPr>
              <a:t>One solution is to reduce the number of categories at the expense of information loss.</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Similar categories are grouped together to become one new category.</a:t>
            </a:r>
          </a:p>
          <a:p>
            <a:pPr marL="342900" indent="-342900">
              <a:buFont typeface="Arial" panose="020B0604020202020204" pitchFamily="34" charset="0"/>
              <a:buChar char="•"/>
            </a:pPr>
            <a:r>
              <a:rPr lang="en-GB" dirty="0">
                <a:latin typeface="Calibri" panose="020F0502020204030204" pitchFamily="34" charset="0"/>
              </a:rPr>
              <a:t>In Python,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BE311486-9F54-40F2-BAA5-EBF9E613A883}"/>
              </a:ext>
            </a:extLst>
          </p:cNvPr>
          <p:cNvSpPr/>
          <p:nvPr/>
        </p:nvSpPr>
        <p:spPr>
          <a:xfrm>
            <a:off x="457199" y="4688731"/>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Variables are often not directly relevant in the analytics algorithm. </a:t>
            </a:r>
          </a:p>
          <a:p>
            <a:pPr marL="342900" indent="-342900">
              <a:buFont typeface="Arial" panose="020B0604020202020204" pitchFamily="34" charset="0"/>
              <a:buChar char="•"/>
            </a:pPr>
            <a:r>
              <a:rPr lang="en-US" dirty="0">
                <a:latin typeface="Calibri" panose="020F0502020204030204" pitchFamily="34" charset="0"/>
              </a:rPr>
              <a:t>They could be redundant in their meaning; some of them could also be the original version of a transformed variable.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5: </a:t>
            </a:r>
            <a:r>
              <a:rPr lang="en-GB" i="1" dirty="0" smtClean="0">
                <a:latin typeface="Roboto Medium" panose="02000000000000000000" pitchFamily="2" charset="0"/>
                <a:ea typeface="Roboto Medium" panose="02000000000000000000" pitchFamily="2" charset="0"/>
              </a:rPr>
              <a:t>Data </a:t>
            </a:r>
            <a:r>
              <a:rPr lang="en-GB" i="1" dirty="0" smtClean="0">
                <a:latin typeface="Roboto Medium" panose="02000000000000000000" pitchFamily="2" charset="0"/>
                <a:ea typeface="Roboto Medium" panose="02000000000000000000" pitchFamily="2" charset="0"/>
              </a:rPr>
              <a:t>Analytics in Python</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xmlns=""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August 2021</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Sometimes, variable names do not correspond to the needs and ideas of the analyst. </a:t>
            </a:r>
          </a:p>
          <a:p>
            <a:pPr marL="342900" indent="-342900">
              <a:buFont typeface="Arial" panose="020B0604020202020204" pitchFamily="34" charset="0"/>
              <a:buChar char="•"/>
            </a:pPr>
            <a:r>
              <a:rPr lang="en-US" dirty="0">
                <a:latin typeface="Calibri" panose="020F0502020204030204" pitchFamily="34" charset="0"/>
              </a:rPr>
              <a:t>They can be lengthy and make the result output visually appalling. </a:t>
            </a:r>
          </a:p>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BE311486-9F54-40F2-BAA5-EBF9E613A883}"/>
              </a:ext>
            </a:extLst>
          </p:cNvPr>
          <p:cNvSpPr/>
          <p:nvPr/>
        </p:nvSpPr>
        <p:spPr>
          <a:xfrm>
            <a:off x="457199" y="2957209"/>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xmlns=""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xmlns=""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xmlns=""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xmlns=""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a:t>
            </a:r>
            <a:r>
              <a:rPr lang="en-US" sz="1800" dirty="0" smtClean="0"/>
              <a:t>esign </a:t>
            </a:r>
            <a:r>
              <a:rPr lang="en-US" sz="1800" dirty="0"/>
              <a:t>Python </a:t>
            </a:r>
            <a:r>
              <a:rPr lang="en-US" sz="1800" dirty="0" err="1"/>
              <a:t>programmes</a:t>
            </a:r>
            <a:r>
              <a:rPr lang="en-US" sz="1800" dirty="0"/>
              <a:t> for performing data analytics</a:t>
            </a:r>
          </a:p>
          <a:p>
            <a:pPr lvl="0">
              <a:buFont typeface="+mj-lt"/>
              <a:buAutoNum type="arabicPeriod"/>
            </a:pPr>
            <a:r>
              <a:rPr lang="en-US" sz="1800" dirty="0" smtClean="0"/>
              <a:t>Analyse </a:t>
            </a:r>
            <a:r>
              <a:rPr lang="en-US" sz="1800" dirty="0"/>
              <a:t>data using appropriate tools for data mining</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xmlns=""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xmlns=""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xmlns="" id="{4B0457BD-61FA-4EA4-A1B1-3BCE6F8FAD29}"/>
              </a:ext>
            </a:extLst>
          </p:cNvPr>
          <p:cNvGraphicFramePr>
            <a:graphicFrameLocks noGrp="1"/>
          </p:cNvGraphicFramePr>
          <p:nvPr/>
        </p:nvGraphicFramePr>
        <p:xfrm>
          <a:off x="656303" y="1859714"/>
          <a:ext cx="7831394" cy="4003040"/>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xmlns="" val="3512644353"/>
                    </a:ext>
                  </a:extLst>
                </a:gridCol>
                <a:gridCol w="4439266">
                  <a:extLst>
                    <a:ext uri="{9D8B030D-6E8A-4147-A177-3AD203B41FA5}">
                      <a16:colId xmlns:a16="http://schemas.microsoft.com/office/drawing/2014/main" xmlns=""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xmlns=""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xmlns=""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xmlns=""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xmlns=""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xmlns=""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xmlns="" val="2000025729"/>
                    </a:ext>
                  </a:extLst>
                </a:gridCol>
                <a:gridCol w="4259541">
                  <a:extLst>
                    <a:ext uri="{9D8B030D-6E8A-4147-A177-3AD203B41FA5}">
                      <a16:colId xmlns:a16="http://schemas.microsoft.com/office/drawing/2014/main" xmlns=""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xmlns=""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xmlns="" val="2000025729"/>
                    </a:ext>
                  </a:extLst>
                </a:gridCol>
                <a:gridCol w="4259541">
                  <a:extLst>
                    <a:ext uri="{9D8B030D-6E8A-4147-A177-3AD203B41FA5}">
                      <a16:colId xmlns:a16="http://schemas.microsoft.com/office/drawing/2014/main" xmlns=""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xmlns=""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r>
                        <a:rPr lang="en-GB" sz="2000" b="0" dirty="0">
                          <a:effectLst/>
                        </a:rPr>
                        <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xmlns=""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xmlns=""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xmlns=""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a:t>
            </a:r>
            <a:r>
              <a:rPr lang="en-US" dirty="0" smtClean="0"/>
              <a:t>predicted to </a:t>
            </a:r>
            <a:r>
              <a:rPr lang="en-US" dirty="0"/>
              <a:t>buy </a:t>
            </a:r>
            <a:r>
              <a:rPr lang="en-US" dirty="0" smtClean="0"/>
              <a:t>coke in the subsample that actually bought coke</a:t>
            </a:r>
            <a:endParaRPr lang="en-US" dirty="0"/>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xmlns="" val="216108685"/>
                    </a:ext>
                  </a:extLst>
                </a:gridCol>
                <a:gridCol w="4260715">
                  <a:extLst>
                    <a:ext uri="{9D8B030D-6E8A-4147-A177-3AD203B41FA5}">
                      <a16:colId xmlns:a16="http://schemas.microsoft.com/office/drawing/2014/main" xmlns=""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xmlns=""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xmlns="" val="216108685"/>
                    </a:ext>
                  </a:extLst>
                </a:gridCol>
                <a:gridCol w="4601183">
                  <a:extLst>
                    <a:ext uri="{9D8B030D-6E8A-4147-A177-3AD203B41FA5}">
                      <a16:colId xmlns:a16="http://schemas.microsoft.com/office/drawing/2014/main" xmlns=""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xmlns=""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xmlns="" val="287452101"/>
                    </a:ext>
                  </a:extLst>
                </a:gridCol>
                <a:gridCol w="4445540">
                  <a:extLst>
                    <a:ext uri="{9D8B030D-6E8A-4147-A177-3AD203B41FA5}">
                      <a16:colId xmlns:a16="http://schemas.microsoft.com/office/drawing/2014/main" xmlns=""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xmlns=""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xmlns=""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pip to download and install scikit-learn.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xmlns="" id="{BE311486-9F54-40F2-BAA5-EBF9E613A883}"/>
              </a:ext>
            </a:extLst>
          </p:cNvPr>
          <p:cNvSpPr/>
          <p:nvPr/>
        </p:nvSpPr>
        <p:spPr>
          <a:xfrm>
            <a:off x="457201" y="176064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pip install </a:t>
            </a:r>
            <a:r>
              <a:rPr lang="en-US" sz="2000" dirty="0">
                <a:solidFill>
                  <a:schemeClr val="accent4">
                    <a:lumMod val="75000"/>
                  </a:schemeClr>
                </a:solidFill>
                <a:latin typeface="Consolas" panose="020B0609020204030204" pitchFamily="49" charset="0"/>
              </a:rPr>
              <a:t>scikit-learn</a:t>
            </a:r>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266410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3002</TotalTime>
  <Words>11929</Words>
  <Application>Microsoft Office PowerPoint</Application>
  <PresentationFormat>On-screen Show (4:3)</PresentationFormat>
  <Paragraphs>1094</Paragraphs>
  <Slides>63</Slides>
  <Notes>50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63</vt:i4>
      </vt:variant>
    </vt:vector>
  </HeadingPairs>
  <TitlesOfParts>
    <vt:vector size="80" baseType="lpstr">
      <vt:lpstr>SimSun</vt:lpstr>
      <vt:lpstr>Arial</vt:lpstr>
      <vt:lpstr>Calibri</vt:lpstr>
      <vt:lpstr>Calibri Light</vt:lpstr>
      <vt:lpstr>Consolas</vt:lpstr>
      <vt:lpstr>Courier New</vt:lpstr>
      <vt:lpstr>Lucida Sans</vt:lpstr>
      <vt:lpstr>Lucida Sans</vt:lpstr>
      <vt:lpstr>Montserrat Medium</vt:lpstr>
      <vt:lpstr>Palatino Linotype</vt:lpstr>
      <vt:lpstr>Roboto Medium</vt:lpstr>
      <vt:lpstr>Times New Roman</vt:lpstr>
      <vt:lpstr>Wingdings</vt:lpstr>
      <vt:lpstr>ヒラギノ角ゴ Pro W3</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Explore K-Means Clustering Models (II)</vt:lpstr>
      <vt:lpstr>Evaluate K-Means Clustering Models</vt:lpstr>
      <vt:lpstr>Plot K-Means Clusters</vt:lpstr>
      <vt:lpstr>Activity</vt:lpstr>
      <vt:lpstr>Discussion</vt:lpstr>
      <vt:lpstr>Decision Trees</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236</cp:revision>
  <dcterms:created xsi:type="dcterms:W3CDTF">2012-07-12T02:13:12Z</dcterms:created>
  <dcterms:modified xsi:type="dcterms:W3CDTF">2021-07-20T00:33:30Z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