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9" r:id="rId5"/>
  </p:sldMasterIdLst>
  <p:notesMasterIdLst>
    <p:notesMasterId r:id="rId71"/>
  </p:notesMasterIdLst>
  <p:handoutMasterIdLst>
    <p:handoutMasterId r:id="rId72"/>
  </p:handoutMasterIdLst>
  <p:sldIdLst>
    <p:sldId id="328" r:id="rId6"/>
    <p:sldId id="257" r:id="rId7"/>
    <p:sldId id="326" r:id="rId8"/>
    <p:sldId id="365" r:id="rId9"/>
    <p:sldId id="333" r:id="rId10"/>
    <p:sldId id="289" r:id="rId11"/>
    <p:sldId id="378" r:id="rId12"/>
    <p:sldId id="268" r:id="rId13"/>
    <p:sldId id="366" r:id="rId14"/>
    <p:sldId id="293" r:id="rId15"/>
    <p:sldId id="379" r:id="rId16"/>
    <p:sldId id="380" r:id="rId17"/>
    <p:sldId id="294" r:id="rId18"/>
    <p:sldId id="295" r:id="rId19"/>
    <p:sldId id="296" r:id="rId20"/>
    <p:sldId id="290" r:id="rId21"/>
    <p:sldId id="297" r:id="rId22"/>
    <p:sldId id="309" r:id="rId23"/>
    <p:sldId id="298" r:id="rId24"/>
    <p:sldId id="381" r:id="rId25"/>
    <p:sldId id="299" r:id="rId26"/>
    <p:sldId id="313" r:id="rId27"/>
    <p:sldId id="310" r:id="rId28"/>
    <p:sldId id="311" r:id="rId29"/>
    <p:sldId id="312" r:id="rId30"/>
    <p:sldId id="382" r:id="rId31"/>
    <p:sldId id="367" r:id="rId32"/>
    <p:sldId id="364" r:id="rId33"/>
    <p:sldId id="368" r:id="rId34"/>
    <p:sldId id="369" r:id="rId35"/>
    <p:sldId id="291" r:id="rId36"/>
    <p:sldId id="314" r:id="rId37"/>
    <p:sldId id="316" r:id="rId38"/>
    <p:sldId id="370" r:id="rId39"/>
    <p:sldId id="301" r:id="rId40"/>
    <p:sldId id="384" r:id="rId41"/>
    <p:sldId id="302" r:id="rId42"/>
    <p:sldId id="303" r:id="rId43"/>
    <p:sldId id="363" r:id="rId44"/>
    <p:sldId id="292" r:id="rId45"/>
    <p:sldId id="304" r:id="rId46"/>
    <p:sldId id="305" r:id="rId47"/>
    <p:sldId id="374" r:id="rId48"/>
    <p:sldId id="306" r:id="rId49"/>
    <p:sldId id="371" r:id="rId50"/>
    <p:sldId id="372" r:id="rId51"/>
    <p:sldId id="373" r:id="rId52"/>
    <p:sldId id="307" r:id="rId53"/>
    <p:sldId id="360" r:id="rId54"/>
    <p:sldId id="375" r:id="rId55"/>
    <p:sldId id="376" r:id="rId56"/>
    <p:sldId id="308" r:id="rId57"/>
    <p:sldId id="361" r:id="rId58"/>
    <p:sldId id="377" r:id="rId59"/>
    <p:sldId id="362" r:id="rId60"/>
    <p:sldId id="383" r:id="rId61"/>
    <p:sldId id="337" r:id="rId62"/>
    <p:sldId id="355" r:id="rId63"/>
    <p:sldId id="356" r:id="rId64"/>
    <p:sldId id="357" r:id="rId65"/>
    <p:sldId id="353" r:id="rId66"/>
    <p:sldId id="359" r:id="rId67"/>
    <p:sldId id="317" r:id="rId68"/>
    <p:sldId id="318" r:id="rId69"/>
    <p:sldId id="331" r:id="rId7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4" userDrawn="1">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CE0000"/>
    <a:srgbClr val="01385B"/>
    <a:srgbClr val="DA291C"/>
    <a:srgbClr val="99D6EA"/>
    <a:srgbClr val="003B5C"/>
    <a:srgbClr val="C8C9C7"/>
    <a:srgbClr val="042A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51" autoAdjust="0"/>
    <p:restoredTop sz="85276" autoAdjust="0"/>
  </p:normalViewPr>
  <p:slideViewPr>
    <p:cSldViewPr snapToGrid="0" snapToObjects="1">
      <p:cViewPr varScale="1">
        <p:scale>
          <a:sx n="121" d="100"/>
          <a:sy n="121" d="100"/>
        </p:scale>
        <p:origin x="828" y="102"/>
      </p:cViewPr>
      <p:guideLst>
        <p:guide orient="horz" pos="3094"/>
        <p:guide pos="224"/>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06812E-708E-48D6-8F24-B3FF6FCEDB9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SG"/>
        </a:p>
      </dgm:t>
    </dgm:pt>
    <dgm:pt modelId="{1E5AA988-6C4F-4996-8D13-6F2A49A8CAFA}">
      <dgm:prSet phldrT="[Text]"/>
      <dgm:spPr/>
      <dgm:t>
        <a:bodyPr/>
        <a:lstStyle/>
        <a:p>
          <a:r>
            <a:rPr lang="en-US" dirty="0"/>
            <a:t>Organisation</a:t>
          </a:r>
          <a:endParaRPr lang="en-SG" dirty="0"/>
        </a:p>
      </dgm:t>
    </dgm:pt>
    <dgm:pt modelId="{B512D190-EC56-4A2C-887B-35F0F86B453A}" type="parTrans" cxnId="{9D96A131-0EEE-47EC-A5CF-82A8F0331BC5}">
      <dgm:prSet/>
      <dgm:spPr/>
      <dgm:t>
        <a:bodyPr/>
        <a:lstStyle/>
        <a:p>
          <a:endParaRPr lang="en-SG"/>
        </a:p>
      </dgm:t>
    </dgm:pt>
    <dgm:pt modelId="{42CC429D-A37D-4485-8750-8A77982DD586}" type="sibTrans" cxnId="{9D96A131-0EEE-47EC-A5CF-82A8F0331BC5}">
      <dgm:prSet/>
      <dgm:spPr/>
      <dgm:t>
        <a:bodyPr/>
        <a:lstStyle/>
        <a:p>
          <a:endParaRPr lang="en-SG"/>
        </a:p>
      </dgm:t>
    </dgm:pt>
    <dgm:pt modelId="{BC1FBB11-717D-47F9-B45F-22B7677DE88C}">
      <dgm:prSet phldrT="[Text]"/>
      <dgm:spPr/>
      <dgm:t>
        <a:bodyPr/>
        <a:lstStyle/>
        <a:p>
          <a:r>
            <a:rPr lang="en-US" dirty="0"/>
            <a:t>Fundamentals</a:t>
          </a:r>
          <a:endParaRPr lang="en-SG" dirty="0"/>
        </a:p>
      </dgm:t>
    </dgm:pt>
    <dgm:pt modelId="{5E6EEDF7-0927-4044-A0EC-9ADD422A7EC4}" type="parTrans" cxnId="{A3D6C74D-015E-402F-885C-805294355258}">
      <dgm:prSet/>
      <dgm:spPr/>
      <dgm:t>
        <a:bodyPr/>
        <a:lstStyle/>
        <a:p>
          <a:endParaRPr lang="en-SG"/>
        </a:p>
      </dgm:t>
    </dgm:pt>
    <dgm:pt modelId="{8D848E14-83E0-45BB-B200-5FF8B8AAA498}" type="sibTrans" cxnId="{A3D6C74D-015E-402F-885C-805294355258}">
      <dgm:prSet/>
      <dgm:spPr/>
      <dgm:t>
        <a:bodyPr/>
        <a:lstStyle/>
        <a:p>
          <a:endParaRPr lang="en-SG"/>
        </a:p>
      </dgm:t>
    </dgm:pt>
    <dgm:pt modelId="{2902A665-606A-49E6-A02C-5DA0FC18B68C}">
      <dgm:prSet phldrT="[Text]"/>
      <dgm:spPr/>
      <dgm:t>
        <a:bodyPr/>
        <a:lstStyle/>
        <a:p>
          <a:r>
            <a:rPr lang="en-US" dirty="0"/>
            <a:t>Processes</a:t>
          </a:r>
          <a:endParaRPr lang="en-SG" dirty="0"/>
        </a:p>
      </dgm:t>
    </dgm:pt>
    <dgm:pt modelId="{B7E8614C-F7F4-42DE-BBDE-664C73EAA500}" type="parTrans" cxnId="{187BC496-6E92-4D23-855D-30490590E586}">
      <dgm:prSet/>
      <dgm:spPr/>
      <dgm:t>
        <a:bodyPr/>
        <a:lstStyle/>
        <a:p>
          <a:endParaRPr lang="en-SG"/>
        </a:p>
      </dgm:t>
    </dgm:pt>
    <dgm:pt modelId="{92FD61F1-2067-47D4-A51A-337386EF1346}" type="sibTrans" cxnId="{187BC496-6E92-4D23-855D-30490590E586}">
      <dgm:prSet/>
      <dgm:spPr/>
      <dgm:t>
        <a:bodyPr/>
        <a:lstStyle/>
        <a:p>
          <a:endParaRPr lang="en-SG"/>
        </a:p>
      </dgm:t>
    </dgm:pt>
    <dgm:pt modelId="{77B7E363-FAD6-48F6-8479-0792245C7D4B}">
      <dgm:prSet phldrT="[Text]"/>
      <dgm:spPr/>
      <dgm:t>
        <a:bodyPr/>
        <a:lstStyle/>
        <a:p>
          <a:r>
            <a:rPr lang="en-US" dirty="0"/>
            <a:t>Timeline</a:t>
          </a:r>
          <a:endParaRPr lang="en-SG" dirty="0"/>
        </a:p>
      </dgm:t>
    </dgm:pt>
    <dgm:pt modelId="{F230E464-4C61-4075-A925-47FF6C2403C8}" type="parTrans" cxnId="{0BD42B5C-F3EF-47BC-A105-C93C3DB0AF69}">
      <dgm:prSet/>
      <dgm:spPr/>
      <dgm:t>
        <a:bodyPr/>
        <a:lstStyle/>
        <a:p>
          <a:endParaRPr lang="en-SG"/>
        </a:p>
      </dgm:t>
    </dgm:pt>
    <dgm:pt modelId="{9A7D0AEA-BDF7-4EE7-AE6F-6307B7017BF3}" type="sibTrans" cxnId="{0BD42B5C-F3EF-47BC-A105-C93C3DB0AF69}">
      <dgm:prSet/>
      <dgm:spPr/>
      <dgm:t>
        <a:bodyPr/>
        <a:lstStyle/>
        <a:p>
          <a:endParaRPr lang="en-SG"/>
        </a:p>
      </dgm:t>
    </dgm:pt>
    <dgm:pt modelId="{7EE1107A-130C-476C-9FEE-098E49B49607}">
      <dgm:prSet phldrT="[Text]"/>
      <dgm:spPr/>
      <dgm:t>
        <a:bodyPr/>
        <a:lstStyle/>
        <a:p>
          <a:r>
            <a:rPr lang="en-US" dirty="0"/>
            <a:t>What has happened</a:t>
          </a:r>
          <a:endParaRPr lang="en-SG" dirty="0"/>
        </a:p>
      </dgm:t>
    </dgm:pt>
    <dgm:pt modelId="{40464C73-EC63-4C31-8FC2-44FAF5312424}" type="parTrans" cxnId="{AD91F7B2-3FD9-40AA-8A6A-3C7A26B45EFF}">
      <dgm:prSet/>
      <dgm:spPr/>
      <dgm:t>
        <a:bodyPr/>
        <a:lstStyle/>
        <a:p>
          <a:endParaRPr lang="en-SG"/>
        </a:p>
      </dgm:t>
    </dgm:pt>
    <dgm:pt modelId="{8A456C33-9230-4FDF-87E2-77819FDF340B}" type="sibTrans" cxnId="{AD91F7B2-3FD9-40AA-8A6A-3C7A26B45EFF}">
      <dgm:prSet/>
      <dgm:spPr/>
      <dgm:t>
        <a:bodyPr/>
        <a:lstStyle/>
        <a:p>
          <a:endParaRPr lang="en-SG"/>
        </a:p>
      </dgm:t>
    </dgm:pt>
    <dgm:pt modelId="{68C5C060-5EAD-454B-A985-39518F74887F}">
      <dgm:prSet phldrT="[Text]"/>
      <dgm:spPr/>
      <dgm:t>
        <a:bodyPr/>
        <a:lstStyle/>
        <a:p>
          <a:r>
            <a:rPr lang="en-US" dirty="0"/>
            <a:t>Projected future</a:t>
          </a:r>
          <a:endParaRPr lang="en-SG" dirty="0"/>
        </a:p>
      </dgm:t>
    </dgm:pt>
    <dgm:pt modelId="{45B8CDC2-05D7-49ED-BAE8-9DDA40326D45}" type="parTrans" cxnId="{ABF5E5F6-4854-4869-9321-D4A1FE81E6F4}">
      <dgm:prSet/>
      <dgm:spPr/>
      <dgm:t>
        <a:bodyPr/>
        <a:lstStyle/>
        <a:p>
          <a:endParaRPr lang="en-SG"/>
        </a:p>
      </dgm:t>
    </dgm:pt>
    <dgm:pt modelId="{66F31BC8-25B8-485E-9E5C-AD06724BDF12}" type="sibTrans" cxnId="{ABF5E5F6-4854-4869-9321-D4A1FE81E6F4}">
      <dgm:prSet/>
      <dgm:spPr/>
      <dgm:t>
        <a:bodyPr/>
        <a:lstStyle/>
        <a:p>
          <a:endParaRPr lang="en-SG"/>
        </a:p>
      </dgm:t>
    </dgm:pt>
    <dgm:pt modelId="{A549DF8C-1214-417F-A501-C41A3FBFC029}">
      <dgm:prSet phldrT="[Text]"/>
      <dgm:spPr/>
      <dgm:t>
        <a:bodyPr/>
        <a:lstStyle/>
        <a:p>
          <a:r>
            <a:rPr lang="en-US" dirty="0"/>
            <a:t>Measures</a:t>
          </a:r>
          <a:endParaRPr lang="en-SG" dirty="0"/>
        </a:p>
      </dgm:t>
    </dgm:pt>
    <dgm:pt modelId="{A0C067F0-23BC-4CFF-88C2-8B162D05DA33}" type="parTrans" cxnId="{69E5B22C-7D8F-44F9-B40C-6ED14B7778F3}">
      <dgm:prSet/>
      <dgm:spPr/>
      <dgm:t>
        <a:bodyPr/>
        <a:lstStyle/>
        <a:p>
          <a:endParaRPr lang="en-SG"/>
        </a:p>
      </dgm:t>
    </dgm:pt>
    <dgm:pt modelId="{B9ADED37-A40E-420F-A77A-61161D6FB701}" type="sibTrans" cxnId="{69E5B22C-7D8F-44F9-B40C-6ED14B7778F3}">
      <dgm:prSet/>
      <dgm:spPr/>
      <dgm:t>
        <a:bodyPr/>
        <a:lstStyle/>
        <a:p>
          <a:endParaRPr lang="en-SG"/>
        </a:p>
      </dgm:t>
    </dgm:pt>
    <dgm:pt modelId="{1C59302C-C14C-45D1-B69E-7B654079C129}">
      <dgm:prSet phldrT="[Text]"/>
      <dgm:spPr/>
      <dgm:t>
        <a:bodyPr/>
        <a:lstStyle/>
        <a:p>
          <a:r>
            <a:rPr lang="en-US" dirty="0"/>
            <a:t>What was </a:t>
          </a:r>
          <a:r>
            <a:rPr lang="en-US" dirty="0" err="1"/>
            <a:t>underken</a:t>
          </a:r>
          <a:endParaRPr lang="en-SG" dirty="0"/>
        </a:p>
      </dgm:t>
    </dgm:pt>
    <dgm:pt modelId="{72223315-B8E5-4508-8DBC-D7305328F721}" type="parTrans" cxnId="{F1B1E62F-452D-4485-989A-FFDD4B57E169}">
      <dgm:prSet/>
      <dgm:spPr/>
      <dgm:t>
        <a:bodyPr/>
        <a:lstStyle/>
        <a:p>
          <a:endParaRPr lang="en-SG"/>
        </a:p>
      </dgm:t>
    </dgm:pt>
    <dgm:pt modelId="{63B1F9FC-39C6-4D37-9EC1-3D4D993536F9}" type="sibTrans" cxnId="{F1B1E62F-452D-4485-989A-FFDD4B57E169}">
      <dgm:prSet/>
      <dgm:spPr/>
      <dgm:t>
        <a:bodyPr/>
        <a:lstStyle/>
        <a:p>
          <a:endParaRPr lang="en-SG"/>
        </a:p>
      </dgm:t>
    </dgm:pt>
    <dgm:pt modelId="{8E2245DA-7957-486B-A8FD-77C65AC37040}">
      <dgm:prSet phldrT="[Text]"/>
      <dgm:spPr/>
      <dgm:t>
        <a:bodyPr/>
        <a:lstStyle/>
        <a:p>
          <a:r>
            <a:rPr lang="en-US" dirty="0"/>
            <a:t>What was achieved</a:t>
          </a:r>
          <a:endParaRPr lang="en-SG" dirty="0"/>
        </a:p>
      </dgm:t>
    </dgm:pt>
    <dgm:pt modelId="{C2B227EB-CC95-47A1-8984-994691103816}" type="parTrans" cxnId="{8913C43B-DB92-4AD6-A032-03D9141D8727}">
      <dgm:prSet/>
      <dgm:spPr/>
      <dgm:t>
        <a:bodyPr/>
        <a:lstStyle/>
        <a:p>
          <a:endParaRPr lang="en-SG"/>
        </a:p>
      </dgm:t>
    </dgm:pt>
    <dgm:pt modelId="{619BA582-18CA-4F13-848C-77EF14AF73F7}" type="sibTrans" cxnId="{8913C43B-DB92-4AD6-A032-03D9141D8727}">
      <dgm:prSet/>
      <dgm:spPr/>
      <dgm:t>
        <a:bodyPr/>
        <a:lstStyle/>
        <a:p>
          <a:endParaRPr lang="en-SG"/>
        </a:p>
      </dgm:t>
    </dgm:pt>
    <dgm:pt modelId="{980B3EF7-6C8A-4B0E-9615-9E0DBC519856}">
      <dgm:prSet phldrT="[Text]"/>
      <dgm:spPr/>
      <dgm:t>
        <a:bodyPr/>
        <a:lstStyle/>
        <a:p>
          <a:r>
            <a:rPr lang="en-US" dirty="0"/>
            <a:t>Objectives</a:t>
          </a:r>
          <a:endParaRPr lang="en-SG" dirty="0"/>
        </a:p>
      </dgm:t>
    </dgm:pt>
    <dgm:pt modelId="{8D2AA458-B54E-430C-A471-9A7A17C24517}" type="parTrans" cxnId="{1DA780AE-822B-4CDE-A1D2-44BE8322FD97}">
      <dgm:prSet/>
      <dgm:spPr/>
      <dgm:t>
        <a:bodyPr/>
        <a:lstStyle/>
        <a:p>
          <a:endParaRPr lang="en-SG"/>
        </a:p>
      </dgm:t>
    </dgm:pt>
    <dgm:pt modelId="{4CAFBF46-AA57-4139-915D-0C3760A65CC0}" type="sibTrans" cxnId="{1DA780AE-822B-4CDE-A1D2-44BE8322FD97}">
      <dgm:prSet/>
      <dgm:spPr/>
      <dgm:t>
        <a:bodyPr/>
        <a:lstStyle/>
        <a:p>
          <a:endParaRPr lang="en-SG"/>
        </a:p>
      </dgm:t>
    </dgm:pt>
    <dgm:pt modelId="{DF1FAA7A-4EB9-438F-81D8-8D61C8639498}">
      <dgm:prSet phldrT="[Text]"/>
      <dgm:spPr/>
      <dgm:t>
        <a:bodyPr/>
        <a:lstStyle/>
        <a:p>
          <a:r>
            <a:rPr lang="en-US" dirty="0"/>
            <a:t>	Benchmark</a:t>
          </a:r>
          <a:endParaRPr lang="en-SG" dirty="0"/>
        </a:p>
      </dgm:t>
    </dgm:pt>
    <dgm:pt modelId="{3AA1AFB7-FB1B-44C9-B020-D27E7C5FEF7D}" type="parTrans" cxnId="{FCB4C971-F275-4994-B1DE-38F91B777F7D}">
      <dgm:prSet/>
      <dgm:spPr/>
      <dgm:t>
        <a:bodyPr/>
        <a:lstStyle/>
        <a:p>
          <a:endParaRPr lang="en-SG"/>
        </a:p>
      </dgm:t>
    </dgm:pt>
    <dgm:pt modelId="{31001269-729B-49C0-88E7-1888615AFC36}" type="sibTrans" cxnId="{FCB4C971-F275-4994-B1DE-38F91B777F7D}">
      <dgm:prSet/>
      <dgm:spPr/>
      <dgm:t>
        <a:bodyPr/>
        <a:lstStyle/>
        <a:p>
          <a:endParaRPr lang="en-SG"/>
        </a:p>
      </dgm:t>
    </dgm:pt>
    <dgm:pt modelId="{1512F572-DEA6-4D5C-8328-C2D08AB6D2F5}">
      <dgm:prSet phldrT="[Text]"/>
      <dgm:spPr/>
      <dgm:t>
        <a:bodyPr/>
        <a:lstStyle/>
        <a:p>
          <a:r>
            <a:rPr lang="en-US" dirty="0"/>
            <a:t>Relative to ?</a:t>
          </a:r>
          <a:endParaRPr lang="en-SG" dirty="0"/>
        </a:p>
      </dgm:t>
    </dgm:pt>
    <dgm:pt modelId="{99BBEBF5-3CB5-411E-AE41-39E4DAF52500}" type="parTrans" cxnId="{63388B85-260C-434F-8777-D48FA002C40C}">
      <dgm:prSet/>
      <dgm:spPr/>
      <dgm:t>
        <a:bodyPr/>
        <a:lstStyle/>
        <a:p>
          <a:endParaRPr lang="en-SG"/>
        </a:p>
      </dgm:t>
    </dgm:pt>
    <dgm:pt modelId="{4E6C1824-ACE6-4221-99BC-8D66674668C5}" type="sibTrans" cxnId="{63388B85-260C-434F-8777-D48FA002C40C}">
      <dgm:prSet/>
      <dgm:spPr/>
      <dgm:t>
        <a:bodyPr/>
        <a:lstStyle/>
        <a:p>
          <a:endParaRPr lang="en-SG"/>
        </a:p>
      </dgm:t>
    </dgm:pt>
    <dgm:pt modelId="{F5844B5B-123A-490E-BFD9-4AF9C1ACADB2}">
      <dgm:prSet phldrT="[Text]"/>
      <dgm:spPr/>
      <dgm:t>
        <a:bodyPr/>
        <a:lstStyle/>
        <a:p>
          <a:r>
            <a:rPr lang="en-US" dirty="0"/>
            <a:t>Performance</a:t>
          </a:r>
          <a:endParaRPr lang="en-SG" dirty="0"/>
        </a:p>
      </dgm:t>
    </dgm:pt>
    <dgm:pt modelId="{DB373D5D-1C8D-4775-BB0C-0B1F9CE54CFE}" type="parTrans" cxnId="{3834CC8D-3B02-428E-80FB-EB918DE9D2F8}">
      <dgm:prSet/>
      <dgm:spPr/>
      <dgm:t>
        <a:bodyPr/>
        <a:lstStyle/>
        <a:p>
          <a:endParaRPr lang="en-SG"/>
        </a:p>
      </dgm:t>
    </dgm:pt>
    <dgm:pt modelId="{60176EA3-6982-443E-A57C-DD0AEB6538E8}" type="sibTrans" cxnId="{3834CC8D-3B02-428E-80FB-EB918DE9D2F8}">
      <dgm:prSet/>
      <dgm:spPr/>
      <dgm:t>
        <a:bodyPr/>
        <a:lstStyle/>
        <a:p>
          <a:endParaRPr lang="en-SG"/>
        </a:p>
      </dgm:t>
    </dgm:pt>
    <dgm:pt modelId="{F2DAE113-2A19-4091-8A77-FC68B3E917B2}">
      <dgm:prSet phldrT="[Text]"/>
      <dgm:spPr/>
      <dgm:t>
        <a:bodyPr/>
        <a:lstStyle/>
        <a:p>
          <a:r>
            <a:rPr lang="en-US" dirty="0"/>
            <a:t>Use Judgment to validate or update business</a:t>
          </a:r>
          <a:endParaRPr lang="en-SG" dirty="0"/>
        </a:p>
      </dgm:t>
    </dgm:pt>
    <dgm:pt modelId="{561A6C50-3B18-4043-8FED-5F4AF55CE985}" type="parTrans" cxnId="{5C638A80-CF5F-462C-8FE8-BB7A19AE5D46}">
      <dgm:prSet/>
      <dgm:spPr/>
      <dgm:t>
        <a:bodyPr/>
        <a:lstStyle/>
        <a:p>
          <a:endParaRPr lang="en-SG"/>
        </a:p>
      </dgm:t>
    </dgm:pt>
    <dgm:pt modelId="{21376BE1-A0B6-4DD7-8E8E-4E7C319E6576}" type="sibTrans" cxnId="{5C638A80-CF5F-462C-8FE8-BB7A19AE5D46}">
      <dgm:prSet/>
      <dgm:spPr/>
      <dgm:t>
        <a:bodyPr/>
        <a:lstStyle/>
        <a:p>
          <a:endParaRPr lang="en-SG"/>
        </a:p>
      </dgm:t>
    </dgm:pt>
    <dgm:pt modelId="{E039FEFB-70D0-4342-8244-2A8E3FC6D714}">
      <dgm:prSet phldrT="[Text]"/>
      <dgm:spPr/>
      <dgm:t>
        <a:bodyPr/>
        <a:lstStyle/>
        <a:p>
          <a:r>
            <a:rPr lang="en-US" dirty="0"/>
            <a:t>Strategy</a:t>
          </a:r>
          <a:endParaRPr lang="en-SG" dirty="0"/>
        </a:p>
      </dgm:t>
    </dgm:pt>
    <dgm:pt modelId="{EE3267B8-BF9C-4E8C-9911-F32ACB34D93A}" type="parTrans" cxnId="{FEDE85BB-F4EC-48DD-BF72-571CC1DA620E}">
      <dgm:prSet/>
      <dgm:spPr/>
      <dgm:t>
        <a:bodyPr/>
        <a:lstStyle/>
        <a:p>
          <a:endParaRPr lang="en-SG"/>
        </a:p>
      </dgm:t>
    </dgm:pt>
    <dgm:pt modelId="{C06E35D1-EA3A-4F3E-8E2D-55232B235832}" type="sibTrans" cxnId="{FEDE85BB-F4EC-48DD-BF72-571CC1DA620E}">
      <dgm:prSet/>
      <dgm:spPr/>
      <dgm:t>
        <a:bodyPr/>
        <a:lstStyle/>
        <a:p>
          <a:endParaRPr lang="en-SG"/>
        </a:p>
      </dgm:t>
    </dgm:pt>
    <dgm:pt modelId="{2642D9ED-8359-41E3-B187-AE4FE0A3CFFA}">
      <dgm:prSet phldrT="[Text]"/>
      <dgm:spPr/>
      <dgm:t>
        <a:bodyPr/>
        <a:lstStyle/>
        <a:p>
          <a:r>
            <a:rPr lang="en-US" dirty="0"/>
            <a:t>Continual Improvement (Feedback)</a:t>
          </a:r>
          <a:endParaRPr lang="en-SG" dirty="0"/>
        </a:p>
      </dgm:t>
    </dgm:pt>
    <dgm:pt modelId="{93261CF2-9A1B-4804-BED8-EB7A7890AEE6}" type="parTrans" cxnId="{A1CF43E0-8EBD-4387-A1CE-14A0CD0E4885}">
      <dgm:prSet/>
      <dgm:spPr/>
      <dgm:t>
        <a:bodyPr/>
        <a:lstStyle/>
        <a:p>
          <a:endParaRPr lang="en-SG"/>
        </a:p>
      </dgm:t>
    </dgm:pt>
    <dgm:pt modelId="{DB22A4E9-19C6-4A90-BA7E-40EBA9A5FD97}" type="sibTrans" cxnId="{A1CF43E0-8EBD-4387-A1CE-14A0CD0E4885}">
      <dgm:prSet/>
      <dgm:spPr/>
      <dgm:t>
        <a:bodyPr/>
        <a:lstStyle/>
        <a:p>
          <a:endParaRPr lang="en-SG"/>
        </a:p>
      </dgm:t>
    </dgm:pt>
    <dgm:pt modelId="{20DA69BD-4325-4FC7-80CC-56B64F908DB5}">
      <dgm:prSet phldrT="[Text]"/>
      <dgm:spPr/>
      <dgm:t>
        <a:bodyPr/>
        <a:lstStyle/>
        <a:p>
          <a:r>
            <a:rPr lang="en-US" dirty="0"/>
            <a:t> Means not an End</a:t>
          </a:r>
        </a:p>
      </dgm:t>
    </dgm:pt>
    <dgm:pt modelId="{47DFD2ED-F9F0-4B1F-B2AD-DBAEC64274ED}" type="parTrans" cxnId="{93237492-14E5-4A7C-A312-9D5ECAE0AC6B}">
      <dgm:prSet/>
      <dgm:spPr/>
      <dgm:t>
        <a:bodyPr/>
        <a:lstStyle/>
        <a:p>
          <a:endParaRPr lang="en-SG"/>
        </a:p>
      </dgm:t>
    </dgm:pt>
    <dgm:pt modelId="{8E7C4A8A-A33E-4CA1-AAFD-C632484527D0}" type="sibTrans" cxnId="{93237492-14E5-4A7C-A312-9D5ECAE0AC6B}">
      <dgm:prSet/>
      <dgm:spPr/>
      <dgm:t>
        <a:bodyPr/>
        <a:lstStyle/>
        <a:p>
          <a:endParaRPr lang="en-SG"/>
        </a:p>
      </dgm:t>
    </dgm:pt>
    <dgm:pt modelId="{E14C56C5-4A0B-4F38-8F1A-EEBF16E12820}">
      <dgm:prSet phldrT="[Text]"/>
      <dgm:spPr/>
      <dgm:t>
        <a:bodyPr/>
        <a:lstStyle/>
        <a:p>
          <a:r>
            <a:rPr lang="en-US" dirty="0"/>
            <a:t>Linked to BPM</a:t>
          </a:r>
          <a:endParaRPr lang="en-SG" dirty="0"/>
        </a:p>
      </dgm:t>
    </dgm:pt>
    <dgm:pt modelId="{3FF8ADE0-1292-4D71-9AE5-76912E3F6D5F}" type="parTrans" cxnId="{54879B4B-A26C-47F6-BC87-80D347AC142C}">
      <dgm:prSet/>
      <dgm:spPr/>
      <dgm:t>
        <a:bodyPr/>
        <a:lstStyle/>
        <a:p>
          <a:endParaRPr lang="en-SG"/>
        </a:p>
      </dgm:t>
    </dgm:pt>
    <dgm:pt modelId="{9FA0EE26-5A00-4D97-849C-48FBD68EF21B}" type="sibTrans" cxnId="{54879B4B-A26C-47F6-BC87-80D347AC142C}">
      <dgm:prSet/>
      <dgm:spPr/>
      <dgm:t>
        <a:bodyPr/>
        <a:lstStyle/>
        <a:p>
          <a:endParaRPr lang="en-SG"/>
        </a:p>
      </dgm:t>
    </dgm:pt>
    <dgm:pt modelId="{B6B361E4-AFBE-4CD0-989D-39F00907D56A}">
      <dgm:prSet phldrT="[Text]"/>
      <dgm:spPr/>
      <dgm:t>
        <a:bodyPr/>
        <a:lstStyle/>
        <a:p>
          <a:r>
            <a:rPr lang="en-US" dirty="0"/>
            <a:t>Targets </a:t>
          </a:r>
          <a:r>
            <a:rPr lang="en-US" dirty="0">
              <a:sym typeface="Wingdings" panose="05000000000000000000" pitchFamily="2" charset="2"/>
            </a:rPr>
            <a:t> Execution  Performance (BPM)</a:t>
          </a:r>
          <a:endParaRPr lang="en-SG" dirty="0"/>
        </a:p>
      </dgm:t>
    </dgm:pt>
    <dgm:pt modelId="{3A20D51B-BA8C-4A3C-9CB6-D6D634C214B5}" type="parTrans" cxnId="{5471978A-3A60-40DD-9606-0A059342B3A9}">
      <dgm:prSet/>
      <dgm:spPr/>
      <dgm:t>
        <a:bodyPr/>
        <a:lstStyle/>
        <a:p>
          <a:endParaRPr lang="en-SG"/>
        </a:p>
      </dgm:t>
    </dgm:pt>
    <dgm:pt modelId="{6CB62B92-EAFC-4FB2-B448-DB3833896D4F}" type="sibTrans" cxnId="{5471978A-3A60-40DD-9606-0A059342B3A9}">
      <dgm:prSet/>
      <dgm:spPr/>
      <dgm:t>
        <a:bodyPr/>
        <a:lstStyle/>
        <a:p>
          <a:endParaRPr lang="en-SG"/>
        </a:p>
      </dgm:t>
    </dgm:pt>
    <dgm:pt modelId="{893E358A-6E1B-469D-82C2-7B0CCDE60CB9}" type="pres">
      <dgm:prSet presAssocID="{2006812E-708E-48D6-8F24-B3FF6FCEDB9E}" presName="Name0" presStyleCnt="0">
        <dgm:presLayoutVars>
          <dgm:dir/>
          <dgm:resizeHandles/>
        </dgm:presLayoutVars>
      </dgm:prSet>
      <dgm:spPr/>
    </dgm:pt>
    <dgm:pt modelId="{B1287DA2-DC4B-40FF-BDC1-D5A0999A1A9D}" type="pres">
      <dgm:prSet presAssocID="{1E5AA988-6C4F-4996-8D13-6F2A49A8CAFA}" presName="compNode" presStyleCnt="0"/>
      <dgm:spPr/>
    </dgm:pt>
    <dgm:pt modelId="{B318896B-8D25-40BE-AA2F-A2438F7E078B}" type="pres">
      <dgm:prSet presAssocID="{1E5AA988-6C4F-4996-8D13-6F2A49A8CAFA}" presName="dummyConnPt" presStyleCnt="0"/>
      <dgm:spPr/>
    </dgm:pt>
    <dgm:pt modelId="{6D2F6005-2E93-42F1-BEC8-B0A43BE750C4}" type="pres">
      <dgm:prSet presAssocID="{1E5AA988-6C4F-4996-8D13-6F2A49A8CAFA}" presName="node" presStyleLbl="node1" presStyleIdx="0" presStyleCnt="7">
        <dgm:presLayoutVars>
          <dgm:bulletEnabled val="1"/>
        </dgm:presLayoutVars>
      </dgm:prSet>
      <dgm:spPr/>
    </dgm:pt>
    <dgm:pt modelId="{E3A050C1-8093-470A-91A6-BF54C38615FE}" type="pres">
      <dgm:prSet presAssocID="{42CC429D-A37D-4485-8750-8A77982DD586}" presName="sibTrans" presStyleLbl="bgSibTrans2D1" presStyleIdx="0" presStyleCnt="6"/>
      <dgm:spPr/>
    </dgm:pt>
    <dgm:pt modelId="{46FE52C7-AB08-4243-B0D1-A956AD1303CC}" type="pres">
      <dgm:prSet presAssocID="{77B7E363-FAD6-48F6-8479-0792245C7D4B}" presName="compNode" presStyleCnt="0"/>
      <dgm:spPr/>
    </dgm:pt>
    <dgm:pt modelId="{77E2AE6C-5718-4751-911E-B91F8C909158}" type="pres">
      <dgm:prSet presAssocID="{77B7E363-FAD6-48F6-8479-0792245C7D4B}" presName="dummyConnPt" presStyleCnt="0"/>
      <dgm:spPr/>
    </dgm:pt>
    <dgm:pt modelId="{70F1D8EB-8E89-4795-BC52-CCE3AF64353B}" type="pres">
      <dgm:prSet presAssocID="{77B7E363-FAD6-48F6-8479-0792245C7D4B}" presName="node" presStyleLbl="node1" presStyleIdx="1" presStyleCnt="7">
        <dgm:presLayoutVars>
          <dgm:bulletEnabled val="1"/>
        </dgm:presLayoutVars>
      </dgm:prSet>
      <dgm:spPr/>
    </dgm:pt>
    <dgm:pt modelId="{E98D2752-EF88-4463-B59A-83C1C33E7F72}" type="pres">
      <dgm:prSet presAssocID="{9A7D0AEA-BDF7-4EE7-AE6F-6307B7017BF3}" presName="sibTrans" presStyleLbl="bgSibTrans2D1" presStyleIdx="1" presStyleCnt="6"/>
      <dgm:spPr/>
    </dgm:pt>
    <dgm:pt modelId="{0730ABB4-3657-47CC-81BB-A0AA9EC88C43}" type="pres">
      <dgm:prSet presAssocID="{A549DF8C-1214-417F-A501-C41A3FBFC029}" presName="compNode" presStyleCnt="0"/>
      <dgm:spPr/>
    </dgm:pt>
    <dgm:pt modelId="{76FB3885-0699-4801-9102-119F875BBFB0}" type="pres">
      <dgm:prSet presAssocID="{A549DF8C-1214-417F-A501-C41A3FBFC029}" presName="dummyConnPt" presStyleCnt="0"/>
      <dgm:spPr/>
    </dgm:pt>
    <dgm:pt modelId="{FACB8859-2991-4666-80A0-A49B70ED796A}" type="pres">
      <dgm:prSet presAssocID="{A549DF8C-1214-417F-A501-C41A3FBFC029}" presName="node" presStyleLbl="node1" presStyleIdx="2" presStyleCnt="7">
        <dgm:presLayoutVars>
          <dgm:bulletEnabled val="1"/>
        </dgm:presLayoutVars>
      </dgm:prSet>
      <dgm:spPr/>
    </dgm:pt>
    <dgm:pt modelId="{F77CE2A1-E3E3-4167-94FC-1042AF0747A1}" type="pres">
      <dgm:prSet presAssocID="{B9ADED37-A40E-420F-A77A-61161D6FB701}" presName="sibTrans" presStyleLbl="bgSibTrans2D1" presStyleIdx="2" presStyleCnt="6"/>
      <dgm:spPr/>
    </dgm:pt>
    <dgm:pt modelId="{BB826333-FFA2-425E-94E9-D9085370435A}" type="pres">
      <dgm:prSet presAssocID="{DF1FAA7A-4EB9-438F-81D8-8D61C8639498}" presName="compNode" presStyleCnt="0"/>
      <dgm:spPr/>
    </dgm:pt>
    <dgm:pt modelId="{F94DAD5B-EE1C-49AA-A2B6-7D674BFB5A6D}" type="pres">
      <dgm:prSet presAssocID="{DF1FAA7A-4EB9-438F-81D8-8D61C8639498}" presName="dummyConnPt" presStyleCnt="0"/>
      <dgm:spPr/>
    </dgm:pt>
    <dgm:pt modelId="{833D62A3-8204-43AE-8378-16FCD55E9782}" type="pres">
      <dgm:prSet presAssocID="{DF1FAA7A-4EB9-438F-81D8-8D61C8639498}" presName="node" presStyleLbl="node1" presStyleIdx="3" presStyleCnt="7">
        <dgm:presLayoutVars>
          <dgm:bulletEnabled val="1"/>
        </dgm:presLayoutVars>
      </dgm:prSet>
      <dgm:spPr/>
    </dgm:pt>
    <dgm:pt modelId="{04CAB76A-8CD6-41EB-AA54-9467308C6604}" type="pres">
      <dgm:prSet presAssocID="{31001269-729B-49C0-88E7-1888615AFC36}" presName="sibTrans" presStyleLbl="bgSibTrans2D1" presStyleIdx="3" presStyleCnt="6"/>
      <dgm:spPr/>
    </dgm:pt>
    <dgm:pt modelId="{6F8A6A87-5766-4A2B-A662-98F1C3D91FE0}" type="pres">
      <dgm:prSet presAssocID="{F5844B5B-123A-490E-BFD9-4AF9C1ACADB2}" presName="compNode" presStyleCnt="0"/>
      <dgm:spPr/>
    </dgm:pt>
    <dgm:pt modelId="{2618B590-9B09-4463-ACE4-40D5B106BCE3}" type="pres">
      <dgm:prSet presAssocID="{F5844B5B-123A-490E-BFD9-4AF9C1ACADB2}" presName="dummyConnPt" presStyleCnt="0"/>
      <dgm:spPr/>
    </dgm:pt>
    <dgm:pt modelId="{D359D09B-7D30-4759-9388-06A1102E1107}" type="pres">
      <dgm:prSet presAssocID="{F5844B5B-123A-490E-BFD9-4AF9C1ACADB2}" presName="node" presStyleLbl="node1" presStyleIdx="4" presStyleCnt="7">
        <dgm:presLayoutVars>
          <dgm:bulletEnabled val="1"/>
        </dgm:presLayoutVars>
      </dgm:prSet>
      <dgm:spPr/>
    </dgm:pt>
    <dgm:pt modelId="{9272231E-9B3B-4DBB-B53C-E9794F3D7B6B}" type="pres">
      <dgm:prSet presAssocID="{60176EA3-6982-443E-A57C-DD0AEB6538E8}" presName="sibTrans" presStyleLbl="bgSibTrans2D1" presStyleIdx="4" presStyleCnt="6"/>
      <dgm:spPr/>
    </dgm:pt>
    <dgm:pt modelId="{9FE5A6FC-AA03-4D1C-B3AE-5CC1A1923FD4}" type="pres">
      <dgm:prSet presAssocID="{E039FEFB-70D0-4342-8244-2A8E3FC6D714}" presName="compNode" presStyleCnt="0"/>
      <dgm:spPr/>
    </dgm:pt>
    <dgm:pt modelId="{AC13CCBC-F4A5-4FA8-8A15-1DCCC71B4670}" type="pres">
      <dgm:prSet presAssocID="{E039FEFB-70D0-4342-8244-2A8E3FC6D714}" presName="dummyConnPt" presStyleCnt="0"/>
      <dgm:spPr/>
    </dgm:pt>
    <dgm:pt modelId="{7407090D-020E-4B67-AF22-A54C4E6AC64F}" type="pres">
      <dgm:prSet presAssocID="{E039FEFB-70D0-4342-8244-2A8E3FC6D714}" presName="node" presStyleLbl="node1" presStyleIdx="5" presStyleCnt="7">
        <dgm:presLayoutVars>
          <dgm:bulletEnabled val="1"/>
        </dgm:presLayoutVars>
      </dgm:prSet>
      <dgm:spPr/>
    </dgm:pt>
    <dgm:pt modelId="{B8FC1F3B-5FE7-4B9C-897B-E6A2D05973EA}" type="pres">
      <dgm:prSet presAssocID="{C06E35D1-EA3A-4F3E-8E2D-55232B235832}" presName="sibTrans" presStyleLbl="bgSibTrans2D1" presStyleIdx="5" presStyleCnt="6"/>
      <dgm:spPr/>
    </dgm:pt>
    <dgm:pt modelId="{6BECFB8E-EA15-4F61-ACEB-4DD64EDCECEE}" type="pres">
      <dgm:prSet presAssocID="{20DA69BD-4325-4FC7-80CC-56B64F908DB5}" presName="compNode" presStyleCnt="0"/>
      <dgm:spPr/>
    </dgm:pt>
    <dgm:pt modelId="{15AFE33B-C2CE-442D-B7B2-CFFFD49DD699}" type="pres">
      <dgm:prSet presAssocID="{20DA69BD-4325-4FC7-80CC-56B64F908DB5}" presName="dummyConnPt" presStyleCnt="0"/>
      <dgm:spPr/>
    </dgm:pt>
    <dgm:pt modelId="{3C092C11-66D0-403C-9224-0457A7CB1532}" type="pres">
      <dgm:prSet presAssocID="{20DA69BD-4325-4FC7-80CC-56B64F908DB5}" presName="node" presStyleLbl="node1" presStyleIdx="6" presStyleCnt="7">
        <dgm:presLayoutVars>
          <dgm:bulletEnabled val="1"/>
        </dgm:presLayoutVars>
      </dgm:prSet>
      <dgm:spPr/>
    </dgm:pt>
  </dgm:ptLst>
  <dgm:cxnLst>
    <dgm:cxn modelId="{722F9E00-2D18-4690-B22A-820028F1B5EF}" type="presOf" srcId="{2902A665-606A-49E6-A02C-5DA0FC18B68C}" destId="{6D2F6005-2E93-42F1-BEC8-B0A43BE750C4}" srcOrd="0" destOrd="2" presId="urn:microsoft.com/office/officeart/2005/8/layout/bProcess4"/>
    <dgm:cxn modelId="{DA167E02-153D-4E5D-8C25-24E057034A38}" type="presOf" srcId="{2642D9ED-8359-41E3-B187-AE4FE0A3CFFA}" destId="{3C092C11-66D0-403C-9224-0457A7CB1532}" srcOrd="0" destOrd="1" presId="urn:microsoft.com/office/officeart/2005/8/layout/bProcess4"/>
    <dgm:cxn modelId="{699A1218-FE48-4C77-8B9B-6C155BE90441}" type="presOf" srcId="{1C59302C-C14C-45D1-B69E-7B654079C129}" destId="{FACB8859-2991-4666-80A0-A49B70ED796A}" srcOrd="0" destOrd="1" presId="urn:microsoft.com/office/officeart/2005/8/layout/bProcess4"/>
    <dgm:cxn modelId="{CA86D318-8187-439F-83C6-A1055D9C2D37}" type="presOf" srcId="{B6B361E4-AFBE-4CD0-989D-39F00907D56A}" destId="{7407090D-020E-4B67-AF22-A54C4E6AC64F}" srcOrd="0" destOrd="2" presId="urn:microsoft.com/office/officeart/2005/8/layout/bProcess4"/>
    <dgm:cxn modelId="{9013F81A-192A-4CDB-82A9-63FC72FC5EEB}" type="presOf" srcId="{E039FEFB-70D0-4342-8244-2A8E3FC6D714}" destId="{7407090D-020E-4B67-AF22-A54C4E6AC64F}" srcOrd="0" destOrd="0" presId="urn:microsoft.com/office/officeart/2005/8/layout/bProcess4"/>
    <dgm:cxn modelId="{ADC92E1C-6720-482C-BC31-D91040BDE228}" type="presOf" srcId="{7EE1107A-130C-476C-9FEE-098E49B49607}" destId="{70F1D8EB-8E89-4795-BC52-CCE3AF64353B}" srcOrd="0" destOrd="1" presId="urn:microsoft.com/office/officeart/2005/8/layout/bProcess4"/>
    <dgm:cxn modelId="{283D2C2B-1020-42A1-BEEC-CBAC933E66DD}" type="presOf" srcId="{980B3EF7-6C8A-4B0E-9615-9E0DBC519856}" destId="{6D2F6005-2E93-42F1-BEC8-B0A43BE750C4}" srcOrd="0" destOrd="3" presId="urn:microsoft.com/office/officeart/2005/8/layout/bProcess4"/>
    <dgm:cxn modelId="{69E5B22C-7D8F-44F9-B40C-6ED14B7778F3}" srcId="{2006812E-708E-48D6-8F24-B3FF6FCEDB9E}" destId="{A549DF8C-1214-417F-A501-C41A3FBFC029}" srcOrd="2" destOrd="0" parTransId="{A0C067F0-23BC-4CFF-88C2-8B162D05DA33}" sibTransId="{B9ADED37-A40E-420F-A77A-61161D6FB701}"/>
    <dgm:cxn modelId="{F8C1182D-01F5-48DC-B6B6-759B0DCC8FAC}" type="presOf" srcId="{2006812E-708E-48D6-8F24-B3FF6FCEDB9E}" destId="{893E358A-6E1B-469D-82C2-7B0CCDE60CB9}" srcOrd="0" destOrd="0" presId="urn:microsoft.com/office/officeart/2005/8/layout/bProcess4"/>
    <dgm:cxn modelId="{F1B1E62F-452D-4485-989A-FFDD4B57E169}" srcId="{A549DF8C-1214-417F-A501-C41A3FBFC029}" destId="{1C59302C-C14C-45D1-B69E-7B654079C129}" srcOrd="0" destOrd="0" parTransId="{72223315-B8E5-4508-8DBC-D7305328F721}" sibTransId="{63B1F9FC-39C6-4D37-9EC1-3D4D993536F9}"/>
    <dgm:cxn modelId="{9D96A131-0EEE-47EC-A5CF-82A8F0331BC5}" srcId="{2006812E-708E-48D6-8F24-B3FF6FCEDB9E}" destId="{1E5AA988-6C4F-4996-8D13-6F2A49A8CAFA}" srcOrd="0" destOrd="0" parTransId="{B512D190-EC56-4A2C-887B-35F0F86B453A}" sibTransId="{42CC429D-A37D-4485-8750-8A77982DD586}"/>
    <dgm:cxn modelId="{447E9033-584B-4D21-BB91-416289288E7C}" type="presOf" srcId="{1E5AA988-6C4F-4996-8D13-6F2A49A8CAFA}" destId="{6D2F6005-2E93-42F1-BEC8-B0A43BE750C4}" srcOrd="0" destOrd="0" presId="urn:microsoft.com/office/officeart/2005/8/layout/bProcess4"/>
    <dgm:cxn modelId="{77650039-F893-4FB2-B22F-873721598A01}" type="presOf" srcId="{42CC429D-A37D-4485-8750-8A77982DD586}" destId="{E3A050C1-8093-470A-91A6-BF54C38615FE}" srcOrd="0" destOrd="0" presId="urn:microsoft.com/office/officeart/2005/8/layout/bProcess4"/>
    <dgm:cxn modelId="{8913C43B-DB92-4AD6-A032-03D9141D8727}" srcId="{A549DF8C-1214-417F-A501-C41A3FBFC029}" destId="{8E2245DA-7957-486B-A8FD-77C65AC37040}" srcOrd="1" destOrd="0" parTransId="{C2B227EB-CC95-47A1-8984-994691103816}" sibTransId="{619BA582-18CA-4F13-848C-77EF14AF73F7}"/>
    <dgm:cxn modelId="{0BD42B5C-F3EF-47BC-A105-C93C3DB0AF69}" srcId="{2006812E-708E-48D6-8F24-B3FF6FCEDB9E}" destId="{77B7E363-FAD6-48F6-8479-0792245C7D4B}" srcOrd="1" destOrd="0" parTransId="{F230E464-4C61-4075-A925-47FF6C2403C8}" sibTransId="{9A7D0AEA-BDF7-4EE7-AE6F-6307B7017BF3}"/>
    <dgm:cxn modelId="{49867646-A503-4D16-A354-2D60D5F65B7F}" type="presOf" srcId="{F2DAE113-2A19-4091-8A77-FC68B3E917B2}" destId="{D359D09B-7D30-4759-9388-06A1102E1107}" srcOrd="0" destOrd="1" presId="urn:microsoft.com/office/officeart/2005/8/layout/bProcess4"/>
    <dgm:cxn modelId="{54879B4B-A26C-47F6-BC87-80D347AC142C}" srcId="{E039FEFB-70D0-4342-8244-2A8E3FC6D714}" destId="{E14C56C5-4A0B-4F38-8F1A-EEBF16E12820}" srcOrd="0" destOrd="0" parTransId="{3FF8ADE0-1292-4D71-9AE5-76912E3F6D5F}" sibTransId="{9FA0EE26-5A00-4D97-849C-48FBD68EF21B}"/>
    <dgm:cxn modelId="{A3D6C74D-015E-402F-885C-805294355258}" srcId="{1E5AA988-6C4F-4996-8D13-6F2A49A8CAFA}" destId="{BC1FBB11-717D-47F9-B45F-22B7677DE88C}" srcOrd="0" destOrd="0" parTransId="{5E6EEDF7-0927-4044-A0EC-9ADD422A7EC4}" sibTransId="{8D848E14-83E0-45BB-B200-5FF8B8AAA498}"/>
    <dgm:cxn modelId="{41F7B950-BB09-4555-8945-EC2CDABF5DE8}" type="presOf" srcId="{E14C56C5-4A0B-4F38-8F1A-EEBF16E12820}" destId="{7407090D-020E-4B67-AF22-A54C4E6AC64F}" srcOrd="0" destOrd="1" presId="urn:microsoft.com/office/officeart/2005/8/layout/bProcess4"/>
    <dgm:cxn modelId="{46BC1351-8BD9-46AF-8ADA-31A03BFBB821}" type="presOf" srcId="{60176EA3-6982-443E-A57C-DD0AEB6538E8}" destId="{9272231E-9B3B-4DBB-B53C-E9794F3D7B6B}" srcOrd="0" destOrd="0" presId="urn:microsoft.com/office/officeart/2005/8/layout/bProcess4"/>
    <dgm:cxn modelId="{6170C551-4291-450C-860A-B794ACE7E277}" type="presOf" srcId="{B9ADED37-A40E-420F-A77A-61161D6FB701}" destId="{F77CE2A1-E3E3-4167-94FC-1042AF0747A1}" srcOrd="0" destOrd="0" presId="urn:microsoft.com/office/officeart/2005/8/layout/bProcess4"/>
    <dgm:cxn modelId="{FCB4C971-F275-4994-B1DE-38F91B777F7D}" srcId="{2006812E-708E-48D6-8F24-B3FF6FCEDB9E}" destId="{DF1FAA7A-4EB9-438F-81D8-8D61C8639498}" srcOrd="3" destOrd="0" parTransId="{3AA1AFB7-FB1B-44C9-B020-D27E7C5FEF7D}" sibTransId="{31001269-729B-49C0-88E7-1888615AFC36}"/>
    <dgm:cxn modelId="{D5D0B474-771A-406D-9E9C-824827C0B422}" type="presOf" srcId="{20DA69BD-4325-4FC7-80CC-56B64F908DB5}" destId="{3C092C11-66D0-403C-9224-0457A7CB1532}" srcOrd="0" destOrd="0" presId="urn:microsoft.com/office/officeart/2005/8/layout/bProcess4"/>
    <dgm:cxn modelId="{2C932F77-A533-4C40-A516-C2514FA4977A}" type="presOf" srcId="{DF1FAA7A-4EB9-438F-81D8-8D61C8639498}" destId="{833D62A3-8204-43AE-8378-16FCD55E9782}" srcOrd="0" destOrd="0" presId="urn:microsoft.com/office/officeart/2005/8/layout/bProcess4"/>
    <dgm:cxn modelId="{5C638A80-CF5F-462C-8FE8-BB7A19AE5D46}" srcId="{F5844B5B-123A-490E-BFD9-4AF9C1ACADB2}" destId="{F2DAE113-2A19-4091-8A77-FC68B3E917B2}" srcOrd="0" destOrd="0" parTransId="{561A6C50-3B18-4043-8FED-5F4AF55CE985}" sibTransId="{21376BE1-A0B6-4DD7-8E8E-4E7C319E6576}"/>
    <dgm:cxn modelId="{63388B85-260C-434F-8777-D48FA002C40C}" srcId="{DF1FAA7A-4EB9-438F-81D8-8D61C8639498}" destId="{1512F572-DEA6-4D5C-8328-C2D08AB6D2F5}" srcOrd="0" destOrd="0" parTransId="{99BBEBF5-3CB5-411E-AE41-39E4DAF52500}" sibTransId="{4E6C1824-ACE6-4221-99BC-8D66674668C5}"/>
    <dgm:cxn modelId="{5471978A-3A60-40DD-9606-0A059342B3A9}" srcId="{E039FEFB-70D0-4342-8244-2A8E3FC6D714}" destId="{B6B361E4-AFBE-4CD0-989D-39F00907D56A}" srcOrd="1" destOrd="0" parTransId="{3A20D51B-BA8C-4A3C-9CB6-D6D634C214B5}" sibTransId="{6CB62B92-EAFC-4FB2-B448-DB3833896D4F}"/>
    <dgm:cxn modelId="{3834CC8D-3B02-428E-80FB-EB918DE9D2F8}" srcId="{2006812E-708E-48D6-8F24-B3FF6FCEDB9E}" destId="{F5844B5B-123A-490E-BFD9-4AF9C1ACADB2}" srcOrd="4" destOrd="0" parTransId="{DB373D5D-1C8D-4775-BB0C-0B1F9CE54CFE}" sibTransId="{60176EA3-6982-443E-A57C-DD0AEB6538E8}"/>
    <dgm:cxn modelId="{1FE49390-0E07-42AB-9208-F3A8CB43A650}" type="presOf" srcId="{8E2245DA-7957-486B-A8FD-77C65AC37040}" destId="{FACB8859-2991-4666-80A0-A49B70ED796A}" srcOrd="0" destOrd="2" presId="urn:microsoft.com/office/officeart/2005/8/layout/bProcess4"/>
    <dgm:cxn modelId="{93237492-14E5-4A7C-A312-9D5ECAE0AC6B}" srcId="{2006812E-708E-48D6-8F24-B3FF6FCEDB9E}" destId="{20DA69BD-4325-4FC7-80CC-56B64F908DB5}" srcOrd="6" destOrd="0" parTransId="{47DFD2ED-F9F0-4B1F-B2AD-DBAEC64274ED}" sibTransId="{8E7C4A8A-A33E-4CA1-AAFD-C632484527D0}"/>
    <dgm:cxn modelId="{187BC496-6E92-4D23-855D-30490590E586}" srcId="{1E5AA988-6C4F-4996-8D13-6F2A49A8CAFA}" destId="{2902A665-606A-49E6-A02C-5DA0FC18B68C}" srcOrd="1" destOrd="0" parTransId="{B7E8614C-F7F4-42DE-BBDE-664C73EAA500}" sibTransId="{92FD61F1-2067-47D4-A51A-337386EF1346}"/>
    <dgm:cxn modelId="{A8EA739D-F94F-4569-AA33-667F0E85F5AB}" type="presOf" srcId="{77B7E363-FAD6-48F6-8479-0792245C7D4B}" destId="{70F1D8EB-8E89-4795-BC52-CCE3AF64353B}" srcOrd="0" destOrd="0" presId="urn:microsoft.com/office/officeart/2005/8/layout/bProcess4"/>
    <dgm:cxn modelId="{7AEDDCA5-497B-448A-82E7-152B960CB71E}" type="presOf" srcId="{68C5C060-5EAD-454B-A985-39518F74887F}" destId="{70F1D8EB-8E89-4795-BC52-CCE3AF64353B}" srcOrd="0" destOrd="2" presId="urn:microsoft.com/office/officeart/2005/8/layout/bProcess4"/>
    <dgm:cxn modelId="{AC222DA9-2BDF-4A99-94EF-E17AAA131F1A}" type="presOf" srcId="{1512F572-DEA6-4D5C-8328-C2D08AB6D2F5}" destId="{833D62A3-8204-43AE-8378-16FCD55E9782}" srcOrd="0" destOrd="1" presId="urn:microsoft.com/office/officeart/2005/8/layout/bProcess4"/>
    <dgm:cxn modelId="{1DA780AE-822B-4CDE-A1D2-44BE8322FD97}" srcId="{1E5AA988-6C4F-4996-8D13-6F2A49A8CAFA}" destId="{980B3EF7-6C8A-4B0E-9615-9E0DBC519856}" srcOrd="2" destOrd="0" parTransId="{8D2AA458-B54E-430C-A471-9A7A17C24517}" sibTransId="{4CAFBF46-AA57-4139-915D-0C3760A65CC0}"/>
    <dgm:cxn modelId="{AD91F7B2-3FD9-40AA-8A6A-3C7A26B45EFF}" srcId="{77B7E363-FAD6-48F6-8479-0792245C7D4B}" destId="{7EE1107A-130C-476C-9FEE-098E49B49607}" srcOrd="0" destOrd="0" parTransId="{40464C73-EC63-4C31-8FC2-44FAF5312424}" sibTransId="{8A456C33-9230-4FDF-87E2-77819FDF340B}"/>
    <dgm:cxn modelId="{FEDE85BB-F4EC-48DD-BF72-571CC1DA620E}" srcId="{2006812E-708E-48D6-8F24-B3FF6FCEDB9E}" destId="{E039FEFB-70D0-4342-8244-2A8E3FC6D714}" srcOrd="5" destOrd="0" parTransId="{EE3267B8-BF9C-4E8C-9911-F32ACB34D93A}" sibTransId="{C06E35D1-EA3A-4F3E-8E2D-55232B235832}"/>
    <dgm:cxn modelId="{0EA9D9CB-B605-4B64-8A5D-9BD9ADEF2A01}" type="presOf" srcId="{C06E35D1-EA3A-4F3E-8E2D-55232B235832}" destId="{B8FC1F3B-5FE7-4B9C-897B-E6A2D05973EA}" srcOrd="0" destOrd="0" presId="urn:microsoft.com/office/officeart/2005/8/layout/bProcess4"/>
    <dgm:cxn modelId="{3900F5CB-B765-4AE0-A922-C9DCCB4CF229}" type="presOf" srcId="{A549DF8C-1214-417F-A501-C41A3FBFC029}" destId="{FACB8859-2991-4666-80A0-A49B70ED796A}" srcOrd="0" destOrd="0" presId="urn:microsoft.com/office/officeart/2005/8/layout/bProcess4"/>
    <dgm:cxn modelId="{E4D993D0-31EC-4731-A3AF-E7A9D4314CC6}" type="presOf" srcId="{BC1FBB11-717D-47F9-B45F-22B7677DE88C}" destId="{6D2F6005-2E93-42F1-BEC8-B0A43BE750C4}" srcOrd="0" destOrd="1" presId="urn:microsoft.com/office/officeart/2005/8/layout/bProcess4"/>
    <dgm:cxn modelId="{EA87FADE-C61F-4F0B-B4BC-03D4C66A2418}" type="presOf" srcId="{F5844B5B-123A-490E-BFD9-4AF9C1ACADB2}" destId="{D359D09B-7D30-4759-9388-06A1102E1107}" srcOrd="0" destOrd="0" presId="urn:microsoft.com/office/officeart/2005/8/layout/bProcess4"/>
    <dgm:cxn modelId="{A1CF43E0-8EBD-4387-A1CE-14A0CD0E4885}" srcId="{20DA69BD-4325-4FC7-80CC-56B64F908DB5}" destId="{2642D9ED-8359-41E3-B187-AE4FE0A3CFFA}" srcOrd="0" destOrd="0" parTransId="{93261CF2-9A1B-4804-BED8-EB7A7890AEE6}" sibTransId="{DB22A4E9-19C6-4A90-BA7E-40EBA9A5FD97}"/>
    <dgm:cxn modelId="{6FCF3FE7-6346-497E-862D-1D026A889482}" type="presOf" srcId="{31001269-729B-49C0-88E7-1888615AFC36}" destId="{04CAB76A-8CD6-41EB-AA54-9467308C6604}" srcOrd="0" destOrd="0" presId="urn:microsoft.com/office/officeart/2005/8/layout/bProcess4"/>
    <dgm:cxn modelId="{959947ED-5C0E-48F6-9431-E0181B7ED32A}" type="presOf" srcId="{9A7D0AEA-BDF7-4EE7-AE6F-6307B7017BF3}" destId="{E98D2752-EF88-4463-B59A-83C1C33E7F72}" srcOrd="0" destOrd="0" presId="urn:microsoft.com/office/officeart/2005/8/layout/bProcess4"/>
    <dgm:cxn modelId="{ABF5E5F6-4854-4869-9321-D4A1FE81E6F4}" srcId="{77B7E363-FAD6-48F6-8479-0792245C7D4B}" destId="{68C5C060-5EAD-454B-A985-39518F74887F}" srcOrd="1" destOrd="0" parTransId="{45B8CDC2-05D7-49ED-BAE8-9DDA40326D45}" sibTransId="{66F31BC8-25B8-485E-9E5C-AD06724BDF12}"/>
    <dgm:cxn modelId="{45ED4542-E51F-409F-8B00-84B6C02E8CA6}" type="presParOf" srcId="{893E358A-6E1B-469D-82C2-7B0CCDE60CB9}" destId="{B1287DA2-DC4B-40FF-BDC1-D5A0999A1A9D}" srcOrd="0" destOrd="0" presId="urn:microsoft.com/office/officeart/2005/8/layout/bProcess4"/>
    <dgm:cxn modelId="{3E4AAB84-A997-48C8-9DE7-513326CBAC71}" type="presParOf" srcId="{B1287DA2-DC4B-40FF-BDC1-D5A0999A1A9D}" destId="{B318896B-8D25-40BE-AA2F-A2438F7E078B}" srcOrd="0" destOrd="0" presId="urn:microsoft.com/office/officeart/2005/8/layout/bProcess4"/>
    <dgm:cxn modelId="{009A769B-4519-4D48-ACBD-BAC0F5C28314}" type="presParOf" srcId="{B1287DA2-DC4B-40FF-BDC1-D5A0999A1A9D}" destId="{6D2F6005-2E93-42F1-BEC8-B0A43BE750C4}" srcOrd="1" destOrd="0" presId="urn:microsoft.com/office/officeart/2005/8/layout/bProcess4"/>
    <dgm:cxn modelId="{D27EED5A-296A-4C3E-BCA9-8EAA686BE0AE}" type="presParOf" srcId="{893E358A-6E1B-469D-82C2-7B0CCDE60CB9}" destId="{E3A050C1-8093-470A-91A6-BF54C38615FE}" srcOrd="1" destOrd="0" presId="urn:microsoft.com/office/officeart/2005/8/layout/bProcess4"/>
    <dgm:cxn modelId="{453830BF-58A9-4BC9-A268-BF71A8B2E9FA}" type="presParOf" srcId="{893E358A-6E1B-469D-82C2-7B0CCDE60CB9}" destId="{46FE52C7-AB08-4243-B0D1-A956AD1303CC}" srcOrd="2" destOrd="0" presId="urn:microsoft.com/office/officeart/2005/8/layout/bProcess4"/>
    <dgm:cxn modelId="{5A461927-F646-4C4E-826D-173A062A6CA3}" type="presParOf" srcId="{46FE52C7-AB08-4243-B0D1-A956AD1303CC}" destId="{77E2AE6C-5718-4751-911E-B91F8C909158}" srcOrd="0" destOrd="0" presId="urn:microsoft.com/office/officeart/2005/8/layout/bProcess4"/>
    <dgm:cxn modelId="{E6EFE40A-958C-4115-A84D-7CD1BA6739A8}" type="presParOf" srcId="{46FE52C7-AB08-4243-B0D1-A956AD1303CC}" destId="{70F1D8EB-8E89-4795-BC52-CCE3AF64353B}" srcOrd="1" destOrd="0" presId="urn:microsoft.com/office/officeart/2005/8/layout/bProcess4"/>
    <dgm:cxn modelId="{7F550D59-F917-4394-B0FB-63F22C878A60}" type="presParOf" srcId="{893E358A-6E1B-469D-82C2-7B0CCDE60CB9}" destId="{E98D2752-EF88-4463-B59A-83C1C33E7F72}" srcOrd="3" destOrd="0" presId="urn:microsoft.com/office/officeart/2005/8/layout/bProcess4"/>
    <dgm:cxn modelId="{A40CEEDD-8F08-4BF1-9BA4-23FC851887CF}" type="presParOf" srcId="{893E358A-6E1B-469D-82C2-7B0CCDE60CB9}" destId="{0730ABB4-3657-47CC-81BB-A0AA9EC88C43}" srcOrd="4" destOrd="0" presId="urn:microsoft.com/office/officeart/2005/8/layout/bProcess4"/>
    <dgm:cxn modelId="{78E0F3F0-65A1-45AA-A458-0BB8742DF0E3}" type="presParOf" srcId="{0730ABB4-3657-47CC-81BB-A0AA9EC88C43}" destId="{76FB3885-0699-4801-9102-119F875BBFB0}" srcOrd="0" destOrd="0" presId="urn:microsoft.com/office/officeart/2005/8/layout/bProcess4"/>
    <dgm:cxn modelId="{C59D068C-A247-460B-A4CD-CC5BC59ACB52}" type="presParOf" srcId="{0730ABB4-3657-47CC-81BB-A0AA9EC88C43}" destId="{FACB8859-2991-4666-80A0-A49B70ED796A}" srcOrd="1" destOrd="0" presId="urn:microsoft.com/office/officeart/2005/8/layout/bProcess4"/>
    <dgm:cxn modelId="{C668F3DB-FA21-481D-A257-E649B28B66AD}" type="presParOf" srcId="{893E358A-6E1B-469D-82C2-7B0CCDE60CB9}" destId="{F77CE2A1-E3E3-4167-94FC-1042AF0747A1}" srcOrd="5" destOrd="0" presId="urn:microsoft.com/office/officeart/2005/8/layout/bProcess4"/>
    <dgm:cxn modelId="{CB796375-3473-4527-9CB5-0FD9440478D6}" type="presParOf" srcId="{893E358A-6E1B-469D-82C2-7B0CCDE60CB9}" destId="{BB826333-FFA2-425E-94E9-D9085370435A}" srcOrd="6" destOrd="0" presId="urn:microsoft.com/office/officeart/2005/8/layout/bProcess4"/>
    <dgm:cxn modelId="{01C09EEA-9509-4287-99D2-DD17B1E10A11}" type="presParOf" srcId="{BB826333-FFA2-425E-94E9-D9085370435A}" destId="{F94DAD5B-EE1C-49AA-A2B6-7D674BFB5A6D}" srcOrd="0" destOrd="0" presId="urn:microsoft.com/office/officeart/2005/8/layout/bProcess4"/>
    <dgm:cxn modelId="{C329E13C-B088-441C-AF45-F5B996AFEBD1}" type="presParOf" srcId="{BB826333-FFA2-425E-94E9-D9085370435A}" destId="{833D62A3-8204-43AE-8378-16FCD55E9782}" srcOrd="1" destOrd="0" presId="urn:microsoft.com/office/officeart/2005/8/layout/bProcess4"/>
    <dgm:cxn modelId="{D9D3522D-EC2C-4017-B60C-B9A82CF48E85}" type="presParOf" srcId="{893E358A-6E1B-469D-82C2-7B0CCDE60CB9}" destId="{04CAB76A-8CD6-41EB-AA54-9467308C6604}" srcOrd="7" destOrd="0" presId="urn:microsoft.com/office/officeart/2005/8/layout/bProcess4"/>
    <dgm:cxn modelId="{F1B33A83-6BB2-436A-BFE0-AA11CC49ADD2}" type="presParOf" srcId="{893E358A-6E1B-469D-82C2-7B0CCDE60CB9}" destId="{6F8A6A87-5766-4A2B-A662-98F1C3D91FE0}" srcOrd="8" destOrd="0" presId="urn:microsoft.com/office/officeart/2005/8/layout/bProcess4"/>
    <dgm:cxn modelId="{0A628420-25C0-498A-97E8-3D64A7C11E24}" type="presParOf" srcId="{6F8A6A87-5766-4A2B-A662-98F1C3D91FE0}" destId="{2618B590-9B09-4463-ACE4-40D5B106BCE3}" srcOrd="0" destOrd="0" presId="urn:microsoft.com/office/officeart/2005/8/layout/bProcess4"/>
    <dgm:cxn modelId="{E77CCC79-07AE-4C19-8FE3-82F259AE4427}" type="presParOf" srcId="{6F8A6A87-5766-4A2B-A662-98F1C3D91FE0}" destId="{D359D09B-7D30-4759-9388-06A1102E1107}" srcOrd="1" destOrd="0" presId="urn:microsoft.com/office/officeart/2005/8/layout/bProcess4"/>
    <dgm:cxn modelId="{C7A2DC6D-F371-41A5-B2B1-3C49D8610B72}" type="presParOf" srcId="{893E358A-6E1B-469D-82C2-7B0CCDE60CB9}" destId="{9272231E-9B3B-4DBB-B53C-E9794F3D7B6B}" srcOrd="9" destOrd="0" presId="urn:microsoft.com/office/officeart/2005/8/layout/bProcess4"/>
    <dgm:cxn modelId="{2A9D7F5D-B6ED-445F-9F46-1D8F539173D4}" type="presParOf" srcId="{893E358A-6E1B-469D-82C2-7B0CCDE60CB9}" destId="{9FE5A6FC-AA03-4D1C-B3AE-5CC1A1923FD4}" srcOrd="10" destOrd="0" presId="urn:microsoft.com/office/officeart/2005/8/layout/bProcess4"/>
    <dgm:cxn modelId="{BC6811E7-FC03-45E3-B918-6EB852BDC874}" type="presParOf" srcId="{9FE5A6FC-AA03-4D1C-B3AE-5CC1A1923FD4}" destId="{AC13CCBC-F4A5-4FA8-8A15-1DCCC71B4670}" srcOrd="0" destOrd="0" presId="urn:microsoft.com/office/officeart/2005/8/layout/bProcess4"/>
    <dgm:cxn modelId="{228EB99A-15E6-4315-AD09-1722B7421125}" type="presParOf" srcId="{9FE5A6FC-AA03-4D1C-B3AE-5CC1A1923FD4}" destId="{7407090D-020E-4B67-AF22-A54C4E6AC64F}" srcOrd="1" destOrd="0" presId="urn:microsoft.com/office/officeart/2005/8/layout/bProcess4"/>
    <dgm:cxn modelId="{50F3EF55-F9C2-4EA1-80C3-6C294C8FF825}" type="presParOf" srcId="{893E358A-6E1B-469D-82C2-7B0CCDE60CB9}" destId="{B8FC1F3B-5FE7-4B9C-897B-E6A2D05973EA}" srcOrd="11" destOrd="0" presId="urn:microsoft.com/office/officeart/2005/8/layout/bProcess4"/>
    <dgm:cxn modelId="{C1BB3FE3-FB53-48C8-BF63-4094B1395BE5}" type="presParOf" srcId="{893E358A-6E1B-469D-82C2-7B0CCDE60CB9}" destId="{6BECFB8E-EA15-4F61-ACEB-4DD64EDCECEE}" srcOrd="12" destOrd="0" presId="urn:microsoft.com/office/officeart/2005/8/layout/bProcess4"/>
    <dgm:cxn modelId="{6A1FB896-4222-4D2D-B5AA-81EB60398D0A}" type="presParOf" srcId="{6BECFB8E-EA15-4F61-ACEB-4DD64EDCECEE}" destId="{15AFE33B-C2CE-442D-B7B2-CFFFD49DD699}" srcOrd="0" destOrd="0" presId="urn:microsoft.com/office/officeart/2005/8/layout/bProcess4"/>
    <dgm:cxn modelId="{F4C60D19-9162-4C62-A506-7236F3112569}" type="presParOf" srcId="{6BECFB8E-EA15-4F61-ACEB-4DD64EDCECEE}" destId="{3C092C11-66D0-403C-9224-0457A7CB1532}"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050C1-8093-470A-91A6-BF54C38615FE}">
      <dsp:nvSpPr>
        <dsp:cNvPr id="0" name=""/>
        <dsp:cNvSpPr/>
      </dsp:nvSpPr>
      <dsp:spPr>
        <a:xfrm rot="5400000">
          <a:off x="-278290" y="10801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2F6005-2E93-42F1-BEC8-B0A43BE750C4}">
      <dsp:nvSpPr>
        <dsp:cNvPr id="0" name=""/>
        <dsp:cNvSpPr/>
      </dsp:nvSpPr>
      <dsp:spPr>
        <a:xfrm>
          <a:off x="3065"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Organisation</a:t>
          </a:r>
          <a:endParaRPr lang="en-SG" sz="1300" kern="1200" dirty="0"/>
        </a:p>
        <a:p>
          <a:pPr marL="57150" lvl="1" indent="-57150" algn="l" defTabSz="444500">
            <a:lnSpc>
              <a:spcPct val="90000"/>
            </a:lnSpc>
            <a:spcBef>
              <a:spcPct val="0"/>
            </a:spcBef>
            <a:spcAft>
              <a:spcPct val="15000"/>
            </a:spcAft>
            <a:buChar char="•"/>
          </a:pPr>
          <a:r>
            <a:rPr lang="en-US" sz="1000" kern="1200" dirty="0"/>
            <a:t>Fundamentals</a:t>
          </a:r>
          <a:endParaRPr lang="en-SG" sz="1000" kern="1200" dirty="0"/>
        </a:p>
        <a:p>
          <a:pPr marL="57150" lvl="1" indent="-57150" algn="l" defTabSz="444500">
            <a:lnSpc>
              <a:spcPct val="90000"/>
            </a:lnSpc>
            <a:spcBef>
              <a:spcPct val="0"/>
            </a:spcBef>
            <a:spcAft>
              <a:spcPct val="15000"/>
            </a:spcAft>
            <a:buChar char="•"/>
          </a:pPr>
          <a:r>
            <a:rPr lang="en-US" sz="1000" kern="1200" dirty="0"/>
            <a:t>Processes</a:t>
          </a:r>
          <a:endParaRPr lang="en-SG" sz="1000" kern="1200" dirty="0"/>
        </a:p>
        <a:p>
          <a:pPr marL="57150" lvl="1" indent="-57150" algn="l" defTabSz="444500">
            <a:lnSpc>
              <a:spcPct val="90000"/>
            </a:lnSpc>
            <a:spcBef>
              <a:spcPct val="0"/>
            </a:spcBef>
            <a:spcAft>
              <a:spcPct val="15000"/>
            </a:spcAft>
            <a:buChar char="•"/>
          </a:pPr>
          <a:r>
            <a:rPr lang="en-US" sz="1000" kern="1200" dirty="0"/>
            <a:t>Objectives</a:t>
          </a:r>
          <a:endParaRPr lang="en-SG" sz="1000" kern="1200" dirty="0"/>
        </a:p>
      </dsp:txBody>
      <dsp:txXfrm>
        <a:off x="32305" y="314146"/>
        <a:ext cx="1605418" cy="939859"/>
      </dsp:txXfrm>
    </dsp:sp>
    <dsp:sp modelId="{E98D2752-EF88-4463-B59A-83C1C33E7F72}">
      <dsp:nvSpPr>
        <dsp:cNvPr id="0" name=""/>
        <dsp:cNvSpPr/>
      </dsp:nvSpPr>
      <dsp:spPr>
        <a:xfrm rot="5400000">
          <a:off x="-278290" y="23280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F1D8EB-8E89-4795-BC52-CCE3AF64353B}">
      <dsp:nvSpPr>
        <dsp:cNvPr id="0" name=""/>
        <dsp:cNvSpPr/>
      </dsp:nvSpPr>
      <dsp:spPr>
        <a:xfrm>
          <a:off x="3065" y="1532830"/>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Timeline</a:t>
          </a:r>
          <a:endParaRPr lang="en-SG" sz="1300" kern="1200" dirty="0"/>
        </a:p>
        <a:p>
          <a:pPr marL="57150" lvl="1" indent="-57150" algn="l" defTabSz="444500">
            <a:lnSpc>
              <a:spcPct val="90000"/>
            </a:lnSpc>
            <a:spcBef>
              <a:spcPct val="0"/>
            </a:spcBef>
            <a:spcAft>
              <a:spcPct val="15000"/>
            </a:spcAft>
            <a:buChar char="•"/>
          </a:pPr>
          <a:r>
            <a:rPr lang="en-US" sz="1000" kern="1200" dirty="0"/>
            <a:t>What has happened</a:t>
          </a:r>
          <a:endParaRPr lang="en-SG" sz="1000" kern="1200" dirty="0"/>
        </a:p>
        <a:p>
          <a:pPr marL="57150" lvl="1" indent="-57150" algn="l" defTabSz="444500">
            <a:lnSpc>
              <a:spcPct val="90000"/>
            </a:lnSpc>
            <a:spcBef>
              <a:spcPct val="0"/>
            </a:spcBef>
            <a:spcAft>
              <a:spcPct val="15000"/>
            </a:spcAft>
            <a:buChar char="•"/>
          </a:pPr>
          <a:r>
            <a:rPr lang="en-US" sz="1000" kern="1200" dirty="0"/>
            <a:t>Projected future</a:t>
          </a:r>
          <a:endParaRPr lang="en-SG" sz="1000" kern="1200" dirty="0"/>
        </a:p>
      </dsp:txBody>
      <dsp:txXfrm>
        <a:off x="32305" y="1562070"/>
        <a:ext cx="1605418" cy="939859"/>
      </dsp:txXfrm>
    </dsp:sp>
    <dsp:sp modelId="{F77CE2A1-E3E3-4167-94FC-1042AF0747A1}">
      <dsp:nvSpPr>
        <dsp:cNvPr id="0" name=""/>
        <dsp:cNvSpPr/>
      </dsp:nvSpPr>
      <dsp:spPr>
        <a:xfrm>
          <a:off x="345671" y="2952057"/>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CB8859-2991-4666-80A0-A49B70ED796A}">
      <dsp:nvSpPr>
        <dsp:cNvPr id="0" name=""/>
        <dsp:cNvSpPr/>
      </dsp:nvSpPr>
      <dsp:spPr>
        <a:xfrm>
          <a:off x="3065" y="2780754"/>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Measures</a:t>
          </a:r>
          <a:endParaRPr lang="en-SG" sz="1300" kern="1200" dirty="0"/>
        </a:p>
        <a:p>
          <a:pPr marL="57150" lvl="1" indent="-57150" algn="l" defTabSz="444500">
            <a:lnSpc>
              <a:spcPct val="90000"/>
            </a:lnSpc>
            <a:spcBef>
              <a:spcPct val="0"/>
            </a:spcBef>
            <a:spcAft>
              <a:spcPct val="15000"/>
            </a:spcAft>
            <a:buChar char="•"/>
          </a:pPr>
          <a:r>
            <a:rPr lang="en-US" sz="1000" kern="1200" dirty="0"/>
            <a:t>What was </a:t>
          </a:r>
          <a:r>
            <a:rPr lang="en-US" sz="1000" kern="1200" dirty="0" err="1"/>
            <a:t>underken</a:t>
          </a:r>
          <a:endParaRPr lang="en-SG" sz="1000" kern="1200" dirty="0"/>
        </a:p>
        <a:p>
          <a:pPr marL="57150" lvl="1" indent="-57150" algn="l" defTabSz="444500">
            <a:lnSpc>
              <a:spcPct val="90000"/>
            </a:lnSpc>
            <a:spcBef>
              <a:spcPct val="0"/>
            </a:spcBef>
            <a:spcAft>
              <a:spcPct val="15000"/>
            </a:spcAft>
            <a:buChar char="•"/>
          </a:pPr>
          <a:r>
            <a:rPr lang="en-US" sz="1000" kern="1200" dirty="0"/>
            <a:t>What was achieved</a:t>
          </a:r>
          <a:endParaRPr lang="en-SG" sz="1000" kern="1200" dirty="0"/>
        </a:p>
      </dsp:txBody>
      <dsp:txXfrm>
        <a:off x="32305" y="2809994"/>
        <a:ext cx="1605418" cy="939859"/>
      </dsp:txXfrm>
    </dsp:sp>
    <dsp:sp modelId="{04CAB76A-8CD6-41EB-AA54-9467308C6604}">
      <dsp:nvSpPr>
        <dsp:cNvPr id="0" name=""/>
        <dsp:cNvSpPr/>
      </dsp:nvSpPr>
      <dsp:spPr>
        <a:xfrm rot="16200000">
          <a:off x="1934694" y="23280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3D62A3-8204-43AE-8378-16FCD55E9782}">
      <dsp:nvSpPr>
        <dsp:cNvPr id="0" name=""/>
        <dsp:cNvSpPr/>
      </dsp:nvSpPr>
      <dsp:spPr>
        <a:xfrm>
          <a:off x="2216050" y="2780754"/>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	Benchmark</a:t>
          </a:r>
          <a:endParaRPr lang="en-SG" sz="1300" kern="1200" dirty="0"/>
        </a:p>
        <a:p>
          <a:pPr marL="57150" lvl="1" indent="-57150" algn="l" defTabSz="444500">
            <a:lnSpc>
              <a:spcPct val="90000"/>
            </a:lnSpc>
            <a:spcBef>
              <a:spcPct val="0"/>
            </a:spcBef>
            <a:spcAft>
              <a:spcPct val="15000"/>
            </a:spcAft>
            <a:buChar char="•"/>
          </a:pPr>
          <a:r>
            <a:rPr lang="en-US" sz="1000" kern="1200" dirty="0"/>
            <a:t>Relative to ?</a:t>
          </a:r>
          <a:endParaRPr lang="en-SG" sz="1000" kern="1200" dirty="0"/>
        </a:p>
      </dsp:txBody>
      <dsp:txXfrm>
        <a:off x="2245290" y="2809994"/>
        <a:ext cx="1605418" cy="939859"/>
      </dsp:txXfrm>
    </dsp:sp>
    <dsp:sp modelId="{9272231E-9B3B-4DBB-B53C-E9794F3D7B6B}">
      <dsp:nvSpPr>
        <dsp:cNvPr id="0" name=""/>
        <dsp:cNvSpPr/>
      </dsp:nvSpPr>
      <dsp:spPr>
        <a:xfrm rot="16200000">
          <a:off x="1934694" y="10801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59D09B-7D30-4759-9388-06A1102E1107}">
      <dsp:nvSpPr>
        <dsp:cNvPr id="0" name=""/>
        <dsp:cNvSpPr/>
      </dsp:nvSpPr>
      <dsp:spPr>
        <a:xfrm>
          <a:off x="2216050" y="1532830"/>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Performance</a:t>
          </a:r>
          <a:endParaRPr lang="en-SG" sz="1300" kern="1200" dirty="0"/>
        </a:p>
        <a:p>
          <a:pPr marL="57150" lvl="1" indent="-57150" algn="l" defTabSz="444500">
            <a:lnSpc>
              <a:spcPct val="90000"/>
            </a:lnSpc>
            <a:spcBef>
              <a:spcPct val="0"/>
            </a:spcBef>
            <a:spcAft>
              <a:spcPct val="15000"/>
            </a:spcAft>
            <a:buChar char="•"/>
          </a:pPr>
          <a:r>
            <a:rPr lang="en-US" sz="1000" kern="1200" dirty="0"/>
            <a:t>Use Judgment to validate or update business</a:t>
          </a:r>
          <a:endParaRPr lang="en-SG" sz="1000" kern="1200" dirty="0"/>
        </a:p>
      </dsp:txBody>
      <dsp:txXfrm>
        <a:off x="2245290" y="1562070"/>
        <a:ext cx="1605418" cy="939859"/>
      </dsp:txXfrm>
    </dsp:sp>
    <dsp:sp modelId="{B8FC1F3B-5FE7-4B9C-897B-E6A2D05973EA}">
      <dsp:nvSpPr>
        <dsp:cNvPr id="0" name=""/>
        <dsp:cNvSpPr/>
      </dsp:nvSpPr>
      <dsp:spPr>
        <a:xfrm>
          <a:off x="2558656" y="456209"/>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407090D-020E-4B67-AF22-A54C4E6AC64F}">
      <dsp:nvSpPr>
        <dsp:cNvPr id="0" name=""/>
        <dsp:cNvSpPr/>
      </dsp:nvSpPr>
      <dsp:spPr>
        <a:xfrm>
          <a:off x="2216050"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Strategy</a:t>
          </a:r>
          <a:endParaRPr lang="en-SG" sz="1300" kern="1200" dirty="0"/>
        </a:p>
        <a:p>
          <a:pPr marL="57150" lvl="1" indent="-57150" algn="l" defTabSz="444500">
            <a:lnSpc>
              <a:spcPct val="90000"/>
            </a:lnSpc>
            <a:spcBef>
              <a:spcPct val="0"/>
            </a:spcBef>
            <a:spcAft>
              <a:spcPct val="15000"/>
            </a:spcAft>
            <a:buChar char="•"/>
          </a:pPr>
          <a:r>
            <a:rPr lang="en-US" sz="1000" kern="1200" dirty="0"/>
            <a:t>Linked to BPM</a:t>
          </a:r>
          <a:endParaRPr lang="en-SG" sz="1000" kern="1200" dirty="0"/>
        </a:p>
        <a:p>
          <a:pPr marL="57150" lvl="1" indent="-57150" algn="l" defTabSz="444500">
            <a:lnSpc>
              <a:spcPct val="90000"/>
            </a:lnSpc>
            <a:spcBef>
              <a:spcPct val="0"/>
            </a:spcBef>
            <a:spcAft>
              <a:spcPct val="15000"/>
            </a:spcAft>
            <a:buChar char="•"/>
          </a:pPr>
          <a:r>
            <a:rPr lang="en-US" sz="1000" kern="1200" dirty="0"/>
            <a:t>Targets </a:t>
          </a:r>
          <a:r>
            <a:rPr lang="en-US" sz="1000" kern="1200" dirty="0">
              <a:sym typeface="Wingdings" panose="05000000000000000000" pitchFamily="2" charset="2"/>
            </a:rPr>
            <a:t> Execution  Performance (BPM)</a:t>
          </a:r>
          <a:endParaRPr lang="en-SG" sz="1000" kern="1200" dirty="0"/>
        </a:p>
      </dsp:txBody>
      <dsp:txXfrm>
        <a:off x="2245290" y="314146"/>
        <a:ext cx="1605418" cy="939859"/>
      </dsp:txXfrm>
    </dsp:sp>
    <dsp:sp modelId="{3C092C11-66D0-403C-9224-0457A7CB1532}">
      <dsp:nvSpPr>
        <dsp:cNvPr id="0" name=""/>
        <dsp:cNvSpPr/>
      </dsp:nvSpPr>
      <dsp:spPr>
        <a:xfrm>
          <a:off x="4429035"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 Means not an End</a:t>
          </a:r>
        </a:p>
        <a:p>
          <a:pPr marL="57150" lvl="1" indent="-57150" algn="l" defTabSz="444500">
            <a:lnSpc>
              <a:spcPct val="90000"/>
            </a:lnSpc>
            <a:spcBef>
              <a:spcPct val="0"/>
            </a:spcBef>
            <a:spcAft>
              <a:spcPct val="15000"/>
            </a:spcAft>
            <a:buChar char="•"/>
          </a:pPr>
          <a:r>
            <a:rPr lang="en-US" sz="1000" kern="1200" dirty="0"/>
            <a:t>Continual Improvement (Feedback)</a:t>
          </a:r>
          <a:endParaRPr lang="en-SG" sz="1000" kern="1200" dirty="0"/>
        </a:p>
      </dsp:txBody>
      <dsp:txXfrm>
        <a:off x="4458275" y="314146"/>
        <a:ext cx="1605418" cy="93985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1/22/2021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a:t>
            </a:fld>
            <a:endParaRPr lang="en-US"/>
          </a:p>
        </p:txBody>
      </p:sp>
    </p:spTree>
    <p:extLst>
      <p:ext uri="{BB962C8B-B14F-4D97-AF65-F5344CB8AC3E}">
        <p14:creationId xmlns:p14="http://schemas.microsoft.com/office/powerpoint/2010/main" val="1782915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sz="1800" dirty="0"/>
              <a:t>Strategic ‘Steering Wheel’, divided into five radial slices - Customer, Community, Operations, People and Finance. Each slice is subdivided into specific objectives – for example the ‘Customer’ slice contains ‘Earn Lifetime Loyalty’, ‘The Aisles Are Clear’, ‘I Can Get What I Want’, ‘The Prices Are Good’, ‘I Don’t Queue’ and ‘The Staff Are Great’.</a:t>
            </a:r>
          </a:p>
          <a:p>
            <a:pPr eaLnBrk="1" hangingPunct="1">
              <a:spcBef>
                <a:spcPct val="0"/>
              </a:spcBef>
            </a:pPr>
            <a:endParaRPr lang="en-US" altLang="en-US" sz="1800" dirty="0"/>
          </a:p>
          <a:p>
            <a:pPr eaLnBrk="1" hangingPunct="1">
              <a:spcBef>
                <a:spcPct val="0"/>
              </a:spcBef>
            </a:pPr>
            <a:r>
              <a:rPr lang="en-US" altLang="en-US" sz="1800" dirty="0"/>
              <a:t>The steering wheel gives a clear prescription on what should be measured in order to balance the financial perspective.</a:t>
            </a:r>
          </a:p>
        </p:txBody>
      </p:sp>
      <p:sp>
        <p:nvSpPr>
          <p:cNvPr id="4" name="Slide Number Placeholder 3"/>
          <p:cNvSpPr>
            <a:spLocks noGrp="1"/>
          </p:cNvSpPr>
          <p:nvPr>
            <p:ph type="sldNum" sz="quarter" idx="5"/>
          </p:nvPr>
        </p:nvSpPr>
        <p:spPr/>
        <p:txBody>
          <a:bodyPr/>
          <a:lstStyle/>
          <a:p>
            <a:fld id="{2E36A4A8-4679-F349-B4E1-60A94314D23D}" type="slidenum">
              <a:rPr lang="en-US" smtClean="0"/>
              <a:t>27</a:t>
            </a:fld>
            <a:endParaRPr lang="en-US"/>
          </a:p>
        </p:txBody>
      </p:sp>
    </p:spTree>
    <p:extLst>
      <p:ext uri="{BB962C8B-B14F-4D97-AF65-F5344CB8AC3E}">
        <p14:creationId xmlns:p14="http://schemas.microsoft.com/office/powerpoint/2010/main" val="394554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Example of objectives linked to each balanced scorecard perspectives.</a:t>
            </a:r>
            <a:endParaRPr lang="en-GB" sz="1800" noProof="0" dirty="0"/>
          </a:p>
        </p:txBody>
      </p:sp>
      <p:sp>
        <p:nvSpPr>
          <p:cNvPr id="4" name="Slide Number Placeholder 3"/>
          <p:cNvSpPr>
            <a:spLocks noGrp="1"/>
          </p:cNvSpPr>
          <p:nvPr>
            <p:ph type="sldNum" sz="quarter" idx="5"/>
          </p:nvPr>
        </p:nvSpPr>
        <p:spPr/>
        <p:txBody>
          <a:bodyPr/>
          <a:lstStyle/>
          <a:p>
            <a:fld id="{2E36A4A8-4679-F349-B4E1-60A94314D23D}" type="slidenum">
              <a:rPr lang="en-US" smtClean="0"/>
              <a:t>28</a:t>
            </a:fld>
            <a:endParaRPr lang="en-US"/>
          </a:p>
        </p:txBody>
      </p:sp>
    </p:spTree>
    <p:extLst>
      <p:ext uri="{BB962C8B-B14F-4D97-AF65-F5344CB8AC3E}">
        <p14:creationId xmlns:p14="http://schemas.microsoft.com/office/powerpoint/2010/main" val="3227409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32</a:t>
            </a:fld>
            <a:endParaRPr lang="en-US"/>
          </a:p>
        </p:txBody>
      </p:sp>
    </p:spTree>
    <p:extLst>
      <p:ext uri="{BB962C8B-B14F-4D97-AF65-F5344CB8AC3E}">
        <p14:creationId xmlns:p14="http://schemas.microsoft.com/office/powerpoint/2010/main" val="3349390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41</a:t>
            </a:fld>
            <a:endParaRPr lang="en-US"/>
          </a:p>
        </p:txBody>
      </p:sp>
    </p:spTree>
    <p:extLst>
      <p:ext uri="{BB962C8B-B14F-4D97-AF65-F5344CB8AC3E}">
        <p14:creationId xmlns:p14="http://schemas.microsoft.com/office/powerpoint/2010/main" val="1605838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42</a:t>
            </a:fld>
            <a:endParaRPr lang="en-US"/>
          </a:p>
        </p:txBody>
      </p:sp>
    </p:spTree>
    <p:extLst>
      <p:ext uri="{BB962C8B-B14F-4D97-AF65-F5344CB8AC3E}">
        <p14:creationId xmlns:p14="http://schemas.microsoft.com/office/powerpoint/2010/main" val="38608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43</a:t>
            </a:fld>
            <a:endParaRPr lang="en-US"/>
          </a:p>
        </p:txBody>
      </p:sp>
    </p:spTree>
    <p:extLst>
      <p:ext uri="{BB962C8B-B14F-4D97-AF65-F5344CB8AC3E}">
        <p14:creationId xmlns:p14="http://schemas.microsoft.com/office/powerpoint/2010/main" val="596507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47</a:t>
            </a:fld>
            <a:endParaRPr lang="en-US"/>
          </a:p>
        </p:txBody>
      </p:sp>
    </p:spTree>
    <p:extLst>
      <p:ext uri="{BB962C8B-B14F-4D97-AF65-F5344CB8AC3E}">
        <p14:creationId xmlns:p14="http://schemas.microsoft.com/office/powerpoint/2010/main" val="1539162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200" i="0" kern="1200" dirty="0">
                <a:solidFill>
                  <a:schemeClr val="tx1"/>
                </a:solidFill>
                <a:effectLst/>
                <a:latin typeface="Arial" pitchFamily="34" charset="0"/>
                <a:ea typeface="+mn-ea"/>
                <a:cs typeface="Arial" pitchFamily="34" charset="0"/>
              </a:rPr>
              <a:t>Using the Balanced Scorecard to translate corporate strategies into actionable strategic goals is an efficient way to operationalise some of the principles of strategic Business Performance Management.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i="0" kern="120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There are some obstacles to the successful implementation of Business Performance Measurement Systems.  Below</a:t>
            </a:r>
            <a:r>
              <a:rPr lang="en-US" sz="1200" kern="1200" baseline="0" dirty="0">
                <a:solidFill>
                  <a:schemeClr val="tx1"/>
                </a:solidFill>
                <a:effectLst/>
                <a:latin typeface="Arial" pitchFamily="34" charset="0"/>
                <a:ea typeface="+mn-ea"/>
                <a:cs typeface="Arial" pitchFamily="34" charset="0"/>
              </a:rPr>
              <a:t> are t</a:t>
            </a:r>
            <a:r>
              <a:rPr lang="en-US" sz="1200" kern="1200" dirty="0">
                <a:solidFill>
                  <a:schemeClr val="tx1"/>
                </a:solidFill>
                <a:effectLst/>
                <a:latin typeface="Arial" pitchFamily="34" charset="0"/>
                <a:ea typeface="+mn-ea"/>
                <a:cs typeface="Arial" pitchFamily="34" charset="0"/>
              </a:rPr>
              <a:t>he obstacles highlighted by Kaplan and Norton in</a:t>
            </a:r>
            <a:r>
              <a:rPr lang="en-US" sz="1200" kern="1200" baseline="0" dirty="0">
                <a:solidFill>
                  <a:schemeClr val="tx1"/>
                </a:solidFill>
                <a:effectLst/>
                <a:latin typeface="Arial" pitchFamily="34" charset="0"/>
                <a:ea typeface="+mn-ea"/>
                <a:cs typeface="Arial" pitchFamily="34" charset="0"/>
              </a:rPr>
              <a:t> their publication in </a:t>
            </a:r>
            <a:r>
              <a:rPr lang="en-US" sz="1200" kern="1200" dirty="0">
                <a:solidFill>
                  <a:schemeClr val="tx1"/>
                </a:solidFill>
                <a:effectLst/>
                <a:latin typeface="Arial" pitchFamily="34" charset="0"/>
                <a:ea typeface="+mn-ea"/>
                <a:cs typeface="Arial" pitchFamily="34" charset="0"/>
              </a:rPr>
              <a:t>2005</a:t>
            </a:r>
            <a:r>
              <a:rPr lang="en-US" sz="1200" kern="1200" baseline="0" dirty="0">
                <a:solidFill>
                  <a:schemeClr val="tx1"/>
                </a:solidFill>
                <a:effectLst/>
                <a:latin typeface="Arial" pitchFamily="34" charset="0"/>
                <a:ea typeface="+mn-ea"/>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Implementation of a Business Performance Measurement System introduces something new that may not be immediately accepted by an </a:t>
            </a:r>
            <a:r>
              <a:rPr lang="en-US" sz="1200" kern="1200" dirty="0" err="1">
                <a:solidFill>
                  <a:schemeClr val="tx1"/>
                </a:solidFill>
                <a:effectLst/>
                <a:latin typeface="Arial" pitchFamily="34" charset="0"/>
                <a:ea typeface="+mn-ea"/>
                <a:cs typeface="Arial" pitchFamily="34" charset="0"/>
              </a:rPr>
              <a:t>organisation</a:t>
            </a:r>
            <a:r>
              <a:rPr lang="en-US" sz="1200" kern="1200" dirty="0">
                <a:solidFill>
                  <a:schemeClr val="tx1"/>
                </a:solidFill>
                <a:effectLst/>
                <a:latin typeface="Arial" pitchFamily="34" charset="0"/>
                <a:ea typeface="+mn-ea"/>
                <a:cs typeface="Arial" pitchFamily="34" charset="0"/>
              </a:rPr>
              <a:t>.  It is critical to communicate (initial and on-going) with the employees regarding such</a:t>
            </a:r>
            <a:r>
              <a:rPr lang="en-US" sz="1200" kern="1200" baseline="0" dirty="0">
                <a:solidFill>
                  <a:schemeClr val="tx1"/>
                </a:solidFill>
                <a:effectLst/>
                <a:latin typeface="Arial" pitchFamily="34" charset="0"/>
                <a:ea typeface="+mn-ea"/>
                <a:cs typeface="Arial" pitchFamily="34" charset="0"/>
              </a:rPr>
              <a:t> </a:t>
            </a:r>
            <a:r>
              <a:rPr lang="en-US" sz="1200" kern="1200" dirty="0">
                <a:solidFill>
                  <a:schemeClr val="tx1"/>
                </a:solidFill>
                <a:effectLst/>
                <a:latin typeface="Arial" pitchFamily="34" charset="0"/>
                <a:ea typeface="+mn-ea"/>
                <a:cs typeface="Arial" pitchFamily="34" charset="0"/>
              </a:rPr>
              <a:t>new implementations. </a:t>
            </a:r>
            <a:endParaRPr lang="en-SG" sz="1200" kern="1200" dirty="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52</a:t>
            </a:fld>
            <a:endParaRPr lang="en-US"/>
          </a:p>
        </p:txBody>
      </p:sp>
    </p:spTree>
    <p:extLst>
      <p:ext uri="{BB962C8B-B14F-4D97-AF65-F5344CB8AC3E}">
        <p14:creationId xmlns:p14="http://schemas.microsoft.com/office/powerpoint/2010/main" val="3177992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the class into groups of 3 or 4, and have them discussed the development of a strategy map, using concepts from the Balanced Scorecard, as well vision and mission statements. Have the groups discussed the different aspects of the BSC (Financial, Customer, Internal Business Process, Learning and Growth).</a:t>
            </a:r>
          </a:p>
        </p:txBody>
      </p:sp>
      <p:sp>
        <p:nvSpPr>
          <p:cNvPr id="4" name="Slide Number Placeholder 3"/>
          <p:cNvSpPr>
            <a:spLocks noGrp="1"/>
          </p:cNvSpPr>
          <p:nvPr>
            <p:ph type="sldNum" sz="quarter" idx="5"/>
          </p:nvPr>
        </p:nvSpPr>
        <p:spPr/>
        <p:txBody>
          <a:bodyPr/>
          <a:lstStyle/>
          <a:p>
            <a:fld id="{2E36A4A8-4679-F349-B4E1-60A94314D23D}" type="slidenum">
              <a:rPr lang="en-US" smtClean="0"/>
              <a:t>55</a:t>
            </a:fld>
            <a:endParaRPr lang="en-US"/>
          </a:p>
        </p:txBody>
      </p:sp>
    </p:spTree>
    <p:extLst>
      <p:ext uri="{BB962C8B-B14F-4D97-AF65-F5344CB8AC3E}">
        <p14:creationId xmlns:p14="http://schemas.microsoft.com/office/powerpoint/2010/main" val="2417747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SG" baseline="0" dirty="0"/>
              <a:t>Demo on superstore (Excel) for order table</a:t>
            </a:r>
          </a:p>
          <a:p>
            <a:pPr marL="228600" indent="-228600">
              <a:buAutoNum type="arabicPeriod"/>
            </a:pPr>
            <a:r>
              <a:rPr lang="en-SG" baseline="0" dirty="0"/>
              <a:t>Creating the worksheet</a:t>
            </a:r>
            <a:endParaRPr lang="en-SG" dirty="0"/>
          </a:p>
          <a:p>
            <a:pPr eaLnBrk="1" hangingPunct="1">
              <a:spcBef>
                <a:spcPct val="0"/>
              </a:spcBef>
            </a:pPr>
            <a:endParaRPr lang="en-SG" altLang="en-US" dirty="0"/>
          </a:p>
        </p:txBody>
      </p:sp>
    </p:spTree>
    <p:extLst>
      <p:ext uri="{BB962C8B-B14F-4D97-AF65-F5344CB8AC3E}">
        <p14:creationId xmlns:p14="http://schemas.microsoft.com/office/powerpoint/2010/main" val="2065910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updated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a:t>
            </a:fld>
            <a:endParaRPr lang="en-US"/>
          </a:p>
        </p:txBody>
      </p:sp>
    </p:spTree>
    <p:extLst>
      <p:ext uri="{BB962C8B-B14F-4D97-AF65-F5344CB8AC3E}">
        <p14:creationId xmlns:p14="http://schemas.microsoft.com/office/powerpoint/2010/main" val="2536819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SG" altLang="en-US" dirty="0"/>
          </a:p>
        </p:txBody>
      </p:sp>
    </p:spTree>
    <p:extLst>
      <p:ext uri="{BB962C8B-B14F-4D97-AF65-F5344CB8AC3E}">
        <p14:creationId xmlns:p14="http://schemas.microsoft.com/office/powerpoint/2010/main" val="433811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64</a:t>
            </a:fld>
            <a:endParaRPr lang="en-US"/>
          </a:p>
        </p:txBody>
      </p:sp>
    </p:spTree>
    <p:extLst>
      <p:ext uri="{BB962C8B-B14F-4D97-AF65-F5344CB8AC3E}">
        <p14:creationId xmlns:p14="http://schemas.microsoft.com/office/powerpoint/2010/main" val="370621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updated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5</a:t>
            </a:fld>
            <a:endParaRPr lang="en-US"/>
          </a:p>
        </p:txBody>
      </p:sp>
    </p:spTree>
    <p:extLst>
      <p:ext uri="{BB962C8B-B14F-4D97-AF65-F5344CB8AC3E}">
        <p14:creationId xmlns:p14="http://schemas.microsoft.com/office/powerpoint/2010/main" val="1181352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updated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6</a:t>
            </a:fld>
            <a:endParaRPr lang="en-US"/>
          </a:p>
        </p:txBody>
      </p:sp>
    </p:spTree>
    <p:extLst>
      <p:ext uri="{BB962C8B-B14F-4D97-AF65-F5344CB8AC3E}">
        <p14:creationId xmlns:p14="http://schemas.microsoft.com/office/powerpoint/2010/main" val="2501454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9</a:t>
            </a:fld>
            <a:endParaRPr lang="en-US"/>
          </a:p>
        </p:txBody>
      </p:sp>
    </p:spTree>
    <p:extLst>
      <p:ext uri="{BB962C8B-B14F-4D97-AF65-F5344CB8AC3E}">
        <p14:creationId xmlns:p14="http://schemas.microsoft.com/office/powerpoint/2010/main" val="2207551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E36A4A8-4679-F349-B4E1-60A94314D23D}" type="slidenum">
              <a:rPr lang="en-US" smtClean="0"/>
              <a:t>17</a:t>
            </a:fld>
            <a:endParaRPr lang="en-US"/>
          </a:p>
        </p:txBody>
      </p:sp>
    </p:spTree>
    <p:extLst>
      <p:ext uri="{BB962C8B-B14F-4D97-AF65-F5344CB8AC3E}">
        <p14:creationId xmlns:p14="http://schemas.microsoft.com/office/powerpoint/2010/main" val="823149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19</a:t>
            </a:fld>
            <a:endParaRPr lang="en-US"/>
          </a:p>
        </p:txBody>
      </p:sp>
    </p:spTree>
    <p:extLst>
      <p:ext uri="{BB962C8B-B14F-4D97-AF65-F5344CB8AC3E}">
        <p14:creationId xmlns:p14="http://schemas.microsoft.com/office/powerpoint/2010/main" val="2880222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21</a:t>
            </a:fld>
            <a:endParaRPr lang="en-US"/>
          </a:p>
        </p:txBody>
      </p:sp>
    </p:spTree>
    <p:extLst>
      <p:ext uri="{BB962C8B-B14F-4D97-AF65-F5344CB8AC3E}">
        <p14:creationId xmlns:p14="http://schemas.microsoft.com/office/powerpoint/2010/main" val="1984494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noProof="0" dirty="0"/>
              <a:t>If the measures in the financial perspective are not showing gains while measures in the other three perspectives are, it could mean that the organisation has set the wrong goals</a:t>
            </a:r>
          </a:p>
        </p:txBody>
      </p:sp>
      <p:sp>
        <p:nvSpPr>
          <p:cNvPr id="4" name="Slide Number Placeholder 3"/>
          <p:cNvSpPr>
            <a:spLocks noGrp="1"/>
          </p:cNvSpPr>
          <p:nvPr>
            <p:ph type="sldNum" sz="quarter" idx="5"/>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34437425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425566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205119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733475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97935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 id="2147493488"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eaLnBrk="1" hangingPunct="1">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949136"/>
      </p:ext>
    </p:extLst>
  </p:cSld>
  <p:clrMap bg1="lt1" tx1="dk1" bg2="lt2" tx2="dk2" accent1="accent1" accent2="accent2" accent3="accent3" accent4="accent4" accent5="accent5" accent6="accent6" hlink="hlink" folHlink="folHlink"/>
  <p:sldLayoutIdLst>
    <p:sldLayoutId id="2147493490" r:id="rId1"/>
    <p:sldLayoutId id="2147493491"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hyperlink" Target="http://www.tesco-careers.com/"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hyperlink" Target="http://image.slidesharecdn.com/presentation1cc-140220094550-phpapp01/95/the-balance-scorecard-44-638.jpg?cb=1392889762"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hyperlink" Target="https://www.intrafocus.com/wp-content/uploads/2015/03/Integrated-Strategy-Map.jpg" TargetMode="External"/><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hyperlink" Target="https://www.clearpeak.com/wp-content/uploads/2016/01/lagginggraph.jp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hyperlink" Target="https://bizperfblog.files.wordpress.com/2010/12/strategymapalignedtobscsmall.png" TargetMode="External"/><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tags" Target="../tags/tag4.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www.tableau.com/tft/activation"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nvGraphicFramePr>
        <p:xfrm>
          <a:off x="1223628" y="1121269"/>
          <a:ext cx="6683956" cy="310896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dirty="0"/>
                        <a:t>(2021)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25</a:t>
                      </a:r>
                      <a:r>
                        <a:rPr lang="en-US" sz="1200" baseline="30000" dirty="0">
                          <a:solidFill>
                            <a:srgbClr val="FF0000"/>
                          </a:solidFill>
                        </a:rPr>
                        <a:t>th</a:t>
                      </a:r>
                      <a:r>
                        <a:rPr lang="en-US" sz="1200" dirty="0">
                          <a:solidFill>
                            <a:srgbClr val="FF0000"/>
                          </a:solidFill>
                        </a:rPr>
                        <a:t> Jan – 5</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04103745"/>
                  </a:ext>
                </a:extLst>
              </a:tr>
              <a:tr h="251460">
                <a:tc>
                  <a:txBody>
                    <a:bodyPr/>
                    <a:lstStyle/>
                    <a:p>
                      <a:pPr algn="ctr"/>
                      <a:r>
                        <a:rPr lang="en-US" sz="1200" dirty="0"/>
                        <a:t>2</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All about Data</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6</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Pre-Class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8</a:t>
                      </a:r>
                      <a:r>
                        <a:rPr lang="en-US" sz="1200" baseline="30000" dirty="0">
                          <a:solidFill>
                            <a:srgbClr val="FF0000"/>
                          </a:solidFill>
                        </a:rPr>
                        <a:t>th</a:t>
                      </a:r>
                      <a:r>
                        <a:rPr lang="en-US" sz="1200" dirty="0">
                          <a:solidFill>
                            <a:srgbClr val="FF0000"/>
                          </a:solidFill>
                        </a:rPr>
                        <a:t> Feb – 15</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18</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200" dirty="0">
                          <a:solidFill>
                            <a:srgbClr val="FF0000"/>
                          </a:solidFill>
                        </a:rPr>
                        <a:t>22</a:t>
                      </a:r>
                      <a:r>
                        <a:rPr lang="en-US" sz="1200" baseline="30000" dirty="0">
                          <a:solidFill>
                            <a:srgbClr val="FF0000"/>
                          </a:solidFill>
                        </a:rPr>
                        <a:t>nd</a:t>
                      </a:r>
                      <a:r>
                        <a:rPr lang="en-US" sz="1200" dirty="0">
                          <a:solidFill>
                            <a:srgbClr val="FF0000"/>
                          </a:solidFill>
                        </a:rPr>
                        <a:t> Feb – 1</a:t>
                      </a:r>
                      <a:r>
                        <a:rPr lang="en-US" sz="1200" baseline="30000" dirty="0">
                          <a:solidFill>
                            <a:srgbClr val="FF0000"/>
                          </a:solidFill>
                        </a:rPr>
                        <a:t>st</a:t>
                      </a:r>
                      <a:r>
                        <a:rPr lang="en-US" sz="1200" dirty="0">
                          <a:solidFill>
                            <a:srgbClr val="FF0000"/>
                          </a:solidFill>
                        </a:rPr>
                        <a:t> Mar</a:t>
                      </a:r>
                      <a:endParaRPr lang="en-SG" sz="1200" dirty="0">
                        <a:solidFill>
                          <a:srgbClr val="FF0000"/>
                        </a:solidFill>
                      </a:endParaRPr>
                    </a:p>
                    <a:p>
                      <a:pPr algn="ct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25</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SG" sz="1600" dirty="0"/>
                    </a:p>
                  </a:txBody>
                  <a:tcPr/>
                </a:tc>
                <a:tc vMerge="1">
                  <a:txBody>
                    <a:bodyPr/>
                    <a:lstStyle/>
                    <a:p>
                      <a:pPr algn="ctr"/>
                      <a:endParaRPr lang="en-SG" sz="1600" dirty="0"/>
                    </a:p>
                  </a:txBody>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3</a:t>
                      </a:r>
                      <a:r>
                        <a:rPr lang="en-US" sz="1200" baseline="30000" dirty="0">
                          <a:solidFill>
                            <a:srgbClr val="FF0000"/>
                          </a:solidFill>
                        </a:rPr>
                        <a:t>rd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11</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18</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a:r>
              <a:rPr lang="en-US" sz="1200" dirty="0">
                <a:solidFill>
                  <a:prstClr val="white"/>
                </a:solidFill>
              </a:rPr>
              <a:t>*All quizzes have a </a:t>
            </a:r>
            <a:r>
              <a:rPr lang="en-US" sz="1500" u="sng" dirty="0">
                <a:solidFill>
                  <a:prstClr val="white"/>
                </a:solidFill>
              </a:rPr>
              <a:t>12-NOON</a:t>
            </a:r>
            <a:r>
              <a:rPr lang="en-US" sz="1200" dirty="0">
                <a:solidFill>
                  <a:prstClr val="white"/>
                </a:solidFill>
              </a:rPr>
              <a:t> deadline. No extensions!</a:t>
            </a:r>
            <a:endParaRPr lang="en-SG" sz="1200" dirty="0">
              <a:solidFill>
                <a:prstClr val="white"/>
              </a:solidFill>
            </a:endParaRPr>
          </a:p>
        </p:txBody>
      </p:sp>
    </p:spTree>
    <p:custDataLst>
      <p:tags r:id="rId1"/>
    </p:custDataLst>
    <p:extLst>
      <p:ext uri="{BB962C8B-B14F-4D97-AF65-F5344CB8AC3E}">
        <p14:creationId xmlns:p14="http://schemas.microsoft.com/office/powerpoint/2010/main" val="85513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a:t>
            </a:r>
          </a:p>
        </p:txBody>
      </p:sp>
      <p:sp>
        <p:nvSpPr>
          <p:cNvPr id="4" name="Content Placeholder 3"/>
          <p:cNvSpPr>
            <a:spLocks noGrp="1"/>
          </p:cNvSpPr>
          <p:nvPr>
            <p:ph idx="1"/>
          </p:nvPr>
        </p:nvSpPr>
        <p:spPr/>
        <p:txBody>
          <a:bodyPr>
            <a:noAutofit/>
          </a:bodyPr>
          <a:lstStyle/>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Understand an organisation’s inherent strengths and weaknesses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Encourage the organisation to focus on customers’ real needs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Provide relevant training and upgrading skills to employees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Understand an organisation’s past and current financial health</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Predict future shortcomings that may arise if not addressed</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Improve and control critical processes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Enhance product and service quality</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Motivate correct behaviours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Align improvement activities to organisational strategies</a:t>
            </a:r>
          </a:p>
        </p:txBody>
      </p:sp>
    </p:spTree>
    <p:extLst>
      <p:ext uri="{BB962C8B-B14F-4D97-AF65-F5344CB8AC3E}">
        <p14:creationId xmlns:p14="http://schemas.microsoft.com/office/powerpoint/2010/main" val="613550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AE96-726A-452D-B72F-DCAF90469C63}"/>
              </a:ext>
            </a:extLst>
          </p:cNvPr>
          <p:cNvSpPr>
            <a:spLocks noGrp="1"/>
          </p:cNvSpPr>
          <p:nvPr>
            <p:ph type="title"/>
          </p:nvPr>
        </p:nvSpPr>
        <p:spPr/>
        <p:txBody>
          <a:bodyPr/>
          <a:lstStyle/>
          <a:p>
            <a:r>
              <a:rPr lang="en-US" sz="2400" dirty="0">
                <a:latin typeface="Roboto Medium" panose="02000000000000000000" pitchFamily="2" charset="0"/>
              </a:rPr>
              <a:t>Example of </a:t>
            </a:r>
            <a:r>
              <a:rPr lang="en-GB" sz="2400" dirty="0">
                <a:latin typeface="Roboto Medium" panose="02000000000000000000" pitchFamily="2" charset="0"/>
                <a:ea typeface="Roboto Medium" panose="02000000000000000000" pitchFamily="2" charset="0"/>
              </a:rPr>
              <a:t>Business Performance Measurement</a:t>
            </a:r>
            <a:r>
              <a:rPr lang="en-US" dirty="0"/>
              <a:t> </a:t>
            </a:r>
            <a:endParaRPr lang="en-SG" dirty="0"/>
          </a:p>
        </p:txBody>
      </p:sp>
      <p:sp>
        <p:nvSpPr>
          <p:cNvPr id="3" name="Content Placeholder 2">
            <a:extLst>
              <a:ext uri="{FF2B5EF4-FFF2-40B4-BE49-F238E27FC236}">
                <a16:creationId xmlns:a16="http://schemas.microsoft.com/office/drawing/2014/main" id="{D89DE69C-45EE-44CC-A655-993E09F6EF74}"/>
              </a:ext>
            </a:extLst>
          </p:cNvPr>
          <p:cNvSpPr>
            <a:spLocks noGrp="1"/>
          </p:cNvSpPr>
          <p:nvPr>
            <p:ph idx="10"/>
          </p:nvPr>
        </p:nvSpPr>
        <p:spPr/>
        <p:txBody>
          <a:bodyPr/>
          <a:lstStyle/>
          <a:p>
            <a:r>
              <a:rPr lang="en-US" dirty="0"/>
              <a:t>Customer Survey</a:t>
            </a:r>
            <a:endParaRPr lang="en-SG" dirty="0"/>
          </a:p>
        </p:txBody>
      </p:sp>
      <p:sp>
        <p:nvSpPr>
          <p:cNvPr id="4" name="Content Placeholder 3">
            <a:extLst>
              <a:ext uri="{FF2B5EF4-FFF2-40B4-BE49-F238E27FC236}">
                <a16:creationId xmlns:a16="http://schemas.microsoft.com/office/drawing/2014/main" id="{2DB122BF-4ACD-4B29-B236-7A6659DD74A5}"/>
              </a:ext>
            </a:extLst>
          </p:cNvPr>
          <p:cNvSpPr>
            <a:spLocks noGrp="1"/>
          </p:cNvSpPr>
          <p:nvPr>
            <p:ph idx="1"/>
          </p:nvPr>
        </p:nvSpPr>
        <p:spPr>
          <a:xfrm>
            <a:off x="260213" y="1905100"/>
            <a:ext cx="4311788" cy="2475553"/>
          </a:xfrm>
        </p:spPr>
        <p:txBody>
          <a:bodyPr/>
          <a:lstStyle/>
          <a:p>
            <a:pPr marL="0" indent="0">
              <a:buNone/>
            </a:pPr>
            <a:r>
              <a:rPr lang="en-US" u="sng" dirty="0"/>
              <a:t>Goal</a:t>
            </a:r>
          </a:p>
          <a:p>
            <a:r>
              <a:rPr lang="en-US" dirty="0"/>
              <a:t>10 Happy people</a:t>
            </a:r>
          </a:p>
          <a:p>
            <a:pPr marL="0" indent="0">
              <a:buNone/>
            </a:pPr>
            <a:endParaRPr lang="en-US" dirty="0"/>
          </a:p>
          <a:p>
            <a:pPr marL="0" indent="0">
              <a:buNone/>
            </a:pPr>
            <a:r>
              <a:rPr lang="en-US" u="sng" dirty="0"/>
              <a:t>Criteria</a:t>
            </a:r>
          </a:p>
          <a:p>
            <a:r>
              <a:rPr lang="en-US" dirty="0"/>
              <a:t>No Returns/ Refunds, 5 star rating, Reviews</a:t>
            </a:r>
          </a:p>
          <a:p>
            <a:pPr marL="0" indent="0">
              <a:buNone/>
            </a:pPr>
            <a:endParaRPr lang="en-US" dirty="0"/>
          </a:p>
          <a:p>
            <a:pPr marL="0" indent="0">
              <a:buNone/>
            </a:pPr>
            <a:r>
              <a:rPr lang="en-US" dirty="0"/>
              <a:t>Measure</a:t>
            </a:r>
          </a:p>
          <a:p>
            <a:r>
              <a:rPr lang="en-US" dirty="0"/>
              <a:t>Surveys, Interviews, Online Feedback </a:t>
            </a:r>
            <a:r>
              <a:rPr lang="en-US" dirty="0" err="1"/>
              <a:t>etc</a:t>
            </a:r>
            <a:endParaRPr lang="en-US" dirty="0"/>
          </a:p>
          <a:p>
            <a:r>
              <a:rPr lang="en-US" dirty="0"/>
              <a:t>Revenue, Profit-loss, (Text Based) Analytics</a:t>
            </a:r>
          </a:p>
        </p:txBody>
      </p:sp>
      <p:sp>
        <p:nvSpPr>
          <p:cNvPr id="5" name="Rectangle 4">
            <a:extLst>
              <a:ext uri="{FF2B5EF4-FFF2-40B4-BE49-F238E27FC236}">
                <a16:creationId xmlns:a16="http://schemas.microsoft.com/office/drawing/2014/main" id="{EE0407F0-9DCC-415B-84B5-043680F63550}"/>
              </a:ext>
            </a:extLst>
          </p:cNvPr>
          <p:cNvSpPr/>
          <p:nvPr/>
        </p:nvSpPr>
        <p:spPr>
          <a:xfrm>
            <a:off x="4746355" y="1800804"/>
            <a:ext cx="612184" cy="59571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100%</a:t>
            </a:r>
            <a:endParaRPr lang="en-SG" sz="1200" dirty="0"/>
          </a:p>
        </p:txBody>
      </p:sp>
      <p:sp>
        <p:nvSpPr>
          <p:cNvPr id="6" name="Rectangle 5">
            <a:extLst>
              <a:ext uri="{FF2B5EF4-FFF2-40B4-BE49-F238E27FC236}">
                <a16:creationId xmlns:a16="http://schemas.microsoft.com/office/drawing/2014/main" id="{52ED7111-20E5-4C8E-9569-263FA33A2ABB}"/>
              </a:ext>
            </a:extLst>
          </p:cNvPr>
          <p:cNvSpPr/>
          <p:nvPr/>
        </p:nvSpPr>
        <p:spPr>
          <a:xfrm>
            <a:off x="4746355" y="3704513"/>
            <a:ext cx="612184" cy="59571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7" name="Arrow: Down 6">
            <a:extLst>
              <a:ext uri="{FF2B5EF4-FFF2-40B4-BE49-F238E27FC236}">
                <a16:creationId xmlns:a16="http://schemas.microsoft.com/office/drawing/2014/main" id="{F751EF21-C5F0-41E6-9898-342ABDAF1B18}"/>
              </a:ext>
            </a:extLst>
          </p:cNvPr>
          <p:cNvSpPr/>
          <p:nvPr/>
        </p:nvSpPr>
        <p:spPr>
          <a:xfrm>
            <a:off x="4810131" y="2561312"/>
            <a:ext cx="484632" cy="978408"/>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8" name="Rectangle 7">
            <a:extLst>
              <a:ext uri="{FF2B5EF4-FFF2-40B4-BE49-F238E27FC236}">
                <a16:creationId xmlns:a16="http://schemas.microsoft.com/office/drawing/2014/main" id="{D35BCBC7-1E2C-41AD-BD27-C5FDB8600ACF}"/>
              </a:ext>
            </a:extLst>
          </p:cNvPr>
          <p:cNvSpPr/>
          <p:nvPr/>
        </p:nvSpPr>
        <p:spPr>
          <a:xfrm>
            <a:off x="4746355" y="3866362"/>
            <a:ext cx="612184" cy="43386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80%</a:t>
            </a:r>
            <a:endParaRPr lang="en-SG" sz="1200" dirty="0">
              <a:solidFill>
                <a:schemeClr val="tx1"/>
              </a:solidFill>
            </a:endParaRPr>
          </a:p>
        </p:txBody>
      </p:sp>
      <p:sp>
        <p:nvSpPr>
          <p:cNvPr id="9" name="Right Brace 8">
            <a:extLst>
              <a:ext uri="{FF2B5EF4-FFF2-40B4-BE49-F238E27FC236}">
                <a16:creationId xmlns:a16="http://schemas.microsoft.com/office/drawing/2014/main" id="{E31BD5F7-870A-4D44-8B5E-1CDA48968108}"/>
              </a:ext>
            </a:extLst>
          </p:cNvPr>
          <p:cNvSpPr/>
          <p:nvPr/>
        </p:nvSpPr>
        <p:spPr>
          <a:xfrm>
            <a:off x="5587139" y="1518834"/>
            <a:ext cx="557939" cy="292143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p>
        </p:txBody>
      </p:sp>
      <p:sp>
        <p:nvSpPr>
          <p:cNvPr id="10" name="TextBox 9">
            <a:extLst>
              <a:ext uri="{FF2B5EF4-FFF2-40B4-BE49-F238E27FC236}">
                <a16:creationId xmlns:a16="http://schemas.microsoft.com/office/drawing/2014/main" id="{D2C4F5A9-9852-445D-8AA4-877A98CFF77A}"/>
              </a:ext>
            </a:extLst>
          </p:cNvPr>
          <p:cNvSpPr txBox="1"/>
          <p:nvPr/>
        </p:nvSpPr>
        <p:spPr>
          <a:xfrm>
            <a:off x="6221357" y="2683530"/>
            <a:ext cx="2526224" cy="646331"/>
          </a:xfrm>
          <a:prstGeom prst="rect">
            <a:avLst/>
          </a:prstGeom>
          <a:noFill/>
        </p:spPr>
        <p:txBody>
          <a:bodyPr wrap="square" rtlCol="0">
            <a:spAutoFit/>
          </a:bodyPr>
          <a:lstStyle/>
          <a:p>
            <a:r>
              <a:rPr lang="en-US" dirty="0"/>
              <a:t>How do you do this for 10 Million Customers?</a:t>
            </a:r>
            <a:endParaRPr lang="en-SG" dirty="0"/>
          </a:p>
        </p:txBody>
      </p:sp>
      <p:sp>
        <p:nvSpPr>
          <p:cNvPr id="12" name="TextBox 11">
            <a:extLst>
              <a:ext uri="{FF2B5EF4-FFF2-40B4-BE49-F238E27FC236}">
                <a16:creationId xmlns:a16="http://schemas.microsoft.com/office/drawing/2014/main" id="{738816DD-5884-4B8E-B213-58EFF7E4250E}"/>
              </a:ext>
            </a:extLst>
          </p:cNvPr>
          <p:cNvSpPr txBox="1"/>
          <p:nvPr/>
        </p:nvSpPr>
        <p:spPr>
          <a:xfrm>
            <a:off x="6191040" y="3539720"/>
            <a:ext cx="2312071" cy="122600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Meaningful Measures</a:t>
            </a:r>
          </a:p>
          <a:p>
            <a:r>
              <a:rPr lang="en-US" sz="1600" dirty="0"/>
              <a:t>Display the Data</a:t>
            </a:r>
          </a:p>
          <a:p>
            <a:r>
              <a:rPr lang="en-US" sz="1600" dirty="0"/>
              <a:t>Tell your Story</a:t>
            </a:r>
            <a:endParaRPr lang="en-SG" sz="1600" dirty="0"/>
          </a:p>
        </p:txBody>
      </p:sp>
      <p:sp>
        <p:nvSpPr>
          <p:cNvPr id="13" name="TextBox 12">
            <a:extLst>
              <a:ext uri="{FF2B5EF4-FFF2-40B4-BE49-F238E27FC236}">
                <a16:creationId xmlns:a16="http://schemas.microsoft.com/office/drawing/2014/main" id="{3D23410F-08E3-41CF-849F-7ED1BA0D88C1}"/>
              </a:ext>
            </a:extLst>
          </p:cNvPr>
          <p:cNvSpPr txBox="1"/>
          <p:nvPr/>
        </p:nvSpPr>
        <p:spPr>
          <a:xfrm>
            <a:off x="6204248" y="1166436"/>
            <a:ext cx="2312071" cy="151709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Your goals are important. </a:t>
            </a:r>
          </a:p>
          <a:p>
            <a:r>
              <a:rPr lang="en-US" sz="1600" dirty="0"/>
              <a:t>Do you know what is normal vs abnormal</a:t>
            </a:r>
          </a:p>
          <a:p>
            <a:r>
              <a:rPr lang="en-US" sz="1600" dirty="0"/>
              <a:t>Can you explain it?</a:t>
            </a:r>
            <a:endParaRPr lang="en-SG" sz="1600" dirty="0"/>
          </a:p>
        </p:txBody>
      </p:sp>
    </p:spTree>
    <p:extLst>
      <p:ext uri="{BB962C8B-B14F-4D97-AF65-F5344CB8AC3E}">
        <p14:creationId xmlns:p14="http://schemas.microsoft.com/office/powerpoint/2010/main" val="217939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2F90-B86B-471B-A436-0C53EDC99C86}"/>
              </a:ext>
            </a:extLst>
          </p:cNvPr>
          <p:cNvSpPr>
            <a:spLocks noGrp="1"/>
          </p:cNvSpPr>
          <p:nvPr>
            <p:ph type="title"/>
          </p:nvPr>
        </p:nvSpPr>
        <p:spPr/>
        <p:txBody>
          <a:bodyPr/>
          <a:lstStyle/>
          <a:p>
            <a:r>
              <a:rPr lang="en-GB" sz="2000" dirty="0">
                <a:latin typeface="Roboto Medium" panose="02000000000000000000" pitchFamily="2" charset="0"/>
                <a:ea typeface="Roboto Medium" panose="02000000000000000000" pitchFamily="2" charset="0"/>
              </a:rPr>
              <a:t>Business Performance Measurement Model</a:t>
            </a:r>
            <a:r>
              <a:rPr lang="en-US" dirty="0"/>
              <a:t> </a:t>
            </a:r>
            <a:endParaRPr lang="en-SG" dirty="0"/>
          </a:p>
        </p:txBody>
      </p:sp>
      <p:graphicFrame>
        <p:nvGraphicFramePr>
          <p:cNvPr id="5" name="Diagram 4">
            <a:extLst>
              <a:ext uri="{FF2B5EF4-FFF2-40B4-BE49-F238E27FC236}">
                <a16:creationId xmlns:a16="http://schemas.microsoft.com/office/drawing/2014/main" id="{87AB2880-3661-42CA-8BAF-F88CFC48C577}"/>
              </a:ext>
            </a:extLst>
          </p:cNvPr>
          <p:cNvGraphicFramePr/>
          <p:nvPr>
            <p:extLst>
              <p:ext uri="{D42A27DB-BD31-4B8C-83A1-F6EECF244321}">
                <p14:modId xmlns:p14="http://schemas.microsoft.com/office/powerpoint/2010/main" val="3225535578"/>
              </p:ext>
            </p:extLst>
          </p:nvPr>
        </p:nvGraphicFramePr>
        <p:xfrm>
          <a:off x="355600" y="98920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AB98F221-A32A-4BA6-97CD-F598E6C3E3CA}"/>
              </a:ext>
            </a:extLst>
          </p:cNvPr>
          <p:cNvSpPr/>
          <p:nvPr/>
        </p:nvSpPr>
        <p:spPr>
          <a:xfrm>
            <a:off x="4542036" y="2504374"/>
            <a:ext cx="1681566" cy="376193"/>
          </a:xfrm>
          <a:prstGeom prst="rect">
            <a:avLst/>
          </a:prstGeom>
          <a:gradFill>
            <a:gsLst>
              <a:gs pos="0">
                <a:srgbClr val="FFFF00"/>
              </a:gs>
              <a:gs pos="100000">
                <a:srgbClr val="92D050"/>
              </a:gs>
            </a:gsLs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Fundamentals</a:t>
            </a:r>
            <a:endParaRPr lang="en-SG" dirty="0">
              <a:solidFill>
                <a:srgbClr val="FF0000"/>
              </a:solidFill>
            </a:endParaRPr>
          </a:p>
        </p:txBody>
      </p:sp>
      <p:sp>
        <p:nvSpPr>
          <p:cNvPr id="9" name="Arrow: Down 8">
            <a:extLst>
              <a:ext uri="{FF2B5EF4-FFF2-40B4-BE49-F238E27FC236}">
                <a16:creationId xmlns:a16="http://schemas.microsoft.com/office/drawing/2014/main" id="{773AA0B5-3A07-4914-93BF-32488D252B71}"/>
              </a:ext>
            </a:extLst>
          </p:cNvPr>
          <p:cNvSpPr/>
          <p:nvPr/>
        </p:nvSpPr>
        <p:spPr>
          <a:xfrm>
            <a:off x="6055703" y="2927288"/>
            <a:ext cx="335798" cy="376193"/>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0" name="Rectangle 9">
            <a:extLst>
              <a:ext uri="{FF2B5EF4-FFF2-40B4-BE49-F238E27FC236}">
                <a16:creationId xmlns:a16="http://schemas.microsoft.com/office/drawing/2014/main" id="{6B4A9AB9-4FA4-4767-AB7D-DC8600787C6A}"/>
              </a:ext>
            </a:extLst>
          </p:cNvPr>
          <p:cNvSpPr/>
          <p:nvPr/>
        </p:nvSpPr>
        <p:spPr>
          <a:xfrm>
            <a:off x="5382819" y="3350202"/>
            <a:ext cx="1681566" cy="376193"/>
          </a:xfrm>
          <a:prstGeom prst="rect">
            <a:avLst/>
          </a:prstGeom>
          <a:gradFill>
            <a:gsLst>
              <a:gs pos="0">
                <a:srgbClr val="FFFF00"/>
              </a:gs>
              <a:gs pos="100000">
                <a:srgbClr val="92D050"/>
              </a:gs>
            </a:gsLs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Operations</a:t>
            </a:r>
            <a:endParaRPr lang="en-SG" dirty="0">
              <a:solidFill>
                <a:srgbClr val="FF0000"/>
              </a:solidFill>
            </a:endParaRPr>
          </a:p>
        </p:txBody>
      </p:sp>
      <p:sp>
        <p:nvSpPr>
          <p:cNvPr id="11" name="Arrow: Down 10">
            <a:extLst>
              <a:ext uri="{FF2B5EF4-FFF2-40B4-BE49-F238E27FC236}">
                <a16:creationId xmlns:a16="http://schemas.microsoft.com/office/drawing/2014/main" id="{8CABB4A1-BD02-4FD3-9BA0-11B9238875D3}"/>
              </a:ext>
            </a:extLst>
          </p:cNvPr>
          <p:cNvSpPr/>
          <p:nvPr/>
        </p:nvSpPr>
        <p:spPr>
          <a:xfrm>
            <a:off x="6831909" y="3772283"/>
            <a:ext cx="335798" cy="376193"/>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2" name="Rectangle 11">
            <a:extLst>
              <a:ext uri="{FF2B5EF4-FFF2-40B4-BE49-F238E27FC236}">
                <a16:creationId xmlns:a16="http://schemas.microsoft.com/office/drawing/2014/main" id="{0DC57896-7B56-4DBB-9B49-82DF90D833F2}"/>
              </a:ext>
            </a:extLst>
          </p:cNvPr>
          <p:cNvSpPr/>
          <p:nvPr/>
        </p:nvSpPr>
        <p:spPr>
          <a:xfrm>
            <a:off x="6159185" y="4194364"/>
            <a:ext cx="1681566" cy="376193"/>
          </a:xfrm>
          <a:prstGeom prst="rect">
            <a:avLst/>
          </a:prstGeom>
          <a:gradFill>
            <a:gsLst>
              <a:gs pos="0">
                <a:srgbClr val="FFFF00"/>
              </a:gs>
              <a:gs pos="100000">
                <a:srgbClr val="92D050"/>
              </a:gs>
            </a:gsLs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Outcomes</a:t>
            </a:r>
            <a:endParaRPr lang="en-SG" dirty="0">
              <a:solidFill>
                <a:srgbClr val="FF0000"/>
              </a:solidFill>
            </a:endParaRPr>
          </a:p>
        </p:txBody>
      </p:sp>
      <p:sp>
        <p:nvSpPr>
          <p:cNvPr id="13" name="Rectangle 12">
            <a:extLst>
              <a:ext uri="{FF2B5EF4-FFF2-40B4-BE49-F238E27FC236}">
                <a16:creationId xmlns:a16="http://schemas.microsoft.com/office/drawing/2014/main" id="{BC9F11BB-940E-4633-AB2A-4C5769F3D1CB}"/>
              </a:ext>
            </a:extLst>
          </p:cNvPr>
          <p:cNvSpPr/>
          <p:nvPr/>
        </p:nvSpPr>
        <p:spPr>
          <a:xfrm>
            <a:off x="6608358" y="989201"/>
            <a:ext cx="2464786" cy="21921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sz="1200" dirty="0">
                <a:solidFill>
                  <a:srgbClr val="6600FF"/>
                </a:solidFill>
              </a:rPr>
              <a:t>Lagging Indicators – past performance does not guarantee future outcomes e.g. Return on Investment</a:t>
            </a:r>
          </a:p>
          <a:p>
            <a:pPr marL="285750" indent="-285750">
              <a:buFont typeface="Arial" panose="020B0604020202020204" pitchFamily="34" charset="0"/>
              <a:buChar char="•"/>
            </a:pPr>
            <a:endParaRPr lang="en-US" sz="1200" dirty="0">
              <a:solidFill>
                <a:srgbClr val="6600FF"/>
              </a:solidFill>
            </a:endParaRPr>
          </a:p>
          <a:p>
            <a:pPr marL="285750" indent="-285750">
              <a:buFont typeface="Arial" panose="020B0604020202020204" pitchFamily="34" charset="0"/>
              <a:buChar char="•"/>
            </a:pPr>
            <a:r>
              <a:rPr lang="en-US" sz="1200" dirty="0">
                <a:solidFill>
                  <a:srgbClr val="6600FF"/>
                </a:solidFill>
              </a:rPr>
              <a:t>Leading Indicators – Provides (probabilistic) information about the future e.g. customer satisfaction rating</a:t>
            </a:r>
            <a:endParaRPr lang="en-SG" sz="1200" dirty="0">
              <a:solidFill>
                <a:srgbClr val="6600FF"/>
              </a:solidFill>
            </a:endParaRPr>
          </a:p>
        </p:txBody>
      </p:sp>
      <p:sp>
        <p:nvSpPr>
          <p:cNvPr id="14" name="TextBox 13">
            <a:extLst>
              <a:ext uri="{FF2B5EF4-FFF2-40B4-BE49-F238E27FC236}">
                <a16:creationId xmlns:a16="http://schemas.microsoft.com/office/drawing/2014/main" id="{B720ADF9-D4EB-4E38-B5FE-EE50AB060446}"/>
              </a:ext>
            </a:extLst>
          </p:cNvPr>
          <p:cNvSpPr txBox="1"/>
          <p:nvPr/>
        </p:nvSpPr>
        <p:spPr>
          <a:xfrm rot="3347462">
            <a:off x="4488984" y="3764284"/>
            <a:ext cx="1197764" cy="369332"/>
          </a:xfrm>
          <a:prstGeom prst="rect">
            <a:avLst/>
          </a:prstGeom>
          <a:noFill/>
        </p:spPr>
        <p:txBody>
          <a:bodyPr wrap="none" rtlCol="0">
            <a:spAutoFit/>
          </a:bodyPr>
          <a:lstStyle/>
          <a:p>
            <a:r>
              <a:rPr lang="en-US" dirty="0">
                <a:solidFill>
                  <a:srgbClr val="6600FF"/>
                </a:solidFill>
              </a:rPr>
              <a:t>Measures</a:t>
            </a:r>
            <a:endParaRPr lang="en-SG" dirty="0">
              <a:solidFill>
                <a:srgbClr val="6600FF"/>
              </a:solidFill>
            </a:endParaRPr>
          </a:p>
        </p:txBody>
      </p:sp>
    </p:spTree>
    <p:extLst>
      <p:ext uri="{BB962C8B-B14F-4D97-AF65-F5344CB8AC3E}">
        <p14:creationId xmlns:p14="http://schemas.microsoft.com/office/powerpoint/2010/main" val="1220279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Do not confuse business objectives with business performance. Good objectives are the result of organisation exhibiting high business performance</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Relevant measures are those that measure activities that can impact strategic objectives</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Business processes are often made up of activities that involve many different business functions or departments. Therefore, measuring business process performance reflects more on the organisation’s business performance than individual activities within a business function or department</a:t>
            </a:r>
          </a:p>
        </p:txBody>
      </p:sp>
    </p:spTree>
    <p:extLst>
      <p:ext uri="{BB962C8B-B14F-4D97-AF65-F5344CB8AC3E}">
        <p14:creationId xmlns:p14="http://schemas.microsoft.com/office/powerpoint/2010/main" val="3102219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Measurements should relate to customer’s perspective of good business performance rather than to internal manager’s perspective</a:t>
            </a:r>
          </a:p>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The measuring method is as important as the selection of measures. Furthermore, measuring method is subjective and complex in nature</a:t>
            </a:r>
          </a:p>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Measures should be used as a basis for improving business processes rather than finding faults</a:t>
            </a:r>
          </a:p>
        </p:txBody>
      </p:sp>
    </p:spTree>
    <p:extLst>
      <p:ext uri="{BB962C8B-B14F-4D97-AF65-F5344CB8AC3E}">
        <p14:creationId xmlns:p14="http://schemas.microsoft.com/office/powerpoint/2010/main" val="99507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startAt="7"/>
            </a:pPr>
            <a:r>
              <a:rPr lang="en-GB" sz="1800" dirty="0">
                <a:latin typeface="Roboto Light" panose="02000000000000000000" pitchFamily="2" charset="0"/>
                <a:ea typeface="Roboto Light" panose="02000000000000000000" pitchFamily="2" charset="0"/>
              </a:rPr>
              <a:t>Measures shape employee behaviour, and therein lies the danger that employees seeking to improve a particular measure in a specific area which may have adverse consequences in other areas</a:t>
            </a:r>
          </a:p>
          <a:p>
            <a:pPr>
              <a:spcBef>
                <a:spcPts val="0"/>
              </a:spcBef>
              <a:spcAft>
                <a:spcPts val="1200"/>
              </a:spcAft>
              <a:buClr>
                <a:srgbClr val="CE0000"/>
              </a:buClr>
              <a:buFont typeface="+mj-lt"/>
              <a:buAutoNum type="arabicPeriod" startAt="7"/>
            </a:pPr>
            <a:r>
              <a:rPr lang="en-GB" sz="1800" dirty="0">
                <a:latin typeface="Roboto Light" panose="02000000000000000000" pitchFamily="2" charset="0"/>
                <a:ea typeface="Roboto Light" panose="02000000000000000000" pitchFamily="2" charset="0"/>
              </a:rPr>
              <a:t>Define measures precisely and execute measurements accurately within the context of justifiable costs and feasibility</a:t>
            </a:r>
          </a:p>
        </p:txBody>
      </p:sp>
    </p:spTree>
    <p:extLst>
      <p:ext uri="{BB962C8B-B14F-4D97-AF65-F5344CB8AC3E}">
        <p14:creationId xmlns:p14="http://schemas.microsoft.com/office/powerpoint/2010/main" val="3295498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The Balanced Scorecard</a:t>
            </a:r>
            <a:endParaRPr lang="en-US" dirty="0"/>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2358199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What is Strategy?</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business strategy is a set of guiding principles that, when communicated and adopted in the organization, generates a desired pattern of decision making</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strategy is therefore about how people throughout the organization should make decisions and allocate resources in order accomplish key objectives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good strategy provides a clear roadmap, consisting of a set of guiding principles or rules, that defines the actions people in the business should take (and not take) and the things they should prioritize (and not prioritize) to achieve desired goals</a:t>
            </a: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828637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Principles of Strategy Focused Organisations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Ensure that measurement considerations are always appropriate for the organisation’s current strategy (which will change over time)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Manage both tangible and intangible assets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Go beyond traditional, slow reacting, and tactical management control systems (e.g., budgeting) which may be inadequate for today’s dynamic, rapidly changing business environment</a:t>
            </a:r>
          </a:p>
        </p:txBody>
      </p:sp>
    </p:spTree>
    <p:extLst>
      <p:ext uri="{BB962C8B-B14F-4D97-AF65-F5344CB8AC3E}">
        <p14:creationId xmlns:p14="http://schemas.microsoft.com/office/powerpoint/2010/main" val="1104795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Concepts of the Balanced Scorecard (BSC) Model</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BSC is meant to provide a holistic view of an organisation’s overall performance that incorporates both financial and non-financial measures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Without a BSC approach, organisations tend to be judged only by short-term financial results, and this may hide serious problems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BSC enables organisations to clarify their visions and strategies, put them into action, and provide feedback around both internal business processes as well as external objectives to continuously improve strategic performance and results</a:t>
            </a:r>
          </a:p>
        </p:txBody>
      </p:sp>
    </p:spTree>
    <p:extLst>
      <p:ext uri="{BB962C8B-B14F-4D97-AF65-F5344CB8AC3E}">
        <p14:creationId xmlns:p14="http://schemas.microsoft.com/office/powerpoint/2010/main" val="203056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Overview of Business Performance Measurement</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1</a:t>
            </a: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2021</a:t>
            </a:r>
          </a:p>
        </p:txBody>
      </p:sp>
    </p:spTree>
    <p:extLst>
      <p:ext uri="{BB962C8B-B14F-4D97-AF65-F5344CB8AC3E}">
        <p14:creationId xmlns:p14="http://schemas.microsoft.com/office/powerpoint/2010/main" val="18409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A28D-466C-4CDA-9D10-3590EE338CEF}"/>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The Balanced Scorecard</a:t>
            </a:r>
            <a:endParaRPr lang="en-SG" dirty="0"/>
          </a:p>
        </p:txBody>
      </p:sp>
      <p:sp>
        <p:nvSpPr>
          <p:cNvPr id="3" name="Content Placeholder 2">
            <a:extLst>
              <a:ext uri="{FF2B5EF4-FFF2-40B4-BE49-F238E27FC236}">
                <a16:creationId xmlns:a16="http://schemas.microsoft.com/office/drawing/2014/main" id="{0D400B8D-FACC-4323-BB85-7571DC212D81}"/>
              </a:ext>
            </a:extLst>
          </p:cNvPr>
          <p:cNvSpPr>
            <a:spLocks noGrp="1"/>
          </p:cNvSpPr>
          <p:nvPr>
            <p:ph idx="10"/>
          </p:nvPr>
        </p:nvSpPr>
        <p:spPr/>
        <p:txBody>
          <a:bodyPr/>
          <a:lstStyle/>
          <a:p>
            <a:r>
              <a:rPr lang="en-US" dirty="0"/>
              <a:t>Counter cyclic investment</a:t>
            </a:r>
            <a:endParaRPr lang="en-SG" dirty="0"/>
          </a:p>
        </p:txBody>
      </p:sp>
      <p:sp>
        <p:nvSpPr>
          <p:cNvPr id="4" name="Content Placeholder 3">
            <a:extLst>
              <a:ext uri="{FF2B5EF4-FFF2-40B4-BE49-F238E27FC236}">
                <a16:creationId xmlns:a16="http://schemas.microsoft.com/office/drawing/2014/main" id="{2053E44A-775D-4403-BE22-3F285E7FB4C4}"/>
              </a:ext>
            </a:extLst>
          </p:cNvPr>
          <p:cNvSpPr>
            <a:spLocks noGrp="1"/>
          </p:cNvSpPr>
          <p:nvPr>
            <p:ph idx="1"/>
          </p:nvPr>
        </p:nvSpPr>
        <p:spPr>
          <a:xfrm>
            <a:off x="260212" y="1781114"/>
            <a:ext cx="8563649" cy="2475553"/>
          </a:xfrm>
        </p:spPr>
        <p:txBody>
          <a:bodyPr>
            <a:normAutofit lnSpcReduction="10000"/>
          </a:bodyPr>
          <a:lstStyle/>
          <a:p>
            <a:pPr marL="0" indent="0">
              <a:buNone/>
            </a:pPr>
            <a:r>
              <a:rPr lang="en-US" dirty="0"/>
              <a:t>Strategy should be proactive not reactive; not driven by financial desires but more real goals</a:t>
            </a:r>
          </a:p>
          <a:p>
            <a:r>
              <a:rPr lang="en-US" dirty="0"/>
              <a:t>A reactive strategy is one often taken by many companies</a:t>
            </a:r>
          </a:p>
          <a:p>
            <a:pPr lvl="1"/>
            <a:r>
              <a:rPr lang="en-US" dirty="0"/>
              <a:t>If price or demand for product rises, companies will spend, to capture market share, stifle competition, etc. This creates inefficiencies both internally and externally </a:t>
            </a:r>
          </a:p>
          <a:p>
            <a:pPr lvl="1"/>
            <a:r>
              <a:rPr lang="en-US" dirty="0"/>
              <a:t>If price/ demand falls, they cut cost to bolster short term financial results</a:t>
            </a:r>
          </a:p>
          <a:p>
            <a:endParaRPr lang="en-US" dirty="0"/>
          </a:p>
          <a:p>
            <a:r>
              <a:rPr lang="en-US" dirty="0"/>
              <a:t>Some companies however are strategic and invest “counter cyclically”</a:t>
            </a:r>
          </a:p>
          <a:p>
            <a:pPr lvl="1"/>
            <a:r>
              <a:rPr lang="en-US" dirty="0"/>
              <a:t>If price/ demand rise, they maintain status quo, keep growing at a steady pace and while they focus on the competition, its more to ensure they know rival behavior. Losses are projected as “short term falls”</a:t>
            </a:r>
          </a:p>
          <a:p>
            <a:pPr lvl="1"/>
            <a:r>
              <a:rPr lang="en-US" dirty="0"/>
              <a:t>If price/ demand fall, companies invest. They ramp up hiring, spend on R&amp;D, train their people – this means that at the next positive wave, the company is position to surge ahead of its competition</a:t>
            </a:r>
            <a:endParaRPr lang="en-SG" dirty="0"/>
          </a:p>
        </p:txBody>
      </p:sp>
    </p:spTree>
    <p:extLst>
      <p:ext uri="{BB962C8B-B14F-4D97-AF65-F5344CB8AC3E}">
        <p14:creationId xmlns:p14="http://schemas.microsoft.com/office/powerpoint/2010/main" val="3438215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Four Balanced Scorecard Perspectives</a:t>
            </a:r>
          </a:p>
        </p:txBody>
      </p:sp>
      <p:sp>
        <p:nvSpPr>
          <p:cNvPr id="6" name="Rounded Rectangle 5">
            <a:extLst>
              <a:ext uri="{FF2B5EF4-FFF2-40B4-BE49-F238E27FC236}">
                <a16:creationId xmlns:a16="http://schemas.microsoft.com/office/drawing/2014/main" id="{A8B09B62-2C5C-7C4B-A65E-27B7EC219A00}"/>
              </a:ext>
            </a:extLst>
          </p:cNvPr>
          <p:cNvSpPr/>
          <p:nvPr/>
        </p:nvSpPr>
        <p:spPr>
          <a:xfrm>
            <a:off x="3383179" y="1784369"/>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latin typeface="Roboto Light" panose="02000000000000000000" pitchFamily="2" charset="0"/>
                <a:ea typeface="Roboto Light" panose="02000000000000000000" pitchFamily="2" charset="0"/>
              </a:rPr>
              <a:t>Financial</a:t>
            </a:r>
          </a:p>
          <a:p>
            <a:pPr algn="ctr"/>
            <a:r>
              <a:rPr lang="en-US" sz="1400" i="1" dirty="0">
                <a:solidFill>
                  <a:schemeClr val="tx1"/>
                </a:solidFill>
                <a:effectLst/>
                <a:latin typeface="Roboto Light" panose="02000000000000000000" pitchFamily="2" charset="0"/>
                <a:ea typeface="Roboto Light" panose="02000000000000000000" pitchFamily="2" charset="0"/>
              </a:rPr>
              <a:t>How should we appear to stakeholders?</a:t>
            </a:r>
          </a:p>
        </p:txBody>
      </p:sp>
      <p:sp>
        <p:nvSpPr>
          <p:cNvPr id="7" name="Rounded Rectangle 6">
            <a:extLst>
              <a:ext uri="{FF2B5EF4-FFF2-40B4-BE49-F238E27FC236}">
                <a16:creationId xmlns:a16="http://schemas.microsoft.com/office/drawing/2014/main" id="{51206494-CCB1-3143-8825-D3260B4426CA}"/>
              </a:ext>
            </a:extLst>
          </p:cNvPr>
          <p:cNvSpPr/>
          <p:nvPr/>
        </p:nvSpPr>
        <p:spPr>
          <a:xfrm>
            <a:off x="3383179" y="3866363"/>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Learning &amp; Growth</a:t>
            </a:r>
          </a:p>
          <a:p>
            <a:pPr algn="ctr"/>
            <a:r>
              <a:rPr lang="en-US" sz="1400" i="1" dirty="0">
                <a:solidFill>
                  <a:schemeClr val="tx1"/>
                </a:solidFill>
                <a:effectLst/>
                <a:latin typeface="Roboto Light" panose="02000000000000000000" pitchFamily="2" charset="0"/>
                <a:ea typeface="Roboto Light" panose="02000000000000000000" pitchFamily="2" charset="0"/>
              </a:rPr>
              <a:t>How could we continue to improve and create value?</a:t>
            </a:r>
          </a:p>
        </p:txBody>
      </p:sp>
      <p:sp>
        <p:nvSpPr>
          <p:cNvPr id="8" name="Rounded Rectangle 7">
            <a:extLst>
              <a:ext uri="{FF2B5EF4-FFF2-40B4-BE49-F238E27FC236}">
                <a16:creationId xmlns:a16="http://schemas.microsoft.com/office/drawing/2014/main" id="{ADB815F8-9F14-2E41-AC01-4165D0F613B8}"/>
              </a:ext>
            </a:extLst>
          </p:cNvPr>
          <p:cNvSpPr/>
          <p:nvPr/>
        </p:nvSpPr>
        <p:spPr>
          <a:xfrm>
            <a:off x="5964039" y="2826836"/>
            <a:ext cx="285982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Internal </a:t>
            </a:r>
            <a:r>
              <a:rPr lang="en-US" sz="1400" b="1" u="sng" dirty="0">
                <a:solidFill>
                  <a:schemeClr val="tx1"/>
                </a:solidFill>
                <a:latin typeface="Roboto Light" panose="02000000000000000000" pitchFamily="2" charset="0"/>
                <a:ea typeface="Roboto Light" panose="02000000000000000000" pitchFamily="2" charset="0"/>
              </a:rPr>
              <a:t>Business Processes</a:t>
            </a:r>
          </a:p>
          <a:p>
            <a:pPr algn="ctr"/>
            <a:r>
              <a:rPr lang="en-US" sz="1400" i="1" dirty="0">
                <a:solidFill>
                  <a:schemeClr val="tx1"/>
                </a:solidFill>
                <a:effectLst/>
                <a:latin typeface="Roboto Light" panose="02000000000000000000" pitchFamily="2" charset="0"/>
                <a:ea typeface="Roboto Light" panose="02000000000000000000" pitchFamily="2" charset="0"/>
              </a:rPr>
              <a:t>What business processes must we excel at?</a:t>
            </a:r>
          </a:p>
        </p:txBody>
      </p:sp>
      <p:sp>
        <p:nvSpPr>
          <p:cNvPr id="9" name="Rounded Rectangle 8">
            <a:extLst>
              <a:ext uri="{FF2B5EF4-FFF2-40B4-BE49-F238E27FC236}">
                <a16:creationId xmlns:a16="http://schemas.microsoft.com/office/drawing/2014/main" id="{98224661-07F9-D242-9ADF-69075F3C57D6}"/>
              </a:ext>
            </a:extLst>
          </p:cNvPr>
          <p:cNvSpPr/>
          <p:nvPr/>
        </p:nvSpPr>
        <p:spPr>
          <a:xfrm>
            <a:off x="802319" y="2826836"/>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Customer</a:t>
            </a:r>
          </a:p>
          <a:p>
            <a:pPr algn="ctr"/>
            <a:r>
              <a:rPr lang="en-US" sz="1400" i="1" dirty="0">
                <a:solidFill>
                  <a:schemeClr val="tx1"/>
                </a:solidFill>
                <a:effectLst/>
                <a:latin typeface="Roboto Light" panose="02000000000000000000" pitchFamily="2" charset="0"/>
                <a:ea typeface="Roboto Light" panose="02000000000000000000" pitchFamily="2" charset="0"/>
              </a:rPr>
              <a:t>How should we appear to our customers?</a:t>
            </a:r>
          </a:p>
        </p:txBody>
      </p:sp>
      <p:cxnSp>
        <p:nvCxnSpPr>
          <p:cNvPr id="11" name="Curved Connector 10">
            <a:extLst>
              <a:ext uri="{FF2B5EF4-FFF2-40B4-BE49-F238E27FC236}">
                <a16:creationId xmlns:a16="http://schemas.microsoft.com/office/drawing/2014/main" id="{3B72B2B7-9B3B-DC4B-825A-FDFC1100EA20}"/>
              </a:ext>
            </a:extLst>
          </p:cNvPr>
          <p:cNvCxnSpPr>
            <a:cxnSpLocks/>
            <a:stCxn id="6" idx="3"/>
            <a:endCxn id="8" idx="0"/>
          </p:cNvCxnSpPr>
          <p:nvPr/>
        </p:nvCxnSpPr>
        <p:spPr>
          <a:xfrm>
            <a:off x="5760821" y="2253658"/>
            <a:ext cx="1633129" cy="57317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C799FEF-39F9-B642-9010-5465B35B60E1}"/>
              </a:ext>
            </a:extLst>
          </p:cNvPr>
          <p:cNvSpPr/>
          <p:nvPr/>
        </p:nvSpPr>
        <p:spPr>
          <a:xfrm>
            <a:off x="3409667" y="3109989"/>
            <a:ext cx="2324675" cy="461665"/>
          </a:xfrm>
          <a:prstGeom prst="rect">
            <a:avLst/>
          </a:prstGeom>
        </p:spPr>
        <p:txBody>
          <a:bodyPr wrap="none">
            <a:spAutoFit/>
          </a:bodyPr>
          <a:lstStyle/>
          <a:p>
            <a:pPr algn="ctr"/>
            <a:r>
              <a:rPr lang="en-US" sz="2400" b="1" dirty="0">
                <a:solidFill>
                  <a:srgbClr val="CE0000"/>
                </a:solidFill>
                <a:latin typeface="Roboto Condensed" panose="02000000000000000000" pitchFamily="2" charset="0"/>
                <a:ea typeface="Roboto Condensed" panose="02000000000000000000" pitchFamily="2" charset="0"/>
              </a:rPr>
              <a:t>Vision &amp; Strategy</a:t>
            </a:r>
          </a:p>
        </p:txBody>
      </p:sp>
      <p:cxnSp>
        <p:nvCxnSpPr>
          <p:cNvPr id="18" name="Curved Connector 17">
            <a:extLst>
              <a:ext uri="{FF2B5EF4-FFF2-40B4-BE49-F238E27FC236}">
                <a16:creationId xmlns:a16="http://schemas.microsoft.com/office/drawing/2014/main" id="{5B6DA5A0-2FAA-FE46-A26E-17A26819A14C}"/>
              </a:ext>
            </a:extLst>
          </p:cNvPr>
          <p:cNvCxnSpPr>
            <a:cxnSpLocks/>
            <a:stCxn id="8" idx="2"/>
            <a:endCxn id="7" idx="3"/>
          </p:cNvCxnSpPr>
          <p:nvPr/>
        </p:nvCxnSpPr>
        <p:spPr>
          <a:xfrm rot="5400000">
            <a:off x="6292267" y="3233969"/>
            <a:ext cx="570238" cy="1633129"/>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71136E9C-C291-2643-9EA5-F6E5E214D825}"/>
              </a:ext>
            </a:extLst>
          </p:cNvPr>
          <p:cNvCxnSpPr>
            <a:cxnSpLocks/>
            <a:stCxn id="7" idx="1"/>
            <a:endCxn id="9" idx="2"/>
          </p:cNvCxnSpPr>
          <p:nvPr/>
        </p:nvCxnSpPr>
        <p:spPr>
          <a:xfrm rot="10800000">
            <a:off x="1991141" y="3765414"/>
            <a:ext cx="1392039" cy="57023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5" name="Curved Connector 24">
            <a:extLst>
              <a:ext uri="{FF2B5EF4-FFF2-40B4-BE49-F238E27FC236}">
                <a16:creationId xmlns:a16="http://schemas.microsoft.com/office/drawing/2014/main" id="{66BE7F47-6217-764D-862D-C52928973AEB}"/>
              </a:ext>
            </a:extLst>
          </p:cNvPr>
          <p:cNvCxnSpPr>
            <a:cxnSpLocks/>
            <a:stCxn id="6" idx="1"/>
            <a:endCxn id="9" idx="0"/>
          </p:cNvCxnSpPr>
          <p:nvPr/>
        </p:nvCxnSpPr>
        <p:spPr>
          <a:xfrm rot="10800000" flipV="1">
            <a:off x="1991141" y="2253658"/>
            <a:ext cx="1392039" cy="57317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CBCDDA47-E2F4-4A52-B7F7-8653271F3F62}"/>
              </a:ext>
            </a:extLst>
          </p:cNvPr>
          <p:cNvSpPr txBox="1"/>
          <p:nvPr/>
        </p:nvSpPr>
        <p:spPr>
          <a:xfrm>
            <a:off x="6646184" y="1043614"/>
            <a:ext cx="2312071" cy="82339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Develop Measures</a:t>
            </a:r>
          </a:p>
          <a:p>
            <a:r>
              <a:rPr lang="en-US" sz="1600" dirty="0"/>
              <a:t>Collect Data</a:t>
            </a:r>
          </a:p>
          <a:p>
            <a:r>
              <a:rPr lang="en-US" sz="1600" dirty="0"/>
              <a:t>Analyze Results</a:t>
            </a:r>
            <a:endParaRPr lang="en-SG" sz="1600" dirty="0"/>
          </a:p>
        </p:txBody>
      </p:sp>
      <p:sp>
        <p:nvSpPr>
          <p:cNvPr id="16" name="TextBox 15">
            <a:extLst>
              <a:ext uri="{FF2B5EF4-FFF2-40B4-BE49-F238E27FC236}">
                <a16:creationId xmlns:a16="http://schemas.microsoft.com/office/drawing/2014/main" id="{843C1CE3-95D0-4652-AB4C-D134666DBF91}"/>
              </a:ext>
            </a:extLst>
          </p:cNvPr>
          <p:cNvSpPr txBox="1"/>
          <p:nvPr/>
        </p:nvSpPr>
        <p:spPr>
          <a:xfrm>
            <a:off x="5734341" y="4438071"/>
            <a:ext cx="1216649" cy="461665"/>
          </a:xfrm>
          <a:prstGeom prst="rect">
            <a:avLst/>
          </a:prstGeom>
          <a:noFill/>
        </p:spPr>
        <p:txBody>
          <a:bodyPr wrap="square" rtlCol="0">
            <a:spAutoFit/>
          </a:bodyPr>
          <a:lstStyle/>
          <a:p>
            <a:r>
              <a:rPr lang="en-US" sz="1200" dirty="0">
                <a:solidFill>
                  <a:srgbClr val="6600FF"/>
                </a:solidFill>
              </a:rPr>
              <a:t>Innovation &amp; Development</a:t>
            </a:r>
            <a:endParaRPr lang="en-SG" sz="1200" dirty="0">
              <a:solidFill>
                <a:srgbClr val="6600FF"/>
              </a:solidFill>
            </a:endParaRPr>
          </a:p>
        </p:txBody>
      </p:sp>
    </p:spTree>
    <p:extLst>
      <p:ext uri="{BB962C8B-B14F-4D97-AF65-F5344CB8AC3E}">
        <p14:creationId xmlns:p14="http://schemas.microsoft.com/office/powerpoint/2010/main" val="286650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Financial Perspective (FP)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Although the concept of the BSC is to take performance in many non-financial areas into consideration, the measures in the financial perspective must eventually show gains in order for the organisation to conclude that its overall performance has indeed improved</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measures for the other three perspectives that relate to customer, internal business process and people must be appropriately selected in order (for financial performance) to yield results</a:t>
            </a:r>
          </a:p>
        </p:txBody>
      </p:sp>
      <p:sp>
        <p:nvSpPr>
          <p:cNvPr id="5" name="TextBox 4">
            <a:extLst>
              <a:ext uri="{FF2B5EF4-FFF2-40B4-BE49-F238E27FC236}">
                <a16:creationId xmlns:a16="http://schemas.microsoft.com/office/drawing/2014/main" id="{5A9B3254-27E8-46A1-9B29-BAA14045B6C5}"/>
              </a:ext>
            </a:extLst>
          </p:cNvPr>
          <p:cNvSpPr txBox="1"/>
          <p:nvPr/>
        </p:nvSpPr>
        <p:spPr>
          <a:xfrm>
            <a:off x="1392259" y="4152364"/>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sz="1600" dirty="0"/>
              <a:t>Financial matters (growth, profitability, share holder value) are important, but an over-emphasis can lead to an “unbalanced” views of performance. Consider Risk, Cost-Benefit, SWOT </a:t>
            </a:r>
            <a:r>
              <a:rPr lang="en-US" sz="1600" dirty="0" err="1"/>
              <a:t>etc</a:t>
            </a:r>
            <a:endParaRPr lang="en-SG" sz="1600" dirty="0"/>
          </a:p>
        </p:txBody>
      </p:sp>
    </p:spTree>
    <p:extLst>
      <p:ext uri="{BB962C8B-B14F-4D97-AF65-F5344CB8AC3E}">
        <p14:creationId xmlns:p14="http://schemas.microsoft.com/office/powerpoint/2010/main" val="93891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Customer Perspective (CP)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 the Customer Perspective, an organisation needs to determine what the customers require and think are important in terms of the products and services that the organisation provides them</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have to establish goals for each key requirement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selected to gauge the organisation’s success in achieving these goals</a:t>
            </a:r>
          </a:p>
        </p:txBody>
      </p:sp>
      <p:sp>
        <p:nvSpPr>
          <p:cNvPr id="6" name="TextBox 5">
            <a:extLst>
              <a:ext uri="{FF2B5EF4-FFF2-40B4-BE49-F238E27FC236}">
                <a16:creationId xmlns:a16="http://schemas.microsoft.com/office/drawing/2014/main" id="{002E3A9D-D469-401D-A0B3-55F36EE91478}"/>
              </a:ext>
            </a:extLst>
          </p:cNvPr>
          <p:cNvSpPr txBox="1"/>
          <p:nvPr/>
        </p:nvSpPr>
        <p:spPr>
          <a:xfrm>
            <a:off x="1392259" y="4152364"/>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sz="1600" dirty="0"/>
              <a:t>Customers want flexibility, time, quality, service, performance and value</a:t>
            </a:r>
            <a:endParaRPr lang="en-SG" sz="1600" dirty="0"/>
          </a:p>
        </p:txBody>
      </p:sp>
    </p:spTree>
    <p:extLst>
      <p:ext uri="{BB962C8B-B14F-4D97-AF65-F5344CB8AC3E}">
        <p14:creationId xmlns:p14="http://schemas.microsoft.com/office/powerpoint/2010/main" val="269734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Internal Business Processes Perspective (IBP)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based upon internal processes perspective allow managers to know how well their business is running, and whether their products and services meet customer requirements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must identify key business processes that need to be excelled in terms of organisation’s operations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established to monitor the performance of these key business processes</a:t>
            </a:r>
          </a:p>
        </p:txBody>
      </p:sp>
      <p:sp>
        <p:nvSpPr>
          <p:cNvPr id="5" name="TextBox 4">
            <a:extLst>
              <a:ext uri="{FF2B5EF4-FFF2-40B4-BE49-F238E27FC236}">
                <a16:creationId xmlns:a16="http://schemas.microsoft.com/office/drawing/2014/main" id="{FFC311B2-50F4-47F6-AEE9-5C1D9B31F0DE}"/>
              </a:ext>
            </a:extLst>
          </p:cNvPr>
          <p:cNvSpPr txBox="1"/>
          <p:nvPr/>
        </p:nvSpPr>
        <p:spPr>
          <a:xfrm>
            <a:off x="1392259" y="4152364"/>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sz="1600" dirty="0"/>
              <a:t>Dependent on the unique product offering of your industry</a:t>
            </a:r>
            <a:endParaRPr lang="en-SG" sz="1600" dirty="0"/>
          </a:p>
        </p:txBody>
      </p:sp>
    </p:spTree>
    <p:extLst>
      <p:ext uri="{BB962C8B-B14F-4D97-AF65-F5344CB8AC3E}">
        <p14:creationId xmlns:p14="http://schemas.microsoft.com/office/powerpoint/2010/main" val="7557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Learning and Growth Perspective (LG)</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This perspective includes employee training and corporate cultural attitudes related to both the individual and corporate self-improvement, product and service innovation, and organisational development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have to establish goals that relate to innovation, growth and development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selected so that they can gauge the organisation’s success in achieving these goals</a:t>
            </a:r>
          </a:p>
        </p:txBody>
      </p:sp>
      <p:sp>
        <p:nvSpPr>
          <p:cNvPr id="5" name="TextBox 4">
            <a:extLst>
              <a:ext uri="{FF2B5EF4-FFF2-40B4-BE49-F238E27FC236}">
                <a16:creationId xmlns:a16="http://schemas.microsoft.com/office/drawing/2014/main" id="{7DC70E47-2025-4E48-92D9-7E4FB591EC13}"/>
              </a:ext>
            </a:extLst>
          </p:cNvPr>
          <p:cNvSpPr txBox="1"/>
          <p:nvPr/>
        </p:nvSpPr>
        <p:spPr>
          <a:xfrm>
            <a:off x="1392259" y="4261616"/>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t>This measure is a bit more abstract because people (or rather their skills, knowledge, learning) are the key resource; a good manager is someone who does not see people as just ‘cost’. Rather, the </a:t>
            </a:r>
            <a:r>
              <a:rPr lang="en-US" dirty="0" err="1"/>
              <a:t>the</a:t>
            </a:r>
            <a:r>
              <a:rPr lang="en-US" dirty="0"/>
              <a:t> investment of time/ effort/ technology should be viewed as a means to (in the longer term) boost innovation and help the company develop new ideas.</a:t>
            </a:r>
            <a:endParaRPr lang="en-SG" dirty="0"/>
          </a:p>
        </p:txBody>
      </p:sp>
    </p:spTree>
    <p:extLst>
      <p:ext uri="{BB962C8B-B14F-4D97-AF65-F5344CB8AC3E}">
        <p14:creationId xmlns:p14="http://schemas.microsoft.com/office/powerpoint/2010/main" val="199167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E3C4-11F0-441B-8277-CE3B249BC85A}"/>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The Balanced Scorecard</a:t>
            </a:r>
            <a:endParaRPr lang="en-SG" dirty="0"/>
          </a:p>
        </p:txBody>
      </p:sp>
      <p:sp>
        <p:nvSpPr>
          <p:cNvPr id="3" name="Content Placeholder 2">
            <a:extLst>
              <a:ext uri="{FF2B5EF4-FFF2-40B4-BE49-F238E27FC236}">
                <a16:creationId xmlns:a16="http://schemas.microsoft.com/office/drawing/2014/main" id="{615621A5-07F4-4BF1-9CF3-A509DC2CF6EF}"/>
              </a:ext>
            </a:extLst>
          </p:cNvPr>
          <p:cNvSpPr>
            <a:spLocks noGrp="1"/>
          </p:cNvSpPr>
          <p:nvPr>
            <p:ph idx="10"/>
          </p:nvPr>
        </p:nvSpPr>
        <p:spPr>
          <a:xfrm>
            <a:off x="355600" y="3488483"/>
            <a:ext cx="8563648" cy="528415"/>
          </a:xfrm>
        </p:spPr>
        <p:txBody>
          <a:bodyPr/>
          <a:lstStyle/>
          <a:p>
            <a:r>
              <a:rPr lang="en-US" dirty="0"/>
              <a:t>I will grow my company by 10%, by spending $150M, while maintaining our core focus of safety, customer service and timeliness.</a:t>
            </a:r>
            <a:endParaRPr lang="en-SG" dirty="0"/>
          </a:p>
        </p:txBody>
      </p:sp>
      <p:sp>
        <p:nvSpPr>
          <p:cNvPr id="4" name="Content Placeholder 3">
            <a:extLst>
              <a:ext uri="{FF2B5EF4-FFF2-40B4-BE49-F238E27FC236}">
                <a16:creationId xmlns:a16="http://schemas.microsoft.com/office/drawing/2014/main" id="{C7B8B7F6-CFD5-4066-B2A4-2979D8CEF6EA}"/>
              </a:ext>
            </a:extLst>
          </p:cNvPr>
          <p:cNvSpPr>
            <a:spLocks noGrp="1"/>
          </p:cNvSpPr>
          <p:nvPr>
            <p:ph idx="1"/>
          </p:nvPr>
        </p:nvSpPr>
        <p:spPr>
          <a:xfrm>
            <a:off x="198218" y="1277138"/>
            <a:ext cx="8563649" cy="2946150"/>
          </a:xfrm>
        </p:spPr>
        <p:txBody>
          <a:bodyPr/>
          <a:lstStyle/>
          <a:p>
            <a:r>
              <a:rPr lang="en-US" dirty="0"/>
              <a:t>The BSC provides </a:t>
            </a:r>
          </a:p>
          <a:p>
            <a:pPr lvl="1"/>
            <a:r>
              <a:rPr lang="en-US" dirty="0"/>
              <a:t>Focus</a:t>
            </a:r>
          </a:p>
          <a:p>
            <a:pPr lvl="1"/>
            <a:r>
              <a:rPr lang="en-US" dirty="0"/>
              <a:t>Motivation</a:t>
            </a:r>
          </a:p>
          <a:p>
            <a:pPr lvl="1"/>
            <a:r>
              <a:rPr lang="en-US" dirty="0"/>
              <a:t>Accountability </a:t>
            </a:r>
          </a:p>
          <a:p>
            <a:pPr marL="457200" lvl="1" indent="0">
              <a:buNone/>
            </a:pPr>
            <a:r>
              <a:rPr lang="en-SG" dirty="0"/>
              <a:t>for all organisations</a:t>
            </a:r>
          </a:p>
          <a:p>
            <a:r>
              <a:rPr lang="en-SG" dirty="0"/>
              <a:t>Provides a linkage between existence (customers) and outcomes (shareholders) by communicating the performance drivers for going from point A to B</a:t>
            </a:r>
          </a:p>
        </p:txBody>
      </p:sp>
    </p:spTree>
    <p:extLst>
      <p:ext uri="{BB962C8B-B14F-4D97-AF65-F5344CB8AC3E}">
        <p14:creationId xmlns:p14="http://schemas.microsoft.com/office/powerpoint/2010/main" val="3866526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An illustration — Tesco</a:t>
            </a:r>
          </a:p>
        </p:txBody>
      </p:sp>
      <p:sp>
        <p:nvSpPr>
          <p:cNvPr id="6" name="TextBox 5">
            <a:extLst>
              <a:ext uri="{FF2B5EF4-FFF2-40B4-BE49-F238E27FC236}">
                <a16:creationId xmlns:a16="http://schemas.microsoft.com/office/drawing/2014/main" id="{71C1C2C6-B800-8940-89DC-8A596F63DBD2}"/>
              </a:ext>
            </a:extLst>
          </p:cNvPr>
          <p:cNvSpPr txBox="1"/>
          <p:nvPr/>
        </p:nvSpPr>
        <p:spPr>
          <a:xfrm>
            <a:off x="489860" y="4460766"/>
            <a:ext cx="7330626" cy="369332"/>
          </a:xfrm>
          <a:prstGeom prst="rect">
            <a:avLst/>
          </a:prstGeom>
          <a:noFill/>
        </p:spPr>
        <p:txBody>
          <a:bodyPr wrap="square" rtlCol="0">
            <a:spAutoFit/>
          </a:bodyPr>
          <a:lstStyle/>
          <a:p>
            <a:pPr algn="r"/>
            <a:r>
              <a:rPr lang="en-SG" sz="900" i="1" dirty="0"/>
              <a:t>Source: </a:t>
            </a:r>
            <a:r>
              <a:rPr lang="en-SG" sz="900" i="1" dirty="0">
                <a:hlinkClick r:id="rId3"/>
              </a:rPr>
              <a:t>www.tesco-careers.com</a:t>
            </a:r>
            <a:endParaRPr lang="en-SG" sz="900" i="1" dirty="0"/>
          </a:p>
          <a:p>
            <a:pPr algn="r"/>
            <a:endParaRPr lang="en-SG" sz="900" i="1" dirty="0"/>
          </a:p>
        </p:txBody>
      </p:sp>
      <p:pic>
        <p:nvPicPr>
          <p:cNvPr id="1026" name="Picture 2" descr="Learning Balanced Scorecard lesson from Tesco steering wheel"/>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279441" y="620453"/>
            <a:ext cx="3141655" cy="3743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056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An illustration — Bank</a:t>
            </a:r>
          </a:p>
        </p:txBody>
      </p:sp>
      <p:pic>
        <p:nvPicPr>
          <p:cNvPr id="5" name="Content Placeholder 4">
            <a:extLst>
              <a:ext uri="{FF2B5EF4-FFF2-40B4-BE49-F238E27FC236}">
                <a16:creationId xmlns:a16="http://schemas.microsoft.com/office/drawing/2014/main" id="{58341011-BB8C-D247-B7D6-9675E3BE2C68}"/>
              </a:ext>
            </a:extLst>
          </p:cNvPr>
          <p:cNvPicPr>
            <a:picLocks noGrp="1" noChangeAspect="1"/>
          </p:cNvPicPr>
          <p:nvPr>
            <p:ph idx="1"/>
          </p:nvPr>
        </p:nvPicPr>
        <p:blipFill>
          <a:blip r:embed="rId3"/>
          <a:stretch>
            <a:fillRect/>
          </a:stretch>
        </p:blipFill>
        <p:spPr>
          <a:xfrm>
            <a:off x="3220720" y="1277136"/>
            <a:ext cx="5303519" cy="3499601"/>
          </a:xfrm>
          <a:prstGeom prst="rect">
            <a:avLst/>
          </a:prstGeom>
        </p:spPr>
      </p:pic>
      <p:sp>
        <p:nvSpPr>
          <p:cNvPr id="6" name="TextBox 5">
            <a:extLst>
              <a:ext uri="{FF2B5EF4-FFF2-40B4-BE49-F238E27FC236}">
                <a16:creationId xmlns:a16="http://schemas.microsoft.com/office/drawing/2014/main" id="{71C1C2C6-B800-8940-89DC-8A596F63DBD2}"/>
              </a:ext>
            </a:extLst>
          </p:cNvPr>
          <p:cNvSpPr txBox="1"/>
          <p:nvPr/>
        </p:nvSpPr>
        <p:spPr>
          <a:xfrm>
            <a:off x="1193613" y="4776737"/>
            <a:ext cx="7330626" cy="230832"/>
          </a:xfrm>
          <a:prstGeom prst="rect">
            <a:avLst/>
          </a:prstGeom>
          <a:noFill/>
        </p:spPr>
        <p:txBody>
          <a:bodyPr wrap="square" rtlCol="0">
            <a:spAutoFit/>
          </a:bodyPr>
          <a:lstStyle/>
          <a:p>
            <a:pPr algn="r"/>
            <a:r>
              <a:rPr lang="en-SG" sz="900" i="1" dirty="0"/>
              <a:t>Source: </a:t>
            </a:r>
            <a:r>
              <a:rPr lang="en-SG" sz="900" i="1" dirty="0">
                <a:hlinkClick r:id="rId4"/>
              </a:rPr>
              <a:t>http://image.slidesharecdn.com/presentation1cc-140220094550-phpapp01/95/the-balance-scorecard-44-638.jpg?cb=1392889762</a:t>
            </a:r>
            <a:r>
              <a:rPr lang="en-SG" sz="900" i="1" dirty="0"/>
              <a:t> </a:t>
            </a:r>
          </a:p>
        </p:txBody>
      </p:sp>
    </p:spTree>
    <p:extLst>
      <p:ext uri="{BB962C8B-B14F-4D97-AF65-F5344CB8AC3E}">
        <p14:creationId xmlns:p14="http://schemas.microsoft.com/office/powerpoint/2010/main" val="3380697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1</a:t>
            </a:r>
            <a:endParaRPr lang="en-SG" dirty="0"/>
          </a:p>
        </p:txBody>
      </p:sp>
      <p:sp>
        <p:nvSpPr>
          <p:cNvPr id="3" name="Content Placeholder 2"/>
          <p:cNvSpPr>
            <a:spLocks noGrp="1"/>
          </p:cNvSpPr>
          <p:nvPr>
            <p:ph idx="10"/>
          </p:nvPr>
        </p:nvSpPr>
        <p:spPr/>
        <p:txBody>
          <a:bodyPr/>
          <a:lstStyle/>
          <a:p>
            <a:r>
              <a:rPr lang="en-SG" dirty="0">
                <a:solidFill>
                  <a:sysClr val="windowText" lastClr="000000"/>
                </a:solidFill>
                <a:latin typeface="Calibri"/>
                <a:cs typeface="Arial" pitchFamily="34" charset="0"/>
              </a:rPr>
              <a:t>What are some of the possible measures for each of the four Balanced Scorecard perspectives?  </a:t>
            </a:r>
          </a:p>
          <a:p>
            <a:endParaRPr lang="en-SG" dirty="0"/>
          </a:p>
        </p:txBody>
      </p:sp>
    </p:spTree>
    <p:extLst>
      <p:ext uri="{BB962C8B-B14F-4D97-AF65-F5344CB8AC3E}">
        <p14:creationId xmlns:p14="http://schemas.microsoft.com/office/powerpoint/2010/main" val="325814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1</a:t>
            </a:r>
            <a:endParaRPr lang="en-SG" dirty="0"/>
          </a:p>
        </p:txBody>
      </p:sp>
      <p:sp>
        <p:nvSpPr>
          <p:cNvPr id="3" name="Content Placeholder 2"/>
          <p:cNvSpPr>
            <a:spLocks noGrp="1"/>
          </p:cNvSpPr>
          <p:nvPr>
            <p:ph idx="10"/>
          </p:nvPr>
        </p:nvSpPr>
        <p:spPr/>
        <p:txBody>
          <a:bodyPr/>
          <a:lstStyle/>
          <a:p>
            <a:r>
              <a:rPr lang="en-SG" dirty="0">
                <a:solidFill>
                  <a:sysClr val="windowText" lastClr="000000"/>
                </a:solidFill>
                <a:latin typeface="Calibri"/>
                <a:cs typeface="Arial" pitchFamily="34" charset="0"/>
              </a:rPr>
              <a:t>What are some of the possible measures for each of the four Balanced Scorecard perspectives?  </a:t>
            </a:r>
          </a:p>
          <a:p>
            <a:endParaRPr lang="en-SG" dirty="0"/>
          </a:p>
        </p:txBody>
      </p:sp>
      <p:grpSp>
        <p:nvGrpSpPr>
          <p:cNvPr id="14" name="Group 13"/>
          <p:cNvGrpSpPr/>
          <p:nvPr/>
        </p:nvGrpSpPr>
        <p:grpSpPr>
          <a:xfrm>
            <a:off x="354270" y="1826961"/>
            <a:ext cx="8196088" cy="2917386"/>
            <a:chOff x="1062986" y="2126881"/>
            <a:chExt cx="7623813" cy="4584060"/>
          </a:xfrm>
        </p:grpSpPr>
        <p:sp>
          <p:nvSpPr>
            <p:cNvPr id="5" name="Rectangle 4"/>
            <p:cNvSpPr/>
            <p:nvPr/>
          </p:nvSpPr>
          <p:spPr>
            <a:xfrm>
              <a:off x="3820250" y="2126881"/>
              <a:ext cx="1979897"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Financial</a:t>
              </a:r>
              <a:endParaRPr lang="en-SG" sz="1100" dirty="0">
                <a:effectLst/>
                <a:ea typeface="SimSun" panose="02010600030101010101" pitchFamily="2" charset="-122"/>
                <a:cs typeface="Times New Roman" panose="02020603050405020304" pitchFamily="18" charset="0"/>
              </a:endParaRPr>
            </a:p>
            <a:p>
              <a:r>
                <a:rPr lang="en-SG" sz="1100" dirty="0"/>
                <a:t>Sales growth, Cash Flow, Return on Investment</a:t>
              </a:r>
            </a:p>
          </p:txBody>
        </p:sp>
        <p:sp>
          <p:nvSpPr>
            <p:cNvPr id="6" name="Rectangle 5"/>
            <p:cNvSpPr/>
            <p:nvPr/>
          </p:nvSpPr>
          <p:spPr>
            <a:xfrm>
              <a:off x="1062986" y="3758862"/>
              <a:ext cx="1979897"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Customer</a:t>
              </a:r>
              <a:endParaRPr lang="en-SG" sz="1100" dirty="0">
                <a:effectLst/>
                <a:ea typeface="SimSun" panose="02010600030101010101" pitchFamily="2" charset="-122"/>
                <a:cs typeface="Times New Roman" panose="02020603050405020304" pitchFamily="18" charset="0"/>
              </a:endParaRPr>
            </a:p>
            <a:p>
              <a:r>
                <a:rPr lang="en-SG" sz="1100" dirty="0"/>
                <a:t>Satisfaction level, Acquisition, Retention, Market share</a:t>
              </a:r>
            </a:p>
          </p:txBody>
        </p:sp>
        <p:sp>
          <p:nvSpPr>
            <p:cNvPr id="7" name="Rectangle 6"/>
            <p:cNvSpPr/>
            <p:nvPr/>
          </p:nvSpPr>
          <p:spPr>
            <a:xfrm>
              <a:off x="6424910" y="3758862"/>
              <a:ext cx="2261889"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Internal Business Processes</a:t>
              </a:r>
              <a:endParaRPr lang="en-SG" sz="1100" dirty="0">
                <a:effectLst/>
                <a:ea typeface="SimSun" panose="02010600030101010101" pitchFamily="2" charset="-122"/>
                <a:cs typeface="Times New Roman" panose="02020603050405020304" pitchFamily="18" charset="0"/>
              </a:endParaRPr>
            </a:p>
            <a:p>
              <a:r>
                <a:rPr lang="en-SG" sz="1100" dirty="0"/>
                <a:t>Product Quality, Cycle Time,  New Product Lead Time</a:t>
              </a:r>
            </a:p>
          </p:txBody>
        </p:sp>
        <p:sp>
          <p:nvSpPr>
            <p:cNvPr id="8" name="Rectangle 7"/>
            <p:cNvSpPr/>
            <p:nvPr/>
          </p:nvSpPr>
          <p:spPr>
            <a:xfrm>
              <a:off x="3641850" y="5642210"/>
              <a:ext cx="2229990"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Learning &amp; Growth</a:t>
              </a:r>
              <a:endParaRPr lang="en-SG" sz="1100" dirty="0">
                <a:effectLst/>
                <a:ea typeface="SimSun" panose="02010600030101010101" pitchFamily="2" charset="-122"/>
                <a:cs typeface="Times New Roman" panose="02020603050405020304" pitchFamily="18" charset="0"/>
              </a:endParaRPr>
            </a:p>
            <a:p>
              <a:r>
                <a:rPr lang="en-SG" sz="1100" dirty="0"/>
                <a:t>Employee Retention, Skill sets, Number of new products, </a:t>
              </a:r>
            </a:p>
          </p:txBody>
        </p:sp>
        <p:cxnSp>
          <p:nvCxnSpPr>
            <p:cNvPr id="9" name="Curved Connector 8"/>
            <p:cNvCxnSpPr/>
            <p:nvPr/>
          </p:nvCxnSpPr>
          <p:spPr>
            <a:xfrm rot="10800000" flipV="1">
              <a:off x="2007394" y="2719016"/>
              <a:ext cx="1244798" cy="823212"/>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 name="Curved Connector 9"/>
            <p:cNvCxnSpPr/>
            <p:nvPr/>
          </p:nvCxnSpPr>
          <p:spPr>
            <a:xfrm rot="16200000" flipH="1">
              <a:off x="2221021" y="4983930"/>
              <a:ext cx="1155385" cy="1108174"/>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 name="Curved Connector 10"/>
            <p:cNvCxnSpPr/>
            <p:nvPr/>
          </p:nvCxnSpPr>
          <p:spPr>
            <a:xfrm flipV="1">
              <a:off x="6019800" y="4986459"/>
              <a:ext cx="1407020" cy="1190116"/>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Curved Connector 11"/>
            <p:cNvCxnSpPr/>
            <p:nvPr/>
          </p:nvCxnSpPr>
          <p:spPr>
            <a:xfrm rot="10800000">
              <a:off x="6424911" y="2661247"/>
              <a:ext cx="956369" cy="924308"/>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3924893" y="3652812"/>
              <a:ext cx="1685347" cy="133364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400" b="1" dirty="0">
                  <a:effectLst/>
                  <a:ea typeface="SimSun" panose="02010600030101010101" pitchFamily="2" charset="-122"/>
                  <a:cs typeface="Times New Roman" panose="02020603050405020304" pitchFamily="18" charset="0"/>
                </a:rPr>
                <a:t>Vision </a:t>
              </a:r>
            </a:p>
            <a:p>
              <a:pPr algn="ctr">
                <a:lnSpc>
                  <a:spcPct val="115000"/>
                </a:lnSpc>
                <a:spcBef>
                  <a:spcPts val="1200"/>
                </a:spcBef>
                <a:spcAft>
                  <a:spcPts val="0"/>
                </a:spcAft>
              </a:pPr>
              <a:r>
                <a:rPr lang="en-SG" sz="1400" b="1" dirty="0">
                  <a:ea typeface="SimSun" panose="02010600030101010101" pitchFamily="2" charset="-122"/>
                  <a:cs typeface="Times New Roman" panose="02020603050405020304" pitchFamily="18" charset="0"/>
                </a:rPr>
                <a:t>Strategy</a:t>
              </a:r>
              <a:endParaRPr lang="en-SG" sz="1400" dirty="0">
                <a:effectLst/>
                <a:ea typeface="SimSun"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793185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The Strategy Map</a:t>
            </a:r>
            <a:endParaRPr lang="en-US" dirty="0"/>
          </a:p>
        </p:txBody>
      </p:sp>
      <p:sp>
        <p:nvSpPr>
          <p:cNvPr id="3" name="Subtitle 2"/>
          <p:cNvSpPr>
            <a:spLocks noGrp="1"/>
          </p:cNvSpPr>
          <p:nvPr>
            <p:ph type="subTitle" idx="1"/>
          </p:nvPr>
        </p:nvSpPr>
        <p:spPr>
          <a:xfrm>
            <a:off x="253128" y="2836465"/>
            <a:ext cx="6400800" cy="934184"/>
          </a:xfrm>
        </p:spPr>
        <p:txBody>
          <a:bodyPr anchor="b">
            <a:normAutofit/>
          </a:bodyPr>
          <a:lstStyle/>
          <a:p>
            <a:endParaRPr lang="en-US" dirty="0"/>
          </a:p>
        </p:txBody>
      </p:sp>
    </p:spTree>
    <p:extLst>
      <p:ext uri="{BB962C8B-B14F-4D97-AF65-F5344CB8AC3E}">
        <p14:creationId xmlns:p14="http://schemas.microsoft.com/office/powerpoint/2010/main" val="3726283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Four Elements of a Strategic Framework</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Mission</a:t>
            </a:r>
            <a:r>
              <a:rPr lang="en-GB" sz="1800" dirty="0">
                <a:latin typeface="Roboto Light" panose="02000000000000000000" pitchFamily="2" charset="0"/>
                <a:ea typeface="Roboto Light" panose="02000000000000000000" pitchFamily="2" charset="0"/>
              </a:rPr>
              <a:t> is about what will be achieved (why we exist)</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The Value Network </a:t>
            </a:r>
            <a:r>
              <a:rPr lang="en-GB" sz="1800" dirty="0">
                <a:latin typeface="Roboto Light" panose="02000000000000000000" pitchFamily="2" charset="0"/>
                <a:ea typeface="Roboto Light" panose="02000000000000000000" pitchFamily="2" charset="0"/>
              </a:rPr>
              <a:t>is about with whom value will be created and captured</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Strategy</a:t>
            </a:r>
            <a:r>
              <a:rPr lang="en-GB" sz="1800" dirty="0">
                <a:latin typeface="Roboto Light" panose="02000000000000000000" pitchFamily="2" charset="0"/>
                <a:ea typeface="Roboto Light" panose="02000000000000000000" pitchFamily="2" charset="0"/>
              </a:rPr>
              <a:t> is about how resources should be allocated to accomplish the mission in the context of the value network</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Vision (desired future state) and Incentives </a:t>
            </a:r>
            <a:r>
              <a:rPr lang="en-GB" sz="1800" dirty="0">
                <a:latin typeface="Roboto Light" panose="02000000000000000000" pitchFamily="2" charset="0"/>
                <a:ea typeface="Roboto Light" panose="02000000000000000000" pitchFamily="2" charset="0"/>
              </a:rPr>
              <a:t>are about why people in the organization should feel motivated to perform at a high level</a:t>
            </a:r>
          </a:p>
          <a:p>
            <a:pPr>
              <a:spcBef>
                <a:spcPts val="0"/>
              </a:spcBef>
              <a:spcAft>
                <a:spcPts val="1200"/>
              </a:spcAft>
              <a:buClr>
                <a:srgbClr val="CE0000"/>
              </a:buClr>
              <a:buFont typeface="+mj-lt"/>
              <a:buAutoNum type="arabicPeriod"/>
            </a:pPr>
            <a:endParaRPr lang="en-GB" sz="1800" dirty="0">
              <a:latin typeface="Roboto Light" panose="02000000000000000000" pitchFamily="2" charset="0"/>
              <a:ea typeface="Roboto Light" panose="02000000000000000000" pitchFamily="2" charset="0"/>
            </a:endParaRP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9656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need for a Strategic Framework</a:t>
            </a:r>
          </a:p>
        </p:txBody>
      </p:sp>
      <p:sp>
        <p:nvSpPr>
          <p:cNvPr id="4" name="Content Placeholder 3"/>
          <p:cNvSpPr>
            <a:spLocks noGrp="1"/>
          </p:cNvSpPr>
          <p:nvPr>
            <p:ph idx="1"/>
          </p:nvPr>
        </p:nvSpPr>
        <p:spPr/>
        <p:txBody>
          <a:bodyPr>
            <a:noAutofit/>
          </a:bodyPr>
          <a:lstStyle/>
          <a:p>
            <a:pPr marL="179388" indent="-179388">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Mission</a:t>
            </a:r>
            <a:r>
              <a:rPr lang="en-GB" sz="1800" dirty="0">
                <a:latin typeface="Roboto Light" panose="02000000000000000000" pitchFamily="2" charset="0"/>
                <a:ea typeface="Roboto Light" panose="02000000000000000000" pitchFamily="2" charset="0"/>
              </a:rPr>
              <a:t> is about what will be achieved; the </a:t>
            </a:r>
            <a:r>
              <a:rPr lang="en-GB" sz="1800" dirty="0">
                <a:solidFill>
                  <a:srgbClr val="003B5C"/>
                </a:solidFill>
                <a:latin typeface="Roboto Medium" panose="02000000000000000000" pitchFamily="2" charset="0"/>
                <a:ea typeface="Roboto Medium" panose="02000000000000000000" pitchFamily="2" charset="0"/>
              </a:rPr>
              <a:t>value network </a:t>
            </a:r>
            <a:r>
              <a:rPr lang="en-GB" sz="1800" dirty="0">
                <a:latin typeface="Roboto Light" panose="02000000000000000000" pitchFamily="2" charset="0"/>
                <a:ea typeface="Roboto Light" panose="02000000000000000000" pitchFamily="2" charset="0"/>
              </a:rPr>
              <a:t>is about with whom value will be created and captured; </a:t>
            </a:r>
            <a:r>
              <a:rPr lang="en-GB" sz="1800" dirty="0">
                <a:solidFill>
                  <a:srgbClr val="003B5C"/>
                </a:solidFill>
                <a:latin typeface="Roboto Medium" panose="02000000000000000000" pitchFamily="2" charset="0"/>
                <a:ea typeface="Roboto Medium" panose="02000000000000000000" pitchFamily="2" charset="0"/>
              </a:rPr>
              <a:t>strategy</a:t>
            </a:r>
            <a:r>
              <a:rPr lang="en-GB" sz="1800" dirty="0">
                <a:latin typeface="Roboto Light" panose="02000000000000000000" pitchFamily="2" charset="0"/>
                <a:ea typeface="Roboto Light" panose="02000000000000000000" pitchFamily="2" charset="0"/>
              </a:rPr>
              <a:t> is about how resources should be allocated to accomplish the mission in the context of the value network; and </a:t>
            </a:r>
            <a:r>
              <a:rPr lang="en-GB" sz="1800" dirty="0">
                <a:solidFill>
                  <a:srgbClr val="003B5C"/>
                </a:solidFill>
                <a:latin typeface="Roboto Medium" panose="02000000000000000000" pitchFamily="2" charset="0"/>
                <a:ea typeface="Roboto Medium" panose="02000000000000000000" pitchFamily="2" charset="0"/>
              </a:rPr>
              <a:t>vision and incentives </a:t>
            </a:r>
            <a:r>
              <a:rPr lang="en-GB" sz="1800" dirty="0">
                <a:latin typeface="Roboto Light" panose="02000000000000000000" pitchFamily="2" charset="0"/>
                <a:ea typeface="Roboto Light" panose="02000000000000000000" pitchFamily="2" charset="0"/>
              </a:rPr>
              <a:t>are about why people in the organization should feel motivated to perform at a high level</a:t>
            </a:r>
          </a:p>
          <a:p>
            <a:pPr marL="179388" indent="-179388">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Together, the mission, network, strategy, and vision define the strategic direction for a business. They provide the what, who, how, and why necessary to powerfully align action in complex organizations</a:t>
            </a:r>
          </a:p>
          <a:p>
            <a:pPr>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562308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Roboto Medium" panose="02000000000000000000" pitchFamily="2" charset="0"/>
                <a:ea typeface="Roboto Medium" panose="02000000000000000000" pitchFamily="2" charset="0"/>
              </a:rPr>
              <a:t>The Strategy Map</a:t>
            </a:r>
            <a:endParaRPr lang="en-SG" sz="3200" dirty="0">
              <a:latin typeface="Roboto Medium" panose="02000000000000000000" pitchFamily="2" charset="0"/>
              <a:ea typeface="Roboto Medium" panose="02000000000000000000" pitchFamily="2" charset="0"/>
            </a:endParaRPr>
          </a:p>
        </p:txBody>
      </p:sp>
      <p:sp>
        <p:nvSpPr>
          <p:cNvPr id="3" name="Content Placeholder 2"/>
          <p:cNvSpPr>
            <a:spLocks noGrp="1"/>
          </p:cNvSpPr>
          <p:nvPr>
            <p:ph idx="10"/>
          </p:nvPr>
        </p:nvSpPr>
        <p:spPr/>
        <p:txBody>
          <a:bodyPr/>
          <a:lstStyle/>
          <a:p>
            <a:r>
              <a:rPr lang="en-GB" i="1" dirty="0">
                <a:latin typeface="Roboto Medium" panose="02000000000000000000" pitchFamily="2" charset="0"/>
                <a:ea typeface="Roboto Medium" panose="02000000000000000000" pitchFamily="2" charset="0"/>
              </a:rPr>
              <a:t>Vision, Mission and Strategy</a:t>
            </a:r>
          </a:p>
          <a:p>
            <a:endParaRPr lang="en-SG" dirty="0"/>
          </a:p>
        </p:txBody>
      </p:sp>
      <p:sp>
        <p:nvSpPr>
          <p:cNvPr id="4" name="Content Placeholder 3"/>
          <p:cNvSpPr>
            <a:spLocks noGrp="1"/>
          </p:cNvSpPr>
          <p:nvPr>
            <p:ph idx="1"/>
          </p:nvPr>
        </p:nvSpPr>
        <p:spPr>
          <a:xfrm>
            <a:off x="260211" y="1905100"/>
            <a:ext cx="5570705" cy="2475553"/>
          </a:xfrm>
        </p:spPr>
        <p:txBody>
          <a:bodyPr/>
          <a:lstStyle/>
          <a:p>
            <a:r>
              <a:rPr lang="en-US" sz="1800" dirty="0">
                <a:latin typeface="Roboto Light" panose="02000000000000000000" pitchFamily="2" charset="0"/>
                <a:ea typeface="Roboto Light" panose="02000000000000000000" pitchFamily="2" charset="0"/>
              </a:rPr>
              <a:t>A</a:t>
            </a:r>
            <a:r>
              <a:rPr lang="en-US" dirty="0"/>
              <a:t> </a:t>
            </a:r>
            <a:r>
              <a:rPr lang="en-US" sz="1800" dirty="0">
                <a:solidFill>
                  <a:srgbClr val="003B5C"/>
                </a:solidFill>
                <a:latin typeface="Roboto Medium" panose="02000000000000000000" pitchFamily="2" charset="0"/>
                <a:ea typeface="Roboto Medium" panose="02000000000000000000" pitchFamily="2" charset="0"/>
              </a:rPr>
              <a:t>Vision</a:t>
            </a:r>
            <a:r>
              <a:rPr lang="en-US" dirty="0"/>
              <a:t> </a:t>
            </a:r>
            <a:r>
              <a:rPr lang="en-US" sz="1800" dirty="0">
                <a:latin typeface="Roboto Light" panose="02000000000000000000" pitchFamily="2" charset="0"/>
                <a:ea typeface="Roboto Light" panose="02000000000000000000" pitchFamily="2" charset="0"/>
              </a:rPr>
              <a:t>Statement sets out the desired future state of the organization</a:t>
            </a:r>
          </a:p>
          <a:p>
            <a:r>
              <a:rPr lang="en-US" sz="1800" dirty="0">
                <a:latin typeface="Roboto Light" panose="02000000000000000000" pitchFamily="2" charset="0"/>
                <a:ea typeface="Roboto Light" panose="02000000000000000000" pitchFamily="2" charset="0"/>
              </a:rPr>
              <a:t>A </a:t>
            </a:r>
            <a:r>
              <a:rPr lang="en-US" sz="1800" dirty="0">
                <a:solidFill>
                  <a:srgbClr val="003B5C"/>
                </a:solidFill>
                <a:latin typeface="Roboto Medium" panose="02000000000000000000" pitchFamily="2" charset="0"/>
                <a:ea typeface="Roboto Medium" panose="02000000000000000000" pitchFamily="2" charset="0"/>
              </a:rPr>
              <a:t>Mission</a:t>
            </a:r>
            <a:r>
              <a:rPr lang="en-US" sz="1800" dirty="0">
                <a:latin typeface="Roboto Light" panose="02000000000000000000" pitchFamily="2" charset="0"/>
                <a:ea typeface="Roboto Light" panose="02000000000000000000" pitchFamily="2" charset="0"/>
              </a:rPr>
              <a:t> Statement is the reason for the </a:t>
            </a:r>
            <a:r>
              <a:rPr lang="en-US" sz="1800" dirty="0" err="1">
                <a:latin typeface="Roboto Light" panose="02000000000000000000" pitchFamily="2" charset="0"/>
                <a:ea typeface="Roboto Light" panose="02000000000000000000" pitchFamily="2" charset="0"/>
              </a:rPr>
              <a:t>organisation</a:t>
            </a:r>
            <a:r>
              <a:rPr lang="en-US" sz="1800" dirty="0">
                <a:latin typeface="Roboto Light" panose="02000000000000000000" pitchFamily="2" charset="0"/>
                <a:ea typeface="Roboto Light" panose="02000000000000000000" pitchFamily="2" charset="0"/>
              </a:rPr>
              <a:t> to exist</a:t>
            </a:r>
          </a:p>
          <a:p>
            <a:r>
              <a:rPr lang="en-US" sz="1800" dirty="0">
                <a:latin typeface="Roboto Light" panose="02000000000000000000" pitchFamily="2" charset="0"/>
                <a:ea typeface="Roboto Light" panose="02000000000000000000" pitchFamily="2" charset="0"/>
              </a:rPr>
              <a:t>A </a:t>
            </a:r>
            <a:r>
              <a:rPr lang="en-US" sz="1800" dirty="0">
                <a:solidFill>
                  <a:srgbClr val="003B5C"/>
                </a:solidFill>
                <a:latin typeface="Roboto Medium" panose="02000000000000000000" pitchFamily="2" charset="0"/>
                <a:ea typeface="Roboto Medium" panose="02000000000000000000" pitchFamily="2" charset="0"/>
              </a:rPr>
              <a:t>strategy</a:t>
            </a:r>
            <a:r>
              <a:rPr lang="en-US" sz="1800" dirty="0">
                <a:latin typeface="Roboto Light" panose="02000000000000000000" pitchFamily="2" charset="0"/>
                <a:ea typeface="Roboto Light" panose="02000000000000000000" pitchFamily="2" charset="0"/>
              </a:rPr>
              <a:t> is not formulated in a vacuum. It is usually guided by the </a:t>
            </a:r>
            <a:r>
              <a:rPr lang="en-US" sz="1800" dirty="0" err="1">
                <a:latin typeface="Roboto Light" panose="02000000000000000000" pitchFamily="2" charset="0"/>
                <a:ea typeface="Roboto Light" panose="02000000000000000000" pitchFamily="2" charset="0"/>
              </a:rPr>
              <a:t>organisation’s</a:t>
            </a:r>
            <a:r>
              <a:rPr lang="en-US" sz="1800" dirty="0">
                <a:latin typeface="Roboto Light" panose="02000000000000000000" pitchFamily="2" charset="0"/>
                <a:ea typeface="Roboto Light" panose="02000000000000000000" pitchFamily="2" charset="0"/>
              </a:rPr>
              <a:t> mission, vision, and core values. </a:t>
            </a:r>
          </a:p>
          <a:p>
            <a:endParaRPr lang="en-US" sz="1800" dirty="0">
              <a:latin typeface="Roboto Light" panose="02000000000000000000" pitchFamily="2" charset="0"/>
              <a:ea typeface="Roboto Light" panose="02000000000000000000" pitchFamily="2" charset="0"/>
            </a:endParaRPr>
          </a:p>
          <a:p>
            <a:endParaRPr lang="en-SG" dirty="0"/>
          </a:p>
        </p:txBody>
      </p:sp>
      <p:pic>
        <p:nvPicPr>
          <p:cNvPr id="5" name="Picture 4"/>
          <p:cNvPicPr/>
          <p:nvPr/>
        </p:nvPicPr>
        <p:blipFill>
          <a:blip r:embed="rId2" cstate="print"/>
          <a:srcRect/>
          <a:stretch>
            <a:fillRect/>
          </a:stretch>
        </p:blipFill>
        <p:spPr bwMode="auto">
          <a:xfrm>
            <a:off x="5830916" y="1189113"/>
            <a:ext cx="2992945" cy="3368675"/>
          </a:xfrm>
          <a:prstGeom prst="rect">
            <a:avLst/>
          </a:prstGeom>
          <a:noFill/>
          <a:ln w="9525">
            <a:noFill/>
            <a:miter lim="800000"/>
            <a:headEnd/>
            <a:tailEnd/>
          </a:ln>
        </p:spPr>
      </p:pic>
    </p:spTree>
    <p:extLst>
      <p:ext uri="{BB962C8B-B14F-4D97-AF65-F5344CB8AC3E}">
        <p14:creationId xmlns:p14="http://schemas.microsoft.com/office/powerpoint/2010/main" val="228835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need for Strategic Objectives (Goals)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Strategic Objectives are briefly defined objectives on the strategy map which require further supporting information, initiatives and plans on how they can be achieved</a:t>
            </a:r>
            <a:endParaRPr lang="en-GB" sz="1800" dirty="0">
              <a:latin typeface="Roboto Light" panose="02000000000000000000" pitchFamily="2" charset="0"/>
              <a:ea typeface="Roboto Light" panose="02000000000000000000" pitchFamily="2" charset="0"/>
            </a:endParaRP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Performance management begins with Strategic Objectives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Strategic Objectives focus limited resources on things that matter most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In the absence of Strategic Objectives, financial and human resources would be wasted on activities that contribute little towards organisational success</a:t>
            </a:r>
          </a:p>
        </p:txBody>
      </p:sp>
      <p:sp>
        <p:nvSpPr>
          <p:cNvPr id="5" name="TextBox 4">
            <a:extLst>
              <a:ext uri="{FF2B5EF4-FFF2-40B4-BE49-F238E27FC236}">
                <a16:creationId xmlns:a16="http://schemas.microsoft.com/office/drawing/2014/main" id="{013DC8F7-4EE5-4DFE-B3DF-AECC3825602A}"/>
              </a:ext>
            </a:extLst>
          </p:cNvPr>
          <p:cNvSpPr txBox="1"/>
          <p:nvPr/>
        </p:nvSpPr>
        <p:spPr>
          <a:xfrm>
            <a:off x="5346915" y="763538"/>
            <a:ext cx="3536871" cy="103907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t>Using BSC as a platform, strategic objectives can be established for any broad strategy defined by the </a:t>
            </a:r>
            <a:r>
              <a:rPr lang="en-US" dirty="0" err="1"/>
              <a:t>organisation</a:t>
            </a:r>
            <a:r>
              <a:rPr lang="en-US" dirty="0"/>
              <a:t>. Like the BSC as well, having a “defining question” for that objective is very helpful</a:t>
            </a:r>
            <a:endParaRPr lang="en-SG" dirty="0"/>
          </a:p>
        </p:txBody>
      </p:sp>
    </p:spTree>
    <p:extLst>
      <p:ext uri="{BB962C8B-B14F-4D97-AF65-F5344CB8AC3E}">
        <p14:creationId xmlns:p14="http://schemas.microsoft.com/office/powerpoint/2010/main" val="162283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9245-355E-4F07-A7E0-C68318011245}"/>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The Strategy Map</a:t>
            </a:r>
            <a:endParaRPr lang="en-SG" dirty="0"/>
          </a:p>
        </p:txBody>
      </p:sp>
      <p:sp>
        <p:nvSpPr>
          <p:cNvPr id="3" name="Content Placeholder 2">
            <a:extLst>
              <a:ext uri="{FF2B5EF4-FFF2-40B4-BE49-F238E27FC236}">
                <a16:creationId xmlns:a16="http://schemas.microsoft.com/office/drawing/2014/main" id="{2BA086C7-F736-47EC-89F0-1D164DAD3083}"/>
              </a:ext>
            </a:extLst>
          </p:cNvPr>
          <p:cNvSpPr>
            <a:spLocks noGrp="1"/>
          </p:cNvSpPr>
          <p:nvPr>
            <p:ph idx="10"/>
          </p:nvPr>
        </p:nvSpPr>
        <p:spPr/>
        <p:txBody>
          <a:bodyPr/>
          <a:lstStyle/>
          <a:p>
            <a:r>
              <a:rPr lang="en-US" dirty="0"/>
              <a:t>Accomplishing the Objectives</a:t>
            </a:r>
            <a:endParaRPr lang="en-SG" dirty="0"/>
          </a:p>
        </p:txBody>
      </p:sp>
      <p:sp>
        <p:nvSpPr>
          <p:cNvPr id="4" name="Content Placeholder 3">
            <a:extLst>
              <a:ext uri="{FF2B5EF4-FFF2-40B4-BE49-F238E27FC236}">
                <a16:creationId xmlns:a16="http://schemas.microsoft.com/office/drawing/2014/main" id="{6823ECA7-954B-448B-8A94-B1A84DB21582}"/>
              </a:ext>
            </a:extLst>
          </p:cNvPr>
          <p:cNvSpPr>
            <a:spLocks noGrp="1"/>
          </p:cNvSpPr>
          <p:nvPr>
            <p:ph idx="1"/>
          </p:nvPr>
        </p:nvSpPr>
        <p:spPr>
          <a:xfrm>
            <a:off x="260212" y="1689316"/>
            <a:ext cx="8563649" cy="3000438"/>
          </a:xfrm>
        </p:spPr>
        <p:txBody>
          <a:bodyPr>
            <a:normAutofit/>
          </a:bodyPr>
          <a:lstStyle/>
          <a:p>
            <a:r>
              <a:rPr lang="en-US" dirty="0"/>
              <a:t>The right Business Performance Measures (BPM) must first be defined</a:t>
            </a:r>
          </a:p>
          <a:p>
            <a:r>
              <a:rPr lang="en-US" dirty="0"/>
              <a:t>BPM provides objective information on effectiveness and efficiency of process</a:t>
            </a:r>
          </a:p>
          <a:p>
            <a:pPr marL="0" indent="0">
              <a:buNone/>
            </a:pPr>
            <a:endParaRPr lang="en-US" dirty="0"/>
          </a:p>
          <a:p>
            <a:pPr marL="0" indent="0">
              <a:buNone/>
            </a:pPr>
            <a:r>
              <a:rPr lang="en-US" dirty="0"/>
              <a:t>Considerations are:</a:t>
            </a:r>
          </a:p>
          <a:p>
            <a:pPr lvl="1">
              <a:buFont typeface="+mj-lt"/>
              <a:buAutoNum type="arabicPeriod"/>
            </a:pPr>
            <a:r>
              <a:rPr lang="en-SG" dirty="0"/>
              <a:t>Will the measure have an impact on the objective?</a:t>
            </a:r>
          </a:p>
          <a:p>
            <a:pPr lvl="1">
              <a:buFont typeface="+mj-lt"/>
              <a:buAutoNum type="arabicPeriod"/>
            </a:pPr>
            <a:r>
              <a:rPr lang="en-SG" dirty="0"/>
              <a:t>Is it measurable (e.g., budget, people served)?</a:t>
            </a:r>
          </a:p>
          <a:p>
            <a:pPr lvl="1">
              <a:buFont typeface="+mj-lt"/>
              <a:buAutoNum type="arabicPeriod"/>
            </a:pPr>
            <a:r>
              <a:rPr lang="en-SG" dirty="0"/>
              <a:t>Is the data easily available (part of standardisation or do you need technology)?</a:t>
            </a:r>
          </a:p>
          <a:p>
            <a:pPr lvl="1">
              <a:buFont typeface="+mj-lt"/>
              <a:buAutoNum type="arabicPeriod"/>
            </a:pPr>
            <a:r>
              <a:rPr lang="en-SG" dirty="0"/>
              <a:t>Frequency of measurement (too frequent and it disrupts operations, too little and its inaccurate)</a:t>
            </a:r>
          </a:p>
          <a:p>
            <a:pPr marL="0" indent="0">
              <a:buNone/>
            </a:pPr>
            <a:endParaRPr lang="en-SG" dirty="0"/>
          </a:p>
          <a:p>
            <a:pPr marL="0" indent="0">
              <a:buNone/>
            </a:pPr>
            <a:r>
              <a:rPr lang="en-SG" dirty="0"/>
              <a:t>Might need to also consider whether we can measure parts or the whole, in which case a “proxy”  (indirect) measure is used e.g. effectiveness of treatment can use a patient's recovery time.</a:t>
            </a:r>
          </a:p>
        </p:txBody>
      </p:sp>
      <p:sp>
        <p:nvSpPr>
          <p:cNvPr id="5" name="TextBox 4">
            <a:extLst>
              <a:ext uri="{FF2B5EF4-FFF2-40B4-BE49-F238E27FC236}">
                <a16:creationId xmlns:a16="http://schemas.microsoft.com/office/drawing/2014/main" id="{C99E5270-F01B-44AF-BFAE-176825553F4A}"/>
              </a:ext>
            </a:extLst>
          </p:cNvPr>
          <p:cNvSpPr txBox="1"/>
          <p:nvPr/>
        </p:nvSpPr>
        <p:spPr>
          <a:xfrm>
            <a:off x="5408908" y="1019232"/>
            <a:ext cx="3536871" cy="41217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t>Return to this later under “</a:t>
            </a:r>
            <a:r>
              <a:rPr lang="en-US" dirty="0" err="1"/>
              <a:t>Internalisation</a:t>
            </a:r>
            <a:r>
              <a:rPr lang="en-US" dirty="0"/>
              <a:t> of Business Performance Measurements”</a:t>
            </a:r>
            <a:endParaRPr lang="en-SG" dirty="0"/>
          </a:p>
        </p:txBody>
      </p:sp>
    </p:spTree>
    <p:extLst>
      <p:ext uri="{BB962C8B-B14F-4D97-AF65-F5344CB8AC3E}">
        <p14:creationId xmlns:p14="http://schemas.microsoft.com/office/powerpoint/2010/main" val="233127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Cause and Effect Relationships within the Strategy Map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In a strategy map, individual Strategic Objectives are positioned systematically to demonstrate the relationships between them, and reveal the logic under each Strategic Theme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Each Strategic Objective is related and linked to other Strategic Objectives on the strategy map using lines that represent cause-and-effect relationships. Such linkages logically reflect the natural value chain and culture. The strategy map also illustrates how the achievement of one objective enables the achievement of another, and captures the underlying hypotheses for the strategy</a:t>
            </a:r>
          </a:p>
        </p:txBody>
      </p:sp>
    </p:spTree>
    <p:extLst>
      <p:ext uri="{BB962C8B-B14F-4D97-AF65-F5344CB8AC3E}">
        <p14:creationId xmlns:p14="http://schemas.microsoft.com/office/powerpoint/2010/main" val="4245530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Example of a Strategy Map</a:t>
            </a:r>
          </a:p>
        </p:txBody>
      </p:sp>
      <p:pic>
        <p:nvPicPr>
          <p:cNvPr id="6" name="Picture 5" descr="A screenshot of a social media post&#10;&#10;Description automatically generated">
            <a:extLst>
              <a:ext uri="{FF2B5EF4-FFF2-40B4-BE49-F238E27FC236}">
                <a16:creationId xmlns:a16="http://schemas.microsoft.com/office/drawing/2014/main" id="{6DE6915B-99F0-2B4B-857A-6863FCDFDF6C}"/>
              </a:ext>
            </a:extLst>
          </p:cNvPr>
          <p:cNvPicPr>
            <a:picLocks noChangeAspect="1"/>
          </p:cNvPicPr>
          <p:nvPr/>
        </p:nvPicPr>
        <p:blipFill>
          <a:blip r:embed="rId2"/>
          <a:stretch>
            <a:fillRect/>
          </a:stretch>
        </p:blipFill>
        <p:spPr>
          <a:xfrm>
            <a:off x="3831569" y="672088"/>
            <a:ext cx="4731830" cy="3874079"/>
          </a:xfrm>
          <a:prstGeom prst="rect">
            <a:avLst/>
          </a:prstGeom>
        </p:spPr>
      </p:pic>
      <p:sp>
        <p:nvSpPr>
          <p:cNvPr id="5" name="TextBox 4">
            <a:extLst>
              <a:ext uri="{FF2B5EF4-FFF2-40B4-BE49-F238E27FC236}">
                <a16:creationId xmlns:a16="http://schemas.microsoft.com/office/drawing/2014/main" id="{C3C6F399-8850-BE46-B510-8CE70137653D}"/>
              </a:ext>
            </a:extLst>
          </p:cNvPr>
          <p:cNvSpPr txBox="1"/>
          <p:nvPr/>
        </p:nvSpPr>
        <p:spPr>
          <a:xfrm>
            <a:off x="5100266" y="4600961"/>
            <a:ext cx="4728410" cy="230832"/>
          </a:xfrm>
          <a:prstGeom prst="rect">
            <a:avLst/>
          </a:prstGeom>
          <a:noFill/>
        </p:spPr>
        <p:txBody>
          <a:bodyPr wrap="square" rtlCol="0">
            <a:spAutoFit/>
          </a:bodyPr>
          <a:lstStyle/>
          <a:p>
            <a:r>
              <a:rPr lang="en-US" sz="900" i="1" dirty="0">
                <a:solidFill>
                  <a:prstClr val="black"/>
                </a:solidFill>
                <a:latin typeface="Calibri"/>
              </a:rPr>
              <a:t>A Fashion Retailer’s Balanced Scorecard Strategy Map</a:t>
            </a:r>
            <a:endParaRPr lang="en-SG" sz="900" i="1" dirty="0">
              <a:solidFill>
                <a:prstClr val="black"/>
              </a:solidFill>
              <a:latin typeface="Calibri"/>
            </a:endParaRPr>
          </a:p>
        </p:txBody>
      </p:sp>
    </p:spTree>
    <p:extLst>
      <p:ext uri="{BB962C8B-B14F-4D97-AF65-F5344CB8AC3E}">
        <p14:creationId xmlns:p14="http://schemas.microsoft.com/office/powerpoint/2010/main" val="2798210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Strategic Initiatives</a:t>
            </a:r>
          </a:p>
        </p:txBody>
      </p:sp>
      <p:sp>
        <p:nvSpPr>
          <p:cNvPr id="3" name="Content Placeholder 2"/>
          <p:cNvSpPr>
            <a:spLocks noGrp="1"/>
          </p:cNvSpPr>
          <p:nvPr>
            <p:ph idx="10"/>
          </p:nvPr>
        </p:nvSpPr>
        <p:spPr>
          <a:xfrm>
            <a:off x="260212" y="1277137"/>
            <a:ext cx="3509147" cy="412869"/>
          </a:xfrm>
        </p:spPr>
        <p:txBody>
          <a:bodyPr/>
          <a:lstStyle/>
          <a:p>
            <a:r>
              <a:rPr lang="en-GB" sz="1800" i="1" dirty="0">
                <a:latin typeface="Roboto Medium" panose="02000000000000000000" pitchFamily="2" charset="0"/>
                <a:ea typeface="Roboto Medium" panose="02000000000000000000" pitchFamily="2" charset="0"/>
              </a:rPr>
              <a:t>An illustration — Mobile Network Provider</a:t>
            </a:r>
          </a:p>
        </p:txBody>
      </p:sp>
      <p:sp>
        <p:nvSpPr>
          <p:cNvPr id="4" name="Content Placeholder 3"/>
          <p:cNvSpPr>
            <a:spLocks noGrp="1"/>
          </p:cNvSpPr>
          <p:nvPr>
            <p:ph idx="1"/>
          </p:nvPr>
        </p:nvSpPr>
        <p:spPr>
          <a:xfrm>
            <a:off x="260213" y="1905100"/>
            <a:ext cx="3407548" cy="2475553"/>
          </a:xfrm>
        </p:spPr>
        <p:txBody>
          <a:bodyPr>
            <a:noAutofit/>
          </a:bodyPr>
          <a:lstStyle/>
          <a:p>
            <a:pPr marL="0" indent="0">
              <a:spcBef>
                <a:spcPts val="0"/>
              </a:spcBef>
              <a:spcAft>
                <a:spcPts val="1200"/>
              </a:spcAft>
              <a:buClr>
                <a:srgbClr val="CE0000"/>
              </a:buClr>
              <a:buNone/>
            </a:pPr>
            <a:r>
              <a:rPr lang="en-GB" sz="1800" dirty="0">
                <a:latin typeface="Roboto Light" panose="02000000000000000000" pitchFamily="2" charset="0"/>
                <a:ea typeface="Roboto Light" panose="02000000000000000000" pitchFamily="2" charset="0"/>
              </a:rPr>
              <a:t>Strategic Initiatives are specific projects, programmes or planned activities directed at key processes for the purpose of enhancing output performance, and to meet or exceed the established targets</a:t>
            </a:r>
          </a:p>
        </p:txBody>
      </p:sp>
      <p:pic>
        <p:nvPicPr>
          <p:cNvPr id="5" name="Picture 4">
            <a:extLst>
              <a:ext uri="{FF2B5EF4-FFF2-40B4-BE49-F238E27FC236}">
                <a16:creationId xmlns:a16="http://schemas.microsoft.com/office/drawing/2014/main" id="{55ED97A2-3AB9-FE4B-B696-BBACA4F35AB6}"/>
              </a:ext>
            </a:extLst>
          </p:cNvPr>
          <p:cNvPicPr>
            <a:picLocks noChangeAspect="1"/>
          </p:cNvPicPr>
          <p:nvPr/>
        </p:nvPicPr>
        <p:blipFill>
          <a:blip r:embed="rId2"/>
          <a:stretch>
            <a:fillRect/>
          </a:stretch>
        </p:blipFill>
        <p:spPr>
          <a:xfrm>
            <a:off x="3769359" y="1277137"/>
            <a:ext cx="5214276" cy="3416250"/>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C3C6F399-8850-BE46-B510-8CE70137653D}"/>
              </a:ext>
            </a:extLst>
          </p:cNvPr>
          <p:cNvSpPr txBox="1"/>
          <p:nvPr/>
        </p:nvSpPr>
        <p:spPr>
          <a:xfrm>
            <a:off x="3769359" y="4689754"/>
            <a:ext cx="4728410" cy="230832"/>
          </a:xfrm>
          <a:prstGeom prst="rect">
            <a:avLst/>
          </a:prstGeom>
          <a:noFill/>
        </p:spPr>
        <p:txBody>
          <a:bodyPr wrap="square" rtlCol="0">
            <a:spAutoFit/>
          </a:bodyPr>
          <a:lstStyle/>
          <a:p>
            <a:r>
              <a:rPr lang="en-SG" sz="900" i="1" dirty="0">
                <a:solidFill>
                  <a:prstClr val="black"/>
                </a:solidFill>
                <a:latin typeface="Calibri"/>
              </a:rPr>
              <a:t>Source: </a:t>
            </a:r>
            <a:r>
              <a:rPr lang="en-SG" sz="900" i="1" dirty="0">
                <a:solidFill>
                  <a:prstClr val="black"/>
                </a:solidFill>
                <a:latin typeface="Calibri"/>
                <a:hlinkClick r:id="rId3"/>
              </a:rPr>
              <a:t>https://www.intrafocus.com/wp-content/uploads/2015/03/Integrated-Strategy-Map.jpg</a:t>
            </a:r>
            <a:r>
              <a:rPr lang="en-SG" sz="900" i="1" dirty="0">
                <a:solidFill>
                  <a:prstClr val="black"/>
                </a:solidFill>
                <a:latin typeface="Calibri"/>
              </a:rPr>
              <a:t> </a:t>
            </a:r>
          </a:p>
        </p:txBody>
      </p:sp>
    </p:spTree>
    <p:extLst>
      <p:ext uri="{BB962C8B-B14F-4D97-AF65-F5344CB8AC3E}">
        <p14:creationId xmlns:p14="http://schemas.microsoft.com/office/powerpoint/2010/main" val="2696471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Assessment Overview</a:t>
            </a:r>
          </a:p>
        </p:txBody>
      </p:sp>
      <p:graphicFrame>
        <p:nvGraphicFramePr>
          <p:cNvPr id="5" name="Content Placeholder 4">
            <a:extLst>
              <a:ext uri="{FF2B5EF4-FFF2-40B4-BE49-F238E27FC236}">
                <a16:creationId xmlns:a16="http://schemas.microsoft.com/office/drawing/2014/main" id="{403779C4-2046-EC41-89BD-41D0B9A0020E}"/>
              </a:ext>
            </a:extLst>
          </p:cNvPr>
          <p:cNvGraphicFramePr>
            <a:graphicFrameLocks noGrp="1"/>
          </p:cNvGraphicFramePr>
          <p:nvPr>
            <p:ph idx="1"/>
            <p:extLst>
              <p:ext uri="{D42A27DB-BD31-4B8C-83A1-F6EECF244321}">
                <p14:modId xmlns:p14="http://schemas.microsoft.com/office/powerpoint/2010/main" val="3319347126"/>
              </p:ext>
            </p:extLst>
          </p:nvPr>
        </p:nvGraphicFramePr>
        <p:xfrm>
          <a:off x="949121" y="1170293"/>
          <a:ext cx="7934667" cy="3718560"/>
        </p:xfrm>
        <a:graphic>
          <a:graphicData uri="http://schemas.openxmlformats.org/drawingml/2006/table">
            <a:tbl>
              <a:tblPr>
                <a:tableStyleId>{5C22544A-7EE6-4342-B048-85BDC9FD1C3A}</a:tableStyleId>
              </a:tblPr>
              <a:tblGrid>
                <a:gridCol w="2140744">
                  <a:extLst>
                    <a:ext uri="{9D8B030D-6E8A-4147-A177-3AD203B41FA5}">
                      <a16:colId xmlns:a16="http://schemas.microsoft.com/office/drawing/2014/main" val="3033844137"/>
                    </a:ext>
                  </a:extLst>
                </a:gridCol>
                <a:gridCol w="695712">
                  <a:extLst>
                    <a:ext uri="{9D8B030D-6E8A-4147-A177-3AD203B41FA5}">
                      <a16:colId xmlns:a16="http://schemas.microsoft.com/office/drawing/2014/main" val="3777207880"/>
                    </a:ext>
                  </a:extLst>
                </a:gridCol>
                <a:gridCol w="5098211">
                  <a:extLst>
                    <a:ext uri="{9D8B030D-6E8A-4147-A177-3AD203B41FA5}">
                      <a16:colId xmlns:a16="http://schemas.microsoft.com/office/drawing/2014/main" val="1591772742"/>
                    </a:ext>
                  </a:extLst>
                </a:gridCol>
              </a:tblGrid>
              <a:tr h="0">
                <a:tc rowSpan="3">
                  <a:txBody>
                    <a:bodyPr/>
                    <a:lstStyle/>
                    <a:p>
                      <a:pPr algn="r"/>
                      <a:r>
                        <a:rPr lang="en-US" sz="1400" b="0" i="0" dirty="0">
                          <a:latin typeface="Roboto Medium" panose="02000000000000000000" pitchFamily="2" charset="0"/>
                          <a:ea typeface="Roboto Medium" panose="02000000000000000000" pitchFamily="2" charset="0"/>
                        </a:rPr>
                        <a:t>Assignment 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Pre-Course Quiz 01</a:t>
                      </a:r>
                    </a:p>
                    <a:p>
                      <a:r>
                        <a:rPr lang="en-US" sz="1050" b="0" i="1" dirty="0">
                          <a:solidFill>
                            <a:srgbClr val="CE0000"/>
                          </a:solidFill>
                          <a:latin typeface="Roboto Medium" panose="02000000000000000000" pitchFamily="2" charset="0"/>
                          <a:ea typeface="Roboto Medium" panose="02000000000000000000" pitchFamily="2" charset="0"/>
                        </a:rPr>
                        <a:t>25 Jan–8 Feb 2021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61137438"/>
                  </a:ext>
                </a:extLst>
              </a:tr>
              <a:tr h="0">
                <a:tc vMerge="1">
                  <a:txBody>
                    <a:bodyPr/>
                    <a:lstStyle/>
                    <a:p>
                      <a:pPr algn="r"/>
                      <a:endParaRPr lang="en-US" b="0" i="1" dirty="0">
                        <a:latin typeface="Roboto Medium" panose="02000000000000000000" pitchFamily="2" charset="0"/>
                        <a:ea typeface="Roboto Medium" panose="02000000000000000000" pitchFamily="2" charset="0"/>
                      </a:endParaRPr>
                    </a:p>
                  </a:txBody>
                  <a:tcPr>
                    <a:lnR w="12700" cap="flat" cmpd="sng" algn="ctr">
                      <a:solidFill>
                        <a:schemeClr val="tx1"/>
                      </a:solidFill>
                      <a:prstDash val="solid"/>
                      <a:round/>
                      <a:headEnd type="none" w="med" len="med"/>
                      <a:tailEnd type="none" w="med" len="med"/>
                    </a:ln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Pre-Class Quiz 01</a:t>
                      </a:r>
                    </a:p>
                    <a:p>
                      <a:r>
                        <a:rPr lang="en-US" sz="1050" b="0" i="1" dirty="0">
                          <a:solidFill>
                            <a:srgbClr val="CE0000"/>
                          </a:solidFill>
                          <a:latin typeface="Roboto Medium" panose="02000000000000000000" pitchFamily="2" charset="0"/>
                          <a:ea typeface="Roboto Medium" panose="02000000000000000000" pitchFamily="2" charset="0"/>
                        </a:rPr>
                        <a:t>8–15 Feb 2021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5477134"/>
                  </a:ext>
                </a:extLst>
              </a:tr>
              <a:tr h="0">
                <a:tc vMerge="1">
                  <a:txBody>
                    <a:bodyPr/>
                    <a:lstStyle/>
                    <a:p>
                      <a:pPr algn="r"/>
                      <a:endParaRPr lang="en-US" b="0" i="1" dirty="0">
                        <a:latin typeface="Roboto Medium" panose="02000000000000000000" pitchFamily="2" charset="0"/>
                        <a:ea typeface="Roboto Medium" panose="02000000000000000000" pitchFamily="2" charset="0"/>
                      </a:endParaRPr>
                    </a:p>
                  </a:txBody>
                  <a:tcPr>
                    <a:lnR w="12700" cap="flat" cmpd="sng" algn="ctr">
                      <a:solidFill>
                        <a:schemeClr val="tx1"/>
                      </a:solidFill>
                      <a:prstDash val="solid"/>
                      <a:round/>
                      <a:headEnd type="none" w="med" len="med"/>
                      <a:tailEnd type="none" w="med" len="med"/>
                    </a:ln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Pre-Class Quiz 02</a:t>
                      </a:r>
                    </a:p>
                    <a:p>
                      <a:r>
                        <a:rPr lang="en-US" sz="1050" b="0" i="1" dirty="0">
                          <a:solidFill>
                            <a:srgbClr val="CE0000"/>
                          </a:solidFill>
                          <a:latin typeface="Roboto Medium" panose="02000000000000000000" pitchFamily="2" charset="0"/>
                          <a:ea typeface="Roboto Medium" panose="02000000000000000000" pitchFamily="2" charset="0"/>
                        </a:rPr>
                        <a:t>22–1 Mar 2021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91824539"/>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2865403"/>
                  </a:ext>
                </a:extLst>
              </a:tr>
              <a:tr h="0">
                <a:tc>
                  <a:txBody>
                    <a:bodyPr/>
                    <a:lstStyle/>
                    <a:p>
                      <a:pPr algn="r"/>
                      <a:r>
                        <a:rPr lang="en-US" sz="1400" b="0" i="0" dirty="0">
                          <a:latin typeface="Roboto Medium" panose="02000000000000000000" pitchFamily="2" charset="0"/>
                          <a:ea typeface="Roboto Medium" panose="02000000000000000000" pitchFamily="2" charset="0"/>
                        </a:rPr>
                        <a:t>Assignment 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1400" b="0" i="0" dirty="0">
                        <a:solidFill>
                          <a:srgbClr val="01385B"/>
                        </a:solidFill>
                        <a:latin typeface="Roboto Condensed" panose="02000000000000000000" pitchFamily="2" charset="0"/>
                        <a:ea typeface="Roboto Condensed" panose="02000000000000000000" pitchFamily="2"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kern="1200" dirty="0">
                          <a:solidFill>
                            <a:schemeClr val="dk1"/>
                          </a:solidFill>
                          <a:latin typeface="Roboto Light" panose="02000000000000000000" pitchFamily="2" charset="0"/>
                          <a:ea typeface="Roboto Light" panose="02000000000000000000" pitchFamily="2" charset="0"/>
                          <a:cs typeface="+mn-cs"/>
                        </a:rPr>
                        <a:t>Tutor-marked Assignment</a:t>
                      </a:r>
                    </a:p>
                    <a:p>
                      <a:r>
                        <a:rPr lang="en-US" sz="1050" b="0" i="1" kern="1200" dirty="0">
                          <a:solidFill>
                            <a:srgbClr val="CE0000"/>
                          </a:solidFill>
                          <a:latin typeface="Roboto Medium" panose="02000000000000000000" pitchFamily="2" charset="0"/>
                          <a:ea typeface="Roboto Medium" panose="02000000000000000000" pitchFamily="2" charset="0"/>
                          <a:cs typeface="+mn-cs"/>
                        </a:rPr>
                        <a:t>17 February 2021, 2355hrs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8016609"/>
                  </a:ext>
                </a:extLst>
              </a:tr>
              <a:tr h="0">
                <a:tc>
                  <a:txBody>
                    <a:bodyPr/>
                    <a:lstStyle/>
                    <a:p>
                      <a:pPr algn="r"/>
                      <a:r>
                        <a:rPr lang="en-US" sz="1400" b="0" i="0" dirty="0">
                          <a:latin typeface="Roboto Medium" panose="02000000000000000000" pitchFamily="2" charset="0"/>
                          <a:ea typeface="Roboto Medium" panose="02000000000000000000" pitchFamily="2" charset="0"/>
                        </a:rPr>
                        <a:t>Assignment 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38%</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Group-Based Assignment (GBA) — comprising of 4 students per group</a:t>
                      </a:r>
                    </a:p>
                    <a:p>
                      <a:r>
                        <a:rPr lang="en-US" sz="1050" b="0" i="1" dirty="0">
                          <a:solidFill>
                            <a:srgbClr val="CE0000"/>
                          </a:solidFill>
                          <a:latin typeface="Roboto Medium" panose="02000000000000000000" pitchFamily="2" charset="0"/>
                          <a:ea typeface="Roboto Medium" panose="02000000000000000000" pitchFamily="2" charset="0"/>
                        </a:rPr>
                        <a:t>Due 3 Mar 2021 2355hrs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92966557"/>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3592191"/>
                  </a:ext>
                </a:extLst>
              </a:tr>
              <a:tr h="0">
                <a:tc>
                  <a:txBody>
                    <a:bodyPr/>
                    <a:lstStyle/>
                    <a:p>
                      <a:pPr algn="r"/>
                      <a:r>
                        <a:rPr lang="en-US" sz="1400" b="0" i="0" dirty="0">
                          <a:latin typeface="Roboto Medium" panose="02000000000000000000" pitchFamily="2" charset="0"/>
                          <a:ea typeface="Roboto Medium" panose="02000000000000000000" pitchFamily="2" charset="0"/>
                        </a:rPr>
                        <a:t>Participation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6%</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Contribution to the class learning experience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7444995"/>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395662"/>
                  </a:ext>
                </a:extLst>
              </a:tr>
              <a:tr h="0">
                <a:tc>
                  <a:txBody>
                    <a:bodyPr/>
                    <a:lstStyle/>
                    <a:p>
                      <a:pPr algn="r"/>
                      <a:r>
                        <a:rPr lang="en-US" sz="1400" b="0" i="0" dirty="0">
                          <a:latin typeface="Roboto Medium" panose="02000000000000000000" pitchFamily="2" charset="0"/>
                          <a:ea typeface="Roboto Medium" panose="02000000000000000000" pitchFamily="2" charset="0"/>
                        </a:rPr>
                        <a:t>Examination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50%</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End-of-Course Assignment (ECA)</a:t>
                      </a:r>
                    </a:p>
                    <a:p>
                      <a:r>
                        <a:rPr lang="en-US" sz="1050" b="0" i="1" dirty="0">
                          <a:solidFill>
                            <a:srgbClr val="CE0000"/>
                          </a:solidFill>
                          <a:latin typeface="Roboto Medium" panose="02000000000000000000" pitchFamily="2" charset="0"/>
                          <a:ea typeface="Roboto Medium" panose="02000000000000000000" pitchFamily="2" charset="0"/>
                        </a:rPr>
                        <a:t>Due 18</a:t>
                      </a:r>
                      <a:r>
                        <a:rPr lang="en-US" sz="1050" b="0" i="1" baseline="0" dirty="0">
                          <a:solidFill>
                            <a:srgbClr val="CE0000"/>
                          </a:solidFill>
                          <a:latin typeface="Roboto Medium" panose="02000000000000000000" pitchFamily="2" charset="0"/>
                          <a:ea typeface="Roboto Medium" panose="02000000000000000000" pitchFamily="2" charset="0"/>
                        </a:rPr>
                        <a:t> M</a:t>
                      </a:r>
                      <a:r>
                        <a:rPr lang="en-US" sz="1050" b="0" i="1" dirty="0">
                          <a:solidFill>
                            <a:srgbClr val="CE0000"/>
                          </a:solidFill>
                          <a:latin typeface="Roboto Medium" panose="02000000000000000000" pitchFamily="2" charset="0"/>
                          <a:ea typeface="Roboto Medium" panose="02000000000000000000" pitchFamily="2" charset="0"/>
                        </a:rPr>
                        <a:t>ar 2021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36021102"/>
                  </a:ext>
                </a:extLst>
              </a:tr>
            </a:tbl>
          </a:graphicData>
        </a:graphic>
      </p:graphicFrame>
    </p:spTree>
    <p:extLst>
      <p:ext uri="{BB962C8B-B14F-4D97-AF65-F5344CB8AC3E}">
        <p14:creationId xmlns:p14="http://schemas.microsoft.com/office/powerpoint/2010/main" val="1460001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Internalisation of Business Performance Measurement</a:t>
            </a:r>
            <a:endParaRPr lang="en-US" dirty="0"/>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2835022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Selecting what to Measure</a:t>
            </a:r>
          </a:p>
        </p:txBody>
      </p:sp>
      <p:sp>
        <p:nvSpPr>
          <p:cNvPr id="4" name="Content Placeholder 3"/>
          <p:cNvSpPr>
            <a:spLocks noGrp="1"/>
          </p:cNvSpPr>
          <p:nvPr>
            <p:ph idx="1"/>
          </p:nvPr>
        </p:nvSpPr>
        <p:spPr>
          <a:xfrm>
            <a:off x="260212" y="1905100"/>
            <a:ext cx="8563649" cy="2475553"/>
          </a:xfrm>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Considerations when deciding what to measure,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measure has an impact on a strategic objective,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measure is measurable,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data is easily available and accessible, and</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The measurement frequency.</a:t>
            </a:r>
          </a:p>
        </p:txBody>
      </p:sp>
    </p:spTree>
    <p:extLst>
      <p:ext uri="{BB962C8B-B14F-4D97-AF65-F5344CB8AC3E}">
        <p14:creationId xmlns:p14="http://schemas.microsoft.com/office/powerpoint/2010/main" val="369453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Linking Organisational Strategy to Business Performance Measures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Measures are intended to provide objective information on the effectiveness and efficiency of a particular process or activity. This will lead to the accomplishment of goals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Linking a performance measure to a strategic objective provides relevance for the measurement. It also helps drive the organisation’s activities towards achieving the organisation’s strategy</a:t>
            </a:r>
          </a:p>
          <a:p>
            <a:pPr marL="182563" indent="-182563">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Processes are then designed to collect data for these relevant measures with the objective of improving collection efficiency, storage, and presentation</a:t>
            </a: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52766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Examples of “Bad” Measures</a:t>
            </a:r>
          </a:p>
        </p:txBody>
      </p:sp>
      <p:sp>
        <p:nvSpPr>
          <p:cNvPr id="6" name="Rounded Rectangle 5"/>
          <p:cNvSpPr/>
          <p:nvPr/>
        </p:nvSpPr>
        <p:spPr>
          <a:xfrm>
            <a:off x="2331481" y="1576191"/>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 manager of a fast-food restaurant striving to achieve an award for attaining a perfect 100% on the restaurant's "chicken efficiency" measure (the ratio of how many pieces of chicken sold to the number thrown away) did so by waiting until the chicken was ordered before cooking it. He won the award, but drove the restaurant out of business because of the long wait times.</a:t>
            </a:r>
          </a:p>
        </p:txBody>
      </p:sp>
      <p:sp>
        <p:nvSpPr>
          <p:cNvPr id="7" name="Rounded Rectangle 6"/>
          <p:cNvSpPr/>
          <p:nvPr/>
        </p:nvSpPr>
        <p:spPr>
          <a:xfrm>
            <a:off x="918826" y="2760071"/>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 company's measures showed a near-perfect delivery record, yet some 50% of customers complained of their products arriving late. To attain rewards the company had adopted a measure of on-time delivery that only reflected whether the product had left its plant on-time.</a:t>
            </a:r>
          </a:p>
        </p:txBody>
      </p:sp>
      <p:sp>
        <p:nvSpPr>
          <p:cNvPr id="8" name="Rounded Rectangle 7"/>
          <p:cNvSpPr/>
          <p:nvPr/>
        </p:nvSpPr>
        <p:spPr>
          <a:xfrm>
            <a:off x="2331481" y="3946772"/>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An automobile industry executive explained that to receive his quarterly bonuses "all that mattered was meeting production quotas and getting the cars out of the factory." What happened after that was somebody else's problem.</a:t>
            </a:r>
          </a:p>
        </p:txBody>
      </p:sp>
    </p:spTree>
    <p:extLst>
      <p:ext uri="{BB962C8B-B14F-4D97-AF65-F5344CB8AC3E}">
        <p14:creationId xmlns:p14="http://schemas.microsoft.com/office/powerpoint/2010/main" val="24476613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Constructing Appropriate Measures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Lagging </a:t>
            </a:r>
            <a:r>
              <a:rPr lang="en-GB" sz="1800" dirty="0">
                <a:latin typeface="Roboto Light" panose="02000000000000000000" pitchFamily="2" charset="0"/>
                <a:ea typeface="Roboto Light" panose="02000000000000000000" pitchFamily="2" charset="0"/>
              </a:rPr>
              <a:t>measures focus on results at the end of a time period. Based on historical performance</a:t>
            </a:r>
          </a:p>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Leading</a:t>
            </a:r>
            <a:r>
              <a:rPr lang="en-GB" sz="1800" dirty="0">
                <a:latin typeface="Roboto Light" panose="02000000000000000000" pitchFamily="2" charset="0"/>
                <a:ea typeface="Roboto Light" panose="02000000000000000000" pitchFamily="2" charset="0"/>
              </a:rPr>
              <a:t> measures drive or lead to the performance of lagging measures. They measure intermediate process and activities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Balanced Scorecard should contain a mix of leading and lagging indicators</a:t>
            </a:r>
          </a:p>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Proxy</a:t>
            </a:r>
            <a:r>
              <a:rPr lang="en-GB" sz="1800" dirty="0">
                <a:latin typeface="Roboto Light" panose="02000000000000000000" pitchFamily="2" charset="0"/>
                <a:ea typeface="Roboto Light" panose="02000000000000000000" pitchFamily="2" charset="0"/>
              </a:rPr>
              <a:t> measures are an alternative choice of measurement when a direct measure is unavailable</a:t>
            </a:r>
          </a:p>
        </p:txBody>
      </p:sp>
    </p:spTree>
    <p:extLst>
      <p:ext uri="{BB962C8B-B14F-4D97-AF65-F5344CB8AC3E}">
        <p14:creationId xmlns:p14="http://schemas.microsoft.com/office/powerpoint/2010/main" val="3477154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Constructing Appropriate Measures</a:t>
            </a:r>
          </a:p>
        </p:txBody>
      </p:sp>
      <p:graphicFrame>
        <p:nvGraphicFramePr>
          <p:cNvPr id="6" name="Table 5"/>
          <p:cNvGraphicFramePr>
            <a:graphicFrameLocks noGrp="1"/>
          </p:cNvGraphicFramePr>
          <p:nvPr>
            <p:extLst>
              <p:ext uri="{D42A27DB-BD31-4B8C-83A1-F6EECF244321}">
                <p14:modId xmlns:p14="http://schemas.microsoft.com/office/powerpoint/2010/main" val="2246799784"/>
              </p:ext>
            </p:extLst>
          </p:nvPr>
        </p:nvGraphicFramePr>
        <p:xfrm>
          <a:off x="1642088" y="1752802"/>
          <a:ext cx="5878973" cy="3077697"/>
        </p:xfrm>
        <a:graphic>
          <a:graphicData uri="http://schemas.openxmlformats.org/drawingml/2006/table">
            <a:tbl>
              <a:tblPr firstRow="1" firstCol="1" bandRow="1">
                <a:tableStyleId>{5C22544A-7EE6-4342-B048-85BDC9FD1C3A}</a:tableStyleId>
              </a:tblPr>
              <a:tblGrid>
                <a:gridCol w="1046586">
                  <a:extLst>
                    <a:ext uri="{9D8B030D-6E8A-4147-A177-3AD203B41FA5}">
                      <a16:colId xmlns:a16="http://schemas.microsoft.com/office/drawing/2014/main" val="20000"/>
                    </a:ext>
                  </a:extLst>
                </a:gridCol>
                <a:gridCol w="2312827">
                  <a:extLst>
                    <a:ext uri="{9D8B030D-6E8A-4147-A177-3AD203B41FA5}">
                      <a16:colId xmlns:a16="http://schemas.microsoft.com/office/drawing/2014/main" val="20001"/>
                    </a:ext>
                  </a:extLst>
                </a:gridCol>
                <a:gridCol w="2519560">
                  <a:extLst>
                    <a:ext uri="{9D8B030D-6E8A-4147-A177-3AD203B41FA5}">
                      <a16:colId xmlns:a16="http://schemas.microsoft.com/office/drawing/2014/main" val="20002"/>
                    </a:ext>
                  </a:extLst>
                </a:gridCol>
              </a:tblGrid>
              <a:tr h="141793">
                <a:tc>
                  <a:txBody>
                    <a:bodyPr/>
                    <a:lstStyle/>
                    <a:p>
                      <a:pPr>
                        <a:spcAft>
                          <a:spcPts val="0"/>
                        </a:spcAft>
                      </a:pPr>
                      <a:r>
                        <a:rPr lang="en-US" sz="1100" dirty="0">
                          <a:effectLst/>
                        </a:rPr>
                        <a:t>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Lagging</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Leading</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920594">
                <a:tc>
                  <a:txBody>
                    <a:bodyPr/>
                    <a:lstStyle/>
                    <a:p>
                      <a:pPr>
                        <a:spcAft>
                          <a:spcPts val="0"/>
                        </a:spcAft>
                      </a:pPr>
                      <a:r>
                        <a:rPr lang="en-US" sz="1100">
                          <a:effectLst/>
                        </a:rPr>
                        <a:t>Definition</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Measures focus on results at the </a:t>
                      </a:r>
                      <a:r>
                        <a:rPr lang="en-US" sz="1100" dirty="0">
                          <a:solidFill>
                            <a:schemeClr val="tx1"/>
                          </a:solidFill>
                          <a:effectLst/>
                        </a:rPr>
                        <a:t>end of a certain</a:t>
                      </a:r>
                      <a:r>
                        <a:rPr lang="en-US" sz="1100" baseline="0" dirty="0">
                          <a:solidFill>
                            <a:schemeClr val="tx1"/>
                          </a:solidFill>
                          <a:effectLst/>
                        </a:rPr>
                        <a:t> </a:t>
                      </a:r>
                      <a:r>
                        <a:rPr lang="en-US" sz="1100" dirty="0">
                          <a:solidFill>
                            <a:schemeClr val="tx1"/>
                          </a:solidFill>
                          <a:effectLst/>
                        </a:rPr>
                        <a:t>period</a:t>
                      </a:r>
                      <a:r>
                        <a:rPr lang="en-US" sz="1100" dirty="0">
                          <a:effectLst/>
                        </a:rPr>
                        <a:t>.</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Based on historical performance.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Measures that drive or lead to the performance of lag measures.</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Measures </a:t>
                      </a:r>
                      <a:r>
                        <a:rPr lang="en-US" sz="1100" dirty="0">
                          <a:solidFill>
                            <a:schemeClr val="tx1"/>
                          </a:solidFill>
                          <a:effectLst/>
                        </a:rPr>
                        <a:t>intermediate processes </a:t>
                      </a:r>
                      <a:r>
                        <a:rPr lang="en-US" sz="1100" dirty="0">
                          <a:effectLst/>
                        </a:rPr>
                        <a:t>and activities.</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67170">
                <a:tc>
                  <a:txBody>
                    <a:bodyPr/>
                    <a:lstStyle/>
                    <a:p>
                      <a:pPr>
                        <a:spcAft>
                          <a:spcPts val="0"/>
                        </a:spcAft>
                      </a:pPr>
                      <a:r>
                        <a:rPr lang="en-US" sz="1100">
                          <a:effectLst/>
                        </a:rPr>
                        <a:t>Examples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Revenue</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Employee Turnover</a:t>
                      </a:r>
                      <a:r>
                        <a:rPr lang="en-US" sz="1100" baseline="0" dirty="0">
                          <a:effectLst/>
                        </a:rPr>
                        <a:t> Rate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Punctuality</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Absenteeism</a:t>
                      </a:r>
                      <a:endParaRPr lang="en-SG" sz="1100" dirty="0">
                        <a:effectLst/>
                      </a:endParaRPr>
                    </a:p>
                    <a:p>
                      <a:pPr>
                        <a:spcAft>
                          <a:spcPts val="0"/>
                        </a:spcAft>
                      </a:pPr>
                      <a:r>
                        <a:rPr lang="en-US" sz="1100" dirty="0">
                          <a:effectLst/>
                        </a:rPr>
                        <a:t>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64490">
                <a:tc>
                  <a:txBody>
                    <a:bodyPr/>
                    <a:lstStyle/>
                    <a:p>
                      <a:pPr>
                        <a:spcAft>
                          <a:spcPts val="0"/>
                        </a:spcAft>
                      </a:pPr>
                      <a:r>
                        <a:rPr lang="en-US" sz="1100">
                          <a:effectLst/>
                        </a:rPr>
                        <a:t>Advantages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Often easy to identify and capture.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Predictive in nature, and allow an </a:t>
                      </a:r>
                      <a:r>
                        <a:rPr lang="en-US" sz="1100" dirty="0" err="1">
                          <a:solidFill>
                            <a:schemeClr val="tx1"/>
                          </a:solidFill>
                          <a:effectLst/>
                        </a:rPr>
                        <a:t>organisation</a:t>
                      </a:r>
                      <a:r>
                        <a:rPr lang="en-US" sz="1100" dirty="0">
                          <a:solidFill>
                            <a:schemeClr val="tx1"/>
                          </a:solidFill>
                          <a:effectLst/>
                        </a:rPr>
                        <a:t> to adjust based </a:t>
                      </a:r>
                      <a:r>
                        <a:rPr lang="en-US" sz="1100" dirty="0">
                          <a:effectLst/>
                        </a:rPr>
                        <a:t>on results.</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54413">
                <a:tc>
                  <a:txBody>
                    <a:bodyPr/>
                    <a:lstStyle/>
                    <a:p>
                      <a:pPr>
                        <a:spcAft>
                          <a:spcPts val="0"/>
                        </a:spcAft>
                      </a:pPr>
                      <a:r>
                        <a:rPr lang="en-US" sz="1100">
                          <a:effectLst/>
                        </a:rPr>
                        <a:t>Issues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Historical in nature and do not reflect current activities.</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Lack predictive power.</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solidFill>
                            <a:schemeClr val="tx1"/>
                          </a:solidFill>
                          <a:effectLst/>
                        </a:rPr>
                        <a:t>May be difficult </a:t>
                      </a:r>
                      <a:r>
                        <a:rPr lang="en-US" sz="1100" dirty="0">
                          <a:effectLst/>
                        </a:rPr>
                        <a:t>to identify and capture.  Often, new measures have no history.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82515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2</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What are </a:t>
            </a:r>
            <a:r>
              <a:rPr lang="en-SG" dirty="0">
                <a:solidFill>
                  <a:sysClr val="windowText" lastClr="000000"/>
                </a:solidFill>
                <a:latin typeface="Calibri"/>
                <a:cs typeface="Arial" pitchFamily="34" charset="0"/>
              </a:rPr>
              <a:t>some of the possible</a:t>
            </a:r>
            <a:r>
              <a:rPr lang="en-US" dirty="0">
                <a:solidFill>
                  <a:sysClr val="windowText" lastClr="000000"/>
                </a:solidFill>
                <a:latin typeface="Calibri"/>
                <a:cs typeface="Arial" pitchFamily="34" charset="0"/>
              </a:rPr>
              <a:t> leading and lagging indicators of an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the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you are currently working for?</a:t>
            </a:r>
          </a:p>
        </p:txBody>
      </p:sp>
    </p:spTree>
    <p:extLst>
      <p:ext uri="{BB962C8B-B14F-4D97-AF65-F5344CB8AC3E}">
        <p14:creationId xmlns:p14="http://schemas.microsoft.com/office/powerpoint/2010/main" val="4174520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2</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What are </a:t>
            </a:r>
            <a:r>
              <a:rPr lang="en-SG" dirty="0">
                <a:solidFill>
                  <a:sysClr val="windowText" lastClr="000000"/>
                </a:solidFill>
                <a:latin typeface="Calibri"/>
                <a:cs typeface="Arial" pitchFamily="34" charset="0"/>
              </a:rPr>
              <a:t>some of the possible</a:t>
            </a:r>
            <a:r>
              <a:rPr lang="en-US" dirty="0">
                <a:solidFill>
                  <a:sysClr val="windowText" lastClr="000000"/>
                </a:solidFill>
                <a:latin typeface="Calibri"/>
                <a:cs typeface="Arial" pitchFamily="34" charset="0"/>
              </a:rPr>
              <a:t> leading and lagging indicators of an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the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you are currently working for?</a:t>
            </a:r>
          </a:p>
        </p:txBody>
      </p:sp>
      <p:pic>
        <p:nvPicPr>
          <p:cNvPr id="4" name="Picture 3"/>
          <p:cNvPicPr>
            <a:picLocks noChangeAspect="1"/>
          </p:cNvPicPr>
          <p:nvPr/>
        </p:nvPicPr>
        <p:blipFill>
          <a:blip r:embed="rId3"/>
          <a:stretch>
            <a:fillRect/>
          </a:stretch>
        </p:blipFill>
        <p:spPr>
          <a:xfrm>
            <a:off x="1531282" y="1910561"/>
            <a:ext cx="6021508" cy="2961521"/>
          </a:xfrm>
          <a:prstGeom prst="rect">
            <a:avLst/>
          </a:prstGeom>
        </p:spPr>
      </p:pic>
      <p:sp>
        <p:nvSpPr>
          <p:cNvPr id="5" name="TextBox 4"/>
          <p:cNvSpPr txBox="1"/>
          <p:nvPr/>
        </p:nvSpPr>
        <p:spPr>
          <a:xfrm>
            <a:off x="2346903" y="4793746"/>
            <a:ext cx="5979695" cy="230832"/>
          </a:xfrm>
          <a:prstGeom prst="rect">
            <a:avLst/>
          </a:prstGeom>
          <a:noFill/>
        </p:spPr>
        <p:txBody>
          <a:bodyPr wrap="square" rtlCol="0">
            <a:spAutoFit/>
          </a:bodyPr>
          <a:lstStyle/>
          <a:p>
            <a:r>
              <a:rPr lang="en-SG" sz="900" i="1" dirty="0">
                <a:solidFill>
                  <a:prstClr val="black"/>
                </a:solidFill>
                <a:latin typeface="Calibri"/>
              </a:rPr>
              <a:t>Source: </a:t>
            </a:r>
            <a:r>
              <a:rPr lang="en-SG" sz="900" i="1" dirty="0">
                <a:solidFill>
                  <a:prstClr val="black"/>
                </a:solidFill>
                <a:latin typeface="Calibri"/>
                <a:hlinkClick r:id="rId4"/>
              </a:rPr>
              <a:t>https://www.clearpeak.com/wp-content/uploads/2016/01/lagginggraph.jpg</a:t>
            </a:r>
            <a:r>
              <a:rPr lang="en-SG" sz="900" i="1" dirty="0">
                <a:solidFill>
                  <a:prstClr val="black"/>
                </a:solidFill>
                <a:latin typeface="Calibri"/>
              </a:rPr>
              <a:t> </a:t>
            </a:r>
          </a:p>
        </p:txBody>
      </p:sp>
    </p:spTree>
    <p:extLst>
      <p:ext uri="{BB962C8B-B14F-4D97-AF65-F5344CB8AC3E}">
        <p14:creationId xmlns:p14="http://schemas.microsoft.com/office/powerpoint/2010/main" val="1158130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Setting Appropriate Targets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systematic approach towards setting up targets can start by specifying the target for each strategic objective, and subsequently to each measure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Targets can be short-term (achieve within one year), mid-term (achieve within three years), or long term (achieve within five years). They usually correspond to an organisation’s Strategic Objectives in terms of being incremental objectives, stretch objectives and visionary objectives respectively</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Targets should be (1) easily understood and communicated, (2) clear in establishing expectations, and (3) encouragements given to stretch performance</a:t>
            </a:r>
          </a:p>
        </p:txBody>
      </p:sp>
    </p:spTree>
    <p:extLst>
      <p:ext uri="{BB962C8B-B14F-4D97-AF65-F5344CB8AC3E}">
        <p14:creationId xmlns:p14="http://schemas.microsoft.com/office/powerpoint/2010/main" val="39846061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4" name="Content Placeholder 3"/>
          <p:cNvSpPr>
            <a:spLocks noGrp="1"/>
          </p:cNvSpPr>
          <p:nvPr>
            <p:ph idx="1"/>
          </p:nvPr>
        </p:nvSpPr>
        <p:spPr>
          <a:xfrm>
            <a:off x="260212" y="1277136"/>
            <a:ext cx="3433738" cy="3103517"/>
          </a:xfrm>
        </p:spPr>
        <p:txBody>
          <a:bodyPr>
            <a:noAutofit/>
          </a:bodyPr>
          <a:lstStyle/>
          <a:p>
            <a:pPr marL="0" indent="0">
              <a:spcBef>
                <a:spcPts val="0"/>
              </a:spcBef>
              <a:spcAft>
                <a:spcPts val="1200"/>
              </a:spcAft>
              <a:buClr>
                <a:srgbClr val="CE0000"/>
              </a:buClr>
              <a:buNone/>
            </a:pPr>
            <a:r>
              <a:rPr lang="en-GB" sz="1800" dirty="0">
                <a:latin typeface="Roboto Light" panose="02000000000000000000" pitchFamily="2" charset="0"/>
                <a:ea typeface="Roboto Light" panose="02000000000000000000" pitchFamily="2" charset="0"/>
              </a:rPr>
              <a:t>An effective and sustainable Business Performance Measurement should be balanced by placing an appropriate balanced focus on the number of measures in all four BSC perspectives.  There must be cause-and-effect relationships amongst Strategies, Strategic Objectives, Measures, and Targets. </a:t>
            </a:r>
          </a:p>
        </p:txBody>
      </p:sp>
      <p:pic>
        <p:nvPicPr>
          <p:cNvPr id="5" name="Picture 4">
            <a:extLst>
              <a:ext uri="{FF2B5EF4-FFF2-40B4-BE49-F238E27FC236}">
                <a16:creationId xmlns:a16="http://schemas.microsoft.com/office/drawing/2014/main" id="{EFAAB7C3-0861-C941-8400-BD35A9D5BBB5}"/>
              </a:ext>
            </a:extLst>
          </p:cNvPr>
          <p:cNvPicPr>
            <a:picLocks noChangeAspect="1"/>
          </p:cNvPicPr>
          <p:nvPr/>
        </p:nvPicPr>
        <p:blipFill>
          <a:blip r:embed="rId2"/>
          <a:stretch>
            <a:fillRect/>
          </a:stretch>
        </p:blipFill>
        <p:spPr>
          <a:xfrm>
            <a:off x="3693950" y="1328708"/>
            <a:ext cx="5189838" cy="3000375"/>
          </a:xfrm>
          <a:prstGeom prst="rect">
            <a:avLst/>
          </a:prstGeom>
        </p:spPr>
      </p:pic>
      <p:sp>
        <p:nvSpPr>
          <p:cNvPr id="6" name="TextBox 5">
            <a:extLst>
              <a:ext uri="{FF2B5EF4-FFF2-40B4-BE49-F238E27FC236}">
                <a16:creationId xmlns:a16="http://schemas.microsoft.com/office/drawing/2014/main" id="{112BF7BB-96D9-AA47-A9DF-C6E232D717F8}"/>
              </a:ext>
            </a:extLst>
          </p:cNvPr>
          <p:cNvSpPr txBox="1"/>
          <p:nvPr/>
        </p:nvSpPr>
        <p:spPr>
          <a:xfrm>
            <a:off x="2376479" y="4420768"/>
            <a:ext cx="6507309" cy="230832"/>
          </a:xfrm>
          <a:prstGeom prst="rect">
            <a:avLst/>
          </a:prstGeom>
          <a:noFill/>
        </p:spPr>
        <p:txBody>
          <a:bodyPr wrap="square" rtlCol="0">
            <a:spAutoFit/>
          </a:bodyPr>
          <a:lstStyle/>
          <a:p>
            <a:pPr algn="r"/>
            <a:r>
              <a:rPr lang="en-SG" sz="900" i="1" dirty="0"/>
              <a:t>Source: </a:t>
            </a:r>
            <a:r>
              <a:rPr lang="en-SG" sz="900" i="1" dirty="0">
                <a:hlinkClick r:id="rId3"/>
              </a:rPr>
              <a:t>https://bizperfblog.files.wordpress.com/2010/12/strategymapalignedtobscsmall.png</a:t>
            </a:r>
            <a:r>
              <a:rPr lang="en-SG" sz="900" i="1" dirty="0"/>
              <a:t> </a:t>
            </a:r>
          </a:p>
        </p:txBody>
      </p:sp>
    </p:spTree>
    <p:extLst>
      <p:ext uri="{BB962C8B-B14F-4D97-AF65-F5344CB8AC3E}">
        <p14:creationId xmlns:p14="http://schemas.microsoft.com/office/powerpoint/2010/main" val="332643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208B-23A2-4052-88CD-A73A33B185CE}"/>
              </a:ext>
            </a:extLst>
          </p:cNvPr>
          <p:cNvSpPr>
            <a:spLocks noGrp="1"/>
          </p:cNvSpPr>
          <p:nvPr>
            <p:ph type="title"/>
          </p:nvPr>
        </p:nvSpPr>
        <p:spPr>
          <a:xfrm>
            <a:off x="474897" y="8473"/>
            <a:ext cx="8563649" cy="823392"/>
          </a:xfrm>
        </p:spPr>
        <p:txBody>
          <a:bodyPr/>
          <a:lstStyle/>
          <a:p>
            <a:r>
              <a:rPr lang="en-US" sz="3200" dirty="0">
                <a:latin typeface="Roboto Medium" panose="02000000000000000000"/>
              </a:rPr>
              <a:t>Important Dates</a:t>
            </a:r>
          </a:p>
        </p:txBody>
      </p:sp>
      <p:pic>
        <p:nvPicPr>
          <p:cNvPr id="3" name="Picture 2"/>
          <p:cNvPicPr>
            <a:picLocks noChangeAspect="1"/>
          </p:cNvPicPr>
          <p:nvPr/>
        </p:nvPicPr>
        <p:blipFill>
          <a:blip r:embed="rId3"/>
          <a:stretch>
            <a:fillRect/>
          </a:stretch>
        </p:blipFill>
        <p:spPr>
          <a:xfrm>
            <a:off x="4053463" y="228601"/>
            <a:ext cx="3941304" cy="4665889"/>
          </a:xfrm>
          <a:prstGeom prst="rect">
            <a:avLst/>
          </a:prstGeom>
        </p:spPr>
      </p:pic>
    </p:spTree>
    <p:extLst>
      <p:ext uri="{BB962C8B-B14F-4D97-AF65-F5344CB8AC3E}">
        <p14:creationId xmlns:p14="http://schemas.microsoft.com/office/powerpoint/2010/main" val="3396814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3</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In designing the right measure, what are the important considerations?</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Measureable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Refutable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Non-actionable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Data is easily available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Determine the appropriate time period for every measure</a:t>
            </a:r>
          </a:p>
        </p:txBody>
      </p:sp>
    </p:spTree>
    <p:extLst>
      <p:ext uri="{BB962C8B-B14F-4D97-AF65-F5344CB8AC3E}">
        <p14:creationId xmlns:p14="http://schemas.microsoft.com/office/powerpoint/2010/main" val="17037047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3</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In designing the right measure, what are the important considerations?</a:t>
            </a:r>
          </a:p>
          <a:p>
            <a:r>
              <a:rPr lang="en-US" dirty="0">
                <a:solidFill>
                  <a:sysClr val="windowText" lastClr="000000"/>
                </a:solidFill>
                <a:latin typeface="Calibri"/>
                <a:cs typeface="Arial" pitchFamily="34" charset="0"/>
              </a:rPr>
              <a:t>√Measureable</a:t>
            </a:r>
          </a:p>
          <a:p>
            <a:r>
              <a:rPr lang="en-US" dirty="0">
                <a:solidFill>
                  <a:sysClr val="windowText" lastClr="000000"/>
                </a:solidFill>
                <a:latin typeface="Calibri"/>
                <a:cs typeface="Arial" pitchFamily="34" charset="0"/>
              </a:rPr>
              <a:t>X Refutable</a:t>
            </a:r>
          </a:p>
          <a:p>
            <a:r>
              <a:rPr lang="en-US" dirty="0">
                <a:solidFill>
                  <a:sysClr val="windowText" lastClr="000000"/>
                </a:solidFill>
                <a:latin typeface="Calibri"/>
                <a:cs typeface="Arial" pitchFamily="34" charset="0"/>
              </a:rPr>
              <a:t>X Non-actionable</a:t>
            </a:r>
          </a:p>
          <a:p>
            <a:r>
              <a:rPr lang="en-US" dirty="0">
                <a:solidFill>
                  <a:sysClr val="windowText" lastClr="000000"/>
                </a:solidFill>
                <a:latin typeface="Calibri"/>
                <a:cs typeface="Arial" pitchFamily="34" charset="0"/>
              </a:rPr>
              <a:t>√ Data is easily available</a:t>
            </a:r>
          </a:p>
          <a:p>
            <a:r>
              <a:rPr lang="en-US" dirty="0">
                <a:solidFill>
                  <a:sysClr val="windowText" lastClr="000000"/>
                </a:solidFill>
                <a:latin typeface="Calibri"/>
                <a:cs typeface="Arial" pitchFamily="34" charset="0"/>
              </a:rPr>
              <a:t>√ Determine the appropriate time period for every measure</a:t>
            </a:r>
          </a:p>
        </p:txBody>
      </p:sp>
    </p:spTree>
    <p:extLst>
      <p:ext uri="{BB962C8B-B14F-4D97-AF65-F5344CB8AC3E}">
        <p14:creationId xmlns:p14="http://schemas.microsoft.com/office/powerpoint/2010/main" val="13413963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7899813" cy="412869"/>
          </a:xfrm>
        </p:spPr>
        <p:txBody>
          <a:bodyPr/>
          <a:lstStyle/>
          <a:p>
            <a:r>
              <a:rPr lang="en-GB" sz="1800" i="1" dirty="0">
                <a:latin typeface="Roboto Medium" panose="02000000000000000000" pitchFamily="2" charset="0"/>
                <a:ea typeface="Roboto Medium" panose="02000000000000000000" pitchFamily="2" charset="0"/>
              </a:rPr>
              <a:t>Obstacles in Implementing and Sustaining Business Performance Measurement Systems</a:t>
            </a:r>
          </a:p>
        </p:txBody>
      </p:sp>
      <p:sp>
        <p:nvSpPr>
          <p:cNvPr id="4" name="Content Placeholder 3"/>
          <p:cNvSpPr>
            <a:spLocks noGrp="1"/>
          </p:cNvSpPr>
          <p:nvPr>
            <p:ph idx="1"/>
          </p:nvPr>
        </p:nvSpPr>
        <p:spPr>
          <a:xfrm>
            <a:off x="260212" y="1905100"/>
            <a:ext cx="8563649" cy="2784654"/>
          </a:xfrm>
        </p:spPr>
        <p:txBody>
          <a:bodyPr numCol="2">
            <a:noAutofit/>
          </a:bodyPr>
          <a:lstStyle/>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Lack of senior management support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Too few individuals involved</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Too little consensus on measures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Consensus sought only from the top management and not the others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Keeping scorecard only at the top management</a:t>
            </a:r>
          </a:p>
          <a:p>
            <a:pPr>
              <a:spcBef>
                <a:spcPts val="0"/>
              </a:spcBef>
              <a:spcAft>
                <a:spcPts val="600"/>
              </a:spcAft>
              <a:buClr>
                <a:srgbClr val="CE0000"/>
              </a:buClr>
              <a:buFont typeface="+mj-lt"/>
              <a:buAutoNum type="arabicPeriod"/>
            </a:pPr>
            <a:endParaRPr lang="en-GB" sz="1800" dirty="0">
              <a:latin typeface="Roboto Light" panose="02000000000000000000" pitchFamily="2" charset="0"/>
              <a:ea typeface="Roboto Light" panose="02000000000000000000" pitchFamily="2" charset="0"/>
            </a:endParaRP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Prolonged development of the scorecard</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Scorecard that is alienated from organisation strategy</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Treat the Balanced Scorecard as a system project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Hire inexperienced Business Performance Management consultants</a:t>
            </a:r>
          </a:p>
        </p:txBody>
      </p:sp>
    </p:spTree>
    <p:extLst>
      <p:ext uri="{BB962C8B-B14F-4D97-AF65-F5344CB8AC3E}">
        <p14:creationId xmlns:p14="http://schemas.microsoft.com/office/powerpoint/2010/main" val="2021302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Success Factors for Implementing and Sustaining Business Performance Measurement Systems</a:t>
            </a:r>
          </a:p>
        </p:txBody>
      </p:sp>
      <p:sp>
        <p:nvSpPr>
          <p:cNvPr id="4" name="Content Placeholder 3"/>
          <p:cNvSpPr>
            <a:spLocks noGrp="1"/>
          </p:cNvSpPr>
          <p:nvPr>
            <p:ph idx="1"/>
          </p:nvPr>
        </p:nvSpPr>
        <p:spPr/>
        <p:txBody>
          <a:bodyPr>
            <a:noAutofit/>
          </a:bodyPr>
          <a:lstStyle/>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Top management support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Project champion</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Adequate resources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Employee participation</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Concise reporting</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Linkage amongst Strategy, Strategic Themes, Strategic Objectives, Business Performance Measures, Business Performance Targets, and Strategic Initiatives</a:t>
            </a:r>
          </a:p>
        </p:txBody>
      </p:sp>
    </p:spTree>
    <p:extLst>
      <p:ext uri="{BB962C8B-B14F-4D97-AF65-F5344CB8AC3E}">
        <p14:creationId xmlns:p14="http://schemas.microsoft.com/office/powerpoint/2010/main" val="33299508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SG" dirty="0"/>
          </a:p>
        </p:txBody>
      </p:sp>
      <p:sp>
        <p:nvSpPr>
          <p:cNvPr id="4" name="Content Placeholder 3"/>
          <p:cNvSpPr>
            <a:spLocks noGrp="1"/>
          </p:cNvSpPr>
          <p:nvPr>
            <p:ph idx="1"/>
          </p:nvPr>
        </p:nvSpPr>
        <p:spPr>
          <a:xfrm>
            <a:off x="260212" y="1108129"/>
            <a:ext cx="8563649" cy="3301139"/>
          </a:xfrm>
        </p:spPr>
        <p:txBody>
          <a:bodyPr>
            <a:normAutofit lnSpcReduction="10000"/>
          </a:bodyPr>
          <a:lstStyle/>
          <a:p>
            <a:pPr>
              <a:lnSpc>
                <a:spcPct val="140000"/>
              </a:lnSpc>
            </a:pPr>
            <a:r>
              <a:rPr lang="en-US" dirty="0">
                <a:latin typeface="Roboto Light" panose="02000000000000000000" pitchFamily="2" charset="0"/>
                <a:ea typeface="Roboto Light" panose="02000000000000000000" pitchFamily="2" charset="0"/>
              </a:rPr>
              <a:t>A strategy is guided by an </a:t>
            </a:r>
            <a:r>
              <a:rPr lang="en-US" dirty="0" err="1">
                <a:latin typeface="Roboto Light" panose="02000000000000000000" pitchFamily="2" charset="0"/>
                <a:ea typeface="Roboto Light" panose="02000000000000000000" pitchFamily="2" charset="0"/>
              </a:rPr>
              <a:t>organisation’s</a:t>
            </a:r>
            <a:r>
              <a:rPr lang="en-US" dirty="0">
                <a:latin typeface="Roboto Light" panose="02000000000000000000" pitchFamily="2" charset="0"/>
                <a:ea typeface="Roboto Light" panose="02000000000000000000" pitchFamily="2" charset="0"/>
              </a:rPr>
              <a:t> mission, vision and core values.</a:t>
            </a:r>
          </a:p>
          <a:p>
            <a:pPr>
              <a:lnSpc>
                <a:spcPct val="140000"/>
              </a:lnSpc>
            </a:pPr>
            <a:r>
              <a:rPr lang="en-US" dirty="0">
                <a:latin typeface="Roboto Light" panose="02000000000000000000" pitchFamily="2" charset="0"/>
                <a:ea typeface="Roboto Light" panose="02000000000000000000" pitchFamily="2" charset="0"/>
              </a:rPr>
              <a:t>Strategic Themes are to create shared understanding of what Strategic Objectives are and actions to focus on.</a:t>
            </a:r>
          </a:p>
          <a:p>
            <a:pPr>
              <a:lnSpc>
                <a:spcPct val="140000"/>
              </a:lnSpc>
            </a:pPr>
            <a:r>
              <a:rPr lang="en-US" dirty="0">
                <a:latin typeface="Roboto Light" panose="02000000000000000000" pitchFamily="2" charset="0"/>
                <a:ea typeface="Roboto Light" panose="02000000000000000000" pitchFamily="2" charset="0"/>
              </a:rPr>
              <a:t>Performance Management begins with Strategic Objectives.</a:t>
            </a:r>
          </a:p>
          <a:p>
            <a:pPr>
              <a:lnSpc>
                <a:spcPct val="140000"/>
              </a:lnSpc>
            </a:pPr>
            <a:r>
              <a:rPr lang="en-US" dirty="0">
                <a:latin typeface="Roboto Light" panose="02000000000000000000" pitchFamily="2" charset="0"/>
                <a:ea typeface="Roboto Light" panose="02000000000000000000" pitchFamily="2" charset="0"/>
              </a:rPr>
              <a:t>Well defined Business Performance Measures provide the management with a tool to gauge </a:t>
            </a:r>
            <a:r>
              <a:rPr lang="en-US" dirty="0" err="1">
                <a:latin typeface="Roboto Light" panose="02000000000000000000" pitchFamily="2" charset="0"/>
                <a:ea typeface="Roboto Light" panose="02000000000000000000" pitchFamily="2" charset="0"/>
              </a:rPr>
              <a:t>organisational</a:t>
            </a:r>
            <a:r>
              <a:rPr lang="en-US" dirty="0">
                <a:latin typeface="Roboto Light" panose="02000000000000000000" pitchFamily="2" charset="0"/>
                <a:ea typeface="Roboto Light" panose="02000000000000000000" pitchFamily="2" charset="0"/>
              </a:rPr>
              <a:t> progress.</a:t>
            </a:r>
          </a:p>
          <a:p>
            <a:pPr>
              <a:lnSpc>
                <a:spcPct val="140000"/>
              </a:lnSpc>
            </a:pPr>
            <a:r>
              <a:rPr lang="en-US" dirty="0">
                <a:latin typeface="Roboto Light" panose="02000000000000000000" pitchFamily="2" charset="0"/>
                <a:ea typeface="Roboto Light" panose="02000000000000000000" pitchFamily="2" charset="0"/>
              </a:rPr>
              <a:t>Targets can form the basis for establishing internal benchmarks, or best practices for improving internal business processes.</a:t>
            </a:r>
          </a:p>
          <a:p>
            <a:pPr>
              <a:lnSpc>
                <a:spcPct val="140000"/>
              </a:lnSpc>
            </a:pPr>
            <a:r>
              <a:rPr lang="en-US" dirty="0">
                <a:latin typeface="Roboto Light" panose="02000000000000000000" pitchFamily="2" charset="0"/>
                <a:ea typeface="Roboto Light" panose="02000000000000000000" pitchFamily="2" charset="0"/>
              </a:rPr>
              <a:t>Strategic initiatives bring the level of performance up to a desirable level.</a:t>
            </a:r>
          </a:p>
          <a:p>
            <a:pPr>
              <a:lnSpc>
                <a:spcPct val="140000"/>
              </a:lnSpc>
            </a:pPr>
            <a:r>
              <a:rPr lang="en-US" dirty="0">
                <a:latin typeface="Roboto Light" panose="02000000000000000000" pitchFamily="2" charset="0"/>
                <a:ea typeface="Roboto Light" panose="02000000000000000000" pitchFamily="2" charset="0"/>
              </a:rPr>
              <a:t>The cause-and-effect relationships are critical components of a Strategy Map.</a:t>
            </a:r>
          </a:p>
          <a:p>
            <a:endParaRPr lang="en-SG" sz="1100" dirty="0"/>
          </a:p>
        </p:txBody>
      </p:sp>
    </p:spTree>
    <p:extLst>
      <p:ext uri="{BB962C8B-B14F-4D97-AF65-F5344CB8AC3E}">
        <p14:creationId xmlns:p14="http://schemas.microsoft.com/office/powerpoint/2010/main" val="3521780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EC35-CAD5-40FA-85E9-A3F8103153B6}"/>
              </a:ext>
            </a:extLst>
          </p:cNvPr>
          <p:cNvSpPr>
            <a:spLocks noGrp="1"/>
          </p:cNvSpPr>
          <p:nvPr>
            <p:ph type="title"/>
          </p:nvPr>
        </p:nvSpPr>
        <p:spPr/>
        <p:txBody>
          <a:bodyPr/>
          <a:lstStyle/>
          <a:p>
            <a:r>
              <a:rPr lang="en-US" sz="3200" dirty="0">
                <a:latin typeface="Roboto Medium"/>
              </a:rPr>
              <a:t>Discussion</a:t>
            </a:r>
          </a:p>
        </p:txBody>
      </p:sp>
      <p:sp>
        <p:nvSpPr>
          <p:cNvPr id="3" name="Content Placeholder 2">
            <a:extLst>
              <a:ext uri="{FF2B5EF4-FFF2-40B4-BE49-F238E27FC236}">
                <a16:creationId xmlns:a16="http://schemas.microsoft.com/office/drawing/2014/main" id="{D4BA13FE-E9C3-4CFE-87DB-A5129B9EAF20}"/>
              </a:ext>
            </a:extLst>
          </p:cNvPr>
          <p:cNvSpPr>
            <a:spLocks noGrp="1"/>
          </p:cNvSpPr>
          <p:nvPr>
            <p:ph idx="10"/>
          </p:nvPr>
        </p:nvSpPr>
        <p:spPr/>
        <p:txBody>
          <a:bodyPr/>
          <a:lstStyle/>
          <a:p>
            <a:r>
              <a:rPr lang="en-US" sz="1800" i="1" dirty="0">
                <a:latin typeface="Roboto Light"/>
              </a:rPr>
              <a:t>Develop a strategy map</a:t>
            </a:r>
          </a:p>
        </p:txBody>
      </p:sp>
      <p:sp>
        <p:nvSpPr>
          <p:cNvPr id="4" name="Content Placeholder 3">
            <a:extLst>
              <a:ext uri="{FF2B5EF4-FFF2-40B4-BE49-F238E27FC236}">
                <a16:creationId xmlns:a16="http://schemas.microsoft.com/office/drawing/2014/main" id="{DFCC23AF-FD00-489D-8532-FB72073970A3}"/>
              </a:ext>
            </a:extLst>
          </p:cNvPr>
          <p:cNvSpPr>
            <a:spLocks noGrp="1"/>
          </p:cNvSpPr>
          <p:nvPr>
            <p:ph idx="1"/>
          </p:nvPr>
        </p:nvSpPr>
        <p:spPr/>
        <p:txBody>
          <a:bodyPr>
            <a:normAutofit/>
          </a:bodyPr>
          <a:lstStyle/>
          <a:p>
            <a:r>
              <a:rPr lang="en-US" sz="1800" dirty="0">
                <a:latin typeface="Roboto Light"/>
              </a:rPr>
              <a:t>In groups of 3-4, describe and develop a strategy map for an organization (of your choice, e.g. a pizza franchise). It could be a company that you have worked in. Make use of the Balanced Scorecard and other concepts to illustrate the strategy map. </a:t>
            </a:r>
          </a:p>
        </p:txBody>
      </p:sp>
    </p:spTree>
    <p:extLst>
      <p:ext uri="{BB962C8B-B14F-4D97-AF65-F5344CB8AC3E}">
        <p14:creationId xmlns:p14="http://schemas.microsoft.com/office/powerpoint/2010/main" val="11498802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FC7F-D56B-4EA7-9FF2-401ADFC2FC4B}"/>
              </a:ext>
            </a:extLst>
          </p:cNvPr>
          <p:cNvSpPr>
            <a:spLocks noGrp="1"/>
          </p:cNvSpPr>
          <p:nvPr>
            <p:ph type="title"/>
          </p:nvPr>
        </p:nvSpPr>
        <p:spPr/>
        <p:txBody>
          <a:bodyPr/>
          <a:lstStyle/>
          <a:p>
            <a:r>
              <a:rPr lang="en-US" sz="2000" dirty="0">
                <a:latin typeface="Roboto Medium" panose="02000000000000000000" pitchFamily="2" charset="0"/>
              </a:rPr>
              <a:t>Asia Pacific Strategy – 2015 Performance and commitments</a:t>
            </a:r>
            <a:endParaRPr lang="en-SG" dirty="0"/>
          </a:p>
        </p:txBody>
      </p:sp>
      <p:sp>
        <p:nvSpPr>
          <p:cNvPr id="3" name="Content Placeholder 2">
            <a:extLst>
              <a:ext uri="{FF2B5EF4-FFF2-40B4-BE49-F238E27FC236}">
                <a16:creationId xmlns:a16="http://schemas.microsoft.com/office/drawing/2014/main" id="{18CF1A15-1462-416D-B150-7C78A4E9F73E}"/>
              </a:ext>
            </a:extLst>
          </p:cNvPr>
          <p:cNvSpPr>
            <a:spLocks noGrp="1"/>
          </p:cNvSpPr>
          <p:nvPr>
            <p:ph idx="10"/>
          </p:nvPr>
        </p:nvSpPr>
        <p:spPr>
          <a:xfrm>
            <a:off x="290176" y="1042778"/>
            <a:ext cx="8563648" cy="295990"/>
          </a:xfrm>
        </p:spPr>
        <p:txBody>
          <a:bodyPr/>
          <a:lstStyle/>
          <a:p>
            <a:r>
              <a:rPr lang="en-US" dirty="0"/>
              <a:t>Results as of Annual Shareholder Meeting</a:t>
            </a:r>
            <a:endParaRPr lang="en-SG" dirty="0"/>
          </a:p>
        </p:txBody>
      </p:sp>
      <p:sp>
        <p:nvSpPr>
          <p:cNvPr id="6" name="Espace réservé du texte 6">
            <a:extLst>
              <a:ext uri="{FF2B5EF4-FFF2-40B4-BE49-F238E27FC236}">
                <a16:creationId xmlns:a16="http://schemas.microsoft.com/office/drawing/2014/main" id="{5CAF9021-411E-4359-B800-B1967F864AE0}"/>
              </a:ext>
            </a:extLst>
          </p:cNvPr>
          <p:cNvSpPr txBox="1">
            <a:spLocks/>
          </p:cNvSpPr>
          <p:nvPr/>
        </p:nvSpPr>
        <p:spPr>
          <a:xfrm>
            <a:off x="229542" y="1436004"/>
            <a:ext cx="1876156" cy="1190959"/>
          </a:xfrm>
          <a:prstGeom prst="rect">
            <a:avLst/>
          </a:prstGeom>
          <a:solidFill>
            <a:srgbClr val="E20031"/>
          </a:solidFill>
        </p:spPr>
        <p:txBody>
          <a:bodyPr vert="horz" lIns="18000" tIns="45720" rIns="18000" bIns="45720" rtlCol="0" anchor="ctr">
            <a:normAutofit/>
          </a:bodyPr>
          <a:lstStyle>
            <a:lvl1pPr marL="0" indent="0" algn="ctr" defTabSz="457200" rtl="0" eaLnBrk="1" latinLnBrk="0" hangingPunct="1">
              <a:spcBef>
                <a:spcPts val="300"/>
              </a:spcBef>
              <a:spcAft>
                <a:spcPts val="300"/>
              </a:spcAft>
              <a:buClr>
                <a:schemeClr val="accent4"/>
              </a:buClr>
              <a:buSzPct val="120000"/>
              <a:buFontTx/>
              <a:buNone/>
              <a:defRPr sz="3600" b="1" kern="1200" baseline="0">
                <a:solidFill>
                  <a:schemeClr val="bg1"/>
                </a:solidFill>
                <a:latin typeface="+mn-lt"/>
                <a:ea typeface="+mn-ea"/>
                <a:cs typeface="Arial"/>
              </a:defRPr>
            </a:lvl1pPr>
            <a:lvl2pPr marL="0" indent="0" algn="ctr" defTabSz="533400" rtl="0" eaLnBrk="1" latinLnBrk="0" hangingPunct="1">
              <a:spcBef>
                <a:spcPts val="300"/>
              </a:spcBef>
              <a:spcAft>
                <a:spcPts val="300"/>
              </a:spcAft>
              <a:buClr>
                <a:schemeClr val="accent4"/>
              </a:buClr>
              <a:buFontTx/>
              <a:buNone/>
              <a:defRPr sz="2000" b="1" kern="1200">
                <a:solidFill>
                  <a:schemeClr val="bg1"/>
                </a:solidFill>
                <a:latin typeface="+mn-lt"/>
                <a:ea typeface="+mn-ea"/>
                <a:cs typeface="Arial"/>
              </a:defRPr>
            </a:lvl2pPr>
            <a:lvl3pPr marL="0" indent="0" algn="ctr" defTabSz="457200" rtl="0" eaLnBrk="1" latinLnBrk="0" hangingPunct="1">
              <a:spcBef>
                <a:spcPts val="300"/>
              </a:spcBef>
              <a:spcAft>
                <a:spcPts val="300"/>
              </a:spcAft>
              <a:buClr>
                <a:schemeClr val="accent4"/>
              </a:buClr>
              <a:buSzPct val="100000"/>
              <a:buFontTx/>
              <a:buNone/>
              <a:defRPr sz="1100" b="1" kern="1200">
                <a:solidFill>
                  <a:schemeClr val="bg1"/>
                </a:solidFill>
                <a:latin typeface="+mn-lt"/>
                <a:ea typeface="+mn-ea"/>
                <a:cs typeface="Arial"/>
              </a:defRPr>
            </a:lvl3pPr>
            <a:lvl4pPr marL="1080000" indent="-180000" algn="l" defTabSz="457200" rtl="0" eaLnBrk="1" latinLnBrk="0" hangingPunct="1">
              <a:spcBef>
                <a:spcPts val="300"/>
              </a:spcBef>
              <a:spcAft>
                <a:spcPts val="300"/>
              </a:spcAft>
              <a:buClr>
                <a:schemeClr val="accent4"/>
              </a:buClr>
              <a:buSzPct val="80000"/>
              <a:buFontTx/>
              <a:buNone/>
              <a:tabLst/>
              <a:defRPr sz="1600" kern="1200">
                <a:solidFill>
                  <a:schemeClr val="bg1"/>
                </a:solidFill>
                <a:latin typeface="+mn-lt"/>
                <a:ea typeface="+mn-ea"/>
                <a:cs typeface="Helvetica"/>
              </a:defRPr>
            </a:lvl4pPr>
            <a:lvl5pPr marL="1260000" indent="-180975" algn="l" defTabSz="352425" rtl="0" eaLnBrk="1" latinLnBrk="0" hangingPunct="1">
              <a:spcBef>
                <a:spcPts val="300"/>
              </a:spcBef>
              <a:spcAft>
                <a:spcPts val="300"/>
              </a:spcAft>
              <a:buClr>
                <a:srgbClr val="133C75"/>
              </a:buClr>
              <a:buSzPct val="100000"/>
              <a:buFontTx/>
              <a:buNone/>
              <a:defRPr sz="1600" kern="1200">
                <a:solidFill>
                  <a:schemeClr val="bg1"/>
                </a:solidFill>
                <a:latin typeface="+mn-lt"/>
                <a:ea typeface="+mn-ea"/>
                <a:cs typeface="Helvetica"/>
              </a:defRPr>
            </a:lvl5pPr>
            <a:lvl6pPr marL="1350000" indent="0" algn="l" defTabSz="457200" rtl="0" eaLnBrk="1" latinLnBrk="0" hangingPunct="1">
              <a:spcBef>
                <a:spcPct val="20000"/>
              </a:spcBef>
              <a:buFontTx/>
              <a:buNone/>
              <a:defRPr sz="1600" kern="1200">
                <a:solidFill>
                  <a:schemeClr val="tx1"/>
                </a:solidFill>
                <a:latin typeface="+mn-lt"/>
                <a:ea typeface="+mn-ea"/>
                <a:cs typeface="+mn-cs"/>
              </a:defRPr>
            </a:lvl6pPr>
            <a:lvl7pPr marL="1525588" indent="0" algn="l" defTabSz="457200" rtl="0" eaLnBrk="1" latinLnBrk="0" hangingPunct="1">
              <a:spcBef>
                <a:spcPct val="2000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Pct val="40000"/>
              <a:buFontTx/>
              <a:buNone/>
              <a:tabLst/>
              <a:defRPr/>
            </a:pPr>
            <a:r>
              <a:rPr kumimoji="0" lang="en-US" sz="1500" b="0" i="0" u="none" strike="noStrike" kern="1200" cap="none" spc="0" normalizeH="0" baseline="0" noProof="0" dirty="0">
                <a:ln>
                  <a:noFill/>
                </a:ln>
                <a:solidFill>
                  <a:prstClr val="white"/>
                </a:solidFill>
                <a:effectLst/>
                <a:uLnTx/>
                <a:uFillTx/>
                <a:latin typeface="Arial"/>
                <a:ea typeface="+mn-ea"/>
                <a:cs typeface="Arial"/>
              </a:rPr>
              <a:t>Promote </a:t>
            </a:r>
            <a:r>
              <a:rPr kumimoji="0" lang="en-US" sz="2400" b="1" i="0" u="none" strike="noStrike" kern="1200" cap="none" spc="0" normalizeH="0" baseline="0" noProof="0" dirty="0">
                <a:ln>
                  <a:noFill/>
                </a:ln>
                <a:solidFill>
                  <a:prstClr val="white"/>
                </a:solidFill>
                <a:effectLst/>
                <a:uLnTx/>
                <a:uFillTx/>
                <a:latin typeface="Arial"/>
                <a:ea typeface="+mn-ea"/>
                <a:cs typeface="Arial"/>
              </a:rPr>
              <a:t>HSE</a:t>
            </a:r>
            <a:r>
              <a:rPr kumimoji="0" lang="en-US" sz="1500" b="0" i="0" u="none" strike="noStrike" kern="1200" cap="none" spc="0" normalizeH="0" baseline="0" noProof="0" dirty="0">
                <a:ln>
                  <a:noFill/>
                </a:ln>
                <a:solidFill>
                  <a:prstClr val="white"/>
                </a:solidFill>
                <a:effectLst/>
                <a:uLnTx/>
                <a:uFillTx/>
                <a:latin typeface="Arial"/>
                <a:ea typeface="+mn-ea"/>
                <a:cs typeface="Arial"/>
              </a:rPr>
              <a:t> as a </a:t>
            </a:r>
            <a:r>
              <a:rPr kumimoji="0" lang="en-US" sz="2400" b="1" i="0" u="none" strike="noStrike" kern="1200" cap="none" spc="0" normalizeH="0" baseline="0" noProof="0" dirty="0">
                <a:ln>
                  <a:noFill/>
                </a:ln>
                <a:solidFill>
                  <a:prstClr val="white"/>
                </a:solidFill>
                <a:effectLst/>
                <a:uLnTx/>
                <a:uFillTx/>
                <a:latin typeface="Arial"/>
                <a:ea typeface="+mn-ea"/>
                <a:cs typeface="Arial"/>
              </a:rPr>
              <a:t>CORE VALUE</a:t>
            </a:r>
            <a:endParaRPr kumimoji="0" lang="en-US" sz="2600" b="1" i="0" u="none" strike="noStrike" kern="1200" cap="none" spc="0" normalizeH="0" baseline="0" noProof="0" dirty="0">
              <a:ln>
                <a:noFill/>
              </a:ln>
              <a:solidFill>
                <a:prstClr val="white"/>
              </a:solidFill>
              <a:effectLst/>
              <a:uLnTx/>
              <a:uFillTx/>
              <a:latin typeface="Arial"/>
              <a:ea typeface="+mn-ea"/>
              <a:cs typeface="Arial"/>
            </a:endParaRPr>
          </a:p>
        </p:txBody>
      </p:sp>
      <p:sp>
        <p:nvSpPr>
          <p:cNvPr id="13" name="Espace réservé du texte 5">
            <a:extLst>
              <a:ext uri="{FF2B5EF4-FFF2-40B4-BE49-F238E27FC236}">
                <a16:creationId xmlns:a16="http://schemas.microsoft.com/office/drawing/2014/main" id="{9DADD2E7-3821-4177-88E5-E0A14FBFF462}"/>
              </a:ext>
            </a:extLst>
          </p:cNvPr>
          <p:cNvSpPr txBox="1">
            <a:spLocks/>
          </p:cNvSpPr>
          <p:nvPr/>
        </p:nvSpPr>
        <p:spPr>
          <a:xfrm>
            <a:off x="2285101" y="1436004"/>
            <a:ext cx="1892300" cy="1190960"/>
          </a:xfrm>
          <a:prstGeom prst="rect">
            <a:avLst/>
          </a:prstGeom>
          <a:solidFill>
            <a:srgbClr val="4A96CD"/>
          </a:solidFill>
        </p:spPr>
        <p:txBody>
          <a:bodyPr vert="horz" lIns="18000" tIns="45720" rIns="18000" bIns="45720" rtlCol="0" anchor="t">
            <a:normAutofit fontScale="92500" lnSpcReduction="10000"/>
          </a:bodyPr>
          <a:lstStyle>
            <a:lvl1pPr marL="0" indent="0" algn="ctr" defTabSz="457200" rtl="0" eaLnBrk="1" latinLnBrk="0" hangingPunct="1">
              <a:spcBef>
                <a:spcPts val="300"/>
              </a:spcBef>
              <a:spcAft>
                <a:spcPts val="300"/>
              </a:spcAft>
              <a:buClr>
                <a:schemeClr val="accent4"/>
              </a:buClr>
              <a:buSzPct val="120000"/>
              <a:buFontTx/>
              <a:buNone/>
              <a:defRPr sz="3600" b="1" kern="1200" baseline="0">
                <a:solidFill>
                  <a:schemeClr val="bg1"/>
                </a:solidFill>
                <a:latin typeface="+mn-lt"/>
                <a:ea typeface="+mn-ea"/>
                <a:cs typeface="Arial"/>
              </a:defRPr>
            </a:lvl1pPr>
            <a:lvl2pPr marL="0" indent="0" algn="ctr" defTabSz="533400" rtl="0" eaLnBrk="1" latinLnBrk="0" hangingPunct="1">
              <a:spcBef>
                <a:spcPts val="300"/>
              </a:spcBef>
              <a:spcAft>
                <a:spcPts val="300"/>
              </a:spcAft>
              <a:buClr>
                <a:schemeClr val="accent4"/>
              </a:buClr>
              <a:buFontTx/>
              <a:buNone/>
              <a:defRPr sz="2000" b="1" kern="1200">
                <a:solidFill>
                  <a:schemeClr val="bg1"/>
                </a:solidFill>
                <a:latin typeface="+mn-lt"/>
                <a:ea typeface="+mn-ea"/>
                <a:cs typeface="Arial"/>
              </a:defRPr>
            </a:lvl2pPr>
            <a:lvl3pPr marL="0" indent="0" algn="ctr" defTabSz="457200" rtl="0" eaLnBrk="1" latinLnBrk="0" hangingPunct="1">
              <a:spcBef>
                <a:spcPts val="300"/>
              </a:spcBef>
              <a:spcAft>
                <a:spcPts val="300"/>
              </a:spcAft>
              <a:buClr>
                <a:schemeClr val="accent4"/>
              </a:buClr>
              <a:buSzPct val="100000"/>
              <a:buFontTx/>
              <a:buNone/>
              <a:defRPr sz="1100" b="1" kern="1200">
                <a:solidFill>
                  <a:schemeClr val="bg1"/>
                </a:solidFill>
                <a:latin typeface="+mn-lt"/>
                <a:ea typeface="+mn-ea"/>
                <a:cs typeface="Arial"/>
              </a:defRPr>
            </a:lvl3pPr>
            <a:lvl4pPr marL="1080000" indent="-180000" algn="l" defTabSz="457200" rtl="0" eaLnBrk="1" latinLnBrk="0" hangingPunct="1">
              <a:spcBef>
                <a:spcPts val="300"/>
              </a:spcBef>
              <a:spcAft>
                <a:spcPts val="300"/>
              </a:spcAft>
              <a:buClr>
                <a:schemeClr val="accent4"/>
              </a:buClr>
              <a:buSzPct val="80000"/>
              <a:buFontTx/>
              <a:buNone/>
              <a:tabLst/>
              <a:defRPr sz="1600" kern="1200">
                <a:solidFill>
                  <a:schemeClr val="bg1"/>
                </a:solidFill>
                <a:latin typeface="+mn-lt"/>
                <a:ea typeface="+mn-ea"/>
                <a:cs typeface="Helvetica"/>
              </a:defRPr>
            </a:lvl4pPr>
            <a:lvl5pPr marL="1260000" indent="-180975" algn="l" defTabSz="352425" rtl="0" eaLnBrk="1" latinLnBrk="0" hangingPunct="1">
              <a:spcBef>
                <a:spcPts val="300"/>
              </a:spcBef>
              <a:spcAft>
                <a:spcPts val="300"/>
              </a:spcAft>
              <a:buClr>
                <a:srgbClr val="133C75"/>
              </a:buClr>
              <a:buSzPct val="100000"/>
              <a:buFontTx/>
              <a:buNone/>
              <a:defRPr sz="1600" kern="1200">
                <a:solidFill>
                  <a:schemeClr val="bg1"/>
                </a:solidFill>
                <a:latin typeface="+mn-lt"/>
                <a:ea typeface="+mn-ea"/>
                <a:cs typeface="Helvetica"/>
              </a:defRPr>
            </a:lvl5pPr>
            <a:lvl6pPr marL="1350000" indent="0" algn="l" defTabSz="457200" rtl="0" eaLnBrk="1" latinLnBrk="0" hangingPunct="1">
              <a:spcBef>
                <a:spcPct val="20000"/>
              </a:spcBef>
              <a:buFontTx/>
              <a:buNone/>
              <a:defRPr sz="1600" kern="1200">
                <a:solidFill>
                  <a:schemeClr val="tx1"/>
                </a:solidFill>
                <a:latin typeface="+mn-lt"/>
                <a:ea typeface="+mn-ea"/>
                <a:cs typeface="+mn-cs"/>
              </a:defRPr>
            </a:lvl6pPr>
            <a:lvl7pPr marL="1525588" indent="0" algn="l" defTabSz="457200" rtl="0" eaLnBrk="1" latinLnBrk="0" hangingPunct="1">
              <a:spcBef>
                <a:spcPct val="2000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r>
              <a:rPr kumimoji="0" lang="en-US" sz="17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rPr>
              <a:t>Grow</a:t>
            </a: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endParaRPr kumimoji="0" lang="en-US" sz="4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endParaRP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endParaRPr kumimoji="0" lang="en-US" sz="3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endParaRP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r>
              <a:rPr kumimoji="0" lang="en-US" sz="3000" b="1" i="0" u="none" strike="noStrike" kern="1200" cap="none" spc="0" normalizeH="0" baseline="0" noProof="0" dirty="0">
                <a:ln>
                  <a:noFill/>
                </a:ln>
                <a:solidFill>
                  <a:prstClr val="white"/>
                </a:solidFill>
                <a:effectLst/>
                <a:uLnTx/>
                <a:uFillTx/>
                <a:latin typeface="Arial"/>
                <a:ea typeface="+mn-ea"/>
                <a:cs typeface="Arial"/>
              </a:rPr>
              <a:t>75-100K </a:t>
            </a: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r>
              <a:rPr kumimoji="0" lang="en-US" sz="1300" b="0" i="0" u="none" strike="noStrike" kern="1200" cap="none" spc="0" normalizeH="0" baseline="0" noProof="0" dirty="0">
                <a:ln>
                  <a:noFill/>
                </a:ln>
                <a:solidFill>
                  <a:prstClr val="white"/>
                </a:solidFill>
                <a:effectLst/>
                <a:uLnTx/>
                <a:uFillTx/>
                <a:latin typeface="Arial"/>
                <a:ea typeface="+mn-ea"/>
                <a:cs typeface="Arial"/>
              </a:rPr>
              <a:t>New customers</a:t>
            </a:r>
            <a:br>
              <a:rPr kumimoji="0" lang="en-US" sz="17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rPr>
            </a:br>
            <a:r>
              <a:rPr kumimoji="0" lang="en-US" sz="14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rPr>
              <a:t>(3 Year Average)</a:t>
            </a: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endParaRPr kumimoji="0" lang="en-US" sz="105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endParaRPr>
          </a:p>
        </p:txBody>
      </p:sp>
      <p:sp>
        <p:nvSpPr>
          <p:cNvPr id="14" name="Espace réservé du texte 16">
            <a:extLst>
              <a:ext uri="{FF2B5EF4-FFF2-40B4-BE49-F238E27FC236}">
                <a16:creationId xmlns:a16="http://schemas.microsoft.com/office/drawing/2014/main" id="{0408F4F9-EC38-49D8-952B-5C2C47890CB4}"/>
              </a:ext>
            </a:extLst>
          </p:cNvPr>
          <p:cNvSpPr txBox="1">
            <a:spLocks/>
          </p:cNvSpPr>
          <p:nvPr/>
        </p:nvSpPr>
        <p:spPr>
          <a:xfrm>
            <a:off x="4322985" y="1436004"/>
            <a:ext cx="2382903" cy="1190959"/>
          </a:xfrm>
          <a:prstGeom prst="rect">
            <a:avLst/>
          </a:prstGeom>
          <a:solidFill>
            <a:srgbClr val="004494"/>
          </a:solidFill>
        </p:spPr>
        <p:txBody>
          <a:bodyPr vert="horz" lIns="91440" tIns="45720" rIns="91440" bIns="45720" rtlCol="0" anchor="ctr">
            <a:normAutofit fontScale="85000" lnSpcReduction="10000"/>
          </a:bodyPr>
          <a:lstStyle>
            <a:lvl1pPr marL="0" indent="0" algn="ctr" defTabSz="457200" rtl="0" eaLnBrk="1" latinLnBrk="0" hangingPunct="1">
              <a:spcBef>
                <a:spcPts val="300"/>
              </a:spcBef>
              <a:spcAft>
                <a:spcPts val="300"/>
              </a:spcAft>
              <a:buClr>
                <a:schemeClr val="accent4"/>
              </a:buClr>
              <a:buSzPct val="120000"/>
              <a:buFontTx/>
              <a:buNone/>
              <a:defRPr sz="3600" b="1" kern="1200" baseline="0">
                <a:solidFill>
                  <a:schemeClr val="bg1"/>
                </a:solidFill>
                <a:latin typeface="+mn-lt"/>
                <a:ea typeface="+mn-ea"/>
                <a:cs typeface="Arial"/>
              </a:defRPr>
            </a:lvl1pPr>
            <a:lvl2pPr marL="0" indent="0" algn="ctr" defTabSz="533400" rtl="0" eaLnBrk="1" latinLnBrk="0" hangingPunct="1">
              <a:spcBef>
                <a:spcPts val="300"/>
              </a:spcBef>
              <a:spcAft>
                <a:spcPts val="300"/>
              </a:spcAft>
              <a:buClr>
                <a:schemeClr val="accent4"/>
              </a:buClr>
              <a:buFontTx/>
              <a:buNone/>
              <a:defRPr sz="2000" b="1" kern="1200">
                <a:solidFill>
                  <a:schemeClr val="bg1"/>
                </a:solidFill>
                <a:latin typeface="+mn-lt"/>
                <a:ea typeface="+mn-ea"/>
                <a:cs typeface="Arial"/>
              </a:defRPr>
            </a:lvl2pPr>
            <a:lvl3pPr marL="0" indent="0" algn="ctr" defTabSz="457200" rtl="0" eaLnBrk="1" latinLnBrk="0" hangingPunct="1">
              <a:spcBef>
                <a:spcPts val="300"/>
              </a:spcBef>
              <a:spcAft>
                <a:spcPts val="300"/>
              </a:spcAft>
              <a:buClr>
                <a:schemeClr val="accent4"/>
              </a:buClr>
              <a:buSzPct val="100000"/>
              <a:buFontTx/>
              <a:buNone/>
              <a:defRPr sz="1100" b="1" kern="1200">
                <a:solidFill>
                  <a:schemeClr val="bg1"/>
                </a:solidFill>
                <a:latin typeface="+mn-lt"/>
                <a:ea typeface="+mn-ea"/>
                <a:cs typeface="Arial"/>
              </a:defRPr>
            </a:lvl3pPr>
            <a:lvl4pPr marL="1080000" indent="-180000" algn="l" defTabSz="457200" rtl="0" eaLnBrk="1" latinLnBrk="0" hangingPunct="1">
              <a:spcBef>
                <a:spcPts val="300"/>
              </a:spcBef>
              <a:spcAft>
                <a:spcPts val="300"/>
              </a:spcAft>
              <a:buClr>
                <a:schemeClr val="accent4"/>
              </a:buClr>
              <a:buSzPct val="80000"/>
              <a:buFontTx/>
              <a:buNone/>
              <a:tabLst/>
              <a:defRPr sz="1600" kern="1200">
                <a:solidFill>
                  <a:schemeClr val="bg1"/>
                </a:solidFill>
                <a:latin typeface="+mn-lt"/>
                <a:ea typeface="+mn-ea"/>
                <a:cs typeface="Helvetica"/>
              </a:defRPr>
            </a:lvl4pPr>
            <a:lvl5pPr marL="1260000" indent="-180975" algn="l" defTabSz="352425" rtl="0" eaLnBrk="1" latinLnBrk="0" hangingPunct="1">
              <a:spcBef>
                <a:spcPts val="300"/>
              </a:spcBef>
              <a:spcAft>
                <a:spcPts val="300"/>
              </a:spcAft>
              <a:buClr>
                <a:srgbClr val="133C75"/>
              </a:buClr>
              <a:buSzPct val="100000"/>
              <a:buFontTx/>
              <a:buNone/>
              <a:defRPr sz="1600" kern="1200">
                <a:solidFill>
                  <a:schemeClr val="bg1"/>
                </a:solidFill>
                <a:latin typeface="+mn-lt"/>
                <a:ea typeface="+mn-ea"/>
                <a:cs typeface="Helvetica"/>
              </a:defRPr>
            </a:lvl5pPr>
            <a:lvl6pPr marL="1350000" indent="0" algn="l" defTabSz="457200" rtl="0" eaLnBrk="1" latinLnBrk="0" hangingPunct="1">
              <a:spcBef>
                <a:spcPct val="20000"/>
              </a:spcBef>
              <a:buFontTx/>
              <a:buNone/>
              <a:defRPr sz="1600" kern="1200">
                <a:solidFill>
                  <a:schemeClr val="tx1"/>
                </a:solidFill>
                <a:latin typeface="+mn-lt"/>
                <a:ea typeface="+mn-ea"/>
                <a:cs typeface="+mn-cs"/>
              </a:defRPr>
            </a:lvl6pPr>
            <a:lvl7pPr marL="1525588" indent="0" algn="l" defTabSz="457200" rtl="0" eaLnBrk="1" latinLnBrk="0" hangingPunct="1">
              <a:spcBef>
                <a:spcPct val="2000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300"/>
              </a:spcBef>
              <a:spcAft>
                <a:spcPts val="300"/>
              </a:spcAft>
              <a:buClr>
                <a:srgbClr val="004494"/>
              </a:buClr>
              <a:buSzPct val="120000"/>
              <a:buFontTx/>
              <a:buNone/>
              <a:tabLst/>
              <a:defRPr/>
            </a:pPr>
            <a:r>
              <a:rPr lang="en-US" sz="1600" b="0" dirty="0">
                <a:solidFill>
                  <a:sysClr val="window" lastClr="FFFFFF"/>
                </a:solidFill>
                <a:latin typeface="Arial"/>
                <a:ea typeface="Malgun Gothic" panose="020B0503020000020004" pitchFamily="34" charset="-127"/>
              </a:rPr>
              <a:t>CAPTURE</a:t>
            </a:r>
            <a:r>
              <a:rPr kumimoji="0" lang="en-US" sz="2400" b="1" i="0" u="none" strike="noStrike" kern="1200" cap="none" spc="0" normalizeH="0" baseline="0" noProof="0" dirty="0">
                <a:ln>
                  <a:noFill/>
                </a:ln>
                <a:solidFill>
                  <a:sysClr val="window" lastClr="FFFFFF"/>
                </a:solidFill>
                <a:effectLst/>
                <a:uLnTx/>
                <a:uFillTx/>
                <a:latin typeface="Arial"/>
                <a:ea typeface="+mn-ea"/>
                <a:cs typeface="Arial"/>
              </a:rPr>
              <a:t> </a:t>
            </a:r>
          </a:p>
          <a:p>
            <a:pPr marL="0" marR="0" lvl="0" indent="0" algn="ctr" defTabSz="457200" rtl="0" eaLnBrk="1" fontAlgn="auto" latinLnBrk="0" hangingPunct="1">
              <a:lnSpc>
                <a:spcPct val="100000"/>
              </a:lnSpc>
              <a:spcBef>
                <a:spcPts val="300"/>
              </a:spcBef>
              <a:spcAft>
                <a:spcPts val="300"/>
              </a:spcAft>
              <a:buClr>
                <a:srgbClr val="004494"/>
              </a:buClr>
              <a:buSzPct val="120000"/>
              <a:buFontTx/>
              <a:buNone/>
              <a:tabLst/>
              <a:defRPr/>
            </a:pPr>
            <a:r>
              <a:rPr kumimoji="0" lang="en-US" sz="3600" b="1" i="0" u="none" strike="noStrike" kern="1200" cap="none" spc="0" normalizeH="0" baseline="0" noProof="0" dirty="0">
                <a:ln>
                  <a:noFill/>
                </a:ln>
                <a:solidFill>
                  <a:sysClr val="window" lastClr="FFFFFF"/>
                </a:solidFill>
                <a:effectLst/>
                <a:uLnTx/>
                <a:uFillTx/>
                <a:latin typeface="Arial"/>
                <a:ea typeface="+mn-ea"/>
                <a:cs typeface="Arial"/>
              </a:rPr>
              <a:t>10% </a:t>
            </a:r>
            <a:r>
              <a:rPr lang="en-US" sz="2100" b="0" dirty="0">
                <a:solidFill>
                  <a:sysClr val="window" lastClr="FFFFFF"/>
                </a:solidFill>
                <a:latin typeface="Arial"/>
              </a:rPr>
              <a:t>market </a:t>
            </a:r>
            <a:r>
              <a:rPr lang="en-US" sz="1600" b="0" dirty="0">
                <a:solidFill>
                  <a:sysClr val="window" lastClr="FFFFFF"/>
                </a:solidFill>
                <a:latin typeface="Arial"/>
                <a:ea typeface="Malgun Gothic" panose="020B0503020000020004" pitchFamily="34" charset="-127"/>
              </a:rPr>
              <a:t>share</a:t>
            </a:r>
          </a:p>
          <a:p>
            <a:pPr marL="0" marR="0" lvl="0" indent="0" algn="ctr" defTabSz="457200" rtl="0" eaLnBrk="1" fontAlgn="auto" latinLnBrk="0" hangingPunct="1">
              <a:lnSpc>
                <a:spcPct val="100000"/>
              </a:lnSpc>
              <a:spcBef>
                <a:spcPts val="300"/>
              </a:spcBef>
              <a:spcAft>
                <a:spcPts val="300"/>
              </a:spcAft>
              <a:buClr>
                <a:srgbClr val="004494"/>
              </a:buClr>
              <a:buSzPct val="120000"/>
              <a:buFontTx/>
              <a:buNone/>
              <a:tabLst/>
              <a:defRPr/>
            </a:pPr>
            <a:r>
              <a:rPr lang="en-US" sz="1400" b="0" dirty="0">
                <a:solidFill>
                  <a:sysClr val="window" lastClr="FFFFFF"/>
                </a:solidFill>
                <a:latin typeface="Arial"/>
                <a:ea typeface="Malgun Gothic" panose="020B0503020000020004" pitchFamily="34" charset="-127"/>
              </a:rPr>
              <a:t>(Yearly Average)</a:t>
            </a:r>
          </a:p>
        </p:txBody>
      </p:sp>
      <p:sp>
        <p:nvSpPr>
          <p:cNvPr id="15" name="TextBox 14">
            <a:extLst>
              <a:ext uri="{FF2B5EF4-FFF2-40B4-BE49-F238E27FC236}">
                <a16:creationId xmlns:a16="http://schemas.microsoft.com/office/drawing/2014/main" id="{C9CBAB08-4A29-41BA-BFDD-B106F14F7EB1}"/>
              </a:ext>
            </a:extLst>
          </p:cNvPr>
          <p:cNvSpPr txBox="1"/>
          <p:nvPr/>
        </p:nvSpPr>
        <p:spPr>
          <a:xfrm>
            <a:off x="4322984" y="2652369"/>
            <a:ext cx="2382903" cy="400110"/>
          </a:xfrm>
          <a:prstGeom prst="rect">
            <a:avLst/>
          </a:prstGeom>
          <a:solidFill>
            <a:sysClr val="windowText" lastClr="000000">
              <a:lumMod val="75000"/>
              <a:lumOff val="25000"/>
            </a:sysClr>
          </a:solidFill>
          <a:ln w="12700">
            <a:solidFill>
              <a:sysClr val="window" lastClr="FFFFFF"/>
            </a:solidFill>
          </a:ln>
          <a:effectLst>
            <a:outerShdw blurRad="50800" dist="38100" dir="2700000" algn="tl" rotWithShape="0">
              <a:prstClr val="black">
                <a:alpha val="40000"/>
              </a:prstClr>
            </a:outerShdw>
          </a:effectLst>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000" b="1" i="0" u="none" strike="noStrike" kern="0" cap="none" spc="0" normalizeH="0">
                <a:ln>
                  <a:noFill/>
                </a:ln>
                <a:solidFill>
                  <a:srgbClr val="FFFF00"/>
                </a:solidFill>
                <a:effectLst/>
                <a:uLnTx/>
                <a:uFillTx/>
              </a:defRPr>
            </a:lvl1pPr>
          </a:lstStyle>
          <a:p>
            <a:r>
              <a:rPr lang="en-US" dirty="0"/>
              <a:t>2014 Capture:  </a:t>
            </a:r>
          </a:p>
          <a:p>
            <a:r>
              <a:rPr lang="en-US" dirty="0"/>
              <a:t>9% (based on total revenue)</a:t>
            </a:r>
          </a:p>
        </p:txBody>
      </p:sp>
      <p:sp>
        <p:nvSpPr>
          <p:cNvPr id="16" name="TextBox 15">
            <a:extLst>
              <a:ext uri="{FF2B5EF4-FFF2-40B4-BE49-F238E27FC236}">
                <a16:creationId xmlns:a16="http://schemas.microsoft.com/office/drawing/2014/main" id="{6FAAC432-C054-4DAE-A7CE-DBEC16CEF2DE}"/>
              </a:ext>
            </a:extLst>
          </p:cNvPr>
          <p:cNvSpPr txBox="1"/>
          <p:nvPr/>
        </p:nvSpPr>
        <p:spPr>
          <a:xfrm>
            <a:off x="2285101" y="2647256"/>
            <a:ext cx="1892300" cy="400110"/>
          </a:xfrm>
          <a:prstGeom prst="rect">
            <a:avLst/>
          </a:prstGeom>
          <a:solidFill>
            <a:sysClr val="windowText" lastClr="000000">
              <a:lumMod val="75000"/>
              <a:lumOff val="25000"/>
            </a:sysClr>
          </a:solidFill>
          <a:ln w="12700">
            <a:solidFill>
              <a:sysClr val="window" lastClr="FFFFFF"/>
            </a:solidFill>
          </a:ln>
          <a:effectLst>
            <a:outerShdw blurRad="50800" dist="38100" dir="2700000" algn="tl" rotWithShape="0">
              <a:prstClr val="black">
                <a:alpha val="40000"/>
              </a:prstClr>
            </a:outerShdw>
          </a:effectLst>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000" b="1" i="0" u="none" strike="noStrike" kern="0" cap="none" spc="0" normalizeH="0">
                <a:ln>
                  <a:noFill/>
                </a:ln>
                <a:solidFill>
                  <a:srgbClr val="FFFF00"/>
                </a:solidFill>
                <a:effectLst/>
                <a:uLnTx/>
                <a:uFillTx/>
              </a:defRPr>
            </a:lvl1pPr>
          </a:lstStyle>
          <a:p>
            <a:r>
              <a:rPr lang="en-US" dirty="0"/>
              <a:t>2014: </a:t>
            </a:r>
          </a:p>
          <a:p>
            <a:r>
              <a:rPr lang="en-US" dirty="0"/>
              <a:t>60 K, 148 M$ spent</a:t>
            </a:r>
          </a:p>
        </p:txBody>
      </p:sp>
      <p:sp>
        <p:nvSpPr>
          <p:cNvPr id="17" name="Espace réservé du texte 30">
            <a:extLst>
              <a:ext uri="{FF2B5EF4-FFF2-40B4-BE49-F238E27FC236}">
                <a16:creationId xmlns:a16="http://schemas.microsoft.com/office/drawing/2014/main" id="{CE6FBDD4-C758-4174-A1CC-DFDD8E90385A}"/>
              </a:ext>
            </a:extLst>
          </p:cNvPr>
          <p:cNvSpPr txBox="1">
            <a:spLocks/>
          </p:cNvSpPr>
          <p:nvPr/>
        </p:nvSpPr>
        <p:spPr>
          <a:xfrm>
            <a:off x="6845601" y="1433654"/>
            <a:ext cx="1980000" cy="1218715"/>
          </a:xfrm>
          <a:prstGeom prst="rect">
            <a:avLst/>
          </a:prstGeom>
          <a:solidFill>
            <a:srgbClr val="B5AAA1"/>
          </a:solidFill>
        </p:spPr>
        <p:txBody>
          <a:bodyPr lIns="0" rIns="0" anchor="ctr"/>
          <a:lstStyle/>
          <a:p>
            <a:pPr marL="0" marR="0" lvl="0" indent="0" algn="ctr" defTabSz="914400" eaLnBrk="1" fontAlgn="auto" latinLnBrk="0" hangingPunct="1">
              <a:lnSpc>
                <a:spcPct val="100000"/>
              </a:lnSpc>
              <a:spcBef>
                <a:spcPts val="0"/>
              </a:spcBef>
              <a:spcAft>
                <a:spcPts val="0"/>
              </a:spcAft>
              <a:buClrTx/>
              <a:buSzPct val="40000"/>
              <a:buFontTx/>
              <a:buNone/>
              <a:tabLst/>
              <a:defRPr/>
            </a:pPr>
            <a:r>
              <a:rPr kumimoji="0" lang="en-US" sz="1400" b="0" i="0" u="none" strike="noStrike" kern="0" cap="none" spc="0" normalizeH="0" baseline="0" noProof="0" dirty="0">
                <a:ln>
                  <a:noFill/>
                </a:ln>
                <a:solidFill>
                  <a:prstClr val="white"/>
                </a:solidFill>
                <a:effectLst/>
                <a:uLnTx/>
                <a:uFillTx/>
              </a:rPr>
              <a:t>REDUCE UNWANTED COMMITMENTS to </a:t>
            </a:r>
            <a:r>
              <a:rPr kumimoji="0" lang="en-US" sz="2400" b="1" i="0" u="none" strike="noStrike" kern="0" cap="none" spc="0" normalizeH="0" baseline="0" noProof="0" dirty="0">
                <a:ln>
                  <a:noFill/>
                </a:ln>
                <a:solidFill>
                  <a:prstClr val="white"/>
                </a:solidFill>
                <a:effectLst/>
                <a:uLnTx/>
                <a:uFillTx/>
              </a:rPr>
              <a:t>0M$ </a:t>
            </a:r>
          </a:p>
          <a:p>
            <a:pPr marL="0" marR="0" lvl="0" indent="0" algn="ctr" defTabSz="914400" eaLnBrk="1" fontAlgn="auto" latinLnBrk="0" hangingPunct="1">
              <a:lnSpc>
                <a:spcPct val="100000"/>
              </a:lnSpc>
              <a:spcBef>
                <a:spcPts val="0"/>
              </a:spcBef>
              <a:spcAft>
                <a:spcPts val="0"/>
              </a:spcAft>
              <a:buClrTx/>
              <a:buSzPct val="40000"/>
              <a:buFontTx/>
              <a:buNone/>
              <a:tabLst/>
              <a:defRPr/>
            </a:pPr>
            <a:r>
              <a:rPr kumimoji="0" lang="en-US" sz="1400" b="0" i="0" u="none" strike="noStrike" kern="0" cap="none" spc="0" normalizeH="0" baseline="0" noProof="0" dirty="0">
                <a:ln>
                  <a:noFill/>
                </a:ln>
                <a:solidFill>
                  <a:prstClr val="white"/>
                </a:solidFill>
                <a:effectLst/>
                <a:uLnTx/>
                <a:uFillTx/>
              </a:rPr>
              <a:t>By 2020</a:t>
            </a:r>
            <a:endParaRPr kumimoji="0" lang="fr-FR" sz="1400" b="0" i="0" u="none" strike="noStrike" kern="0" cap="none" spc="0" normalizeH="0" baseline="0" noProof="0" dirty="0">
              <a:ln>
                <a:noFill/>
              </a:ln>
              <a:solidFill>
                <a:prstClr val="white"/>
              </a:solidFill>
              <a:effectLst/>
              <a:uLnTx/>
              <a:uFillTx/>
            </a:endParaRPr>
          </a:p>
        </p:txBody>
      </p:sp>
      <p:sp>
        <p:nvSpPr>
          <p:cNvPr id="18" name="TextBox 17">
            <a:extLst>
              <a:ext uri="{FF2B5EF4-FFF2-40B4-BE49-F238E27FC236}">
                <a16:creationId xmlns:a16="http://schemas.microsoft.com/office/drawing/2014/main" id="{B232234C-F2F4-41EE-90FA-2DC5C991956E}"/>
              </a:ext>
            </a:extLst>
          </p:cNvPr>
          <p:cNvSpPr txBox="1"/>
          <p:nvPr/>
        </p:nvSpPr>
        <p:spPr>
          <a:xfrm>
            <a:off x="6845602" y="2659036"/>
            <a:ext cx="1980000" cy="400110"/>
          </a:xfrm>
          <a:prstGeom prst="rect">
            <a:avLst/>
          </a:prstGeom>
          <a:solidFill>
            <a:sysClr val="windowText" lastClr="000000">
              <a:lumMod val="75000"/>
              <a:lumOff val="25000"/>
            </a:sysClr>
          </a:solidFill>
          <a:ln w="12700">
            <a:solidFill>
              <a:sysClr val="window" lastClr="FFFFFF"/>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noProof="0" dirty="0">
                <a:ln>
                  <a:noFill/>
                </a:ln>
                <a:solidFill>
                  <a:srgbClr val="FFFF00"/>
                </a:solidFill>
                <a:effectLst/>
                <a:uLnTx/>
                <a:uFillTx/>
              </a:rPr>
              <a:t>Divestment of poorly operating units</a:t>
            </a:r>
            <a:endParaRPr kumimoji="0" lang="en-US" sz="900" b="0" i="0" u="none" strike="noStrike" kern="0" cap="none" spc="0" normalizeH="0" baseline="0" noProof="0" dirty="0">
              <a:ln>
                <a:noFill/>
              </a:ln>
              <a:solidFill>
                <a:prstClr val="white"/>
              </a:solidFill>
              <a:effectLst/>
              <a:uLnTx/>
              <a:uFillTx/>
            </a:endParaRPr>
          </a:p>
        </p:txBody>
      </p:sp>
      <p:grpSp>
        <p:nvGrpSpPr>
          <p:cNvPr id="19" name="Group 18">
            <a:extLst>
              <a:ext uri="{FF2B5EF4-FFF2-40B4-BE49-F238E27FC236}">
                <a16:creationId xmlns:a16="http://schemas.microsoft.com/office/drawing/2014/main" id="{B494D92A-6349-4C48-8F2C-457ED72E608B}"/>
              </a:ext>
            </a:extLst>
          </p:cNvPr>
          <p:cNvGrpSpPr/>
          <p:nvPr/>
        </p:nvGrpSpPr>
        <p:grpSpPr>
          <a:xfrm>
            <a:off x="20279" y="3180398"/>
            <a:ext cx="2073074" cy="1297766"/>
            <a:chOff x="-299677" y="3779561"/>
            <a:chExt cx="2764098" cy="1730354"/>
          </a:xfrm>
        </p:grpSpPr>
        <p:sp>
          <p:nvSpPr>
            <p:cNvPr id="20" name="Espace réservé du texte 30">
              <a:extLst>
                <a:ext uri="{FF2B5EF4-FFF2-40B4-BE49-F238E27FC236}">
                  <a16:creationId xmlns:a16="http://schemas.microsoft.com/office/drawing/2014/main" id="{0254073D-87CE-4AC6-B0A8-2F37D772BB53}"/>
                </a:ext>
              </a:extLst>
            </p:cNvPr>
            <p:cNvSpPr txBox="1">
              <a:spLocks/>
            </p:cNvSpPr>
            <p:nvPr/>
          </p:nvSpPr>
          <p:spPr>
            <a:xfrm>
              <a:off x="484421" y="3779561"/>
              <a:ext cx="1980000" cy="1186148"/>
            </a:xfrm>
            <a:prstGeom prst="rect">
              <a:avLst/>
            </a:prstGeom>
            <a:solidFill>
              <a:schemeClr val="accent4"/>
            </a:solidFill>
          </p:spPr>
          <p:txBody>
            <a:bodyPr anchor="ctr"/>
            <a:lstStyle/>
            <a:p>
              <a:pPr algn="ctr" defTabSz="342900">
                <a:buSzPct val="40000"/>
              </a:pPr>
              <a:r>
                <a:rPr lang="en-US" sz="2100" b="1">
                  <a:solidFill>
                    <a:prstClr val="white"/>
                  </a:solidFill>
                  <a:latin typeface="Arial"/>
                </a:rPr>
                <a:t>12</a:t>
              </a:r>
              <a:r>
                <a:rPr lang="en-US" sz="1500" b="1">
                  <a:solidFill>
                    <a:prstClr val="white"/>
                  </a:solidFill>
                  <a:latin typeface="Arial"/>
                </a:rPr>
                <a:t> </a:t>
              </a:r>
              <a:r>
                <a:rPr lang="en-US" sz="1350" b="1" cap="all">
                  <a:solidFill>
                    <a:prstClr val="white"/>
                  </a:solidFill>
                  <a:latin typeface="Arial"/>
                </a:rPr>
                <a:t>Product Maturation Meeting</a:t>
              </a:r>
              <a:r>
                <a:rPr lang="en-US" sz="1200" b="1" cap="all">
                  <a:solidFill>
                    <a:prstClr val="white"/>
                  </a:solidFill>
                  <a:latin typeface="Arial"/>
                </a:rPr>
                <a:t> </a:t>
              </a:r>
              <a:r>
                <a:rPr lang="en-US" sz="825" b="1" cap="all">
                  <a:solidFill>
                    <a:prstClr val="white"/>
                  </a:solidFill>
                  <a:latin typeface="Arial"/>
                </a:rPr>
                <a:t>by Country</a:t>
              </a:r>
              <a:r>
                <a:rPr lang="en-US" sz="825" cap="all">
                  <a:solidFill>
                    <a:prstClr val="white"/>
                  </a:solidFill>
                  <a:latin typeface="Arial"/>
                </a:rPr>
                <a:t> </a:t>
              </a:r>
              <a:endParaRPr lang="en-US" sz="1350" cap="all" dirty="0">
                <a:solidFill>
                  <a:prstClr val="white"/>
                </a:solidFill>
                <a:latin typeface="Arial"/>
              </a:endParaRPr>
            </a:p>
          </p:txBody>
        </p:sp>
        <p:sp>
          <p:nvSpPr>
            <p:cNvPr id="21" name="TextBox 20">
              <a:extLst>
                <a:ext uri="{FF2B5EF4-FFF2-40B4-BE49-F238E27FC236}">
                  <a16:creationId xmlns:a16="http://schemas.microsoft.com/office/drawing/2014/main" id="{DEC441AE-02D6-48C2-A7FD-9B59E0574B0C}"/>
                </a:ext>
              </a:extLst>
            </p:cNvPr>
            <p:cNvSpPr txBox="1"/>
            <p:nvPr/>
          </p:nvSpPr>
          <p:spPr>
            <a:xfrm>
              <a:off x="447443" y="4994243"/>
              <a:ext cx="2016978" cy="328295"/>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b="1" dirty="0">
                  <a:solidFill>
                    <a:srgbClr val="FFFF00"/>
                  </a:solidFill>
                  <a:latin typeface="Arial"/>
                </a:rPr>
                <a:t>6</a:t>
              </a:r>
              <a:r>
                <a:rPr lang="en-US" b="1" dirty="0">
                  <a:solidFill>
                    <a:prstClr val="white"/>
                  </a:solidFill>
                  <a:latin typeface="Arial"/>
                </a:rPr>
                <a:t> </a:t>
              </a:r>
              <a:r>
                <a:rPr lang="en-US" sz="800" b="1" dirty="0">
                  <a:solidFill>
                    <a:prstClr val="white"/>
                  </a:solidFill>
                  <a:latin typeface="Arial"/>
                </a:rPr>
                <a:t>Meetings to date</a:t>
              </a:r>
              <a:endParaRPr lang="en-US" sz="800" dirty="0">
                <a:solidFill>
                  <a:prstClr val="white"/>
                </a:solidFill>
                <a:latin typeface="Arial"/>
              </a:endParaRPr>
            </a:p>
          </p:txBody>
        </p:sp>
        <p:sp>
          <p:nvSpPr>
            <p:cNvPr id="22" name="Left Brace 21">
              <a:extLst>
                <a:ext uri="{FF2B5EF4-FFF2-40B4-BE49-F238E27FC236}">
                  <a16:creationId xmlns:a16="http://schemas.microsoft.com/office/drawing/2014/main" id="{A178FCC1-0D2D-436D-9717-AC3CA9D308C7}"/>
                </a:ext>
              </a:extLst>
            </p:cNvPr>
            <p:cNvSpPr/>
            <p:nvPr/>
          </p:nvSpPr>
          <p:spPr>
            <a:xfrm>
              <a:off x="263526" y="3779561"/>
              <a:ext cx="183916" cy="1730354"/>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342900"/>
              <a:endParaRPr lang="en-US" sz="1350">
                <a:solidFill>
                  <a:prstClr val="black"/>
                </a:solidFill>
                <a:latin typeface="Arial"/>
              </a:endParaRPr>
            </a:p>
          </p:txBody>
        </p:sp>
        <p:sp>
          <p:nvSpPr>
            <p:cNvPr id="23" name="TextBox 22">
              <a:extLst>
                <a:ext uri="{FF2B5EF4-FFF2-40B4-BE49-F238E27FC236}">
                  <a16:creationId xmlns:a16="http://schemas.microsoft.com/office/drawing/2014/main" id="{FB62EF91-E589-47DA-8376-545A6BF42C02}"/>
                </a:ext>
              </a:extLst>
            </p:cNvPr>
            <p:cNvSpPr txBox="1"/>
            <p:nvPr/>
          </p:nvSpPr>
          <p:spPr>
            <a:xfrm>
              <a:off x="-299677" y="3954214"/>
              <a:ext cx="677108" cy="1040029"/>
            </a:xfrm>
            <a:prstGeom prst="rect">
              <a:avLst/>
            </a:prstGeom>
            <a:noFill/>
          </p:spPr>
          <p:txBody>
            <a:bodyPr vert="vert270" wrap="none" rtlCol="0">
              <a:spAutoFit/>
            </a:bodyPr>
            <a:lstStyle/>
            <a:p>
              <a:pPr defTabSz="342900"/>
              <a:r>
                <a:rPr lang="en-US" sz="1050" b="1">
                  <a:solidFill>
                    <a:prstClr val="black"/>
                  </a:solidFill>
                  <a:latin typeface="Arial"/>
                </a:rPr>
                <a:t>Product </a:t>
              </a:r>
            </a:p>
            <a:p>
              <a:pPr defTabSz="342900"/>
              <a:r>
                <a:rPr lang="en-US" sz="1050" b="1">
                  <a:solidFill>
                    <a:prstClr val="black"/>
                  </a:solidFill>
                  <a:latin typeface="Arial"/>
                </a:rPr>
                <a:t>Maturation</a:t>
              </a:r>
              <a:endParaRPr lang="en-US" sz="1050" b="1" dirty="0">
                <a:solidFill>
                  <a:prstClr val="black"/>
                </a:solidFill>
                <a:latin typeface="Arial"/>
              </a:endParaRPr>
            </a:p>
          </p:txBody>
        </p:sp>
      </p:grpSp>
      <p:grpSp>
        <p:nvGrpSpPr>
          <p:cNvPr id="24" name="Group 23">
            <a:extLst>
              <a:ext uri="{FF2B5EF4-FFF2-40B4-BE49-F238E27FC236}">
                <a16:creationId xmlns:a16="http://schemas.microsoft.com/office/drawing/2014/main" id="{C6A95BE8-5FCB-4780-92E3-7E376DB18ED7}"/>
              </a:ext>
            </a:extLst>
          </p:cNvPr>
          <p:cNvGrpSpPr/>
          <p:nvPr/>
        </p:nvGrpSpPr>
        <p:grpSpPr>
          <a:xfrm>
            <a:off x="2121088" y="3157423"/>
            <a:ext cx="2056313" cy="1311122"/>
            <a:chOff x="2305799" y="3359559"/>
            <a:chExt cx="2741751" cy="1748162"/>
          </a:xfrm>
        </p:grpSpPr>
        <p:grpSp>
          <p:nvGrpSpPr>
            <p:cNvPr id="25" name="Group 24">
              <a:extLst>
                <a:ext uri="{FF2B5EF4-FFF2-40B4-BE49-F238E27FC236}">
                  <a16:creationId xmlns:a16="http://schemas.microsoft.com/office/drawing/2014/main" id="{6AE67621-7328-4BDA-918C-0FFFA821A4CA}"/>
                </a:ext>
              </a:extLst>
            </p:cNvPr>
            <p:cNvGrpSpPr/>
            <p:nvPr/>
          </p:nvGrpSpPr>
          <p:grpSpPr>
            <a:xfrm>
              <a:off x="2524483" y="3359559"/>
              <a:ext cx="2523067" cy="1748162"/>
              <a:chOff x="2524483" y="3359559"/>
              <a:chExt cx="2523067" cy="1748162"/>
            </a:xfrm>
          </p:grpSpPr>
          <p:sp>
            <p:nvSpPr>
              <p:cNvPr id="27" name="Espace réservé du texte 30">
                <a:extLst>
                  <a:ext uri="{FF2B5EF4-FFF2-40B4-BE49-F238E27FC236}">
                    <a16:creationId xmlns:a16="http://schemas.microsoft.com/office/drawing/2014/main" id="{E82BC3D7-1442-4AEA-9A86-BC3C0F184FE9}"/>
                  </a:ext>
                </a:extLst>
              </p:cNvPr>
              <p:cNvSpPr txBox="1">
                <a:spLocks/>
              </p:cNvSpPr>
              <p:nvPr/>
            </p:nvSpPr>
            <p:spPr>
              <a:xfrm>
                <a:off x="2524483" y="3359559"/>
                <a:ext cx="2523067" cy="1186147"/>
              </a:xfrm>
              <a:prstGeom prst="rect">
                <a:avLst/>
              </a:prstGeom>
              <a:solidFill>
                <a:srgbClr val="FFFF00"/>
              </a:solidFill>
            </p:spPr>
            <p:txBody>
              <a:bodyPr anchor="ctr"/>
              <a:lstStyle/>
              <a:p>
                <a:pPr algn="ctr" defTabSz="342900">
                  <a:buSzPct val="40000"/>
                </a:pPr>
                <a:r>
                  <a:rPr lang="en-US" sz="1400" b="1" cap="all" dirty="0">
                    <a:solidFill>
                      <a:srgbClr val="00B050"/>
                    </a:solidFill>
                    <a:latin typeface="Arial"/>
                  </a:rPr>
                  <a:t>Product Maturation Plan </a:t>
                </a:r>
              </a:p>
              <a:p>
                <a:pPr algn="ctr" defTabSz="342900">
                  <a:buSzPct val="40000"/>
                </a:pPr>
                <a:r>
                  <a:rPr lang="en-US" sz="1000" cap="all" dirty="0">
                    <a:solidFill>
                      <a:srgbClr val="00B050"/>
                    </a:solidFill>
                    <a:latin typeface="Arial"/>
                  </a:rPr>
                  <a:t>KPI</a:t>
                </a:r>
                <a:r>
                  <a:rPr lang="en-US" sz="1400" b="1" cap="all" dirty="0">
                    <a:solidFill>
                      <a:srgbClr val="00B050"/>
                    </a:solidFill>
                    <a:latin typeface="Arial"/>
                  </a:rPr>
                  <a:t>: </a:t>
                </a:r>
                <a:r>
                  <a:rPr lang="en-US" sz="1000" b="1" cap="all" dirty="0">
                    <a:solidFill>
                      <a:srgbClr val="00B050"/>
                    </a:solidFill>
                    <a:latin typeface="Arial"/>
                  </a:rPr>
                  <a:t>80% </a:t>
                </a:r>
                <a:r>
                  <a:rPr lang="en-US" sz="1000" cap="all" dirty="0">
                    <a:solidFill>
                      <a:srgbClr val="00B050"/>
                    </a:solidFill>
                    <a:latin typeface="Arial"/>
                  </a:rPr>
                  <a:t>“Maturation Activity”</a:t>
                </a:r>
              </a:p>
            </p:txBody>
          </p:sp>
          <p:sp>
            <p:nvSpPr>
              <p:cNvPr id="28" name="TextBox 27">
                <a:extLst>
                  <a:ext uri="{FF2B5EF4-FFF2-40B4-BE49-F238E27FC236}">
                    <a16:creationId xmlns:a16="http://schemas.microsoft.com/office/drawing/2014/main" id="{31F47618-B862-4A41-9C49-9E68E53BDA29}"/>
                  </a:ext>
                </a:extLst>
              </p:cNvPr>
              <p:cNvSpPr txBox="1"/>
              <p:nvPr/>
            </p:nvSpPr>
            <p:spPr>
              <a:xfrm>
                <a:off x="2529108" y="4574241"/>
                <a:ext cx="2518442" cy="533480"/>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sz="1100" b="1" dirty="0">
                    <a:solidFill>
                      <a:srgbClr val="FFFF00"/>
                    </a:solidFill>
                    <a:latin typeface="Arial"/>
                  </a:rPr>
                  <a:t>Currently 36%</a:t>
                </a:r>
                <a:r>
                  <a:rPr lang="en-US" sz="1100" dirty="0">
                    <a:solidFill>
                      <a:prstClr val="white"/>
                    </a:solidFill>
                    <a:latin typeface="Arial"/>
                  </a:rPr>
                  <a:t> </a:t>
                </a:r>
                <a:r>
                  <a:rPr lang="en-US" sz="900" dirty="0">
                    <a:solidFill>
                      <a:prstClr val="white"/>
                    </a:solidFill>
                    <a:latin typeface="Arial"/>
                  </a:rPr>
                  <a:t>NEW prospectivity. </a:t>
                </a:r>
              </a:p>
            </p:txBody>
          </p:sp>
        </p:grpSp>
        <p:sp>
          <p:nvSpPr>
            <p:cNvPr id="26" name="Right Arrow 7">
              <a:extLst>
                <a:ext uri="{FF2B5EF4-FFF2-40B4-BE49-F238E27FC236}">
                  <a16:creationId xmlns:a16="http://schemas.microsoft.com/office/drawing/2014/main" id="{327AFE3A-FEA7-4290-949E-D6FDF83D08C9}"/>
                </a:ext>
              </a:extLst>
            </p:cNvPr>
            <p:cNvSpPr/>
            <p:nvPr/>
          </p:nvSpPr>
          <p:spPr>
            <a:xfrm>
              <a:off x="2305799" y="3948464"/>
              <a:ext cx="409277" cy="317473"/>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endParaRPr lang="en-US" sz="1200">
                <a:solidFill>
                  <a:prstClr val="white"/>
                </a:solidFill>
                <a:latin typeface="Arial"/>
              </a:endParaRPr>
            </a:p>
          </p:txBody>
        </p:sp>
      </p:grpSp>
      <p:grpSp>
        <p:nvGrpSpPr>
          <p:cNvPr id="34" name="Group 33">
            <a:extLst>
              <a:ext uri="{FF2B5EF4-FFF2-40B4-BE49-F238E27FC236}">
                <a16:creationId xmlns:a16="http://schemas.microsoft.com/office/drawing/2014/main" id="{32CDCDF2-6B00-4569-88CA-1A17455357BE}"/>
              </a:ext>
            </a:extLst>
          </p:cNvPr>
          <p:cNvGrpSpPr/>
          <p:nvPr/>
        </p:nvGrpSpPr>
        <p:grpSpPr>
          <a:xfrm>
            <a:off x="4177401" y="3150822"/>
            <a:ext cx="2237859" cy="1549184"/>
            <a:chOff x="5068896" y="3482044"/>
            <a:chExt cx="2237859" cy="1549184"/>
          </a:xfrm>
        </p:grpSpPr>
        <p:grpSp>
          <p:nvGrpSpPr>
            <p:cNvPr id="29" name="Group 28">
              <a:extLst>
                <a:ext uri="{FF2B5EF4-FFF2-40B4-BE49-F238E27FC236}">
                  <a16:creationId xmlns:a16="http://schemas.microsoft.com/office/drawing/2014/main" id="{149A2B40-4121-4156-B687-1759FC350063}"/>
                </a:ext>
              </a:extLst>
            </p:cNvPr>
            <p:cNvGrpSpPr/>
            <p:nvPr/>
          </p:nvGrpSpPr>
          <p:grpSpPr>
            <a:xfrm>
              <a:off x="5231469" y="3482044"/>
              <a:ext cx="2075286" cy="1549184"/>
              <a:chOff x="4670000" y="3353010"/>
              <a:chExt cx="1980002" cy="2065581"/>
            </a:xfrm>
          </p:grpSpPr>
          <p:sp>
            <p:nvSpPr>
              <p:cNvPr id="30" name="Espace réservé du texte 30">
                <a:extLst>
                  <a:ext uri="{FF2B5EF4-FFF2-40B4-BE49-F238E27FC236}">
                    <a16:creationId xmlns:a16="http://schemas.microsoft.com/office/drawing/2014/main" id="{FEB805D6-A07B-4F14-AB47-BCDD2E6F7F7A}"/>
                  </a:ext>
                </a:extLst>
              </p:cNvPr>
              <p:cNvSpPr txBox="1">
                <a:spLocks/>
              </p:cNvSpPr>
              <p:nvPr/>
            </p:nvSpPr>
            <p:spPr>
              <a:xfrm>
                <a:off x="4670002" y="3353010"/>
                <a:ext cx="1980000" cy="1203807"/>
              </a:xfrm>
              <a:prstGeom prst="rect">
                <a:avLst/>
              </a:prstGeom>
              <a:solidFill>
                <a:schemeClr val="accent1"/>
              </a:solidFill>
            </p:spPr>
            <p:txBody>
              <a:bodyPr lIns="27000" rIns="27000" anchor="ctr"/>
              <a:lstStyle/>
              <a:p>
                <a:pPr algn="ctr" defTabSz="342900">
                  <a:buSzPct val="40000"/>
                </a:pPr>
                <a:r>
                  <a:rPr lang="en-US" sz="1200" dirty="0">
                    <a:solidFill>
                      <a:prstClr val="white"/>
                    </a:solidFill>
                    <a:latin typeface="Arial"/>
                  </a:rPr>
                  <a:t>PROPOSE      </a:t>
                </a:r>
              </a:p>
              <a:p>
                <a:pPr algn="ctr" defTabSz="342900">
                  <a:buSzPct val="40000"/>
                </a:pPr>
                <a:r>
                  <a:rPr lang="en-US" sz="2025" b="1" dirty="0">
                    <a:solidFill>
                      <a:prstClr val="white"/>
                    </a:solidFill>
                    <a:latin typeface="Arial"/>
                  </a:rPr>
                  <a:t>2 Products </a:t>
                </a:r>
                <a:r>
                  <a:rPr lang="en-US" sz="1200" dirty="0">
                    <a:solidFill>
                      <a:prstClr val="white"/>
                    </a:solidFill>
                    <a:latin typeface="Arial"/>
                  </a:rPr>
                  <a:t>PER YEAR</a:t>
                </a:r>
              </a:p>
              <a:p>
                <a:pPr algn="ctr" defTabSz="342900">
                  <a:buSzPct val="40000"/>
                </a:pPr>
                <a:r>
                  <a:rPr lang="en-US" sz="1200" dirty="0">
                    <a:solidFill>
                      <a:prstClr val="white"/>
                    </a:solidFill>
                    <a:latin typeface="Arial"/>
                  </a:rPr>
                  <a:t>(1 upgrade, 1 flagship)</a:t>
                </a:r>
                <a:endParaRPr lang="fr-FR" sz="1200" dirty="0">
                  <a:solidFill>
                    <a:prstClr val="white"/>
                  </a:solidFill>
                  <a:latin typeface="Arial"/>
                </a:endParaRPr>
              </a:p>
            </p:txBody>
          </p:sp>
          <p:sp>
            <p:nvSpPr>
              <p:cNvPr id="31" name="TextBox 30">
                <a:extLst>
                  <a:ext uri="{FF2B5EF4-FFF2-40B4-BE49-F238E27FC236}">
                    <a16:creationId xmlns:a16="http://schemas.microsoft.com/office/drawing/2014/main" id="{D9224465-7AA0-4414-AAA9-F2D60804A757}"/>
                  </a:ext>
                </a:extLst>
              </p:cNvPr>
              <p:cNvSpPr txBox="1"/>
              <p:nvPr/>
            </p:nvSpPr>
            <p:spPr>
              <a:xfrm>
                <a:off x="4670000" y="4556815"/>
                <a:ext cx="1980002" cy="861776"/>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sz="900" b="1" dirty="0">
                    <a:solidFill>
                      <a:srgbClr val="FFFF00"/>
                    </a:solidFill>
                    <a:latin typeface="Arial"/>
                  </a:rPr>
                  <a:t>Upgrades to benefit/ retain existing (60K) customers</a:t>
                </a:r>
              </a:p>
              <a:p>
                <a:pPr defTabSz="342900"/>
                <a:r>
                  <a:rPr lang="en-US" sz="900" b="1" dirty="0">
                    <a:solidFill>
                      <a:srgbClr val="FFFF00"/>
                    </a:solidFill>
                    <a:latin typeface="Arial"/>
                  </a:rPr>
                  <a:t>Flagship to capture &gt;1% more of market share </a:t>
                </a:r>
                <a:endParaRPr lang="en-US" sz="675" dirty="0">
                  <a:solidFill>
                    <a:prstClr val="white"/>
                  </a:solidFill>
                  <a:latin typeface="Arial"/>
                </a:endParaRPr>
              </a:p>
            </p:txBody>
          </p:sp>
        </p:grpSp>
        <p:sp>
          <p:nvSpPr>
            <p:cNvPr id="33" name="Right Arrow 7">
              <a:extLst>
                <a:ext uri="{FF2B5EF4-FFF2-40B4-BE49-F238E27FC236}">
                  <a16:creationId xmlns:a16="http://schemas.microsoft.com/office/drawing/2014/main" id="{E2A33E89-0759-44B7-81A7-F2133ED4D238}"/>
                </a:ext>
              </a:extLst>
            </p:cNvPr>
            <p:cNvSpPr/>
            <p:nvPr/>
          </p:nvSpPr>
          <p:spPr>
            <a:xfrm>
              <a:off x="5068896" y="3915568"/>
              <a:ext cx="353452" cy="238105"/>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endParaRPr lang="en-US" sz="1200">
                <a:solidFill>
                  <a:prstClr val="white"/>
                </a:solidFill>
                <a:latin typeface="Arial"/>
              </a:endParaRPr>
            </a:p>
          </p:txBody>
        </p:sp>
      </p:grpSp>
      <p:grpSp>
        <p:nvGrpSpPr>
          <p:cNvPr id="45" name="Group 44">
            <a:extLst>
              <a:ext uri="{FF2B5EF4-FFF2-40B4-BE49-F238E27FC236}">
                <a16:creationId xmlns:a16="http://schemas.microsoft.com/office/drawing/2014/main" id="{3F6EF341-77C3-477E-80AC-BB408740E774}"/>
              </a:ext>
            </a:extLst>
          </p:cNvPr>
          <p:cNvGrpSpPr/>
          <p:nvPr/>
        </p:nvGrpSpPr>
        <p:grpSpPr>
          <a:xfrm>
            <a:off x="6432274" y="3157423"/>
            <a:ext cx="2494750" cy="1687684"/>
            <a:chOff x="5115390" y="3482045"/>
            <a:chExt cx="2191365" cy="1687684"/>
          </a:xfrm>
        </p:grpSpPr>
        <p:grpSp>
          <p:nvGrpSpPr>
            <p:cNvPr id="46" name="Group 45">
              <a:extLst>
                <a:ext uri="{FF2B5EF4-FFF2-40B4-BE49-F238E27FC236}">
                  <a16:creationId xmlns:a16="http://schemas.microsoft.com/office/drawing/2014/main" id="{31013616-FD46-4CDD-A98B-50F141A4B1CB}"/>
                </a:ext>
              </a:extLst>
            </p:cNvPr>
            <p:cNvGrpSpPr/>
            <p:nvPr/>
          </p:nvGrpSpPr>
          <p:grpSpPr>
            <a:xfrm>
              <a:off x="5231469" y="3482045"/>
              <a:ext cx="2075286" cy="1687684"/>
              <a:chOff x="4670000" y="3353010"/>
              <a:chExt cx="1980002" cy="2250249"/>
            </a:xfrm>
          </p:grpSpPr>
          <p:sp>
            <p:nvSpPr>
              <p:cNvPr id="48" name="Espace réservé du texte 30">
                <a:extLst>
                  <a:ext uri="{FF2B5EF4-FFF2-40B4-BE49-F238E27FC236}">
                    <a16:creationId xmlns:a16="http://schemas.microsoft.com/office/drawing/2014/main" id="{D22FA140-EC91-48D6-BA1F-88548B354065}"/>
                  </a:ext>
                </a:extLst>
              </p:cNvPr>
              <p:cNvSpPr txBox="1">
                <a:spLocks/>
              </p:cNvSpPr>
              <p:nvPr/>
            </p:nvSpPr>
            <p:spPr>
              <a:xfrm>
                <a:off x="4670002" y="3353010"/>
                <a:ext cx="1980000" cy="1203807"/>
              </a:xfrm>
              <a:prstGeom prst="rect">
                <a:avLst/>
              </a:prstGeom>
              <a:solidFill>
                <a:schemeClr val="accent1"/>
              </a:solidFill>
            </p:spPr>
            <p:txBody>
              <a:bodyPr lIns="27000" rIns="27000" anchor="ctr"/>
              <a:lstStyle/>
              <a:p>
                <a:pPr algn="ctr" defTabSz="342900">
                  <a:buSzPct val="40000"/>
                </a:pPr>
                <a:r>
                  <a:rPr lang="en-US" sz="1200" dirty="0">
                    <a:solidFill>
                      <a:prstClr val="white"/>
                    </a:solidFill>
                  </a:rPr>
                  <a:t>Submit</a:t>
                </a:r>
              </a:p>
              <a:p>
                <a:pPr algn="ctr" defTabSz="342900">
                  <a:buSzPct val="40000"/>
                </a:pPr>
                <a:r>
                  <a:rPr lang="en-US" sz="1200" b="1" dirty="0">
                    <a:solidFill>
                      <a:schemeClr val="tx2">
                        <a:lumMod val="50000"/>
                        <a:lumOff val="50000"/>
                      </a:schemeClr>
                    </a:solidFill>
                  </a:rPr>
                  <a:t>4 Patents in Tableau</a:t>
                </a:r>
                <a:endParaRPr lang="en-US" sz="1200" dirty="0">
                  <a:solidFill>
                    <a:schemeClr val="tx2">
                      <a:lumMod val="50000"/>
                      <a:lumOff val="50000"/>
                    </a:schemeClr>
                  </a:solidFill>
                </a:endParaRPr>
              </a:p>
              <a:p>
                <a:pPr algn="ctr" defTabSz="342900">
                  <a:buSzPct val="40000"/>
                </a:pPr>
                <a:r>
                  <a:rPr lang="en-US" sz="1200" dirty="0">
                    <a:solidFill>
                      <a:prstClr val="white"/>
                    </a:solidFill>
                  </a:rPr>
                  <a:t>and mentor/ train</a:t>
                </a:r>
              </a:p>
              <a:p>
                <a:pPr algn="ctr" defTabSz="342900">
                  <a:buSzPct val="40000"/>
                </a:pPr>
                <a:r>
                  <a:rPr lang="en-US" sz="1200" b="1" dirty="0">
                    <a:solidFill>
                      <a:schemeClr val="tx2">
                        <a:lumMod val="50000"/>
                        <a:lumOff val="50000"/>
                      </a:schemeClr>
                    </a:solidFill>
                  </a:rPr>
                  <a:t>10 New Employees </a:t>
                </a:r>
              </a:p>
              <a:p>
                <a:pPr algn="ctr" defTabSz="342900">
                  <a:buSzPct val="40000"/>
                </a:pPr>
                <a:r>
                  <a:rPr lang="en-US" sz="1200" dirty="0">
                    <a:solidFill>
                      <a:prstClr val="white"/>
                    </a:solidFill>
                  </a:rPr>
                  <a:t> per year in Tableau</a:t>
                </a:r>
                <a:endParaRPr lang="fr-FR" sz="1200" dirty="0">
                  <a:solidFill>
                    <a:prstClr val="white"/>
                  </a:solidFill>
                  <a:latin typeface="Arial"/>
                </a:endParaRPr>
              </a:p>
            </p:txBody>
          </p:sp>
          <p:sp>
            <p:nvSpPr>
              <p:cNvPr id="49" name="TextBox 48">
                <a:extLst>
                  <a:ext uri="{FF2B5EF4-FFF2-40B4-BE49-F238E27FC236}">
                    <a16:creationId xmlns:a16="http://schemas.microsoft.com/office/drawing/2014/main" id="{3E231BD6-D540-49D8-8BB4-38FFE8890961}"/>
                  </a:ext>
                </a:extLst>
              </p:cNvPr>
              <p:cNvSpPr txBox="1"/>
              <p:nvPr/>
            </p:nvSpPr>
            <p:spPr>
              <a:xfrm>
                <a:off x="4670000" y="4556817"/>
                <a:ext cx="1980002" cy="1046442"/>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sz="900" b="1" dirty="0">
                    <a:solidFill>
                      <a:srgbClr val="FFFF00"/>
                    </a:solidFill>
                    <a:latin typeface="Arial"/>
                  </a:rPr>
                  <a:t>Increase product offering for customers</a:t>
                </a:r>
              </a:p>
              <a:p>
                <a:pPr defTabSz="342900"/>
                <a:r>
                  <a:rPr lang="en-US" sz="900" b="1" dirty="0">
                    <a:solidFill>
                      <a:srgbClr val="FFFF00"/>
                    </a:solidFill>
                    <a:latin typeface="Arial"/>
                  </a:rPr>
                  <a:t>Diversify Company Revenue Streams</a:t>
                </a:r>
              </a:p>
              <a:p>
                <a:pPr defTabSz="342900"/>
                <a:r>
                  <a:rPr lang="en-US" sz="900" b="1" dirty="0">
                    <a:solidFill>
                      <a:srgbClr val="FFFF00"/>
                    </a:solidFill>
                    <a:latin typeface="Arial"/>
                  </a:rPr>
                  <a:t>Retain and develop talent (Tableau skills at 600 people or 40% of total workforce)</a:t>
                </a:r>
              </a:p>
            </p:txBody>
          </p:sp>
        </p:grpSp>
        <p:sp>
          <p:nvSpPr>
            <p:cNvPr id="47" name="Right Arrow 7">
              <a:extLst>
                <a:ext uri="{FF2B5EF4-FFF2-40B4-BE49-F238E27FC236}">
                  <a16:creationId xmlns:a16="http://schemas.microsoft.com/office/drawing/2014/main" id="{054E9B55-B7F0-45E3-A2E9-CCA56AD6A2A7}"/>
                </a:ext>
              </a:extLst>
            </p:cNvPr>
            <p:cNvSpPr/>
            <p:nvPr/>
          </p:nvSpPr>
          <p:spPr>
            <a:xfrm>
              <a:off x="5115390" y="3915568"/>
              <a:ext cx="306958" cy="238105"/>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endParaRPr lang="en-US" sz="1200">
                <a:solidFill>
                  <a:prstClr val="white"/>
                </a:solidFill>
                <a:latin typeface="Arial"/>
              </a:endParaRPr>
            </a:p>
          </p:txBody>
        </p:sp>
      </p:grpSp>
      <p:sp>
        <p:nvSpPr>
          <p:cNvPr id="50" name="TextBox 49">
            <a:extLst>
              <a:ext uri="{FF2B5EF4-FFF2-40B4-BE49-F238E27FC236}">
                <a16:creationId xmlns:a16="http://schemas.microsoft.com/office/drawing/2014/main" id="{C210E2AD-B38C-403F-AF6D-D5D97FE3526C}"/>
              </a:ext>
            </a:extLst>
          </p:cNvPr>
          <p:cNvSpPr txBox="1"/>
          <p:nvPr/>
        </p:nvSpPr>
        <p:spPr>
          <a:xfrm>
            <a:off x="8243402" y="1368063"/>
            <a:ext cx="710451" cy="246221"/>
          </a:xfrm>
          <a:prstGeom prst="rect">
            <a:avLst/>
          </a:prstGeom>
          <a:noFill/>
        </p:spPr>
        <p:txBody>
          <a:bodyPr wrap="none" rtlCol="0">
            <a:spAutoFit/>
          </a:bodyPr>
          <a:lstStyle/>
          <a:p>
            <a:r>
              <a:rPr lang="en-US" sz="1000" dirty="0"/>
              <a:t>(FP/ IBP)</a:t>
            </a:r>
            <a:endParaRPr lang="en-SG" sz="1000" dirty="0"/>
          </a:p>
        </p:txBody>
      </p:sp>
      <p:sp>
        <p:nvSpPr>
          <p:cNvPr id="51" name="TextBox 50">
            <a:extLst>
              <a:ext uri="{FF2B5EF4-FFF2-40B4-BE49-F238E27FC236}">
                <a16:creationId xmlns:a16="http://schemas.microsoft.com/office/drawing/2014/main" id="{477CEFB5-19D2-4F16-B1B0-542DF1FBC3A2}"/>
              </a:ext>
            </a:extLst>
          </p:cNvPr>
          <p:cNvSpPr txBox="1"/>
          <p:nvPr/>
        </p:nvSpPr>
        <p:spPr>
          <a:xfrm>
            <a:off x="6330034" y="1376796"/>
            <a:ext cx="434733" cy="246221"/>
          </a:xfrm>
          <a:prstGeom prst="rect">
            <a:avLst/>
          </a:prstGeom>
          <a:noFill/>
        </p:spPr>
        <p:txBody>
          <a:bodyPr wrap="square" rtlCol="0">
            <a:spAutoFit/>
          </a:bodyPr>
          <a:lstStyle/>
          <a:p>
            <a:r>
              <a:rPr lang="en-US" sz="1000" dirty="0">
                <a:solidFill>
                  <a:schemeClr val="bg1"/>
                </a:solidFill>
              </a:rPr>
              <a:t>(FP)</a:t>
            </a:r>
            <a:endParaRPr lang="en-SG" sz="1000" dirty="0">
              <a:solidFill>
                <a:schemeClr val="bg1"/>
              </a:solidFill>
            </a:endParaRPr>
          </a:p>
        </p:txBody>
      </p:sp>
      <p:sp>
        <p:nvSpPr>
          <p:cNvPr id="52" name="TextBox 51">
            <a:extLst>
              <a:ext uri="{FF2B5EF4-FFF2-40B4-BE49-F238E27FC236}">
                <a16:creationId xmlns:a16="http://schemas.microsoft.com/office/drawing/2014/main" id="{BB8A3987-DBCE-47FE-A908-A8A2C1AA33A3}"/>
              </a:ext>
            </a:extLst>
          </p:cNvPr>
          <p:cNvSpPr txBox="1"/>
          <p:nvPr/>
        </p:nvSpPr>
        <p:spPr>
          <a:xfrm>
            <a:off x="3835973" y="1387195"/>
            <a:ext cx="434734" cy="246221"/>
          </a:xfrm>
          <a:prstGeom prst="rect">
            <a:avLst/>
          </a:prstGeom>
          <a:noFill/>
        </p:spPr>
        <p:txBody>
          <a:bodyPr wrap="none" rtlCol="0">
            <a:spAutoFit/>
          </a:bodyPr>
          <a:lstStyle/>
          <a:p>
            <a:r>
              <a:rPr lang="en-US" sz="1000" dirty="0">
                <a:solidFill>
                  <a:schemeClr val="bg1"/>
                </a:solidFill>
              </a:rPr>
              <a:t>(FP)</a:t>
            </a:r>
            <a:endParaRPr lang="en-SG" sz="1000" dirty="0">
              <a:solidFill>
                <a:schemeClr val="bg1"/>
              </a:solidFill>
            </a:endParaRPr>
          </a:p>
        </p:txBody>
      </p:sp>
      <p:sp>
        <p:nvSpPr>
          <p:cNvPr id="54" name="TextBox 53">
            <a:extLst>
              <a:ext uri="{FF2B5EF4-FFF2-40B4-BE49-F238E27FC236}">
                <a16:creationId xmlns:a16="http://schemas.microsoft.com/office/drawing/2014/main" id="{35B6B6BE-255A-49D0-80DF-ACD6E6F5DB6D}"/>
              </a:ext>
            </a:extLst>
          </p:cNvPr>
          <p:cNvSpPr txBox="1"/>
          <p:nvPr/>
        </p:nvSpPr>
        <p:spPr>
          <a:xfrm>
            <a:off x="1704735" y="3121653"/>
            <a:ext cx="516321" cy="246221"/>
          </a:xfrm>
          <a:prstGeom prst="rect">
            <a:avLst/>
          </a:prstGeom>
          <a:noFill/>
        </p:spPr>
        <p:txBody>
          <a:bodyPr wrap="square" rtlCol="0">
            <a:spAutoFit/>
          </a:bodyPr>
          <a:lstStyle/>
          <a:p>
            <a:r>
              <a:rPr lang="en-US" sz="1000" dirty="0"/>
              <a:t>(IBP)</a:t>
            </a:r>
            <a:endParaRPr lang="en-SG" sz="1000" dirty="0"/>
          </a:p>
        </p:txBody>
      </p:sp>
      <p:sp>
        <p:nvSpPr>
          <p:cNvPr id="55" name="TextBox 54">
            <a:extLst>
              <a:ext uri="{FF2B5EF4-FFF2-40B4-BE49-F238E27FC236}">
                <a16:creationId xmlns:a16="http://schemas.microsoft.com/office/drawing/2014/main" id="{CD02D6A0-AF23-4D3C-82DE-987812417743}"/>
              </a:ext>
            </a:extLst>
          </p:cNvPr>
          <p:cNvSpPr txBox="1"/>
          <p:nvPr/>
        </p:nvSpPr>
        <p:spPr>
          <a:xfrm>
            <a:off x="3629109" y="3113542"/>
            <a:ext cx="680444" cy="246221"/>
          </a:xfrm>
          <a:prstGeom prst="rect">
            <a:avLst/>
          </a:prstGeom>
          <a:noFill/>
        </p:spPr>
        <p:txBody>
          <a:bodyPr wrap="square" rtlCol="0">
            <a:spAutoFit/>
          </a:bodyPr>
          <a:lstStyle/>
          <a:p>
            <a:r>
              <a:rPr lang="en-US" sz="1000" dirty="0"/>
              <a:t>(IBP/LG)</a:t>
            </a:r>
            <a:endParaRPr lang="en-SG" sz="1000" dirty="0"/>
          </a:p>
        </p:txBody>
      </p:sp>
      <p:sp>
        <p:nvSpPr>
          <p:cNvPr id="57" name="TextBox 56">
            <a:extLst>
              <a:ext uri="{FF2B5EF4-FFF2-40B4-BE49-F238E27FC236}">
                <a16:creationId xmlns:a16="http://schemas.microsoft.com/office/drawing/2014/main" id="{B8194D9A-6890-455E-84AE-A78627360A28}"/>
              </a:ext>
            </a:extLst>
          </p:cNvPr>
          <p:cNvSpPr txBox="1"/>
          <p:nvPr/>
        </p:nvSpPr>
        <p:spPr>
          <a:xfrm>
            <a:off x="5861454" y="3106003"/>
            <a:ext cx="672550" cy="246221"/>
          </a:xfrm>
          <a:prstGeom prst="rect">
            <a:avLst/>
          </a:prstGeom>
          <a:noFill/>
        </p:spPr>
        <p:txBody>
          <a:bodyPr wrap="square" rtlCol="0">
            <a:spAutoFit/>
          </a:bodyPr>
          <a:lstStyle/>
          <a:p>
            <a:r>
              <a:rPr lang="en-US" sz="1000" dirty="0">
                <a:solidFill>
                  <a:schemeClr val="bg1"/>
                </a:solidFill>
              </a:rPr>
              <a:t>(CP/FP)</a:t>
            </a:r>
            <a:endParaRPr lang="en-SG" sz="1000" dirty="0">
              <a:solidFill>
                <a:schemeClr val="bg1"/>
              </a:solidFill>
            </a:endParaRPr>
          </a:p>
        </p:txBody>
      </p:sp>
      <p:sp>
        <p:nvSpPr>
          <p:cNvPr id="58" name="TextBox 57">
            <a:extLst>
              <a:ext uri="{FF2B5EF4-FFF2-40B4-BE49-F238E27FC236}">
                <a16:creationId xmlns:a16="http://schemas.microsoft.com/office/drawing/2014/main" id="{A5C9D363-2532-43C2-916C-2A4B6215B9DF}"/>
              </a:ext>
            </a:extLst>
          </p:cNvPr>
          <p:cNvSpPr txBox="1"/>
          <p:nvPr/>
        </p:nvSpPr>
        <p:spPr>
          <a:xfrm>
            <a:off x="8166894" y="3121653"/>
            <a:ext cx="956827" cy="246221"/>
          </a:xfrm>
          <a:prstGeom prst="rect">
            <a:avLst/>
          </a:prstGeom>
          <a:noFill/>
        </p:spPr>
        <p:txBody>
          <a:bodyPr wrap="square" rtlCol="0">
            <a:spAutoFit/>
          </a:bodyPr>
          <a:lstStyle/>
          <a:p>
            <a:r>
              <a:rPr lang="en-US" sz="1000" dirty="0">
                <a:solidFill>
                  <a:schemeClr val="bg1"/>
                </a:solidFill>
              </a:rPr>
              <a:t>(LG/CP/FP)</a:t>
            </a:r>
            <a:endParaRPr lang="en-SG" sz="1000" dirty="0">
              <a:solidFill>
                <a:schemeClr val="bg1"/>
              </a:solidFill>
            </a:endParaRPr>
          </a:p>
        </p:txBody>
      </p:sp>
    </p:spTree>
    <p:extLst>
      <p:ext uri="{BB962C8B-B14F-4D97-AF65-F5344CB8AC3E}">
        <p14:creationId xmlns:p14="http://schemas.microsoft.com/office/powerpoint/2010/main" val="418671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P spid="14" grpId="0" build="p" animBg="1"/>
      <p:bldP spid="15" grpId="0" animBg="1"/>
      <p:bldP spid="16" grpId="0" animBg="1"/>
      <p:bldP spid="17" grpId="0" animBg="1"/>
      <p:bldP spid="1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21685290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
        <p:nvSpPr>
          <p:cNvPr id="12" name="TextBox 11"/>
          <p:cNvSpPr txBox="1"/>
          <p:nvPr/>
        </p:nvSpPr>
        <p:spPr>
          <a:xfrm>
            <a:off x="674867" y="985963"/>
            <a:ext cx="6400800" cy="1800493"/>
          </a:xfrm>
          <a:prstGeom prst="rect">
            <a:avLst/>
          </a:prstGeom>
          <a:noFill/>
        </p:spPr>
        <p:txBody>
          <a:bodyPr wrap="square" rtlCol="0">
            <a:spAutoFit/>
          </a:bodyPr>
          <a:lstStyle/>
          <a:p>
            <a:pPr marL="342900" indent="-342900">
              <a:buFont typeface="+mj-lt"/>
              <a:buAutoNum type="arabicPeriod"/>
            </a:pPr>
            <a:r>
              <a:rPr lang="en-SG" dirty="0">
                <a:solidFill>
                  <a:prstClr val="black"/>
                </a:solidFill>
                <a:latin typeface="Roboto Light"/>
              </a:rPr>
              <a:t>Follow your instructor for the followings exercises:</a:t>
            </a:r>
          </a:p>
          <a:p>
            <a:pPr marL="342900" indent="-342900">
              <a:buFont typeface="+mj-lt"/>
              <a:buAutoNum type="arabicPeriod"/>
            </a:pPr>
            <a:endParaRPr lang="en-SG" dirty="0">
              <a:solidFill>
                <a:prstClr val="black"/>
              </a:solidFill>
              <a:latin typeface="Roboto Light"/>
            </a:endParaRPr>
          </a:p>
          <a:p>
            <a:pPr marL="595313" indent="-257175">
              <a:buFontTx/>
              <a:buChar char="-"/>
            </a:pPr>
            <a:r>
              <a:rPr lang="en-SG" dirty="0">
                <a:solidFill>
                  <a:prstClr val="black"/>
                </a:solidFill>
                <a:latin typeface="Roboto Light"/>
              </a:rPr>
              <a:t>Import Excel data: global_superstore_2016.xlsx (orders)</a:t>
            </a:r>
          </a:p>
          <a:p>
            <a:pPr marL="595313" indent="-257175">
              <a:buFontTx/>
              <a:buChar char="-"/>
            </a:pPr>
            <a:r>
              <a:rPr lang="en-SG" dirty="0">
                <a:solidFill>
                  <a:prstClr val="black"/>
                </a:solidFill>
                <a:latin typeface="Roboto Light"/>
              </a:rPr>
              <a:t>Build a simple worksheet</a:t>
            </a:r>
          </a:p>
          <a:p>
            <a:endParaRPr lang="en-SG" sz="2100" dirty="0">
              <a:solidFill>
                <a:prstClr val="black"/>
              </a:solidFill>
              <a:latin typeface="Calibri"/>
            </a:endParaRPr>
          </a:p>
        </p:txBody>
      </p:sp>
    </p:spTree>
    <p:custDataLst>
      <p:tags r:id="rId1"/>
    </p:custDataLst>
    <p:extLst>
      <p:ext uri="{BB962C8B-B14F-4D97-AF65-F5344CB8AC3E}">
        <p14:creationId xmlns:p14="http://schemas.microsoft.com/office/powerpoint/2010/main" val="680387270"/>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14463" y="923925"/>
            <a:ext cx="6315075" cy="3295650"/>
          </a:xfrm>
          <a:prstGeom prst="rect">
            <a:avLst/>
          </a:prstGeom>
        </p:spPr>
      </p:pic>
      <p:sp>
        <p:nvSpPr>
          <p:cNvPr id="3" name="Title 1">
            <a:extLst>
              <a:ext uri="{FF2B5EF4-FFF2-40B4-BE49-F238E27FC236}">
                <a16:creationId xmlns:a16="http://schemas.microsoft.com/office/drawing/2014/main" id="{084AF713-9986-4202-ABC4-32D4CC95A7DF}"/>
              </a:ext>
            </a:extLst>
          </p:cNvPr>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39954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Installation of Tableau Desktop and Prep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For January 2021 semester, Tableau Desktop 2020.4 will be used for teaching, assessments, and exam</a:t>
            </a:r>
          </a:p>
          <a:p>
            <a:endParaRPr lang="en-GB" sz="1800" i="1" dirty="0">
              <a:latin typeface="Roboto Medium" panose="02000000000000000000" pitchFamily="2" charset="0"/>
              <a:ea typeface="Roboto Medium" panose="02000000000000000000" pitchFamily="2" charset="0"/>
            </a:endParaRPr>
          </a:p>
          <a:p>
            <a:endParaRPr lang="en-GB" sz="1800" i="1" dirty="0">
              <a:latin typeface="Roboto Medium" panose="02000000000000000000" pitchFamily="2" charset="0"/>
              <a:ea typeface="Roboto Medium" panose="02000000000000000000" pitchFamily="2" charset="0"/>
            </a:endParaRP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 download Tableau, visit the Tableau for Teaching landing page at </a:t>
            </a:r>
            <a:r>
              <a:rPr lang="en-GB" sz="1800" dirty="0">
                <a:latin typeface="Roboto Light" panose="02000000000000000000" pitchFamily="2" charset="0"/>
                <a:ea typeface="Roboto Light" panose="02000000000000000000" pitchFamily="2" charset="0"/>
                <a:hlinkClick r:id="rId3"/>
              </a:rPr>
              <a:t>https://www.tableau.com/tft/activation</a:t>
            </a:r>
            <a:r>
              <a:rPr lang="en-GB" sz="1800" dirty="0">
                <a:latin typeface="Roboto Light" panose="02000000000000000000" pitchFamily="2" charset="0"/>
                <a:ea typeface="Roboto Light" panose="02000000000000000000" pitchFamily="2" charset="0"/>
              </a:rPr>
              <a:t> </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Click on “Download Tableau Desktop”</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Fill in your SUSS email address in the “Business E-mail” field, and click on “Download Free Trial”</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Go back to the landing page, and click on “Download Tableau Prep”</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Activate with this product key:  TCTJ-DDA4-9380-E452-1E4C</a:t>
            </a:r>
          </a:p>
        </p:txBody>
      </p:sp>
    </p:spTree>
    <p:extLst>
      <p:ext uri="{BB962C8B-B14F-4D97-AF65-F5344CB8AC3E}">
        <p14:creationId xmlns:p14="http://schemas.microsoft.com/office/powerpoint/2010/main" val="6550415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67409" y="840350"/>
            <a:ext cx="3166653" cy="4022047"/>
          </a:xfrm>
          <a:prstGeom prst="rect">
            <a:avLst/>
          </a:prstGeom>
        </p:spPr>
      </p:pic>
      <p:sp>
        <p:nvSpPr>
          <p:cNvPr id="3" name="Title 1">
            <a:extLst>
              <a:ext uri="{FF2B5EF4-FFF2-40B4-BE49-F238E27FC236}">
                <a16:creationId xmlns:a16="http://schemas.microsoft.com/office/drawing/2014/main" id="{616E2697-6F26-4A8A-8FB4-DD82752B90F1}"/>
              </a:ext>
            </a:extLst>
          </p:cNvPr>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12959769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ChangeArrowheads="1"/>
          </p:cNvSpPr>
          <p:nvPr/>
        </p:nvSpPr>
        <p:spPr bwMode="auto">
          <a:xfrm>
            <a:off x="1499533" y="27389"/>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SG" altLang="en-US" sz="2400">
                <a:ea typeface="ヒラギノ角ゴ Pro W3"/>
                <a:cs typeface="ヒラギノ角ゴ Pro W3"/>
              </a:rPr>
              <a:t>Tableau File Extension</a:t>
            </a:r>
            <a:endParaRPr lang="en-SG" altLang="en-US" sz="2400" dirty="0">
              <a:ea typeface="ヒラギノ角ゴ Pro W3"/>
              <a:cs typeface="ヒラギノ角ゴ Pro W3"/>
            </a:endParaRPr>
          </a:p>
        </p:txBody>
      </p:sp>
      <p:graphicFrame>
        <p:nvGraphicFramePr>
          <p:cNvPr id="6" name="Table 5"/>
          <p:cNvGraphicFramePr>
            <a:graphicFrameLocks noGrp="1"/>
          </p:cNvGraphicFramePr>
          <p:nvPr/>
        </p:nvGraphicFramePr>
        <p:xfrm>
          <a:off x="1251283" y="645005"/>
          <a:ext cx="6596314" cy="4267200"/>
        </p:xfrm>
        <a:graphic>
          <a:graphicData uri="http://schemas.openxmlformats.org/drawingml/2006/table">
            <a:tbl>
              <a:tblPr firstRow="1" bandRow="1"/>
              <a:tblGrid>
                <a:gridCol w="2020493">
                  <a:extLst>
                    <a:ext uri="{9D8B030D-6E8A-4147-A177-3AD203B41FA5}">
                      <a16:colId xmlns:a16="http://schemas.microsoft.com/office/drawing/2014/main" val="1243191230"/>
                    </a:ext>
                  </a:extLst>
                </a:gridCol>
                <a:gridCol w="1010246">
                  <a:extLst>
                    <a:ext uri="{9D8B030D-6E8A-4147-A177-3AD203B41FA5}">
                      <a16:colId xmlns:a16="http://schemas.microsoft.com/office/drawing/2014/main" val="1086111531"/>
                    </a:ext>
                  </a:extLst>
                </a:gridCol>
                <a:gridCol w="3565575">
                  <a:extLst>
                    <a:ext uri="{9D8B030D-6E8A-4147-A177-3AD203B41FA5}">
                      <a16:colId xmlns:a16="http://schemas.microsoft.com/office/drawing/2014/main" val="896822087"/>
                    </a:ext>
                  </a:extLst>
                </a:gridCol>
              </a:tblGrid>
              <a:tr h="228600">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dirty="0"/>
                        <a:t>File Type</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dirty="0"/>
                        <a:t>File Extension</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a:t>Purpose</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4158567524"/>
                  </a:ext>
                </a:extLst>
              </a:tr>
              <a:tr h="102870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dirty="0"/>
                        <a:t>Tableau Workbook</a:t>
                      </a:r>
                      <a:endParaRPr lang="en-SG" sz="1100" dirty="0"/>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a:t>
                      </a:r>
                      <a:r>
                        <a:rPr lang="en-SG" sz="1100" dirty="0" err="1"/>
                        <a:t>twb</a:t>
                      </a:r>
                      <a:endParaRPr lang="en-SG" sz="1100" dirty="0"/>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It contains information on each sheet and dashboard that is present in a workbook. It has the details of the fields which are used in each view and the formula applied to the aggregation of the measures. It also has the formatting and styles applied. It also contains the data source connection information and any metadata information created for that connection.</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26375415"/>
                  </a:ext>
                </a:extLst>
              </a:tr>
              <a:tr h="70866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Packaged Workbook</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a:t>
                      </a:r>
                      <a:r>
                        <a:rPr lang="en-SG" sz="1100" dirty="0" err="1"/>
                        <a:t>twbx</a:t>
                      </a:r>
                      <a:endParaRPr lang="en-SG" sz="1100" dirty="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format contains the details of workbook as well as the local data that is used in the analysis. Its purpose is to be share with other Tableau desktop or Tableau reader users assuming it does not need data from the server.</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759426013"/>
                  </a:ext>
                </a:extLst>
              </a:tr>
              <a:tr h="70866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Data source </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The details of the connection used to create the tableau report are stored in this file. In the connection details it stores the source type(excel/relational/sap etc.) as well as the data types of the columns.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208332494"/>
                  </a:ext>
                </a:extLst>
              </a:tr>
              <a:tr h="38862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Packaged Data source</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.tdsx</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is similar to the .</a:t>
                      </a:r>
                      <a:r>
                        <a:rPr lang="en-SG" sz="1100" dirty="0" err="1"/>
                        <a:t>tds</a:t>
                      </a:r>
                      <a:r>
                        <a:rPr lang="en-SG" sz="1100" dirty="0"/>
                        <a:t> file with the addition of data along with the connection details.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683252030"/>
                  </a:ext>
                </a:extLst>
              </a:tr>
              <a:tr h="86868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Data Extract </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contains the data used in a .</a:t>
                      </a:r>
                      <a:r>
                        <a:rPr lang="en-SG" sz="1100" dirty="0" err="1"/>
                        <a:t>twb</a:t>
                      </a:r>
                      <a:r>
                        <a:rPr lang="en-SG" sz="1100" dirty="0"/>
                        <a:t> file in a highly compressed columnar data format. This helps in storage optimization. It also saves the aggregated calculations that are applied in the analysis. This file should be refreshed to get the updated data form the source. </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67413530"/>
                  </a:ext>
                </a:extLst>
              </a:tr>
            </a:tbl>
          </a:graphicData>
        </a:graphic>
      </p:graphicFrame>
    </p:spTree>
    <p:custDataLst>
      <p:tags r:id="rId1"/>
    </p:custDataLst>
    <p:extLst>
      <p:ext uri="{BB962C8B-B14F-4D97-AF65-F5344CB8AC3E}">
        <p14:creationId xmlns:p14="http://schemas.microsoft.com/office/powerpoint/2010/main" val="91143182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8231-963F-4436-8234-96558EC55E24}"/>
              </a:ext>
            </a:extLst>
          </p:cNvPr>
          <p:cNvSpPr>
            <a:spLocks noGrp="1"/>
          </p:cNvSpPr>
          <p:nvPr>
            <p:ph type="title"/>
          </p:nvPr>
        </p:nvSpPr>
        <p:spPr/>
        <p:txBody>
          <a:bodyPr/>
          <a:lstStyle/>
          <a:p>
            <a:r>
              <a:rPr lang="en-US" sz="3200" dirty="0">
                <a:latin typeface="Roboto Medium"/>
              </a:rPr>
              <a:t>Instructor Information</a:t>
            </a:r>
          </a:p>
        </p:txBody>
      </p:sp>
      <p:sp>
        <p:nvSpPr>
          <p:cNvPr id="3" name="Content Placeholder 2">
            <a:extLst>
              <a:ext uri="{FF2B5EF4-FFF2-40B4-BE49-F238E27FC236}">
                <a16:creationId xmlns:a16="http://schemas.microsoft.com/office/drawing/2014/main" id="{B84EAC8D-7010-4EC5-876D-56FC014F39E0}"/>
              </a:ext>
            </a:extLst>
          </p:cNvPr>
          <p:cNvSpPr>
            <a:spLocks noGrp="1"/>
          </p:cNvSpPr>
          <p:nvPr>
            <p:ph idx="10"/>
          </p:nvPr>
        </p:nvSpPr>
        <p:spPr/>
        <p:txBody>
          <a:bodyPr/>
          <a:lstStyle/>
          <a:p>
            <a:r>
              <a:rPr lang="en-US" sz="1800" i="1" dirty="0">
                <a:latin typeface="Roboto Medium"/>
              </a:rPr>
              <a:t>Insert instructor’s name here</a:t>
            </a:r>
          </a:p>
        </p:txBody>
      </p:sp>
      <p:sp>
        <p:nvSpPr>
          <p:cNvPr id="4" name="Content Placeholder 3">
            <a:extLst>
              <a:ext uri="{FF2B5EF4-FFF2-40B4-BE49-F238E27FC236}">
                <a16:creationId xmlns:a16="http://schemas.microsoft.com/office/drawing/2014/main" id="{7376B8E5-3FD5-4E87-A1E8-9F087D0C558C}"/>
              </a:ext>
            </a:extLst>
          </p:cNvPr>
          <p:cNvSpPr>
            <a:spLocks noGrp="1"/>
          </p:cNvSpPr>
          <p:nvPr>
            <p:ph idx="1"/>
          </p:nvPr>
        </p:nvSpPr>
        <p:spPr/>
        <p:txBody>
          <a:bodyPr>
            <a:normAutofit/>
          </a:bodyPr>
          <a:lstStyle/>
          <a:p>
            <a:r>
              <a:rPr lang="en-US" sz="1600" i="1" dirty="0">
                <a:latin typeface="Roboto Light"/>
              </a:rPr>
              <a:t>&lt;You might want to include some background and contact information, such as your email here&gt;</a:t>
            </a:r>
          </a:p>
        </p:txBody>
      </p:sp>
    </p:spTree>
    <p:extLst>
      <p:ext uri="{BB962C8B-B14F-4D97-AF65-F5344CB8AC3E}">
        <p14:creationId xmlns:p14="http://schemas.microsoft.com/office/powerpoint/2010/main" val="4486896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extLst>
              <p:ext uri="{D42A27DB-BD31-4B8C-83A1-F6EECF244321}">
                <p14:modId xmlns:p14="http://schemas.microsoft.com/office/powerpoint/2010/main" val="52023395"/>
              </p:ext>
            </p:extLst>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41546485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2404912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1385611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B072-584D-4873-9458-3BF4D55892BB}"/>
              </a:ext>
            </a:extLst>
          </p:cNvPr>
          <p:cNvSpPr>
            <a:spLocks noGrp="1"/>
          </p:cNvSpPr>
          <p:nvPr>
            <p:ph type="title"/>
          </p:nvPr>
        </p:nvSpPr>
        <p:spPr/>
        <p:txBody>
          <a:bodyPr/>
          <a:lstStyle/>
          <a:p>
            <a:r>
              <a:rPr lang="en-US" dirty="0"/>
              <a:t>Introductions</a:t>
            </a:r>
            <a:endParaRPr lang="en-SG" dirty="0"/>
          </a:p>
        </p:txBody>
      </p:sp>
      <p:sp>
        <p:nvSpPr>
          <p:cNvPr id="3" name="Content Placeholder 2">
            <a:extLst>
              <a:ext uri="{FF2B5EF4-FFF2-40B4-BE49-F238E27FC236}">
                <a16:creationId xmlns:a16="http://schemas.microsoft.com/office/drawing/2014/main" id="{ADBE218A-E615-4F90-B22A-C586FB8E8AAD}"/>
              </a:ext>
            </a:extLst>
          </p:cNvPr>
          <p:cNvSpPr>
            <a:spLocks noGrp="1"/>
          </p:cNvSpPr>
          <p:nvPr>
            <p:ph idx="10"/>
          </p:nvPr>
        </p:nvSpPr>
        <p:spPr/>
        <p:txBody>
          <a:bodyPr/>
          <a:lstStyle/>
          <a:p>
            <a:endParaRPr lang="en-SG" dirty="0"/>
          </a:p>
        </p:txBody>
      </p:sp>
      <p:sp>
        <p:nvSpPr>
          <p:cNvPr id="4" name="Content Placeholder 3">
            <a:extLst>
              <a:ext uri="{FF2B5EF4-FFF2-40B4-BE49-F238E27FC236}">
                <a16:creationId xmlns:a16="http://schemas.microsoft.com/office/drawing/2014/main" id="{42C77944-B052-4C86-86F9-268A54322B00}"/>
              </a:ext>
            </a:extLst>
          </p:cNvPr>
          <p:cNvSpPr>
            <a:spLocks noGrp="1"/>
          </p:cNvSpPr>
          <p:nvPr>
            <p:ph idx="1"/>
          </p:nvPr>
        </p:nvSpPr>
        <p:spPr/>
        <p:txBody>
          <a:bodyPr>
            <a:normAutofit/>
          </a:bodyPr>
          <a:lstStyle/>
          <a:p>
            <a:r>
              <a:rPr lang="en-US" sz="1800" dirty="0"/>
              <a:t>Name</a:t>
            </a:r>
          </a:p>
          <a:p>
            <a:r>
              <a:rPr lang="en-US" sz="1800" dirty="0"/>
              <a:t>Profession/ What you do</a:t>
            </a:r>
          </a:p>
          <a:p>
            <a:r>
              <a:rPr lang="en-US" sz="1800" dirty="0"/>
              <a:t>Do you currently use </a:t>
            </a:r>
            <a:r>
              <a:rPr lang="en-US" sz="1800" dirty="0" err="1"/>
              <a:t>visualisation</a:t>
            </a:r>
            <a:r>
              <a:rPr lang="en-US" sz="1800" dirty="0"/>
              <a:t> in your work?</a:t>
            </a:r>
          </a:p>
          <a:p>
            <a:r>
              <a:rPr lang="en-US" sz="1800" dirty="0"/>
              <a:t>What would be one thing you want to take away from this class?</a:t>
            </a:r>
            <a:endParaRPr lang="en-SG" sz="1800" dirty="0"/>
          </a:p>
        </p:txBody>
      </p:sp>
    </p:spTree>
    <p:extLst>
      <p:ext uri="{BB962C8B-B14F-4D97-AF65-F5344CB8AC3E}">
        <p14:creationId xmlns:p14="http://schemas.microsoft.com/office/powerpoint/2010/main" val="259958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sz="4400" dirty="0">
                <a:latin typeface="Roboto Medium" panose="02000000000000000000" pitchFamily="2" charset="0"/>
                <a:ea typeface="Roboto Medium" panose="02000000000000000000" pitchFamily="2" charset="0"/>
              </a:rPr>
              <a:t>Business Performance Measurement Concepts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big idea – Concepts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measurement is the process of establishing parameters within which resources, programmes, investments and acquisitions should be in order to achieve desired business results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Through this process, an organisation establishes criteria to determine the quality of their activities, their efficiency, and their effectiveness in conducting their business operations</a:t>
            </a:r>
          </a:p>
          <a:p>
            <a:pPr marL="177800" indent="-177800">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Business Performance Measurement serves as both a driver and a feedback mechanism for an </a:t>
            </a:r>
            <a:r>
              <a:rPr lang="en-US" sz="1800" dirty="0" err="1">
                <a:latin typeface="Roboto Light" panose="02000000000000000000" pitchFamily="2" charset="0"/>
                <a:ea typeface="Roboto Light" panose="02000000000000000000" pitchFamily="2" charset="0"/>
              </a:rPr>
              <a:t>organisation</a:t>
            </a:r>
            <a:endParaRPr lang="en-GB" sz="1800" dirty="0">
              <a:latin typeface="Roboto Light" panose="02000000000000000000" pitchFamily="2" charset="0"/>
              <a:ea typeface="Roboto Light" panose="02000000000000000000" pitchFamily="2" charset="0"/>
            </a:endParaRP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3989398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74f7d384-564a-4313-8fa1-2951fad00700"/>
  <p:tag name="AUDIO_IMPORT" val="D:\Projects\E-Learning\ANL303e\Working files\ANL303e Audio\ANL303_SU1_audio_1\sound007.wav"/>
  <p:tag name="AUDIO_ID" val="700"/>
  <p:tag name="ELAPSEDTIME" val="30.067"/>
  <p:tag name="ARTICULATE_SLIDE_PAUSE" val="1"/>
  <p:tag name="ARTICULATE_NAV_LEVEL" val="2"/>
  <p:tag name="ARTICULATE_HIDE_SLIDE" val="1"/>
  <p:tag name="ARTICULATE_PLAYLIST_ID" val="-1"/>
  <p:tag name="ARTICULATE_LOCK_SLIDE" val="0"/>
  <p:tag name="ARTICULATE_SLIDE_NAV" val="7"/>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74f7d384-564a-4313-8fa1-2951fad00700"/>
  <p:tag name="AUDIO_IMPORT" val="D:\Projects\E-Learning\ANL303e\Working files\ANL303e Audio\ANL303_SU1_audio_1\sound007.wav"/>
  <p:tag name="AUDIO_ID" val="700"/>
  <p:tag name="ELAPSEDTIME" val="30.067"/>
  <p:tag name="ARTICULATE_SLIDE_PAUSE" val="1"/>
  <p:tag name="ARTICULATE_NAV_LEVEL" val="2"/>
  <p:tag name="ARTICULATE_HIDE_SLIDE" val="1"/>
  <p:tag name="ARTICULATE_PLAYLIST_ID" val="-1"/>
  <p:tag name="ARTICULATE_LOCK_SLIDE" val="0"/>
  <p:tag name="ARTICULATE_SLIDE_NAV" val="7"/>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12348</TotalTime>
  <Words>4941</Words>
  <Application>Microsoft Office PowerPoint</Application>
  <PresentationFormat>On-screen Show (16:9)</PresentationFormat>
  <Paragraphs>582</Paragraphs>
  <Slides>65</Slides>
  <Notes>21</Notes>
  <HiddenSlides>2</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65</vt:i4>
      </vt:variant>
    </vt:vector>
  </HeadingPairs>
  <TitlesOfParts>
    <vt:vector size="79" baseType="lpstr">
      <vt:lpstr>Arial</vt:lpstr>
      <vt:lpstr>Calibri</vt:lpstr>
      <vt:lpstr>Lucida sans</vt:lpstr>
      <vt:lpstr>Lucida sans</vt:lpstr>
      <vt:lpstr>Montserrat Medium</vt:lpstr>
      <vt:lpstr>Palatino Linotype</vt:lpstr>
      <vt:lpstr>Roboto</vt:lpstr>
      <vt:lpstr>Roboto Condensed</vt:lpstr>
      <vt:lpstr>Roboto Light</vt:lpstr>
      <vt:lpstr>Roboto Medium</vt:lpstr>
      <vt:lpstr>System Font Regular</vt:lpstr>
      <vt:lpstr>Wingdings</vt:lpstr>
      <vt:lpstr>Office Theme</vt:lpstr>
      <vt:lpstr>3_Office Theme</vt:lpstr>
      <vt:lpstr>ANL201 – Study Units</vt:lpstr>
      <vt:lpstr>Visualisation for Business ANL 201</vt:lpstr>
      <vt:lpstr>Learning Objectives of ANL201 </vt:lpstr>
      <vt:lpstr>Assessment Overview</vt:lpstr>
      <vt:lpstr>Important Dates</vt:lpstr>
      <vt:lpstr>Installation of Tableau Desktop and Prep</vt:lpstr>
      <vt:lpstr>Introductions</vt:lpstr>
      <vt:lpstr>Business Performance Measurement Concepts</vt:lpstr>
      <vt:lpstr>Business Performance Measurement</vt:lpstr>
      <vt:lpstr>Business Performance Measurement</vt:lpstr>
      <vt:lpstr>Example of Business Performance Measurement </vt:lpstr>
      <vt:lpstr>Business Performance Measurement Model </vt:lpstr>
      <vt:lpstr>Business Performance Measurement</vt:lpstr>
      <vt:lpstr>Business Performance Measurement</vt:lpstr>
      <vt:lpstr>Business Performance Measurement</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Class Discussion 1</vt:lpstr>
      <vt:lpstr>Class Discussion 1</vt:lpstr>
      <vt:lpstr>The Strategy Map</vt:lpstr>
      <vt:lpstr>The Strategy Map</vt:lpstr>
      <vt:lpstr>The Strategy Map</vt:lpstr>
      <vt:lpstr>The Strategy Map</vt:lpstr>
      <vt:lpstr>The Strategy Map</vt:lpstr>
      <vt:lpstr>The Strategy Map</vt:lpstr>
      <vt:lpstr>The Strategy Map</vt:lpstr>
      <vt:lpstr>The Strategy Map</vt:lpstr>
      <vt:lpstr>Strategic Initiatives</vt:lpstr>
      <vt:lpstr>Internalisation of Business Performance Measurement</vt:lpstr>
      <vt:lpstr>Internalisation of Business Performance Measurement</vt:lpstr>
      <vt:lpstr>Internalisation of Business Performance Measurement</vt:lpstr>
      <vt:lpstr>Internalisation of Business Performance Measurement</vt:lpstr>
      <vt:lpstr>Internalisation of Business Performance Measurement</vt:lpstr>
      <vt:lpstr>Internalisation of Business Performance Measurement</vt:lpstr>
      <vt:lpstr>Class Discussion 2</vt:lpstr>
      <vt:lpstr>Class Discussion 2</vt:lpstr>
      <vt:lpstr>Internalisation of Business Performance Measurement</vt:lpstr>
      <vt:lpstr>Internalisation of Business Performance Measurement</vt:lpstr>
      <vt:lpstr>Class Discussion 3</vt:lpstr>
      <vt:lpstr>Class Discussion 3</vt:lpstr>
      <vt:lpstr>Internalisation of Business Performance Measurement</vt:lpstr>
      <vt:lpstr>Internalisation of Business Performance Measurement</vt:lpstr>
      <vt:lpstr>Summary</vt:lpstr>
      <vt:lpstr>Discussion</vt:lpstr>
      <vt:lpstr>Asia Pacific Strategy – 2015 Performance and commitments</vt:lpstr>
      <vt:lpstr>Tableau (Class Activity)</vt:lpstr>
      <vt:lpstr>PowerPoint Presentation</vt:lpstr>
      <vt:lpstr>PowerPoint Presentation</vt:lpstr>
      <vt:lpstr>PowerPoint Presentation</vt:lpstr>
      <vt:lpstr>PowerPoint Presentation</vt:lpstr>
      <vt:lpstr>Instructor Information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Visualisation for Business ANL 201</dc:title>
  <dc:creator>* LAM VEE TAT (LAN WEIDA)</dc:creator>
  <cp:lastModifiedBy>Munish Kumar</cp:lastModifiedBy>
  <cp:revision>73</cp:revision>
  <dcterms:created xsi:type="dcterms:W3CDTF">2020-01-02T08:25:03Z</dcterms:created>
  <dcterms:modified xsi:type="dcterms:W3CDTF">2021-01-22T06:35:41Z</dcterms:modified>
</cp:coreProperties>
</file>