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1539" autoAdjust="0"/>
  </p:normalViewPr>
  <p:slideViewPr>
    <p:cSldViewPr snapToGrid="0" snapToObjects="1">
      <p:cViewPr varScale="1">
        <p:scale>
          <a:sx n="133" d="100"/>
          <a:sy n="133" d="100"/>
        </p:scale>
        <p:origin x="918"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3/4/2021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retrieve only US data</a:t>
            </a:r>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74013488"/>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a:xfrm>
            <a:off x="260212" y="1905101"/>
            <a:ext cx="8563649" cy="1889300"/>
          </a:xfrm>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1"/>
            <a:ext cx="5058918" cy="97893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274917"/>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56233" y="3224817"/>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Tree>
    <p:extLst>
      <p:ext uri="{BB962C8B-B14F-4D97-AF65-F5344CB8AC3E}">
        <p14:creationId xmlns:p14="http://schemas.microsoft.com/office/powerpoint/2010/main" val="12668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153486" y="772284"/>
            <a:ext cx="6841222" cy="3616375"/>
          </a:xfrm>
          <a:prstGeom prst="rect">
            <a:avLst/>
          </a:prstGeom>
          <a:noFill/>
        </p:spPr>
        <p:txBody>
          <a:bodyPr wrap="square" rtlCol="0">
            <a:spAutoFit/>
          </a:bodyPr>
          <a:lstStyle/>
          <a:p>
            <a:r>
              <a:rPr lang="en-SG" sz="1600" dirty="0">
                <a:latin typeface="Roboto Light"/>
              </a:rPr>
              <a:t>Work with your GBA team-mates to create the following visuals:</a:t>
            </a: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pPr marL="228600" indent="-342900">
              <a:buFont typeface="Arial" panose="020B0604020202020204" pitchFamily="34" charset="0"/>
              <a:buChar char="•"/>
            </a:pPr>
            <a:endParaRPr lang="en-SG" sz="1600" dirty="0">
              <a:latin typeface="Roboto Light"/>
            </a:endParaRPr>
          </a:p>
          <a:p>
            <a:pPr marL="228600" indent="-342900">
              <a:buFont typeface="+mj-lt"/>
              <a:buAutoNum type="arabicParenR"/>
            </a:pPr>
            <a:r>
              <a:rPr lang="en-SG" sz="1600" dirty="0"/>
              <a:t>Use Global Superstore 2016 – Order Data, Using filter on country to retrieve only US data</a:t>
            </a:r>
          </a:p>
          <a:p>
            <a:pPr marL="228600" indent="-342900">
              <a:buFont typeface="+mj-lt"/>
              <a:buAutoNum type="arabicParenR"/>
            </a:pPr>
            <a:endParaRPr lang="en-SG" sz="1600" dirty="0">
              <a:latin typeface="Roboto Light"/>
            </a:endParaRPr>
          </a:p>
          <a:p>
            <a:pPr marL="228600" indent="-342900">
              <a:buFont typeface="+mj-lt"/>
              <a:buAutoNum type="arabicParenR"/>
            </a:pPr>
            <a:r>
              <a:rPr lang="en-SG" sz="1600" dirty="0">
                <a:latin typeface="Roboto Light"/>
              </a:rPr>
              <a:t>Spend about 30 mins doing this; there are 6 charts above; we will pick 6 random teams to show us how they did it. </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a:t>
            </a:r>
            <a:r>
              <a:rPr lang="en-GB" sz="1800" u="sng" dirty="0">
                <a:latin typeface="Roboto Light" panose="02000000000000000000" pitchFamily="2" charset="0"/>
                <a:ea typeface="Roboto Light" panose="02000000000000000000" pitchFamily="2" charset="0"/>
              </a:rPr>
              <a:t>spatial data</a:t>
            </a:r>
            <a:r>
              <a:rPr lang="en-GB" sz="1800" dirty="0">
                <a:latin typeface="Roboto Light" panose="02000000000000000000" pitchFamily="2" charset="0"/>
                <a:ea typeface="Roboto Light" panose="02000000000000000000" pitchFamily="2" charset="0"/>
              </a:rPr>
              <a:t> is with maps that place values within a geographic coordinate. We can visualise the geographic coordinate of a location by mapping the </a:t>
            </a:r>
            <a:r>
              <a:rPr lang="en-GB" sz="1800" u="sng" dirty="0">
                <a:latin typeface="Roboto Light" panose="02000000000000000000" pitchFamily="2" charset="0"/>
                <a:ea typeface="Roboto Light" panose="02000000000000000000" pitchFamily="2" charset="0"/>
              </a:rPr>
              <a:t>latitude and longitude </a:t>
            </a:r>
            <a:r>
              <a:rPr lang="en-GB" sz="1800" dirty="0">
                <a:latin typeface="Roboto Light" panose="02000000000000000000" pitchFamily="2" charset="0"/>
                <a:ea typeface="Roboto Light" panose="02000000000000000000" pitchFamily="2" charset="0"/>
              </a:rPr>
              <a:t>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a:t>
            </a:r>
            <a:r>
              <a:rPr lang="en-GB" sz="1800" u="sng" dirty="0">
                <a:latin typeface="Roboto Light" panose="02000000000000000000" pitchFamily="2" charset="0"/>
                <a:ea typeface="Roboto Light" panose="02000000000000000000" pitchFamily="2" charset="0"/>
              </a:rPr>
              <a:t>density</a:t>
            </a:r>
            <a:r>
              <a:rPr lang="en-GB" sz="1800" dirty="0">
                <a:latin typeface="Roboto Light" panose="02000000000000000000" pitchFamily="2" charset="0"/>
                <a:ea typeface="Roboto Light" panose="02000000000000000000" pitchFamily="2" charset="0"/>
              </a:rPr>
              <a:t> of individual locations across a region is </a:t>
            </a:r>
            <a:r>
              <a:rPr lang="en-GB" sz="1800" u="sng" dirty="0">
                <a:latin typeface="Roboto Light" panose="02000000000000000000" pitchFamily="2" charset="0"/>
                <a:ea typeface="Roboto Light" panose="02000000000000000000" pitchFamily="2" charset="0"/>
              </a:rPr>
              <a:t>more informative </a:t>
            </a:r>
            <a:r>
              <a:rPr lang="en-GB" sz="1800" dirty="0">
                <a:latin typeface="Roboto Light" panose="02000000000000000000" pitchFamily="2" charset="0"/>
                <a:ea typeface="Roboto Light" panose="02000000000000000000" pitchFamily="2" charset="0"/>
              </a:rPr>
              <a:t>than the overlapping points on a map, we may want to </a:t>
            </a:r>
            <a:r>
              <a:rPr lang="en-GB" sz="1800" u="sng" dirty="0">
                <a:latin typeface="Roboto Light" panose="02000000000000000000" pitchFamily="2" charset="0"/>
                <a:ea typeface="Roboto Light" panose="02000000000000000000" pitchFamily="2" charset="0"/>
              </a:rPr>
              <a:t>colour code the region </a:t>
            </a:r>
            <a:r>
              <a:rPr lang="en-GB" sz="1800" dirty="0">
                <a:latin typeface="Roboto Light" panose="02000000000000000000" pitchFamily="2" charset="0"/>
                <a:ea typeface="Roboto Light" panose="02000000000000000000" pitchFamily="2" charset="0"/>
              </a:rPr>
              <a:t>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a:t>
            </a:r>
            <a:r>
              <a:rPr lang="en-GB" sz="1800" u="sng" dirty="0">
                <a:latin typeface="Roboto Light" panose="02000000000000000000" pitchFamily="2" charset="0"/>
                <a:ea typeface="Roboto Light" panose="02000000000000000000" pitchFamily="2" charset="0"/>
              </a:rPr>
              <a:t>size the regions by the data</a:t>
            </a:r>
            <a:r>
              <a:rPr lang="en-GB" sz="1800" dirty="0">
                <a:latin typeface="Roboto Light" panose="02000000000000000000" pitchFamily="2" charset="0"/>
                <a:ea typeface="Roboto Light" panose="02000000000000000000" pitchFamily="2" charset="0"/>
              </a:rPr>
              <a:t>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3349</TotalTime>
  <Words>4189</Words>
  <Application>Microsoft Office PowerPoint</Application>
  <PresentationFormat>On-screen Show (16:9)</PresentationFormat>
  <Paragraphs>344</Paragraphs>
  <Slides>38</Slides>
  <Notes>16</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277</cp:revision>
  <dcterms:created xsi:type="dcterms:W3CDTF">2010-04-12T23:12:02Z</dcterms:created>
  <dcterms:modified xsi:type="dcterms:W3CDTF">2021-03-04T09:05:22Z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