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3" r:id="rId4"/>
    <p:sldId id="265" r:id="rId5"/>
    <p:sldId id="260" r:id="rId6"/>
    <p:sldId id="261" r:id="rId7"/>
    <p:sldId id="267" r:id="rId8"/>
    <p:sldId id="264" r:id="rId9"/>
    <p:sldId id="262" r:id="rId10"/>
    <p:sldId id="268" r:id="rId11"/>
    <p:sldId id="269" r:id="rId12"/>
    <p:sldId id="271" r:id="rId13"/>
    <p:sldId id="272" r:id="rId14"/>
    <p:sldId id="273" r:id="rId15"/>
    <p:sldId id="274"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074" autoAdjust="0"/>
  </p:normalViewPr>
  <p:slideViewPr>
    <p:cSldViewPr snapToGrid="0">
      <p:cViewPr varScale="1">
        <p:scale>
          <a:sx n="95" d="100"/>
          <a:sy n="95" d="100"/>
        </p:scale>
        <p:origin x="10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E42D1-613D-4332-9A19-705EC028E1B3}" type="datetimeFigureOut">
              <a:rPr lang="en-GB" smtClean="0"/>
              <a:t>19/09/2022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1BD37-0194-4D45-8D40-6B5080FA4408}" type="slidenum">
              <a:rPr lang="en-GB" smtClean="0"/>
              <a:t>‹#›</a:t>
            </a:fld>
            <a:endParaRPr lang="en-GB"/>
          </a:p>
        </p:txBody>
      </p:sp>
    </p:spTree>
    <p:extLst>
      <p:ext uri="{BB962C8B-B14F-4D97-AF65-F5344CB8AC3E}">
        <p14:creationId xmlns:p14="http://schemas.microsoft.com/office/powerpoint/2010/main" val="104714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1</a:t>
            </a:fld>
            <a:endParaRPr lang="en-GB"/>
          </a:p>
        </p:txBody>
      </p:sp>
    </p:spTree>
    <p:extLst>
      <p:ext uri="{BB962C8B-B14F-4D97-AF65-F5344CB8AC3E}">
        <p14:creationId xmlns:p14="http://schemas.microsoft.com/office/powerpoint/2010/main" val="2354462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Beyond this project, future studies which would be interesting include forecasting irradiance on the hourly interval to provide more granular insights, other countries with higher variant weather such as UK with 4 seasons,  as well as the deployment of the LSTM models to economic models including PV costs and revenue from energy generated to understand the reliability of these models over time.</a:t>
            </a:r>
          </a:p>
        </p:txBody>
      </p:sp>
      <p:sp>
        <p:nvSpPr>
          <p:cNvPr id="4" name="Slide Number Placeholder 3"/>
          <p:cNvSpPr>
            <a:spLocks noGrp="1"/>
          </p:cNvSpPr>
          <p:nvPr>
            <p:ph type="sldNum" sz="quarter" idx="5"/>
          </p:nvPr>
        </p:nvSpPr>
        <p:spPr/>
        <p:txBody>
          <a:bodyPr/>
          <a:lstStyle/>
          <a:p>
            <a:fld id="{7641BD37-0194-4D45-8D40-6B5080FA4408}" type="slidenum">
              <a:rPr lang="en-GB" smtClean="0"/>
              <a:t>10</a:t>
            </a:fld>
            <a:endParaRPr lang="en-GB"/>
          </a:p>
        </p:txBody>
      </p:sp>
    </p:spTree>
    <p:extLst>
      <p:ext uri="{BB962C8B-B14F-4D97-AF65-F5344CB8AC3E}">
        <p14:creationId xmlns:p14="http://schemas.microsoft.com/office/powerpoint/2010/main" val="190649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will be the end of my presentation, thank you for your attention, and now I will open the floor for questions.</a:t>
            </a:r>
          </a:p>
        </p:txBody>
      </p:sp>
      <p:sp>
        <p:nvSpPr>
          <p:cNvPr id="4" name="Slide Number Placeholder 3"/>
          <p:cNvSpPr>
            <a:spLocks noGrp="1"/>
          </p:cNvSpPr>
          <p:nvPr>
            <p:ph type="sldNum" sz="quarter" idx="5"/>
          </p:nvPr>
        </p:nvSpPr>
        <p:spPr/>
        <p:txBody>
          <a:bodyPr/>
          <a:lstStyle/>
          <a:p>
            <a:fld id="{7641BD37-0194-4D45-8D40-6B5080FA4408}" type="slidenum">
              <a:rPr lang="en-GB" smtClean="0"/>
              <a:t>11</a:t>
            </a:fld>
            <a:endParaRPr lang="en-GB"/>
          </a:p>
        </p:txBody>
      </p:sp>
    </p:spTree>
    <p:extLst>
      <p:ext uri="{BB962C8B-B14F-4D97-AF65-F5344CB8AC3E}">
        <p14:creationId xmlns:p14="http://schemas.microsoft.com/office/powerpoint/2010/main" val="4030866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12</a:t>
            </a:fld>
            <a:endParaRPr lang="en-GB"/>
          </a:p>
        </p:txBody>
      </p:sp>
    </p:spTree>
    <p:extLst>
      <p:ext uri="{BB962C8B-B14F-4D97-AF65-F5344CB8AC3E}">
        <p14:creationId xmlns:p14="http://schemas.microsoft.com/office/powerpoint/2010/main" val="2446164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13</a:t>
            </a:fld>
            <a:endParaRPr lang="en-GB"/>
          </a:p>
        </p:txBody>
      </p:sp>
    </p:spTree>
    <p:extLst>
      <p:ext uri="{BB962C8B-B14F-4D97-AF65-F5344CB8AC3E}">
        <p14:creationId xmlns:p14="http://schemas.microsoft.com/office/powerpoint/2010/main" val="244253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14</a:t>
            </a:fld>
            <a:endParaRPr lang="en-GB"/>
          </a:p>
        </p:txBody>
      </p:sp>
    </p:spTree>
    <p:extLst>
      <p:ext uri="{BB962C8B-B14F-4D97-AF65-F5344CB8AC3E}">
        <p14:creationId xmlns:p14="http://schemas.microsoft.com/office/powerpoint/2010/main" val="97471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15</a:t>
            </a:fld>
            <a:endParaRPr lang="en-GB"/>
          </a:p>
        </p:txBody>
      </p:sp>
    </p:spTree>
    <p:extLst>
      <p:ext uri="{BB962C8B-B14F-4D97-AF65-F5344CB8AC3E}">
        <p14:creationId xmlns:p14="http://schemas.microsoft.com/office/powerpoint/2010/main" val="152200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provide the project background, I first explored a range of industries, and landed on the Singapore’s renewable industry as it is an emerging topic especially with the emerging need to combat climate change. </a:t>
            </a:r>
          </a:p>
          <a:p>
            <a:r>
              <a:rPr lang="en-GB" dirty="0"/>
              <a:t>As renewables rely on natural resources to generate energy, I first looked at Singapore’s geographical features.</a:t>
            </a:r>
            <a:r>
              <a:rPr lang="en-GB" sz="1200" dirty="0">
                <a:effectLst/>
                <a:latin typeface="+mn-lt"/>
                <a:ea typeface="+mn-ea"/>
              </a:rPr>
              <a:t> </a:t>
            </a:r>
            <a:r>
              <a:rPr lang="en-GB" sz="1800" dirty="0">
                <a:effectLst/>
                <a:latin typeface="Times New Roman" panose="02020603050405020304" pitchFamily="18" charset="0"/>
                <a:ea typeface="Palatino Linotype" panose="02040502050505030304" pitchFamily="18" charset="0"/>
              </a:rPr>
              <a:t>While the nation has </a:t>
            </a:r>
            <a:r>
              <a:rPr lang="en-US" sz="1800" dirty="0">
                <a:effectLst/>
                <a:latin typeface="Times New Roman" panose="02020603050405020304" pitchFamily="18" charset="0"/>
                <a:ea typeface="Palatino Linotype" panose="02040502050505030304" pitchFamily="18" charset="0"/>
              </a:rPr>
              <a:t>limited land resources, insufficient wind speeds and hydropower, it boasts intensive solar resources with 1,580 kWh/m</a:t>
            </a:r>
            <a:r>
              <a:rPr lang="en-US" sz="1800" baseline="30000" dirty="0">
                <a:effectLst/>
                <a:latin typeface="Times New Roman" panose="02020603050405020304" pitchFamily="18" charset="0"/>
                <a:ea typeface="Palatino Linotype" panose="02040502050505030304" pitchFamily="18" charset="0"/>
              </a:rPr>
              <a:t>2  </a:t>
            </a:r>
            <a:r>
              <a:rPr lang="en-US" sz="1800" dirty="0">
                <a:effectLst/>
                <a:latin typeface="Times New Roman" panose="02020603050405020304" pitchFamily="18" charset="0"/>
                <a:ea typeface="Palatino Linotype" panose="02040502050505030304" pitchFamily="18" charset="0"/>
              </a:rPr>
              <a:t>of irradiation per annum. Hence, this research will focus on the application of data science in the field of solar energy.</a:t>
            </a:r>
          </a:p>
          <a:p>
            <a:endParaRPr lang="en-US" sz="1800" dirty="0">
              <a:effectLst/>
              <a:latin typeface="Times New Roman" panose="02020603050405020304" pitchFamily="18" charset="0"/>
              <a:ea typeface="Palatino Linotype" panose="02040502050505030304" pitchFamily="18" charset="0"/>
            </a:endParaRPr>
          </a:p>
          <a:p>
            <a:r>
              <a:rPr lang="en-US" sz="1800" dirty="0">
                <a:effectLst/>
                <a:latin typeface="Times New Roman" panose="02020603050405020304" pitchFamily="18" charset="0"/>
                <a:ea typeface="Palatino Linotype" panose="02040502050505030304" pitchFamily="18" charset="0"/>
              </a:rPr>
              <a:t>To scope out the business problem, we examine the solar business landscape. Singapore’s industry consists of private developers who finance and maintain ownership of the solar projects, then recuperating costs by selling the solar energy generated to the contracted agencies. As a result, the project payback period and return on investment relies on the quantity of energy generated from PV systems.</a:t>
            </a:r>
          </a:p>
          <a:p>
            <a:endParaRPr lang="en-US" sz="1800" dirty="0">
              <a:effectLst/>
              <a:latin typeface="Times New Roman" panose="02020603050405020304" pitchFamily="18" charset="0"/>
              <a:ea typeface="Palatino Linotype" panose="02040502050505030304" pitchFamily="18" charset="0"/>
            </a:endParaRPr>
          </a:p>
          <a:p>
            <a:r>
              <a:rPr lang="en-US" sz="1800" dirty="0">
                <a:effectLst/>
                <a:latin typeface="Times New Roman" panose="02020603050405020304" pitchFamily="18" charset="0"/>
                <a:ea typeface="Palatino Linotype" panose="02040502050505030304" pitchFamily="18" charset="0"/>
              </a:rPr>
              <a:t>However, a key issue with solar assets would be intermittent generation. PV generation is strongly dependent on solar irradiation – the quantity of sunlight received per square meter, characterized by high variability due to weather parameters such as cloudy skies or time of day. As solar developers require a feasibility study of the energy potential and economic benefits before investing in PV systems, the need for an accurate irradiance forecast emerges which leads us to the data mining objective: identifying the best model for forecasting annual irradiance</a:t>
            </a:r>
          </a:p>
          <a:p>
            <a:endParaRPr lang="en-US" sz="1800" dirty="0">
              <a:effectLst/>
              <a:latin typeface="Times New Roman" panose="02020603050405020304" pitchFamily="18" charset="0"/>
              <a:ea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7641BD37-0194-4D45-8D40-6B5080FA4408}" type="slidenum">
              <a:rPr lang="en-GB" smtClean="0"/>
              <a:t>2</a:t>
            </a:fld>
            <a:endParaRPr lang="en-GB"/>
          </a:p>
        </p:txBody>
      </p:sp>
    </p:spTree>
    <p:extLst>
      <p:ext uri="{BB962C8B-B14F-4D97-AF65-F5344CB8AC3E}">
        <p14:creationId xmlns:p14="http://schemas.microsoft.com/office/powerpoint/2010/main" val="102983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Across past research, there is a common trend for methodologies to forecast irradiance. These methods can be dissected into </a:t>
            </a:r>
            <a:r>
              <a:rPr lang="en-US" sz="1800" dirty="0">
                <a:effectLst/>
                <a:latin typeface="Times New Roman" panose="02020603050405020304" pitchFamily="18" charset="0"/>
                <a:ea typeface="Palatino Linotype" panose="02040502050505030304" pitchFamily="18" charset="0"/>
              </a:rPr>
              <a:t>numerical weather predictions (NWP) which are the first weather algorithms, followed by statistical approaches such as the Box-Jenkins (ARIMA) methodology, with non-linear algorithms such as neural networks being the latest approach. While numerical weather predictions are still applied today, their forecasting scope is usually up to 3-4 days which is too short for our data mining objective of annual forecasting, hence we will focus on comparing linear and non-linear models for this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Palatino Linotype" panose="02040502050505030304" pitchFamily="18" charset="0"/>
              </a:rPr>
              <a:t>Within linear models, the top contender would be SARIMA, also known as seasonal autoregressive integrated moving average as indicated by </a:t>
            </a:r>
            <a:r>
              <a:rPr lang="en-US" sz="1800" dirty="0" err="1">
                <a:effectLst/>
                <a:latin typeface="Times New Roman" panose="02020603050405020304" pitchFamily="18" charset="0"/>
                <a:ea typeface="Palatino Linotype" panose="02040502050505030304" pitchFamily="18" charset="0"/>
              </a:rPr>
              <a:t>Alsharif</a:t>
            </a:r>
            <a:r>
              <a:rPr lang="en-US" sz="1800" dirty="0">
                <a:effectLst/>
                <a:latin typeface="Times New Roman" panose="02020603050405020304" pitchFamily="18" charset="0"/>
                <a:ea typeface="Palatino Linotype" panose="02040502050505030304" pitchFamily="18" charset="0"/>
              </a:rPr>
              <a:t> et al ; For non-linear models, the long short term memory network by Qing and </a:t>
            </a:r>
            <a:r>
              <a:rPr lang="en-US" sz="1800" dirty="0" err="1">
                <a:effectLst/>
                <a:latin typeface="Times New Roman" panose="02020603050405020304" pitchFamily="18" charset="0"/>
                <a:ea typeface="Palatino Linotype" panose="02040502050505030304" pitchFamily="18" charset="0"/>
              </a:rPr>
              <a:t>Niu</a:t>
            </a:r>
            <a:r>
              <a:rPr lang="en-US" sz="1800" dirty="0">
                <a:effectLst/>
                <a:latin typeface="Times New Roman" panose="02020603050405020304" pitchFamily="18" charset="0"/>
                <a:ea typeface="Palatino Linotype" panose="02040502050505030304" pitchFamily="18" charset="0"/>
              </a:rPr>
              <a:t> is the best model.</a:t>
            </a:r>
            <a:r>
              <a:rPr lang="en-US" sz="1800" dirty="0">
                <a:effectLst/>
                <a:latin typeface="Times New Roman" panose="02020603050405020304" pitchFamily="18" charset="0"/>
                <a:ea typeface="+mn-ea"/>
              </a:rPr>
              <a:t> </a:t>
            </a:r>
            <a:r>
              <a:rPr lang="en-US" sz="1800" dirty="0">
                <a:effectLst/>
                <a:latin typeface="Times New Roman" panose="02020603050405020304" pitchFamily="18" charset="0"/>
                <a:ea typeface="Palatino Linotype" panose="02040502050505030304" pitchFamily="18" charset="0"/>
              </a:rPr>
              <a:t>While SARIMA and LSTM are the top contenders for their linear and non-linear models respectively, a direct comparison has yet to be published in the discipline of irradiance forecasting. Hence, we will employ both the approaches taken by </a:t>
            </a:r>
            <a:r>
              <a:rPr lang="en-US" sz="1800" dirty="0" err="1">
                <a:effectLst/>
                <a:latin typeface="Times New Roman" panose="02020603050405020304" pitchFamily="18" charset="0"/>
                <a:ea typeface="Palatino Linotype" panose="02040502050505030304" pitchFamily="18" charset="0"/>
              </a:rPr>
              <a:t>Alsharif</a:t>
            </a:r>
            <a:r>
              <a:rPr lang="en-US" sz="1800" dirty="0">
                <a:effectLst/>
                <a:latin typeface="Times New Roman" panose="02020603050405020304" pitchFamily="18" charset="0"/>
                <a:ea typeface="Palatino Linotype" panose="02040502050505030304" pitchFamily="18" charset="0"/>
              </a:rPr>
              <a:t> et al. (2019) for SARIMA, as well as Qing &amp; </a:t>
            </a:r>
            <a:r>
              <a:rPr lang="en-US" sz="1800" dirty="0" err="1">
                <a:effectLst/>
                <a:latin typeface="Times New Roman" panose="02020603050405020304" pitchFamily="18" charset="0"/>
                <a:ea typeface="Palatino Linotype" panose="02040502050505030304" pitchFamily="18" charset="0"/>
              </a:rPr>
              <a:t>Niu</a:t>
            </a:r>
            <a:r>
              <a:rPr lang="en-US" sz="1800" dirty="0">
                <a:effectLst/>
                <a:latin typeface="Times New Roman" panose="02020603050405020304" pitchFamily="18" charset="0"/>
                <a:ea typeface="Palatino Linotype" panose="02040502050505030304" pitchFamily="18" charset="0"/>
              </a:rPr>
              <a:t> (2018) for LSTM to forecast daily irradiance</a:t>
            </a:r>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3</a:t>
            </a:fld>
            <a:endParaRPr lang="en-GB"/>
          </a:p>
        </p:txBody>
      </p:sp>
    </p:spTree>
    <p:extLst>
      <p:ext uri="{BB962C8B-B14F-4D97-AF65-F5344CB8AC3E}">
        <p14:creationId xmlns:p14="http://schemas.microsoft.com/office/powerpoint/2010/main" val="381758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data collection, I collected a mix of ordinal and continuous data from NASA Power </a:t>
            </a:r>
            <a:r>
              <a:rPr lang="en-US" sz="1800" dirty="0">
                <a:effectLst/>
                <a:latin typeface="Times New Roman" panose="02020603050405020304" pitchFamily="18" charset="0"/>
                <a:ea typeface="Palatino Linotype" panose="02040502050505030304" pitchFamily="18" charset="0"/>
              </a:rPr>
              <a:t>renewable energy dataset, which includes weather parameters collected from satellites to facilitate the system planning phase for PV and wind powered assets</a:t>
            </a:r>
            <a:r>
              <a:rPr lang="en-GB" dirty="0"/>
              <a:t>. Data from 5 locations were collected as illustrated in figure 1, to cover for north south east west and central of Singapore. The ordinal data would be the year, month and day of the weather parameters collected – ranging from 2010 January to December 2021. The continuous data would be the weather parameters such as solar irradiance, the daily averages of temperature, dew point which </a:t>
            </a:r>
            <a:r>
              <a:rPr lang="en-SG" b="0" i="0" dirty="0">
                <a:solidFill>
                  <a:srgbClr val="BDC1C6"/>
                </a:solidFill>
                <a:effectLst/>
                <a:latin typeface="arial" panose="020B0604020202020204" pitchFamily="34" charset="0"/>
              </a:rPr>
              <a:t>indicates the amount of moisture in the air</a:t>
            </a:r>
            <a:r>
              <a:rPr lang="en-GB" dirty="0"/>
              <a:t>, wet bulb </a:t>
            </a:r>
            <a:r>
              <a:rPr lang="en-GB" sz="1200" kern="1200" dirty="0">
                <a:solidFill>
                  <a:schemeClr val="tx1"/>
                </a:solidFill>
                <a:latin typeface="+mn-lt"/>
                <a:ea typeface="+mn-ea"/>
                <a:cs typeface="+mn-cs"/>
              </a:rPr>
              <a:t>temperature which </a:t>
            </a:r>
            <a:r>
              <a:rPr lang="en-SG" sz="1200" kern="1200" dirty="0">
                <a:solidFill>
                  <a:schemeClr val="tx1"/>
                </a:solidFill>
                <a:latin typeface="+mn-lt"/>
                <a:ea typeface="+mn-ea"/>
                <a:cs typeface="+mn-cs"/>
              </a:rPr>
              <a:t>measures how much water vapor the atmosphere can hold</a:t>
            </a:r>
            <a:r>
              <a:rPr lang="en-GB" sz="1200" kern="1200" dirty="0">
                <a:solidFill>
                  <a:schemeClr val="tx1"/>
                </a:solidFill>
                <a:latin typeface="+mn-lt"/>
                <a:ea typeface="+mn-ea"/>
                <a:cs typeface="+mn-cs"/>
              </a:rPr>
              <a:t>, humidity, precipitation, surface pressure, wind speed and wind direction for 10- and 50-meters elevation, and lastly all sky insolation which refers to how cloudy the sky is. For data understanding analysis, the solar irradiance tends to cluster in the higher range as indicated in the solar irradiance histogram which is left skewed.</a:t>
            </a:r>
          </a:p>
        </p:txBody>
      </p:sp>
      <p:sp>
        <p:nvSpPr>
          <p:cNvPr id="4" name="Slide Number Placeholder 3"/>
          <p:cNvSpPr>
            <a:spLocks noGrp="1"/>
          </p:cNvSpPr>
          <p:nvPr>
            <p:ph type="sldNum" sz="quarter" idx="5"/>
          </p:nvPr>
        </p:nvSpPr>
        <p:spPr/>
        <p:txBody>
          <a:bodyPr/>
          <a:lstStyle/>
          <a:p>
            <a:fld id="{7641BD37-0194-4D45-8D40-6B5080FA4408}" type="slidenum">
              <a:rPr lang="en-GB" smtClean="0"/>
              <a:t>4</a:t>
            </a:fld>
            <a:endParaRPr lang="en-GB"/>
          </a:p>
        </p:txBody>
      </p:sp>
    </p:spTree>
    <p:extLst>
      <p:ext uri="{BB962C8B-B14F-4D97-AF65-F5344CB8AC3E}">
        <p14:creationId xmlns:p14="http://schemas.microsoft.com/office/powerpoint/2010/main" val="405839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BDC1C6"/>
                </a:solidFill>
                <a:effectLst/>
                <a:latin typeface="arial" panose="020B0604020202020204" pitchFamily="34" charset="0"/>
              </a:rPr>
              <a:t>Upon reading raw data into Python, </a:t>
            </a:r>
            <a:r>
              <a:rPr lang="en-US" sz="1800" dirty="0">
                <a:effectLst/>
                <a:latin typeface="Times New Roman" panose="02020603050405020304" pitchFamily="18" charset="0"/>
                <a:ea typeface="Palatino Linotype" panose="02040502050505030304" pitchFamily="18" charset="0"/>
              </a:rPr>
              <a:t>there are 9 missing entries for downward radiation and 170 missing values for insolation clearness index. To fill in the missing values, interpolation is performed using historical data as reference. After filling in the missing data, removal of outliers was then carried out. Data from the 5 locations is then consolidated by computing the daily average. Afterwards, the data preparation steps are customized to the model requirements. In the case of SARIMA, I will apply stationery and seasonality test.</a:t>
            </a:r>
            <a:r>
              <a:rPr lang="en-SG" b="0" i="0" dirty="0">
                <a:solidFill>
                  <a:srgbClr val="BDC1C6"/>
                </a:solidFill>
                <a:effectLst/>
                <a:latin typeface="arial" panose="020B0604020202020204" pitchFamily="34" charset="0"/>
              </a:rPr>
              <a:t>Stationarity </a:t>
            </a:r>
            <a:r>
              <a:rPr lang="en-SG" sz="1200" b="0" i="0" kern="1200" dirty="0">
                <a:solidFill>
                  <a:srgbClr val="BDC1C6"/>
                </a:solidFill>
                <a:effectLst/>
                <a:latin typeface="arial" panose="020B0604020202020204" pitchFamily="34" charset="0"/>
                <a:ea typeface="+mn-ea"/>
                <a:cs typeface="+mn-cs"/>
              </a:rPr>
              <a:t>means that the statistical properties of a process generating a time series do not change over time. It is important for a time series to be stationary as it has a significant impact on the model’s predictability. On the other hand, seasonality refers to regular and predictable changes that recur every calendar year, testing for it will help to improve model performance and insights. </a:t>
            </a:r>
          </a:p>
          <a:p>
            <a:r>
              <a:rPr lang="en-SG" sz="1200" b="0" i="0" kern="1200" dirty="0">
                <a:solidFill>
                  <a:srgbClr val="BDC1C6"/>
                </a:solidFill>
                <a:effectLst/>
                <a:latin typeface="arial" panose="020B0604020202020204" pitchFamily="34" charset="0"/>
                <a:ea typeface="+mn-ea"/>
                <a:cs typeface="+mn-cs"/>
              </a:rPr>
              <a:t>As LSTM models use a variety of inputs with different value ranges, normalization is necessary to reduce computation time. This involves scaling data inputs into the range between 0 to 1 while preserving relationships between variables. </a:t>
            </a:r>
          </a:p>
          <a:p>
            <a:endParaRPr lang="en-GB" sz="1200" b="0" i="0" kern="1200" dirty="0">
              <a:solidFill>
                <a:srgbClr val="BDC1C6"/>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7641BD37-0194-4D45-8D40-6B5080FA4408}" type="slidenum">
              <a:rPr lang="en-GB" smtClean="0"/>
              <a:t>5</a:t>
            </a:fld>
            <a:endParaRPr lang="en-GB"/>
          </a:p>
        </p:txBody>
      </p:sp>
    </p:spTree>
    <p:extLst>
      <p:ext uri="{BB962C8B-B14F-4D97-AF65-F5344CB8AC3E}">
        <p14:creationId xmlns:p14="http://schemas.microsoft.com/office/powerpoint/2010/main" val="69134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Palatino Linotype" panose="02040502050505030304" pitchFamily="18" charset="0"/>
              </a:rPr>
              <a:t>As a permutation of the ARIMA algorithm, SARIMA, is similarly constituted by the autoregressive (AR) and moving average (MA) terms. SARIMA does not only carry over ARIMA’s reliability and simplicity in forecasting solar irradiance but has also been proven to be effective in modelling seasonal data such as daily solar irradiance over the year as identified in the literature review. As SARIMA is univariate in nature, only day input and solar irradiance parameter is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Palatino Linotype" panose="02040502050505030304" pitchFamily="18" charset="0"/>
              </a:rPr>
              <a:t>For stationarity test, I use ADF test which is binary, as it tells us whether the unit root is present in the model which implies non-stationarity. As our p-value was less than the significance level of 0.05, we rejected the null hypothesis and concluded that our time series is stationary without the need for differencing. </a:t>
            </a:r>
          </a:p>
          <a:p>
            <a:r>
              <a:rPr lang="en-US" sz="1800" dirty="0">
                <a:effectLst/>
                <a:latin typeface="Times New Roman" panose="02020603050405020304" pitchFamily="18" charset="0"/>
                <a:ea typeface="Palatino Linotype" panose="02040502050505030304" pitchFamily="18" charset="0"/>
              </a:rPr>
              <a:t>To find the optimal SARIMA parameters, we included several combinations to determine the best model. Akaike information criterion (AIC) is a popular metric for measuring prediction error for statistical models. Using the maximum likelihood estimation as a basis for scoring, the model with the lowest AIC would provide the best fit.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Palatino Linotype" panose="02040502050505030304" pitchFamily="18" charset="0"/>
              </a:rPr>
              <a:t>Our next step would then be to fit the training data based on the model parameters. For the train: test split, we used data from 2010 to 2020 as training data, followed by 2021 irradiance for testing data.</a:t>
            </a:r>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6</a:t>
            </a:fld>
            <a:endParaRPr lang="en-GB"/>
          </a:p>
        </p:txBody>
      </p:sp>
    </p:spTree>
    <p:extLst>
      <p:ext uri="{BB962C8B-B14F-4D97-AF65-F5344CB8AC3E}">
        <p14:creationId xmlns:p14="http://schemas.microsoft.com/office/powerpoint/2010/main" val="304053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Palatino Linotype" panose="02040502050505030304" pitchFamily="18" charset="0"/>
              </a:rPr>
              <a:t>As we are comparing the SARIMA model against the LSTM approach, we would use RMSE as the common scoring metric. By comparing the model forecasts with observed data, our model generated an MSE of 1.8 and a RMSE of 1.34. To examine the goodness of fit, we then plotted the standardized residual for daily irradiance. </a:t>
            </a:r>
            <a:r>
              <a:rPr lang="en-US" sz="1800" dirty="0">
                <a:effectLst/>
                <a:latin typeface="Times New Roman" panose="02020603050405020304" pitchFamily="18" charset="0"/>
                <a:ea typeface="Palatino Linotype" panose="02040502050505030304" pitchFamily="18" charset="0"/>
                <a:cs typeface="Palatino Linotype" panose="02040502050505030304" pitchFamily="18" charset="0"/>
              </a:rPr>
              <a:t>The residual plot tells us if our model has captured the information needed from the time series. While there are a few outliers, they fall within the 95% confidence interval as majority of irradiance residuals are between ±3. Another measure of model goodness would be the correlogram. This visualization tells us the degree of correlation across different lags. As observed from the figure, the correlation is within ±0.25 for lag 1 onwards. Using the benchmarks from past literature review such as </a:t>
            </a:r>
            <a:r>
              <a:rPr lang="en-US" sz="1800" dirty="0" err="1">
                <a:effectLst/>
                <a:latin typeface="Times New Roman" panose="02020603050405020304" pitchFamily="18" charset="0"/>
                <a:ea typeface="Palatino Linotype" panose="02040502050505030304" pitchFamily="18" charset="0"/>
                <a:cs typeface="Palatino Linotype" panose="02040502050505030304" pitchFamily="18" charset="0"/>
              </a:rPr>
              <a:t>Alsharif</a:t>
            </a:r>
            <a:r>
              <a:rPr lang="en-US" sz="1800" dirty="0">
                <a:effectLst/>
                <a:latin typeface="Times New Roman" panose="02020603050405020304" pitchFamily="18" charset="0"/>
                <a:ea typeface="Palatino Linotype" panose="02040502050505030304" pitchFamily="18" charset="0"/>
                <a:cs typeface="Palatino Linotype" panose="02040502050505030304" pitchFamily="18" charset="0"/>
              </a:rPr>
              <a:t> et al, we can conclude that the residuals are uncorrelated, and that our model has captured the information needed for forecasting. </a:t>
            </a:r>
            <a:endParaRPr lang="en-SG"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GB" dirty="0"/>
          </a:p>
        </p:txBody>
      </p:sp>
      <p:sp>
        <p:nvSpPr>
          <p:cNvPr id="4" name="Slide Number Placeholder 3"/>
          <p:cNvSpPr>
            <a:spLocks noGrp="1"/>
          </p:cNvSpPr>
          <p:nvPr>
            <p:ph type="sldNum" sz="quarter" idx="5"/>
          </p:nvPr>
        </p:nvSpPr>
        <p:spPr/>
        <p:txBody>
          <a:bodyPr/>
          <a:lstStyle/>
          <a:p>
            <a:fld id="{7641BD37-0194-4D45-8D40-6B5080FA4408}" type="slidenum">
              <a:rPr lang="en-GB" smtClean="0"/>
              <a:t>7</a:t>
            </a:fld>
            <a:endParaRPr lang="en-GB"/>
          </a:p>
        </p:txBody>
      </p:sp>
    </p:spTree>
    <p:extLst>
      <p:ext uri="{BB962C8B-B14F-4D97-AF65-F5344CB8AC3E}">
        <p14:creationId xmlns:p14="http://schemas.microsoft.com/office/powerpoint/2010/main" val="253975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Palatino Linotype" panose="02040502050505030304" pitchFamily="18" charset="0"/>
              </a:rPr>
              <a:t>Unlike the SARIMA methodology, the long short term memory network, also known as LSTM, requires other input weather parameters as explored in the data understanding phase. As illustrated in figure 6, the LSTM’s holds a memory cell which retains the captured information over longer time periods and preserves useful constituents using its input and forget gates, hence optimizing information captured while reducing computation intensity. By taking in the variable inputs, the LSTM algorithm applies a recurrent connection within the hidden layer to capture information associated with sequential data . As a deep learning algorithm, the LSTM model also has a greater emphasis on hyperparameter tuning to avoid model over and underfitting. As compared to parameters which are derived from model training, hyperparameters are defined before training. As the value of these hyperparameters significantly impact model performance, we employed Python’s </a:t>
            </a:r>
            <a:r>
              <a:rPr lang="en-US" sz="1800" dirty="0" err="1">
                <a:effectLst/>
                <a:latin typeface="Times New Roman" panose="02020603050405020304" pitchFamily="18" charset="0"/>
                <a:ea typeface="Palatino Linotype" panose="02040502050505030304" pitchFamily="18" charset="0"/>
              </a:rPr>
              <a:t>randomizedsearch</a:t>
            </a:r>
            <a:r>
              <a:rPr lang="en-US" sz="1800" dirty="0">
                <a:effectLst/>
                <a:latin typeface="Times New Roman" panose="02020603050405020304" pitchFamily="18" charset="0"/>
                <a:ea typeface="Palatino Linotype" panose="02040502050505030304" pitchFamily="18" charset="0"/>
              </a:rPr>
              <a:t> to test out a range of hyperparameters and determine the model with the best R</a:t>
            </a:r>
            <a:r>
              <a:rPr lang="en-US" sz="1800" baseline="30000" dirty="0">
                <a:effectLst/>
                <a:latin typeface="Times New Roman" panose="02020603050405020304" pitchFamily="18" charset="0"/>
                <a:ea typeface="Palatino Linotype" panose="02040502050505030304" pitchFamily="18" charset="0"/>
              </a:rPr>
              <a:t>2</a:t>
            </a:r>
            <a:r>
              <a:rPr lang="en-US" sz="1800" dirty="0">
                <a:effectLst/>
                <a:latin typeface="Times New Roman" panose="02020603050405020304" pitchFamily="18" charset="0"/>
                <a:ea typeface="Palatino Linotype" panose="02040502050505030304" pitchFamily="18" charset="0"/>
              </a:rPr>
              <a:t> value.  After applying the optimal hyperparameter, we generated a forecasted model in figure 7 with </a:t>
            </a:r>
            <a:r>
              <a:rPr lang="en-SG" sz="1800" dirty="0"/>
              <a:t>MSE of 0.02 and a RMSE of 0.14, which can be observed in the testing phase.</a:t>
            </a:r>
            <a:endParaRPr lang="en-US" sz="1800" dirty="0">
              <a:effectLst/>
              <a:latin typeface="Times New Roman" panose="02020603050405020304" pitchFamily="18" charset="0"/>
              <a:ea typeface="Palatino Linotype" panose="02040502050505030304" pitchFamily="18" charset="0"/>
            </a:endParaRPr>
          </a:p>
          <a:p>
            <a:endParaRPr lang="en-GB" dirty="0"/>
          </a:p>
          <a:p>
            <a:r>
              <a:rPr lang="en-GB" dirty="0"/>
              <a:t>https://dwbi1.wordpress.com/2021/08/07/recurrent-neural-network-rnn-and-lstm/</a:t>
            </a:r>
          </a:p>
        </p:txBody>
      </p:sp>
      <p:sp>
        <p:nvSpPr>
          <p:cNvPr id="4" name="Slide Number Placeholder 3"/>
          <p:cNvSpPr>
            <a:spLocks noGrp="1"/>
          </p:cNvSpPr>
          <p:nvPr>
            <p:ph type="sldNum" sz="quarter" idx="5"/>
          </p:nvPr>
        </p:nvSpPr>
        <p:spPr/>
        <p:txBody>
          <a:bodyPr/>
          <a:lstStyle/>
          <a:p>
            <a:fld id="{7641BD37-0194-4D45-8D40-6B5080FA4408}" type="slidenum">
              <a:rPr lang="en-GB" smtClean="0"/>
              <a:t>8</a:t>
            </a:fld>
            <a:endParaRPr lang="en-GB"/>
          </a:p>
        </p:txBody>
      </p:sp>
    </p:spTree>
    <p:extLst>
      <p:ext uri="{BB962C8B-B14F-4D97-AF65-F5344CB8AC3E}">
        <p14:creationId xmlns:p14="http://schemas.microsoft.com/office/powerpoint/2010/main" val="1201858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putting both forecasts side by side, with the orange lines being forecast and blue lines being testing data, we can observe that the LSTM model is much better at capturing the finer variations in irradiance across the year. Supported by LSTM’s lower MSE and RMSE, we can hence conclude that LSTM is the better performing model. While the scope of this research focuses on MSE and RMSE as the means of model comparison, some limitation to consider would be the complexity of neural network like LSTM which makes it harder to interpret than SARIMA, as well as the longer computation time as it takes other weather parameters as inputs. Having said that, the benefit of including other weather parameters supported by LSTM’s sequential modelling supports its position as one of the best forecasting algorithms for annual irradiance.</a:t>
            </a:r>
          </a:p>
        </p:txBody>
      </p:sp>
      <p:sp>
        <p:nvSpPr>
          <p:cNvPr id="4" name="Slide Number Placeholder 3"/>
          <p:cNvSpPr>
            <a:spLocks noGrp="1"/>
          </p:cNvSpPr>
          <p:nvPr>
            <p:ph type="sldNum" sz="quarter" idx="5"/>
          </p:nvPr>
        </p:nvSpPr>
        <p:spPr/>
        <p:txBody>
          <a:bodyPr/>
          <a:lstStyle/>
          <a:p>
            <a:fld id="{7641BD37-0194-4D45-8D40-6B5080FA4408}" type="slidenum">
              <a:rPr lang="en-GB" smtClean="0"/>
              <a:t>9</a:t>
            </a:fld>
            <a:endParaRPr lang="en-GB"/>
          </a:p>
        </p:txBody>
      </p:sp>
    </p:spTree>
    <p:extLst>
      <p:ext uri="{BB962C8B-B14F-4D97-AF65-F5344CB8AC3E}">
        <p14:creationId xmlns:p14="http://schemas.microsoft.com/office/powerpoint/2010/main" val="235154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F839-C01D-5A81-594E-725C6973D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E5DE9F-FA2A-F89B-960A-54D5626EC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917DD9-5900-B247-1D93-BEC3D01EFFF6}"/>
              </a:ext>
            </a:extLst>
          </p:cNvPr>
          <p:cNvSpPr>
            <a:spLocks noGrp="1"/>
          </p:cNvSpPr>
          <p:nvPr>
            <p:ph type="dt" sz="half" idx="10"/>
          </p:nvPr>
        </p:nvSpPr>
        <p:spPr/>
        <p:txBody>
          <a:bodyPr/>
          <a:lstStyle/>
          <a:p>
            <a:fld id="{3F977988-535B-44F8-BD1E-43F007484824}" type="datetime1">
              <a:rPr lang="en-GB" smtClean="0"/>
              <a:t>19/09/2022</a:t>
            </a:fld>
            <a:endParaRPr lang="en-GB"/>
          </a:p>
        </p:txBody>
      </p:sp>
      <p:sp>
        <p:nvSpPr>
          <p:cNvPr id="5" name="Footer Placeholder 4">
            <a:extLst>
              <a:ext uri="{FF2B5EF4-FFF2-40B4-BE49-F238E27FC236}">
                <a16:creationId xmlns:a16="http://schemas.microsoft.com/office/drawing/2014/main" id="{A17196EE-FB74-9986-E420-3B9292AFE7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AAE0A0-023B-A937-5554-7C76F26F8193}"/>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105526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409E-6970-7CB6-7E58-B0F8AC27CF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BE440-E79C-EE3A-627E-1EECE96FA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5C3741-C94D-B3D6-0B0D-217B8A4DE417}"/>
              </a:ext>
            </a:extLst>
          </p:cNvPr>
          <p:cNvSpPr>
            <a:spLocks noGrp="1"/>
          </p:cNvSpPr>
          <p:nvPr>
            <p:ph type="dt" sz="half" idx="10"/>
          </p:nvPr>
        </p:nvSpPr>
        <p:spPr/>
        <p:txBody>
          <a:bodyPr/>
          <a:lstStyle/>
          <a:p>
            <a:fld id="{456434D6-22B4-48DB-9FB1-4637EED94B6F}" type="datetime1">
              <a:rPr lang="en-GB" smtClean="0"/>
              <a:t>19/09/2022</a:t>
            </a:fld>
            <a:endParaRPr lang="en-GB"/>
          </a:p>
        </p:txBody>
      </p:sp>
      <p:sp>
        <p:nvSpPr>
          <p:cNvPr id="5" name="Footer Placeholder 4">
            <a:extLst>
              <a:ext uri="{FF2B5EF4-FFF2-40B4-BE49-F238E27FC236}">
                <a16:creationId xmlns:a16="http://schemas.microsoft.com/office/drawing/2014/main" id="{124C5AFE-530F-E1DE-6EBA-F9D19BEA23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449A82-7901-9C95-8487-9BC521408683}"/>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369795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EA1F8-E784-B918-3FB5-1872009B9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3D3E07-C9CE-8420-61F5-D8062B4C9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3522E5-2531-2530-6FBB-2E9E0A6B03C6}"/>
              </a:ext>
            </a:extLst>
          </p:cNvPr>
          <p:cNvSpPr>
            <a:spLocks noGrp="1"/>
          </p:cNvSpPr>
          <p:nvPr>
            <p:ph type="dt" sz="half" idx="10"/>
          </p:nvPr>
        </p:nvSpPr>
        <p:spPr/>
        <p:txBody>
          <a:bodyPr/>
          <a:lstStyle/>
          <a:p>
            <a:fld id="{DD5BA85F-474D-4BB0-935A-768BAF8A0B95}" type="datetime1">
              <a:rPr lang="en-GB" smtClean="0"/>
              <a:t>19/09/2022</a:t>
            </a:fld>
            <a:endParaRPr lang="en-GB"/>
          </a:p>
        </p:txBody>
      </p:sp>
      <p:sp>
        <p:nvSpPr>
          <p:cNvPr id="5" name="Footer Placeholder 4">
            <a:extLst>
              <a:ext uri="{FF2B5EF4-FFF2-40B4-BE49-F238E27FC236}">
                <a16:creationId xmlns:a16="http://schemas.microsoft.com/office/drawing/2014/main" id="{0E246E9D-1BA2-5FF6-AD86-24034812CE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89AAC-E447-B7C1-C058-30BF9B425449}"/>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43785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37B-9A71-3232-94CB-6AD06F4F43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815C24-9D69-9C68-29A7-5639652F7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AF81D1-70CE-0EDC-1310-3B9D30BD5DC6}"/>
              </a:ext>
            </a:extLst>
          </p:cNvPr>
          <p:cNvSpPr>
            <a:spLocks noGrp="1"/>
          </p:cNvSpPr>
          <p:nvPr>
            <p:ph type="dt" sz="half" idx="10"/>
          </p:nvPr>
        </p:nvSpPr>
        <p:spPr/>
        <p:txBody>
          <a:bodyPr/>
          <a:lstStyle/>
          <a:p>
            <a:fld id="{E6610176-91FD-46B9-8ACB-34F1364631FA}" type="datetime1">
              <a:rPr lang="en-GB" smtClean="0"/>
              <a:t>19/09/2022</a:t>
            </a:fld>
            <a:endParaRPr lang="en-GB"/>
          </a:p>
        </p:txBody>
      </p:sp>
      <p:sp>
        <p:nvSpPr>
          <p:cNvPr id="5" name="Footer Placeholder 4">
            <a:extLst>
              <a:ext uri="{FF2B5EF4-FFF2-40B4-BE49-F238E27FC236}">
                <a16:creationId xmlns:a16="http://schemas.microsoft.com/office/drawing/2014/main" id="{96788EAF-5FE1-7154-EF8D-E6963E4F7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E84985-1360-7752-9BEC-1AF33DDD92DD}"/>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142732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AF10-5945-FFDE-16EC-B516C3B02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CBDF2E-9A9F-029F-49D1-AB634A944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285A7-F207-6541-980A-37C77C56C108}"/>
              </a:ext>
            </a:extLst>
          </p:cNvPr>
          <p:cNvSpPr>
            <a:spLocks noGrp="1"/>
          </p:cNvSpPr>
          <p:nvPr>
            <p:ph type="dt" sz="half" idx="10"/>
          </p:nvPr>
        </p:nvSpPr>
        <p:spPr/>
        <p:txBody>
          <a:bodyPr/>
          <a:lstStyle/>
          <a:p>
            <a:fld id="{B12D1649-4550-40D4-8BCD-C5FB14D08FC2}" type="datetime1">
              <a:rPr lang="en-GB" smtClean="0"/>
              <a:t>19/09/2022</a:t>
            </a:fld>
            <a:endParaRPr lang="en-GB"/>
          </a:p>
        </p:txBody>
      </p:sp>
      <p:sp>
        <p:nvSpPr>
          <p:cNvPr id="5" name="Footer Placeholder 4">
            <a:extLst>
              <a:ext uri="{FF2B5EF4-FFF2-40B4-BE49-F238E27FC236}">
                <a16:creationId xmlns:a16="http://schemas.microsoft.com/office/drawing/2014/main" id="{29E4AA50-CFB0-D273-C5A0-47FE39FD5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2984D-AAD7-537C-D39F-1554F9CFCFF5}"/>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30756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B04C-6E5E-84BD-8BB0-D3494D438D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EC84F1-B7FA-11D8-2723-041E800FFA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FF3276-18A9-5836-2FCC-A3458FF6A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063D3D-0DFF-2841-EB4D-BE8FD328E852}"/>
              </a:ext>
            </a:extLst>
          </p:cNvPr>
          <p:cNvSpPr>
            <a:spLocks noGrp="1"/>
          </p:cNvSpPr>
          <p:nvPr>
            <p:ph type="dt" sz="half" idx="10"/>
          </p:nvPr>
        </p:nvSpPr>
        <p:spPr/>
        <p:txBody>
          <a:bodyPr/>
          <a:lstStyle/>
          <a:p>
            <a:fld id="{96BE208E-AFA7-4654-8D2F-BEB8F8DA8AB2}" type="datetime1">
              <a:rPr lang="en-GB" smtClean="0"/>
              <a:t>19/09/2022</a:t>
            </a:fld>
            <a:endParaRPr lang="en-GB"/>
          </a:p>
        </p:txBody>
      </p:sp>
      <p:sp>
        <p:nvSpPr>
          <p:cNvPr id="6" name="Footer Placeholder 5">
            <a:extLst>
              <a:ext uri="{FF2B5EF4-FFF2-40B4-BE49-F238E27FC236}">
                <a16:creationId xmlns:a16="http://schemas.microsoft.com/office/drawing/2014/main" id="{E7E84ED9-D069-C060-55D2-2B9A78F236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74175E-00D1-8778-7169-7927B8BF6422}"/>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146276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C348-A26C-FFF2-56E1-EE1599061D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09EB38-8EB8-20B5-39B3-0CB660263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923B0-FAFB-B693-5130-699BD85244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54D618-F42F-08B1-19E8-715582EED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DC93A-39C5-2A15-5E29-723B01AA4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5BB30C-76D9-4E51-F065-1582D2F8CB16}"/>
              </a:ext>
            </a:extLst>
          </p:cNvPr>
          <p:cNvSpPr>
            <a:spLocks noGrp="1"/>
          </p:cNvSpPr>
          <p:nvPr>
            <p:ph type="dt" sz="half" idx="10"/>
          </p:nvPr>
        </p:nvSpPr>
        <p:spPr/>
        <p:txBody>
          <a:bodyPr/>
          <a:lstStyle/>
          <a:p>
            <a:fld id="{A2320988-67FA-4094-A298-8BFDF7933345}" type="datetime1">
              <a:rPr lang="en-GB" smtClean="0"/>
              <a:t>19/09/2022</a:t>
            </a:fld>
            <a:endParaRPr lang="en-GB"/>
          </a:p>
        </p:txBody>
      </p:sp>
      <p:sp>
        <p:nvSpPr>
          <p:cNvPr id="8" name="Footer Placeholder 7">
            <a:extLst>
              <a:ext uri="{FF2B5EF4-FFF2-40B4-BE49-F238E27FC236}">
                <a16:creationId xmlns:a16="http://schemas.microsoft.com/office/drawing/2014/main" id="{EDB9A5E5-E079-5CF0-D302-4413498D74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B10946-B909-1CFD-AB08-22451EF316EB}"/>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379082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1767-4F44-3DD2-0A3C-3B7B201764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FE5635-0C0C-3B73-E8AF-77306855A81D}"/>
              </a:ext>
            </a:extLst>
          </p:cNvPr>
          <p:cNvSpPr>
            <a:spLocks noGrp="1"/>
          </p:cNvSpPr>
          <p:nvPr>
            <p:ph type="dt" sz="half" idx="10"/>
          </p:nvPr>
        </p:nvSpPr>
        <p:spPr/>
        <p:txBody>
          <a:bodyPr/>
          <a:lstStyle/>
          <a:p>
            <a:fld id="{05D734E0-BB75-480C-A54C-6C8EB1BF0CCF}" type="datetime1">
              <a:rPr lang="en-GB" smtClean="0"/>
              <a:t>19/09/2022</a:t>
            </a:fld>
            <a:endParaRPr lang="en-GB"/>
          </a:p>
        </p:txBody>
      </p:sp>
      <p:sp>
        <p:nvSpPr>
          <p:cNvPr id="4" name="Footer Placeholder 3">
            <a:extLst>
              <a:ext uri="{FF2B5EF4-FFF2-40B4-BE49-F238E27FC236}">
                <a16:creationId xmlns:a16="http://schemas.microsoft.com/office/drawing/2014/main" id="{65376B22-A9E1-6B02-BCE7-277267ED752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D2D507-0328-DDA2-B4FF-AE9A59E2B33A}"/>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27458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30839-294A-BEA7-5D57-00E6E5784CBA}"/>
              </a:ext>
            </a:extLst>
          </p:cNvPr>
          <p:cNvSpPr>
            <a:spLocks noGrp="1"/>
          </p:cNvSpPr>
          <p:nvPr>
            <p:ph type="dt" sz="half" idx="10"/>
          </p:nvPr>
        </p:nvSpPr>
        <p:spPr/>
        <p:txBody>
          <a:bodyPr/>
          <a:lstStyle/>
          <a:p>
            <a:fld id="{CEA68D07-0D24-4C56-AA58-C30FA8BA2360}" type="datetime1">
              <a:rPr lang="en-GB" smtClean="0"/>
              <a:t>19/09/2022</a:t>
            </a:fld>
            <a:endParaRPr lang="en-GB"/>
          </a:p>
        </p:txBody>
      </p:sp>
      <p:sp>
        <p:nvSpPr>
          <p:cNvPr id="3" name="Footer Placeholder 2">
            <a:extLst>
              <a:ext uri="{FF2B5EF4-FFF2-40B4-BE49-F238E27FC236}">
                <a16:creationId xmlns:a16="http://schemas.microsoft.com/office/drawing/2014/main" id="{B4091789-6A7F-666E-6121-97C097EE6B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9C036A-F366-CEA9-F6C5-71DCC2E97CDB}"/>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325232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CCE8-7C92-213A-4D7B-058E6CA69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E0B1A6-9DE7-3FEF-AE7A-40F0CA479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0AAA931-6259-45D9-B2CF-6E0F0F083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58E91-823B-98E4-E128-8064CA5DC836}"/>
              </a:ext>
            </a:extLst>
          </p:cNvPr>
          <p:cNvSpPr>
            <a:spLocks noGrp="1"/>
          </p:cNvSpPr>
          <p:nvPr>
            <p:ph type="dt" sz="half" idx="10"/>
          </p:nvPr>
        </p:nvSpPr>
        <p:spPr/>
        <p:txBody>
          <a:bodyPr/>
          <a:lstStyle/>
          <a:p>
            <a:fld id="{989D6FA0-200F-4E5F-A64E-B5ECFF55DF02}" type="datetime1">
              <a:rPr lang="en-GB" smtClean="0"/>
              <a:t>19/09/2022</a:t>
            </a:fld>
            <a:endParaRPr lang="en-GB"/>
          </a:p>
        </p:txBody>
      </p:sp>
      <p:sp>
        <p:nvSpPr>
          <p:cNvPr id="6" name="Footer Placeholder 5">
            <a:extLst>
              <a:ext uri="{FF2B5EF4-FFF2-40B4-BE49-F238E27FC236}">
                <a16:creationId xmlns:a16="http://schemas.microsoft.com/office/drawing/2014/main" id="{D04D5DDD-0F53-EB2D-6D36-6B5A7809BA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8FD3A-5DA9-10DB-0B1F-B95716E50C3A}"/>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102907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4CCC-7990-EC45-FE00-036214020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33527C-D21C-12B0-037F-57E5BF0B0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4E5CE-870F-024A-7488-8C71B4CE9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3E801-EF4A-54DE-4A10-3050413C0181}"/>
              </a:ext>
            </a:extLst>
          </p:cNvPr>
          <p:cNvSpPr>
            <a:spLocks noGrp="1"/>
          </p:cNvSpPr>
          <p:nvPr>
            <p:ph type="dt" sz="half" idx="10"/>
          </p:nvPr>
        </p:nvSpPr>
        <p:spPr/>
        <p:txBody>
          <a:bodyPr/>
          <a:lstStyle/>
          <a:p>
            <a:fld id="{079545CB-1863-4CCF-9BE3-6709BC7C108F}" type="datetime1">
              <a:rPr lang="en-GB" smtClean="0"/>
              <a:t>19/09/2022</a:t>
            </a:fld>
            <a:endParaRPr lang="en-GB"/>
          </a:p>
        </p:txBody>
      </p:sp>
      <p:sp>
        <p:nvSpPr>
          <p:cNvPr id="6" name="Footer Placeholder 5">
            <a:extLst>
              <a:ext uri="{FF2B5EF4-FFF2-40B4-BE49-F238E27FC236}">
                <a16:creationId xmlns:a16="http://schemas.microsoft.com/office/drawing/2014/main" id="{27DA057A-8AF5-697A-7A0D-EB82A12692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1A1506-1DCA-6B8D-AAD6-7087D2CC9B62}"/>
              </a:ext>
            </a:extLst>
          </p:cNvPr>
          <p:cNvSpPr>
            <a:spLocks noGrp="1"/>
          </p:cNvSpPr>
          <p:nvPr>
            <p:ph type="sldNum" sz="quarter" idx="12"/>
          </p:nvPr>
        </p:nvSpPr>
        <p:spPr/>
        <p:txBody>
          <a:bodyPr/>
          <a:lstStyle/>
          <a:p>
            <a:fld id="{EA47C1C1-E03C-4710-B8F6-102B1D3AFD6F}" type="slidenum">
              <a:rPr lang="en-GB" smtClean="0"/>
              <a:t>‹#›</a:t>
            </a:fld>
            <a:endParaRPr lang="en-GB"/>
          </a:p>
        </p:txBody>
      </p:sp>
    </p:spTree>
    <p:extLst>
      <p:ext uri="{BB962C8B-B14F-4D97-AF65-F5344CB8AC3E}">
        <p14:creationId xmlns:p14="http://schemas.microsoft.com/office/powerpoint/2010/main" val="380177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7334A3E-2D7E-4E2E-65D9-B72CA26CB028}"/>
              </a:ext>
            </a:extLst>
          </p:cNvPr>
          <p:cNvGraphicFramePr>
            <a:graphicFrameLocks noChangeAspect="1"/>
          </p:cNvGraphicFramePr>
          <p:nvPr userDrawn="1">
            <p:custDataLst>
              <p:tags r:id="rId13"/>
            </p:custDataLst>
            <p:extLst>
              <p:ext uri="{D42A27DB-BD31-4B8C-83A1-F6EECF244321}">
                <p14:modId xmlns:p14="http://schemas.microsoft.com/office/powerpoint/2010/main" val="692067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47" imgH="348" progId="TCLayout.ActiveDocument.1">
                  <p:embed/>
                </p:oleObj>
              </mc:Choice>
              <mc:Fallback>
                <p:oleObj name="think-cell Slide" r:id="rId14" imgW="347" imgH="348"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260E574E-4CC8-C90C-0DF0-071676EA0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BF2BE1-117E-54A1-DD3D-CE08F5FAE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93DA08-F362-1840-DA8F-9BE48521F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5E8F7-4594-4563-86BE-DE955395A6A4}" type="datetime1">
              <a:rPr lang="en-GB" smtClean="0"/>
              <a:t>19/09/2022</a:t>
            </a:fld>
            <a:endParaRPr lang="en-GB"/>
          </a:p>
        </p:txBody>
      </p:sp>
      <p:sp>
        <p:nvSpPr>
          <p:cNvPr id="5" name="Footer Placeholder 4">
            <a:extLst>
              <a:ext uri="{FF2B5EF4-FFF2-40B4-BE49-F238E27FC236}">
                <a16:creationId xmlns:a16="http://schemas.microsoft.com/office/drawing/2014/main" id="{B93C0F61-64D1-5402-E11F-AD48D1BB7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3C24DF-5B71-B52C-6833-D164BDA68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C1C1-E03C-4710-B8F6-102B1D3AFD6F}" type="slidenum">
              <a:rPr lang="en-GB" smtClean="0"/>
              <a:t>‹#›</a:t>
            </a:fld>
            <a:endParaRPr lang="en-GB"/>
          </a:p>
        </p:txBody>
      </p:sp>
    </p:spTree>
    <p:extLst>
      <p:ext uri="{BB962C8B-B14F-4D97-AF65-F5344CB8AC3E}">
        <p14:creationId xmlns:p14="http://schemas.microsoft.com/office/powerpoint/2010/main" val="4052389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image" Target="../media/image20.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9.png"/><Relationship Id="rId11" Type="http://schemas.openxmlformats.org/officeDocument/2006/relationships/image" Target="../media/image5.svg"/><Relationship Id="rId5" Type="http://schemas.openxmlformats.org/officeDocument/2006/relationships/image" Target="../media/image1.emf"/><Relationship Id="rId10" Type="http://schemas.openxmlformats.org/officeDocument/2006/relationships/image" Target="../media/image4.png"/><Relationship Id="rId4" Type="http://schemas.openxmlformats.org/officeDocument/2006/relationships/oleObject" Target="../embeddings/oleObject11.bin"/><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2.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image" Target="../media/image7.svg"/><Relationship Id="rId4" Type="http://schemas.openxmlformats.org/officeDocument/2006/relationships/oleObject" Target="../embeddings/oleObject3.bin"/><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8.bin"/><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8.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EFA312C-0CD1-34F2-F3B7-6400D93F890B}"/>
              </a:ext>
            </a:extLst>
          </p:cNvPr>
          <p:cNvGraphicFramePr>
            <a:graphicFrameLocks noChangeAspect="1"/>
          </p:cNvGraphicFramePr>
          <p:nvPr>
            <p:custDataLst>
              <p:tags r:id="rId1"/>
            </p:custDataLst>
            <p:extLst>
              <p:ext uri="{D42A27DB-BD31-4B8C-83A1-F6EECF244321}">
                <p14:modId xmlns:p14="http://schemas.microsoft.com/office/powerpoint/2010/main" val="1979538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055" name="Picture 7" descr="What exactly is solar energy and how does it work? - CNET">
            <a:extLst>
              <a:ext uri="{FF2B5EF4-FFF2-40B4-BE49-F238E27FC236}">
                <a16:creationId xmlns:a16="http://schemas.microsoft.com/office/drawing/2014/main" id="{32A21136-7087-5CDF-83DE-965C6F736296}"/>
              </a:ext>
            </a:extLst>
          </p:cNvPr>
          <p:cNvPicPr>
            <a:picLocks noChangeAspect="1" noChangeArrowheads="1"/>
          </p:cNvPicPr>
          <p:nvPr/>
        </p:nvPicPr>
        <p:blipFill>
          <a:blip r:embed="rId6">
            <a:alphaModFix amt="19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C7AAFB-84D2-4172-B3D3-52F769E7AA21}"/>
              </a:ext>
            </a:extLst>
          </p:cNvPr>
          <p:cNvSpPr>
            <a:spLocks noGrp="1"/>
          </p:cNvSpPr>
          <p:nvPr>
            <p:ph type="ctrTitle"/>
          </p:nvPr>
        </p:nvSpPr>
        <p:spPr/>
        <p:txBody>
          <a:bodyPr vert="horz">
            <a:normAutofit fontScale="90000"/>
          </a:bodyPr>
          <a:lstStyle/>
          <a:p>
            <a:pPr algn="ctr"/>
            <a:r>
              <a:rPr lang="en-US" sz="4000" dirty="0">
                <a:solidFill>
                  <a:srgbClr val="3366FF"/>
                </a:solidFill>
                <a:effectLst/>
                <a:latin typeface="Times New Roman" panose="02020603050405020304" pitchFamily="18" charset="0"/>
                <a:ea typeface="Palatino Linotype" panose="02040502050505030304" pitchFamily="18" charset="0"/>
                <a:cs typeface="Palatino Linotype" panose="02040502050505030304" pitchFamily="18" charset="0"/>
              </a:rPr>
              <a:t>Comparison of SARIMA and LSTM models</a:t>
            </a:r>
            <a:br>
              <a:rPr lang="en-SG" sz="4000" dirty="0">
                <a:effectLst/>
                <a:latin typeface="Palatino Linotype" panose="02040502050505030304" pitchFamily="18" charset="0"/>
                <a:ea typeface="Palatino Linotype" panose="02040502050505030304" pitchFamily="18" charset="0"/>
                <a:cs typeface="Palatino Linotype" panose="02040502050505030304" pitchFamily="18" charset="0"/>
              </a:rPr>
            </a:br>
            <a:r>
              <a:rPr lang="en-US" sz="4000" dirty="0">
                <a:solidFill>
                  <a:srgbClr val="3366FF"/>
                </a:solidFill>
                <a:effectLst/>
                <a:latin typeface="Times New Roman" panose="02020603050405020304" pitchFamily="18" charset="0"/>
                <a:ea typeface="Palatino Linotype" panose="02040502050505030304" pitchFamily="18" charset="0"/>
              </a:rPr>
              <a:t>in forecasting solar irradiance</a:t>
            </a:r>
            <a:br>
              <a:rPr lang="en-GB" dirty="0"/>
            </a:br>
            <a:endParaRPr lang="en-GB" sz="6600" dirty="0"/>
          </a:p>
        </p:txBody>
      </p:sp>
      <p:sp>
        <p:nvSpPr>
          <p:cNvPr id="3" name="Subtitle 2">
            <a:extLst>
              <a:ext uri="{FF2B5EF4-FFF2-40B4-BE49-F238E27FC236}">
                <a16:creationId xmlns:a16="http://schemas.microsoft.com/office/drawing/2014/main" id="{766DA114-333B-A423-9D78-B36A4D3E8180}"/>
              </a:ext>
            </a:extLst>
          </p:cNvPr>
          <p:cNvSpPr>
            <a:spLocks noGrp="1"/>
          </p:cNvSpPr>
          <p:nvPr>
            <p:ph type="subTitle" idx="1"/>
          </p:nvPr>
        </p:nvSpPr>
        <p:spPr>
          <a:xfrm>
            <a:off x="1524000" y="2876840"/>
            <a:ext cx="9144000" cy="1655762"/>
          </a:xfrm>
        </p:spPr>
        <p:txBody>
          <a:bodyPr>
            <a:normAutofit/>
          </a:bodyPr>
          <a:lstStyle/>
          <a:p>
            <a:r>
              <a:rPr lang="en-GB" sz="2000" dirty="0"/>
              <a:t>Chen Guo Hao Alvin</a:t>
            </a:r>
          </a:p>
          <a:p>
            <a:r>
              <a:rPr lang="en-GB" sz="2000" dirty="0"/>
              <a:t>N1981071</a:t>
            </a:r>
          </a:p>
          <a:p>
            <a:r>
              <a:rPr lang="en-GB" sz="2000" dirty="0"/>
              <a:t>Presentation date: 190922</a:t>
            </a:r>
          </a:p>
        </p:txBody>
      </p:sp>
      <p:pic>
        <p:nvPicPr>
          <p:cNvPr id="1026" name="Picture 2">
            <a:extLst>
              <a:ext uri="{FF2B5EF4-FFF2-40B4-BE49-F238E27FC236}">
                <a16:creationId xmlns:a16="http://schemas.microsoft.com/office/drawing/2014/main" id="{6CE70C62-CDC0-8F1B-04DD-1D47A244D0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59F3954-187E-8613-4E85-EACADF17ECC0}"/>
              </a:ext>
            </a:extLst>
          </p:cNvPr>
          <p:cNvSpPr>
            <a:spLocks noGrp="1"/>
          </p:cNvSpPr>
          <p:nvPr>
            <p:ph type="sldNum" sz="quarter" idx="12"/>
          </p:nvPr>
        </p:nvSpPr>
        <p:spPr/>
        <p:txBody>
          <a:bodyPr/>
          <a:lstStyle/>
          <a:p>
            <a:fld id="{EA47C1C1-E03C-4710-B8F6-102B1D3AFD6F}" type="slidenum">
              <a:rPr lang="en-GB" smtClean="0"/>
              <a:t>1</a:t>
            </a:fld>
            <a:endParaRPr lang="en-GB"/>
          </a:p>
        </p:txBody>
      </p:sp>
      <p:sp>
        <p:nvSpPr>
          <p:cNvPr id="8" name="TextBox 7">
            <a:extLst>
              <a:ext uri="{FF2B5EF4-FFF2-40B4-BE49-F238E27FC236}">
                <a16:creationId xmlns:a16="http://schemas.microsoft.com/office/drawing/2014/main" id="{C2B40483-509A-49AC-9A06-C93ACD4C9C43}"/>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Tree>
    <p:extLst>
      <p:ext uri="{BB962C8B-B14F-4D97-AF65-F5344CB8AC3E}">
        <p14:creationId xmlns:p14="http://schemas.microsoft.com/office/powerpoint/2010/main" val="32508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3D8AD50-E152-DA3F-73AA-4456E9768F4A}"/>
              </a:ext>
            </a:extLst>
          </p:cNvPr>
          <p:cNvGraphicFramePr>
            <a:graphicFrameLocks noChangeAspect="1"/>
          </p:cNvGraphicFramePr>
          <p:nvPr>
            <p:custDataLst>
              <p:tags r:id="rId1"/>
            </p:custDataLst>
            <p:extLst>
              <p:ext uri="{D42A27DB-BD31-4B8C-83A1-F6EECF244321}">
                <p14:modId xmlns:p14="http://schemas.microsoft.com/office/powerpoint/2010/main" val="713219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C3091C73-89A6-5A0C-B8DB-DE6392DEAD37}"/>
              </a:ext>
            </a:extLst>
          </p:cNvPr>
          <p:cNvSpPr txBox="1"/>
          <p:nvPr/>
        </p:nvSpPr>
        <p:spPr>
          <a:xfrm>
            <a:off x="4522598" y="3688023"/>
            <a:ext cx="6094324" cy="400110"/>
          </a:xfrm>
          <a:prstGeom prst="rect">
            <a:avLst/>
          </a:prstGeom>
          <a:noFill/>
        </p:spPr>
        <p:txBody>
          <a:bodyPr wrap="square">
            <a:spAutoFit/>
          </a:bodyPr>
          <a:lstStyle/>
          <a:p>
            <a:pPr marL="457200" lvl="1" indent="0">
              <a:buNone/>
            </a:pPr>
            <a:r>
              <a:rPr lang="en-SG" sz="2000" dirty="0"/>
              <a:t>Seasonal weather</a:t>
            </a:r>
          </a:p>
        </p:txBody>
      </p:sp>
      <p:pic>
        <p:nvPicPr>
          <p:cNvPr id="18" name="Graphic 17" descr="Snow with solid fill">
            <a:extLst>
              <a:ext uri="{FF2B5EF4-FFF2-40B4-BE49-F238E27FC236}">
                <a16:creationId xmlns:a16="http://schemas.microsoft.com/office/drawing/2014/main" id="{7D5BBE04-22E9-C0BB-F20A-6AC18F82AA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77191" y="2500398"/>
            <a:ext cx="1060938" cy="1060938"/>
          </a:xfrm>
          <a:prstGeom prst="rect">
            <a:avLst/>
          </a:prstGeom>
        </p:spPr>
      </p:pic>
      <p:sp>
        <p:nvSpPr>
          <p:cNvPr id="15" name="TextBox 14">
            <a:extLst>
              <a:ext uri="{FF2B5EF4-FFF2-40B4-BE49-F238E27FC236}">
                <a16:creationId xmlns:a16="http://schemas.microsoft.com/office/drawing/2014/main" id="{BE8BCDB0-7D2D-0876-8E10-30E0EB53EE7E}"/>
              </a:ext>
            </a:extLst>
          </p:cNvPr>
          <p:cNvSpPr txBox="1"/>
          <p:nvPr/>
        </p:nvSpPr>
        <p:spPr>
          <a:xfrm>
            <a:off x="1178169" y="3688023"/>
            <a:ext cx="2800978" cy="400110"/>
          </a:xfrm>
          <a:prstGeom prst="rect">
            <a:avLst/>
          </a:prstGeom>
          <a:noFill/>
        </p:spPr>
        <p:txBody>
          <a:bodyPr wrap="square">
            <a:spAutoFit/>
          </a:bodyPr>
          <a:lstStyle/>
          <a:p>
            <a:pPr marL="457200" lvl="1" indent="0">
              <a:buNone/>
            </a:pPr>
            <a:r>
              <a:rPr lang="en-SG" sz="2000" dirty="0"/>
              <a:t>Hourly forecasting </a:t>
            </a:r>
          </a:p>
        </p:txBody>
      </p:sp>
      <p:sp>
        <p:nvSpPr>
          <p:cNvPr id="3" name="Content Placeholder 2">
            <a:extLst>
              <a:ext uri="{FF2B5EF4-FFF2-40B4-BE49-F238E27FC236}">
                <a16:creationId xmlns:a16="http://schemas.microsoft.com/office/drawing/2014/main" id="{7BB1EE56-FEFF-48FC-BF2A-309B425658B3}"/>
              </a:ext>
            </a:extLst>
          </p:cNvPr>
          <p:cNvSpPr>
            <a:spLocks noGrp="1"/>
          </p:cNvSpPr>
          <p:nvPr>
            <p:ph idx="1"/>
          </p:nvPr>
        </p:nvSpPr>
        <p:spPr>
          <a:xfrm>
            <a:off x="838200" y="1294939"/>
            <a:ext cx="10515600" cy="2393084"/>
          </a:xfrm>
        </p:spPr>
        <p:txBody>
          <a:bodyPr>
            <a:normAutofit/>
          </a:bodyPr>
          <a:lstStyle/>
          <a:p>
            <a:pPr marL="0" indent="0">
              <a:buNone/>
            </a:pPr>
            <a:r>
              <a:rPr lang="en-SG" sz="2000" dirty="0"/>
              <a:t>Other areas to be studied:</a:t>
            </a:r>
          </a:p>
          <a:p>
            <a:pPr marL="457200" lvl="1" indent="0">
              <a:buNone/>
            </a:pPr>
            <a:endParaRPr lang="en-SG" sz="2000" dirty="0"/>
          </a:p>
        </p:txBody>
      </p:sp>
      <p:sp>
        <p:nvSpPr>
          <p:cNvPr id="4" name="Slide Number Placeholder 3">
            <a:extLst>
              <a:ext uri="{FF2B5EF4-FFF2-40B4-BE49-F238E27FC236}">
                <a16:creationId xmlns:a16="http://schemas.microsoft.com/office/drawing/2014/main" id="{D9383529-8408-4104-9AA6-78B378000D28}"/>
              </a:ext>
            </a:extLst>
          </p:cNvPr>
          <p:cNvSpPr>
            <a:spLocks noGrp="1"/>
          </p:cNvSpPr>
          <p:nvPr>
            <p:ph type="sldNum" sz="quarter" idx="12"/>
          </p:nvPr>
        </p:nvSpPr>
        <p:spPr/>
        <p:txBody>
          <a:bodyPr/>
          <a:lstStyle/>
          <a:p>
            <a:fld id="{EA47C1C1-E03C-4710-B8F6-102B1D3AFD6F}" type="slidenum">
              <a:rPr lang="en-GB" smtClean="0"/>
              <a:t>10</a:t>
            </a:fld>
            <a:endParaRPr lang="en-GB"/>
          </a:p>
        </p:txBody>
      </p:sp>
      <p:cxnSp>
        <p:nvCxnSpPr>
          <p:cNvPr id="5" name="Straight Connector 4">
            <a:extLst>
              <a:ext uri="{FF2B5EF4-FFF2-40B4-BE49-F238E27FC236}">
                <a16:creationId xmlns:a16="http://schemas.microsoft.com/office/drawing/2014/main" id="{EACE0B57-8C7C-0B5A-94CB-DE11F3E478D9}"/>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C89141E-2086-FDEA-D3AA-68B19D50C414}"/>
              </a:ext>
            </a:extLst>
          </p:cNvPr>
          <p:cNvSpPr txBox="1">
            <a:spLocks/>
          </p:cNvSpPr>
          <p:nvPr/>
        </p:nvSpPr>
        <p:spPr>
          <a:xfrm>
            <a:off x="838200" y="365125"/>
            <a:ext cx="10515600" cy="4883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Future research</a:t>
            </a:r>
          </a:p>
        </p:txBody>
      </p:sp>
      <p:sp>
        <p:nvSpPr>
          <p:cNvPr id="2" name="TextBox 1">
            <a:extLst>
              <a:ext uri="{FF2B5EF4-FFF2-40B4-BE49-F238E27FC236}">
                <a16:creationId xmlns:a16="http://schemas.microsoft.com/office/drawing/2014/main" id="{44F21F0C-DB7D-32E6-CE5D-5AD4ED5F8175}"/>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pic>
        <p:nvPicPr>
          <p:cNvPr id="8" name="Graphic 7" descr="Stopwatch with solid fill">
            <a:extLst>
              <a:ext uri="{FF2B5EF4-FFF2-40B4-BE49-F238E27FC236}">
                <a16:creationId xmlns:a16="http://schemas.microsoft.com/office/drawing/2014/main" id="{320183F5-EAB5-1689-A4E8-60BD67CB4D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90057" y="2353860"/>
            <a:ext cx="1207476" cy="1207476"/>
          </a:xfrm>
          <a:prstGeom prst="rect">
            <a:avLst/>
          </a:prstGeom>
        </p:spPr>
      </p:pic>
      <p:sp>
        <p:nvSpPr>
          <p:cNvPr id="11" name="TextBox 10">
            <a:extLst>
              <a:ext uri="{FF2B5EF4-FFF2-40B4-BE49-F238E27FC236}">
                <a16:creationId xmlns:a16="http://schemas.microsoft.com/office/drawing/2014/main" id="{99FE5622-2093-725E-D66C-A26505738931}"/>
              </a:ext>
            </a:extLst>
          </p:cNvPr>
          <p:cNvSpPr txBox="1"/>
          <p:nvPr/>
        </p:nvSpPr>
        <p:spPr>
          <a:xfrm>
            <a:off x="7764866" y="3380247"/>
            <a:ext cx="6094324" cy="707886"/>
          </a:xfrm>
          <a:prstGeom prst="rect">
            <a:avLst/>
          </a:prstGeom>
          <a:noFill/>
        </p:spPr>
        <p:txBody>
          <a:bodyPr wrap="square">
            <a:spAutoFit/>
          </a:bodyPr>
          <a:lstStyle/>
          <a:p>
            <a:pPr marL="457200" lvl="1" indent="0">
              <a:buNone/>
            </a:pPr>
            <a:endParaRPr lang="en-SG" sz="2000" dirty="0"/>
          </a:p>
          <a:p>
            <a:pPr marL="457200" lvl="1" indent="0">
              <a:buNone/>
            </a:pPr>
            <a:r>
              <a:rPr lang="en-SG" sz="2000" dirty="0"/>
              <a:t>Economic models</a:t>
            </a:r>
          </a:p>
        </p:txBody>
      </p:sp>
      <p:pic>
        <p:nvPicPr>
          <p:cNvPr id="13" name="Graphic 12" descr="Solar Panels with solid fill">
            <a:extLst>
              <a:ext uri="{FF2B5EF4-FFF2-40B4-BE49-F238E27FC236}">
                <a16:creationId xmlns:a16="http://schemas.microsoft.com/office/drawing/2014/main" id="{94253DA3-D1F6-0D2D-E276-6C9BD233D5B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9184" y="2315307"/>
            <a:ext cx="1113693" cy="1113693"/>
          </a:xfrm>
          <a:prstGeom prst="rect">
            <a:avLst/>
          </a:prstGeom>
        </p:spPr>
      </p:pic>
    </p:spTree>
    <p:extLst>
      <p:ext uri="{BB962C8B-B14F-4D97-AF65-F5344CB8AC3E}">
        <p14:creationId xmlns:p14="http://schemas.microsoft.com/office/powerpoint/2010/main" val="318349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50B003-7AD8-C324-DF06-4E82C91C98E8}"/>
              </a:ext>
            </a:extLst>
          </p:cNvPr>
          <p:cNvGraphicFramePr>
            <a:graphicFrameLocks noChangeAspect="1"/>
          </p:cNvGraphicFramePr>
          <p:nvPr>
            <p:custDataLst>
              <p:tags r:id="rId1"/>
            </p:custDataLst>
            <p:extLst>
              <p:ext uri="{D42A27DB-BD31-4B8C-83A1-F6EECF244321}">
                <p14:modId xmlns:p14="http://schemas.microsoft.com/office/powerpoint/2010/main" val="3899065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B71B94E-4DEC-FAB8-408F-3B69AE91BADE}"/>
              </a:ext>
            </a:extLst>
          </p:cNvPr>
          <p:cNvSpPr>
            <a:spLocks noGrp="1"/>
          </p:cNvSpPr>
          <p:nvPr>
            <p:ph type="title"/>
          </p:nvPr>
        </p:nvSpPr>
        <p:spPr>
          <a:xfrm>
            <a:off x="1296237" y="2668247"/>
            <a:ext cx="8896247" cy="1325563"/>
          </a:xfrm>
        </p:spPr>
        <p:txBody>
          <a:bodyPr vert="horz">
            <a:normAutofit/>
          </a:bodyPr>
          <a:lstStyle/>
          <a:p>
            <a:r>
              <a:rPr lang="en-GB" b="1" dirty="0">
                <a:solidFill>
                  <a:srgbClr val="008FD5"/>
                </a:solidFill>
              </a:rPr>
              <a:t>Thank you </a:t>
            </a:r>
            <a:br>
              <a:rPr lang="en-GB" dirty="0"/>
            </a:br>
            <a:r>
              <a:rPr lang="en-GB" dirty="0"/>
              <a:t>For your kind attention</a:t>
            </a:r>
          </a:p>
        </p:txBody>
      </p:sp>
      <p:sp>
        <p:nvSpPr>
          <p:cNvPr id="4" name="Slide Number Placeholder 3">
            <a:extLst>
              <a:ext uri="{FF2B5EF4-FFF2-40B4-BE49-F238E27FC236}">
                <a16:creationId xmlns:a16="http://schemas.microsoft.com/office/drawing/2014/main" id="{3F2CE58D-677F-8456-5503-32022B073801}"/>
              </a:ext>
            </a:extLst>
          </p:cNvPr>
          <p:cNvSpPr>
            <a:spLocks noGrp="1"/>
          </p:cNvSpPr>
          <p:nvPr>
            <p:ph type="sldNum" sz="quarter" idx="12"/>
          </p:nvPr>
        </p:nvSpPr>
        <p:spPr/>
        <p:txBody>
          <a:bodyPr/>
          <a:lstStyle/>
          <a:p>
            <a:fld id="{EA47C1C1-E03C-4710-B8F6-102B1D3AFD6F}" type="slidenum">
              <a:rPr lang="en-GB" smtClean="0"/>
              <a:t>11</a:t>
            </a:fld>
            <a:endParaRPr lang="en-GB"/>
          </a:p>
        </p:txBody>
      </p:sp>
      <p:sp>
        <p:nvSpPr>
          <p:cNvPr id="9" name="Rectangle 8">
            <a:extLst>
              <a:ext uri="{FF2B5EF4-FFF2-40B4-BE49-F238E27FC236}">
                <a16:creationId xmlns:a16="http://schemas.microsoft.com/office/drawing/2014/main" id="{8E691069-95F2-E0D9-22BD-FCE0DE587223}"/>
              </a:ext>
            </a:extLst>
          </p:cNvPr>
          <p:cNvSpPr/>
          <p:nvPr/>
        </p:nvSpPr>
        <p:spPr>
          <a:xfrm>
            <a:off x="773723" y="2411605"/>
            <a:ext cx="522514" cy="1838848"/>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548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3D8AD50-E152-DA3F-73AA-4456E9768F4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7" name="Object 6" hidden="1">
                        <a:extLst>
                          <a:ext uri="{FF2B5EF4-FFF2-40B4-BE49-F238E27FC236}">
                            <a16:creationId xmlns:a16="http://schemas.microsoft.com/office/drawing/2014/main" id="{F3D8AD50-E152-DA3F-73AA-4456E9768F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7BB1EE56-FEFF-48FC-BF2A-309B425658B3}"/>
              </a:ext>
            </a:extLst>
          </p:cNvPr>
          <p:cNvSpPr>
            <a:spLocks noGrp="1"/>
          </p:cNvSpPr>
          <p:nvPr>
            <p:ph idx="1"/>
          </p:nvPr>
        </p:nvSpPr>
        <p:spPr>
          <a:xfrm>
            <a:off x="156586" y="1104234"/>
            <a:ext cx="11878829" cy="5125744"/>
          </a:xfrm>
        </p:spPr>
        <p:txBody>
          <a:bodyPr>
            <a:normAutofit fontScale="55000" lnSpcReduction="20000"/>
          </a:bodyPr>
          <a:lstStyle/>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Alsharif</a:t>
            </a:r>
            <a:r>
              <a:rPr lang="en-SG" sz="1800" dirty="0">
                <a:effectLst/>
                <a:latin typeface="Times New Roman" panose="02020603050405020304" pitchFamily="18" charset="0"/>
                <a:ea typeface="Times New Roman" panose="02020603050405020304" pitchFamily="18" charset="0"/>
              </a:rPr>
              <a:t>, M., Younes, M., &amp; Kim, J. (2019). Time Series ARIMA Model for Prediction of Daily and Monthly Average Global Solar Radiation: The Case Study of Seoul, South Korea. Symmetry, 11(2), 240. doi:10.3390/sym11020240</a:t>
            </a:r>
          </a:p>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Colak</a:t>
            </a:r>
            <a:r>
              <a:rPr lang="en-SG" sz="1800" dirty="0">
                <a:effectLst/>
                <a:latin typeface="Times New Roman" panose="02020603050405020304" pitchFamily="18" charset="0"/>
                <a:ea typeface="Times New Roman" panose="02020603050405020304" pitchFamily="18" charset="0"/>
              </a:rPr>
              <a:t>, I., </a:t>
            </a:r>
            <a:r>
              <a:rPr lang="en-SG" sz="1800" dirty="0" err="1">
                <a:effectLst/>
                <a:latin typeface="Times New Roman" panose="02020603050405020304" pitchFamily="18" charset="0"/>
                <a:ea typeface="Times New Roman" panose="02020603050405020304" pitchFamily="18" charset="0"/>
              </a:rPr>
              <a:t>Yesilbudak</a:t>
            </a:r>
            <a:r>
              <a:rPr lang="en-SG" sz="1800" dirty="0">
                <a:effectLst/>
                <a:latin typeface="Times New Roman" panose="02020603050405020304" pitchFamily="18" charset="0"/>
                <a:ea typeface="Times New Roman" panose="02020603050405020304" pitchFamily="18" charset="0"/>
              </a:rPr>
              <a:t>, M., </a:t>
            </a:r>
            <a:r>
              <a:rPr lang="en-SG" sz="1800" dirty="0" err="1">
                <a:effectLst/>
                <a:latin typeface="Times New Roman" panose="02020603050405020304" pitchFamily="18" charset="0"/>
                <a:ea typeface="Times New Roman" panose="02020603050405020304" pitchFamily="18" charset="0"/>
              </a:rPr>
              <a:t>Genc</a:t>
            </a:r>
            <a:r>
              <a:rPr lang="en-SG" sz="1800" dirty="0">
                <a:effectLst/>
                <a:latin typeface="Times New Roman" panose="02020603050405020304" pitchFamily="18" charset="0"/>
                <a:ea typeface="Times New Roman" panose="02020603050405020304" pitchFamily="18" charset="0"/>
              </a:rPr>
              <a:t>, N., &amp; </a:t>
            </a:r>
            <a:r>
              <a:rPr lang="en-SG" sz="1800" dirty="0" err="1">
                <a:effectLst/>
                <a:latin typeface="Times New Roman" panose="02020603050405020304" pitchFamily="18" charset="0"/>
                <a:ea typeface="Times New Roman" panose="02020603050405020304" pitchFamily="18" charset="0"/>
              </a:rPr>
              <a:t>Bayindir</a:t>
            </a:r>
            <a:r>
              <a:rPr lang="en-SG" sz="1800" dirty="0">
                <a:effectLst/>
                <a:latin typeface="Times New Roman" panose="02020603050405020304" pitchFamily="18" charset="0"/>
                <a:ea typeface="Times New Roman" panose="02020603050405020304" pitchFamily="18" charset="0"/>
              </a:rPr>
              <a:t>, R. (2015). Multi-period Prediction of Solar Radiation Using ARMA and ARIMA Models. 2015 IEEE 14th International Conference on Machine Learning and Applications (ICMLA). doi:10.1109/icmla.2015.33 </a:t>
            </a:r>
          </a:p>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Diagne</a:t>
            </a:r>
            <a:r>
              <a:rPr lang="en-SG" sz="1800" dirty="0">
                <a:effectLst/>
                <a:latin typeface="Times New Roman" panose="02020603050405020304" pitchFamily="18" charset="0"/>
                <a:ea typeface="Times New Roman" panose="02020603050405020304" pitchFamily="18" charset="0"/>
              </a:rPr>
              <a:t>, M., David, M., </a:t>
            </a:r>
            <a:r>
              <a:rPr lang="en-SG" sz="1800" dirty="0" err="1">
                <a:effectLst/>
                <a:latin typeface="Times New Roman" panose="02020603050405020304" pitchFamily="18" charset="0"/>
                <a:ea typeface="Times New Roman" panose="02020603050405020304" pitchFamily="18" charset="0"/>
              </a:rPr>
              <a:t>Lauret</a:t>
            </a:r>
            <a:r>
              <a:rPr lang="en-SG" sz="1800" dirty="0">
                <a:effectLst/>
                <a:latin typeface="Times New Roman" panose="02020603050405020304" pitchFamily="18" charset="0"/>
                <a:ea typeface="Times New Roman" panose="02020603050405020304" pitchFamily="18" charset="0"/>
              </a:rPr>
              <a:t>, P., Boland, J., &amp; Schmutz, N. (2013). Review of solar irradiance forecasting methods and a proposition for small-scale insular grids. Renewable and Sustainable Energy Reviews, 27, 65–76. doi:10.1016/j.rser.2013.06.042 </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Fathima, T. A., </a:t>
            </a:r>
            <a:r>
              <a:rPr lang="en-SG" sz="1800" dirty="0" err="1">
                <a:effectLst/>
                <a:latin typeface="Times New Roman" panose="02020603050405020304" pitchFamily="18" charset="0"/>
                <a:ea typeface="Times New Roman" panose="02020603050405020304" pitchFamily="18" charset="0"/>
              </a:rPr>
              <a:t>Nedumpozhimana</a:t>
            </a:r>
            <a:r>
              <a:rPr lang="en-SG" sz="1800" dirty="0">
                <a:effectLst/>
                <a:latin typeface="Times New Roman" panose="02020603050405020304" pitchFamily="18" charset="0"/>
                <a:ea typeface="Times New Roman" panose="02020603050405020304" pitchFamily="18" charset="0"/>
              </a:rPr>
              <a:t>, V., Lee, Y. H., Winkler, S., &amp; Dev, S. (2019). Predicting Solar Irradiance in Singapore. 2019 Photonics &amp; Electromagnetics Research Symposium - Fall (PIERS - Fall). doi:10.1109/piers-fall48861.2019.9021313</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HDB (2021). </a:t>
            </a:r>
            <a:r>
              <a:rPr lang="en-SG" sz="1800" dirty="0" err="1">
                <a:effectLst/>
                <a:latin typeface="Times New Roman" panose="02020603050405020304" pitchFamily="18" charset="0"/>
                <a:ea typeface="Times New Roman" panose="02020603050405020304" pitchFamily="18" charset="0"/>
              </a:rPr>
              <a:t>SolarNova</a:t>
            </a:r>
            <a:r>
              <a:rPr lang="en-SG" sz="1800" dirty="0">
                <a:effectLst/>
                <a:latin typeface="Times New Roman" panose="02020603050405020304" pitchFamily="18" charset="0"/>
                <a:ea typeface="Times New Roman" panose="02020603050405020304" pitchFamily="18" charset="0"/>
              </a:rPr>
              <a:t> Programme. Retrieved July 25th, 2022, from: https://www.hdb.gov.sg/about-us/our-role/smart-and-sustainable-living/solarnova-page</a:t>
            </a:r>
          </a:p>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Ihshaish</a:t>
            </a:r>
            <a:r>
              <a:rPr lang="en-SG" sz="1800" dirty="0">
                <a:effectLst/>
                <a:latin typeface="Times New Roman" panose="02020603050405020304" pitchFamily="18" charset="0"/>
                <a:ea typeface="Times New Roman" panose="02020603050405020304" pitchFamily="18" charset="0"/>
              </a:rPr>
              <a:t>, H., </a:t>
            </a:r>
            <a:r>
              <a:rPr lang="en-SG" sz="1800" dirty="0" err="1">
                <a:effectLst/>
                <a:latin typeface="Times New Roman" panose="02020603050405020304" pitchFamily="18" charset="0"/>
                <a:ea typeface="Times New Roman" panose="02020603050405020304" pitchFamily="18" charset="0"/>
              </a:rPr>
              <a:t>Cort́es</a:t>
            </a:r>
            <a:r>
              <a:rPr lang="en-SG" sz="1800" dirty="0">
                <a:effectLst/>
                <a:latin typeface="Times New Roman" panose="02020603050405020304" pitchFamily="18" charset="0"/>
                <a:ea typeface="Times New Roman" panose="02020603050405020304" pitchFamily="18" charset="0"/>
              </a:rPr>
              <a:t>, A., &amp; </a:t>
            </a:r>
            <a:r>
              <a:rPr lang="en-SG" sz="1800" dirty="0" err="1">
                <a:effectLst/>
                <a:latin typeface="Times New Roman" panose="02020603050405020304" pitchFamily="18" charset="0"/>
                <a:ea typeface="Times New Roman" panose="02020603050405020304" pitchFamily="18" charset="0"/>
              </a:rPr>
              <a:t>Senar</a:t>
            </a:r>
            <a:r>
              <a:rPr lang="en-SG" sz="1800" dirty="0">
                <a:effectLst/>
                <a:latin typeface="Times New Roman" panose="02020603050405020304" pitchFamily="18" charset="0"/>
                <a:ea typeface="Times New Roman" panose="02020603050405020304" pitchFamily="18" charset="0"/>
              </a:rPr>
              <a:t>, M. A. (2012). Towards Improving Numerical Weather Predictions by Evolutionary Computing Techniques. Procedia Computer Science, 9, 1056–1063. doi:10.1016/j.procs.2012.04.114</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IPCC. (2022). Summary for Policy Makers. Retrieved July 25th, 2022, from: https://www.ipcc.ch/report/ar6/wg2/downloads/report/IPCC_AR6_WGII_SummaryForPolicymakers.pdf</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IRENA. (2020). ADVANCED FORECASTING OF VARIABLE RENEWABLE POWER GENERATION. Retrieved July 25th, 2022, from: https://www.irena.org/-/media/Files/IRENA/Agency/Publication/2020/Jul/IRENA_Advanced_weather_forecasting_2020.pdf%20?%20%20la=en&amp;hash=8384431B56569C0D8786C9A4FDD56864443D10AF</a:t>
            </a:r>
          </a:p>
          <a:p>
            <a:pPr marL="0" indent="0">
              <a:lnSpc>
                <a:spcPct val="200000"/>
              </a:lnSpc>
              <a:buNone/>
            </a:pPr>
            <a:endParaRPr lang="en-SG"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9383529-8408-4104-9AA6-78B378000D28}"/>
              </a:ext>
            </a:extLst>
          </p:cNvPr>
          <p:cNvSpPr>
            <a:spLocks noGrp="1"/>
          </p:cNvSpPr>
          <p:nvPr>
            <p:ph type="sldNum" sz="quarter" idx="12"/>
          </p:nvPr>
        </p:nvSpPr>
        <p:spPr/>
        <p:txBody>
          <a:bodyPr/>
          <a:lstStyle/>
          <a:p>
            <a:fld id="{EA47C1C1-E03C-4710-B8F6-102B1D3AFD6F}" type="slidenum">
              <a:rPr lang="en-GB" smtClean="0"/>
              <a:t>12</a:t>
            </a:fld>
            <a:endParaRPr lang="en-GB"/>
          </a:p>
        </p:txBody>
      </p:sp>
      <p:cxnSp>
        <p:nvCxnSpPr>
          <p:cNvPr id="5" name="Straight Connector 4">
            <a:extLst>
              <a:ext uri="{FF2B5EF4-FFF2-40B4-BE49-F238E27FC236}">
                <a16:creationId xmlns:a16="http://schemas.microsoft.com/office/drawing/2014/main" id="{EACE0B57-8C7C-0B5A-94CB-DE11F3E478D9}"/>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C89141E-2086-FDEA-D3AA-68B19D50C414}"/>
              </a:ext>
            </a:extLst>
          </p:cNvPr>
          <p:cNvSpPr txBox="1">
            <a:spLocks/>
          </p:cNvSpPr>
          <p:nvPr/>
        </p:nvSpPr>
        <p:spPr>
          <a:xfrm>
            <a:off x="838200" y="365125"/>
            <a:ext cx="10515600" cy="4883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References</a:t>
            </a:r>
          </a:p>
        </p:txBody>
      </p:sp>
      <p:sp>
        <p:nvSpPr>
          <p:cNvPr id="2" name="TextBox 1">
            <a:extLst>
              <a:ext uri="{FF2B5EF4-FFF2-40B4-BE49-F238E27FC236}">
                <a16:creationId xmlns:a16="http://schemas.microsoft.com/office/drawing/2014/main" id="{44F21F0C-DB7D-32E6-CE5D-5AD4ED5F8175}"/>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Tree>
    <p:extLst>
      <p:ext uri="{BB962C8B-B14F-4D97-AF65-F5344CB8AC3E}">
        <p14:creationId xmlns:p14="http://schemas.microsoft.com/office/powerpoint/2010/main" val="181700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3D8AD50-E152-DA3F-73AA-4456E9768F4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7" name="Object 6" hidden="1">
                        <a:extLst>
                          <a:ext uri="{FF2B5EF4-FFF2-40B4-BE49-F238E27FC236}">
                            <a16:creationId xmlns:a16="http://schemas.microsoft.com/office/drawing/2014/main" id="{F3D8AD50-E152-DA3F-73AA-4456E9768F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7BB1EE56-FEFF-48FC-BF2A-309B425658B3}"/>
              </a:ext>
            </a:extLst>
          </p:cNvPr>
          <p:cNvSpPr>
            <a:spLocks noGrp="1"/>
          </p:cNvSpPr>
          <p:nvPr>
            <p:ph idx="1"/>
          </p:nvPr>
        </p:nvSpPr>
        <p:spPr>
          <a:xfrm>
            <a:off x="156586" y="1104234"/>
            <a:ext cx="11878829" cy="4734071"/>
          </a:xfrm>
        </p:spPr>
        <p:txBody>
          <a:bodyPr>
            <a:normAutofit fontScale="55000" lnSpcReduction="20000"/>
          </a:bodyPr>
          <a:lstStyle/>
          <a:p>
            <a:pPr marL="0" indent="0">
              <a:lnSpc>
                <a:spcPct val="200000"/>
              </a:lnSpc>
              <a:buNone/>
            </a:pPr>
            <a:r>
              <a:rPr lang="en-SG" sz="1800" dirty="0">
                <a:effectLst/>
                <a:latin typeface="Times New Roman" panose="02020603050405020304" pitchFamily="18" charset="0"/>
                <a:ea typeface="Times New Roman" panose="02020603050405020304" pitchFamily="18" charset="0"/>
              </a:rPr>
              <a:t>Manoj Kumar, N., &amp; </a:t>
            </a:r>
            <a:r>
              <a:rPr lang="en-SG" sz="1800" dirty="0" err="1">
                <a:effectLst/>
                <a:latin typeface="Times New Roman" panose="02020603050405020304" pitchFamily="18" charset="0"/>
                <a:ea typeface="Times New Roman" panose="02020603050405020304" pitchFamily="18" charset="0"/>
              </a:rPr>
              <a:t>Subathra</a:t>
            </a:r>
            <a:r>
              <a:rPr lang="en-SG" sz="1800" dirty="0">
                <a:effectLst/>
                <a:latin typeface="Times New Roman" panose="02020603050405020304" pitchFamily="18" charset="0"/>
                <a:ea typeface="Times New Roman" panose="02020603050405020304" pitchFamily="18" charset="0"/>
              </a:rPr>
              <a:t>, M. S. P. (2019). Three years ahead solar irradiance forecasting to quantify degradation influenced energy potentials from thin film (a-Si) photovoltaic system. Results in Physics, 12, 701–703. doi:10.1016/j.rinp.2018.12.027</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NASA. (2021). The POWER Project. Retrieved July 25th, 2022, from: https://power.larc.nasa.gov/</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NCCS. (2022). SINGAPORE’S APPROACH TO ALTERNATIVE ENERGY. Retrieved July 25th, 2022, from: https://www.nccs.gov.sg/singapores-climate-action/singapore-approach-to-alternative-energy/</a:t>
            </a:r>
          </a:p>
          <a:p>
            <a:pPr marL="0" indent="0">
              <a:lnSpc>
                <a:spcPct val="200000"/>
              </a:lnSpc>
              <a:buNone/>
            </a:pPr>
            <a:r>
              <a:rPr lang="en-SG" sz="1800" dirty="0">
                <a:effectLst/>
                <a:latin typeface="Times New Roman" panose="02020603050405020304" pitchFamily="18" charset="0"/>
                <a:ea typeface="Times New Roman" panose="02020603050405020304" pitchFamily="18" charset="0"/>
              </a:rPr>
              <a:t>Oh, T. (2022). Government considering more initiatives to push solar energy adoption in Singapore. The Business Times. Retrieved July 25th, 2022, from: https://www.businesstimes.com.sg/government-economy/government-considering-more-initiatives-to-push-solar-energy-adoption-in</a:t>
            </a:r>
          </a:p>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Ouma</a:t>
            </a:r>
            <a:r>
              <a:rPr lang="en-SG" sz="1800" dirty="0">
                <a:effectLst/>
                <a:latin typeface="Times New Roman" panose="02020603050405020304" pitchFamily="18" charset="0"/>
                <a:ea typeface="Times New Roman" panose="02020603050405020304" pitchFamily="18" charset="0"/>
              </a:rPr>
              <a:t>, Y. O., </a:t>
            </a:r>
            <a:r>
              <a:rPr lang="en-SG" sz="1800" dirty="0" err="1">
                <a:effectLst/>
                <a:latin typeface="Times New Roman" panose="02020603050405020304" pitchFamily="18" charset="0"/>
                <a:ea typeface="Times New Roman" panose="02020603050405020304" pitchFamily="18" charset="0"/>
              </a:rPr>
              <a:t>Cheruyot</a:t>
            </a:r>
            <a:r>
              <a:rPr lang="en-SG" sz="1800" dirty="0">
                <a:effectLst/>
                <a:latin typeface="Times New Roman" panose="02020603050405020304" pitchFamily="18" charset="0"/>
                <a:ea typeface="Times New Roman" panose="02020603050405020304" pitchFamily="18" charset="0"/>
              </a:rPr>
              <a:t>, R., &amp; </a:t>
            </a:r>
            <a:r>
              <a:rPr lang="en-SG" sz="1800" dirty="0" err="1">
                <a:effectLst/>
                <a:latin typeface="Times New Roman" panose="02020603050405020304" pitchFamily="18" charset="0"/>
                <a:ea typeface="Times New Roman" panose="02020603050405020304" pitchFamily="18" charset="0"/>
              </a:rPr>
              <a:t>Wachera</a:t>
            </a:r>
            <a:r>
              <a:rPr lang="en-SG" sz="1800" dirty="0">
                <a:effectLst/>
                <a:latin typeface="Times New Roman" panose="02020603050405020304" pitchFamily="18" charset="0"/>
                <a:ea typeface="Times New Roman" panose="02020603050405020304" pitchFamily="18" charset="0"/>
              </a:rPr>
              <a:t>, A. N. (2021). Rainfall and runoff time-series trend analysis using LSTM recurrent neural network and wavelet neural network with satellite-based meteorological data: case study of </a:t>
            </a:r>
            <a:r>
              <a:rPr lang="en-SG" sz="1800" dirty="0" err="1">
                <a:effectLst/>
                <a:latin typeface="Times New Roman" panose="02020603050405020304" pitchFamily="18" charset="0"/>
                <a:ea typeface="Times New Roman" panose="02020603050405020304" pitchFamily="18" charset="0"/>
              </a:rPr>
              <a:t>Nzoia</a:t>
            </a:r>
            <a:r>
              <a:rPr lang="en-SG" sz="1800" dirty="0">
                <a:effectLst/>
                <a:latin typeface="Times New Roman" panose="02020603050405020304" pitchFamily="18" charset="0"/>
                <a:ea typeface="Times New Roman" panose="02020603050405020304" pitchFamily="18" charset="0"/>
              </a:rPr>
              <a:t> hydrologic basin. Complex &amp; Intelligent Systems. doi:10.1007/s40747-021-00365-2</a:t>
            </a:r>
          </a:p>
          <a:p>
            <a:pPr marL="0" indent="0">
              <a:lnSpc>
                <a:spcPct val="200000"/>
              </a:lnSpc>
              <a:buNone/>
            </a:pPr>
            <a:r>
              <a:rPr lang="en-SG" sz="1800" dirty="0" err="1">
                <a:effectLst/>
                <a:latin typeface="Times New Roman" panose="02020603050405020304" pitchFamily="18" charset="0"/>
                <a:ea typeface="Times New Roman" panose="02020603050405020304" pitchFamily="18" charset="0"/>
              </a:rPr>
              <a:t>Parasyris</a:t>
            </a:r>
            <a:r>
              <a:rPr lang="en-SG" sz="1800" dirty="0">
                <a:effectLst/>
                <a:latin typeface="Times New Roman" panose="02020603050405020304" pitchFamily="18" charset="0"/>
                <a:ea typeface="Times New Roman" panose="02020603050405020304" pitchFamily="18" charset="0"/>
              </a:rPr>
              <a:t>, A., </a:t>
            </a:r>
            <a:r>
              <a:rPr lang="en-SG" sz="2000" dirty="0" err="1">
                <a:latin typeface="Times New Roman" panose="02020603050405020304" pitchFamily="18" charset="0"/>
              </a:rPr>
              <a:t>Alexandrakis</a:t>
            </a:r>
            <a:r>
              <a:rPr lang="en-SG" sz="2000" dirty="0">
                <a:latin typeface="Times New Roman" panose="02020603050405020304" pitchFamily="18" charset="0"/>
              </a:rPr>
              <a:t>, G., </a:t>
            </a:r>
            <a:r>
              <a:rPr lang="en-SG" sz="2000" dirty="0" err="1">
                <a:latin typeface="Times New Roman" panose="02020603050405020304" pitchFamily="18" charset="0"/>
              </a:rPr>
              <a:t>Kozyrakis</a:t>
            </a:r>
            <a:r>
              <a:rPr lang="en-SG" sz="2000" dirty="0">
                <a:latin typeface="Times New Roman" panose="02020603050405020304" pitchFamily="18" charset="0"/>
              </a:rPr>
              <a:t>, G., &amp; </a:t>
            </a:r>
            <a:r>
              <a:rPr lang="en-SG" sz="2000" dirty="0" err="1">
                <a:latin typeface="Times New Roman" panose="02020603050405020304" pitchFamily="18" charset="0"/>
              </a:rPr>
              <a:t>Spanoudaki</a:t>
            </a:r>
            <a:r>
              <a:rPr lang="en-SG" sz="2000" dirty="0">
                <a:latin typeface="Times New Roman" panose="02020603050405020304" pitchFamily="18" charset="0"/>
              </a:rPr>
              <a:t>, K. (2022). Predicting Meteorological Variables on Local Level with SARIMA, LSTM and Hybrid Techniques. Atmosphere, 13(878), doi:10.3390/atmos13060878</a:t>
            </a:r>
          </a:p>
          <a:p>
            <a:pPr marL="0" indent="0">
              <a:lnSpc>
                <a:spcPct val="200000"/>
              </a:lnSpc>
              <a:buNone/>
            </a:pPr>
            <a:r>
              <a:rPr lang="en-SG" sz="2000" dirty="0">
                <a:latin typeface="Times New Roman" panose="02020603050405020304" pitchFamily="18" charset="0"/>
              </a:rPr>
              <a:t>Qing, X., &amp; </a:t>
            </a:r>
            <a:r>
              <a:rPr lang="en-SG" sz="2000" dirty="0" err="1">
                <a:latin typeface="Times New Roman" panose="02020603050405020304" pitchFamily="18" charset="0"/>
              </a:rPr>
              <a:t>Niu</a:t>
            </a:r>
            <a:r>
              <a:rPr lang="en-SG" sz="2000" dirty="0">
                <a:latin typeface="Times New Roman" panose="02020603050405020304" pitchFamily="18" charset="0"/>
              </a:rPr>
              <a:t>, Y. (2018). Hourly day-ahead solar irradiance prediction using weather forecasts by LSTM. Energy, 148, 461–468. doi:10.1016/j.energy.2018.01.177</a:t>
            </a:r>
          </a:p>
          <a:p>
            <a:pPr marL="0" indent="0">
              <a:lnSpc>
                <a:spcPct val="200000"/>
              </a:lnSpc>
              <a:buNone/>
            </a:pPr>
            <a:r>
              <a:rPr lang="en-SG" sz="2000" dirty="0">
                <a:latin typeface="Times New Roman" panose="02020603050405020304" pitchFamily="18" charset="0"/>
              </a:rPr>
              <a:t>Rana, M., Atef, M., Sarkar, R., &amp; Uddin, M. (2022). A Review on Peak Load Shaving in Microgrid—Potential Benefits, Challenges, and Future Trend. Energies, 15(6):2278, doi:10.3390/en15062278</a:t>
            </a:r>
          </a:p>
          <a:p>
            <a:pPr marL="0" indent="0">
              <a:lnSpc>
                <a:spcPct val="200000"/>
              </a:lnSpc>
              <a:buNone/>
            </a:pPr>
            <a:endParaRPr lang="en-SG" sz="2000" dirty="0">
              <a:latin typeface="Times New Roman" panose="02020603050405020304" pitchFamily="18" charset="0"/>
            </a:endParaRPr>
          </a:p>
          <a:p>
            <a:pPr marL="0" indent="0">
              <a:lnSpc>
                <a:spcPct val="200000"/>
              </a:lnSpc>
              <a:buNone/>
            </a:pPr>
            <a:endParaRPr lang="en-SG"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9383529-8408-4104-9AA6-78B378000D28}"/>
              </a:ext>
            </a:extLst>
          </p:cNvPr>
          <p:cNvSpPr>
            <a:spLocks noGrp="1"/>
          </p:cNvSpPr>
          <p:nvPr>
            <p:ph type="sldNum" sz="quarter" idx="12"/>
          </p:nvPr>
        </p:nvSpPr>
        <p:spPr/>
        <p:txBody>
          <a:bodyPr/>
          <a:lstStyle/>
          <a:p>
            <a:fld id="{EA47C1C1-E03C-4710-B8F6-102B1D3AFD6F}" type="slidenum">
              <a:rPr lang="en-GB" smtClean="0"/>
              <a:t>13</a:t>
            </a:fld>
            <a:endParaRPr lang="en-GB"/>
          </a:p>
        </p:txBody>
      </p:sp>
      <p:cxnSp>
        <p:nvCxnSpPr>
          <p:cNvPr id="5" name="Straight Connector 4">
            <a:extLst>
              <a:ext uri="{FF2B5EF4-FFF2-40B4-BE49-F238E27FC236}">
                <a16:creationId xmlns:a16="http://schemas.microsoft.com/office/drawing/2014/main" id="{EACE0B57-8C7C-0B5A-94CB-DE11F3E478D9}"/>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C89141E-2086-FDEA-D3AA-68B19D50C414}"/>
              </a:ext>
            </a:extLst>
          </p:cNvPr>
          <p:cNvSpPr txBox="1">
            <a:spLocks/>
          </p:cNvSpPr>
          <p:nvPr/>
        </p:nvSpPr>
        <p:spPr>
          <a:xfrm>
            <a:off x="838200" y="365125"/>
            <a:ext cx="10515600" cy="4883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References</a:t>
            </a:r>
          </a:p>
        </p:txBody>
      </p:sp>
      <p:sp>
        <p:nvSpPr>
          <p:cNvPr id="2" name="TextBox 1">
            <a:extLst>
              <a:ext uri="{FF2B5EF4-FFF2-40B4-BE49-F238E27FC236}">
                <a16:creationId xmlns:a16="http://schemas.microsoft.com/office/drawing/2014/main" id="{44F21F0C-DB7D-32E6-CE5D-5AD4ED5F8175}"/>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Tree>
    <p:extLst>
      <p:ext uri="{BB962C8B-B14F-4D97-AF65-F5344CB8AC3E}">
        <p14:creationId xmlns:p14="http://schemas.microsoft.com/office/powerpoint/2010/main" val="428769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3D8AD50-E152-DA3F-73AA-4456E9768F4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7" name="Object 6" hidden="1">
                        <a:extLst>
                          <a:ext uri="{FF2B5EF4-FFF2-40B4-BE49-F238E27FC236}">
                            <a16:creationId xmlns:a16="http://schemas.microsoft.com/office/drawing/2014/main" id="{F3D8AD50-E152-DA3F-73AA-4456E9768F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D9383529-8408-4104-9AA6-78B378000D28}"/>
              </a:ext>
            </a:extLst>
          </p:cNvPr>
          <p:cNvSpPr>
            <a:spLocks noGrp="1"/>
          </p:cNvSpPr>
          <p:nvPr>
            <p:ph type="sldNum" sz="quarter" idx="12"/>
          </p:nvPr>
        </p:nvSpPr>
        <p:spPr/>
        <p:txBody>
          <a:bodyPr/>
          <a:lstStyle/>
          <a:p>
            <a:fld id="{EA47C1C1-E03C-4710-B8F6-102B1D3AFD6F}" type="slidenum">
              <a:rPr lang="en-GB" smtClean="0"/>
              <a:t>14</a:t>
            </a:fld>
            <a:endParaRPr lang="en-GB"/>
          </a:p>
        </p:txBody>
      </p:sp>
      <p:cxnSp>
        <p:nvCxnSpPr>
          <p:cNvPr id="5" name="Straight Connector 4">
            <a:extLst>
              <a:ext uri="{FF2B5EF4-FFF2-40B4-BE49-F238E27FC236}">
                <a16:creationId xmlns:a16="http://schemas.microsoft.com/office/drawing/2014/main" id="{EACE0B57-8C7C-0B5A-94CB-DE11F3E478D9}"/>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C89141E-2086-FDEA-D3AA-68B19D50C414}"/>
              </a:ext>
            </a:extLst>
          </p:cNvPr>
          <p:cNvSpPr txBox="1">
            <a:spLocks/>
          </p:cNvSpPr>
          <p:nvPr/>
        </p:nvSpPr>
        <p:spPr>
          <a:xfrm>
            <a:off x="838200" y="365125"/>
            <a:ext cx="10515600" cy="4883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References</a:t>
            </a:r>
          </a:p>
        </p:txBody>
      </p:sp>
      <p:sp>
        <p:nvSpPr>
          <p:cNvPr id="2" name="TextBox 1">
            <a:extLst>
              <a:ext uri="{FF2B5EF4-FFF2-40B4-BE49-F238E27FC236}">
                <a16:creationId xmlns:a16="http://schemas.microsoft.com/office/drawing/2014/main" id="{44F21F0C-DB7D-32E6-CE5D-5AD4ED5F8175}"/>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
        <p:nvSpPr>
          <p:cNvPr id="8" name="TextBox 7">
            <a:extLst>
              <a:ext uri="{FF2B5EF4-FFF2-40B4-BE49-F238E27FC236}">
                <a16:creationId xmlns:a16="http://schemas.microsoft.com/office/drawing/2014/main" id="{0A9C331A-F8FE-9184-DF59-E4A96DB6C9E1}"/>
              </a:ext>
            </a:extLst>
          </p:cNvPr>
          <p:cNvSpPr txBox="1"/>
          <p:nvPr/>
        </p:nvSpPr>
        <p:spPr>
          <a:xfrm>
            <a:off x="156585" y="738203"/>
            <a:ext cx="11878830" cy="6200993"/>
          </a:xfrm>
          <a:prstGeom prst="rect">
            <a:avLst/>
          </a:prstGeom>
          <a:noFill/>
        </p:spPr>
        <p:txBody>
          <a:bodyPr wrap="square">
            <a:spAutoFit/>
          </a:bodyPr>
          <a:lstStyle/>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err="1">
                <a:effectLst/>
                <a:latin typeface="Times New Roman" panose="02020603050405020304" pitchFamily="18" charset="0"/>
                <a:ea typeface="Times New Roman" panose="02020603050405020304" pitchFamily="18" charset="0"/>
              </a:rPr>
              <a:t>Reikard</a:t>
            </a:r>
            <a:r>
              <a:rPr lang="en-SG" sz="1000" dirty="0">
                <a:effectLst/>
                <a:latin typeface="Times New Roman" panose="02020603050405020304" pitchFamily="18" charset="0"/>
                <a:ea typeface="Times New Roman" panose="02020603050405020304" pitchFamily="18" charset="0"/>
              </a:rPr>
              <a:t>, G. (2009). Predicting solar radiation at high resolutions: A comparison of time series forecasts. Solar Energy, 83(3), 342–349. doi:10.1016/j.solener.2008.08.007</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err="1">
                <a:effectLst/>
                <a:latin typeface="Times New Roman" panose="02020603050405020304" pitchFamily="18" charset="0"/>
                <a:ea typeface="Times New Roman" panose="02020603050405020304" pitchFamily="18" charset="0"/>
              </a:rPr>
              <a:t>Sayago</a:t>
            </a:r>
            <a:r>
              <a:rPr lang="en-SG" sz="1000" dirty="0">
                <a:effectLst/>
                <a:latin typeface="Times New Roman" panose="02020603050405020304" pitchFamily="18" charset="0"/>
                <a:ea typeface="Times New Roman" panose="02020603050405020304" pitchFamily="18" charset="0"/>
              </a:rPr>
              <a:t>, S., </a:t>
            </a:r>
            <a:r>
              <a:rPr lang="en-SG" sz="1000" dirty="0" err="1">
                <a:effectLst/>
                <a:latin typeface="Times New Roman" panose="02020603050405020304" pitchFamily="18" charset="0"/>
                <a:ea typeface="Times New Roman" panose="02020603050405020304" pitchFamily="18" charset="0"/>
              </a:rPr>
              <a:t>Ovando</a:t>
            </a:r>
            <a:r>
              <a:rPr lang="en-SG" sz="1000" dirty="0">
                <a:effectLst/>
                <a:latin typeface="Times New Roman" panose="02020603050405020304" pitchFamily="18" charset="0"/>
                <a:ea typeface="Times New Roman" panose="02020603050405020304" pitchFamily="18" charset="0"/>
              </a:rPr>
              <a:t>, G., </a:t>
            </a:r>
            <a:r>
              <a:rPr lang="en-SG" sz="1000" dirty="0" err="1">
                <a:effectLst/>
                <a:latin typeface="Times New Roman" panose="02020603050405020304" pitchFamily="18" charset="0"/>
                <a:ea typeface="Times New Roman" panose="02020603050405020304" pitchFamily="18" charset="0"/>
              </a:rPr>
              <a:t>Almorox</a:t>
            </a:r>
            <a:r>
              <a:rPr lang="en-SG" sz="1000" dirty="0">
                <a:effectLst/>
                <a:latin typeface="Times New Roman" panose="02020603050405020304" pitchFamily="18" charset="0"/>
                <a:ea typeface="Times New Roman" panose="02020603050405020304" pitchFamily="18" charset="0"/>
              </a:rPr>
              <a:t>, J., &amp; </a:t>
            </a:r>
            <a:r>
              <a:rPr lang="en-SG" sz="1000" dirty="0" err="1">
                <a:effectLst/>
                <a:latin typeface="Times New Roman" panose="02020603050405020304" pitchFamily="18" charset="0"/>
                <a:ea typeface="Times New Roman" panose="02020603050405020304" pitchFamily="18" charset="0"/>
              </a:rPr>
              <a:t>Bocco</a:t>
            </a:r>
            <a:r>
              <a:rPr lang="en-SG" sz="1000" dirty="0">
                <a:effectLst/>
                <a:latin typeface="Times New Roman" panose="02020603050405020304" pitchFamily="18" charset="0"/>
                <a:ea typeface="Times New Roman" panose="02020603050405020304" pitchFamily="18" charset="0"/>
              </a:rPr>
              <a:t>, M. (2019). Daily solar radiation from NASA-POWER product: assessing its accuracy considering atmospheric transparency. International Journal of Remote Sensing, 1–14. doi:10.1080/01431161.2019.1650986</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Shadab, A., Ahmad, S., &amp; Said, S. (2020). Spatial forecasting of solar radiation using ARIMA model. Remote Sensing Applications: Society and Environment, 20, 100427. doi:10.1016/j.rsase.2020.100427 </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Shamim, M. A., </a:t>
            </a:r>
            <a:r>
              <a:rPr lang="en-SG" sz="1000" dirty="0" err="1">
                <a:effectLst/>
                <a:latin typeface="Times New Roman" panose="02020603050405020304" pitchFamily="18" charset="0"/>
                <a:ea typeface="Times New Roman" panose="02020603050405020304" pitchFamily="18" charset="0"/>
              </a:rPr>
              <a:t>Remesan</a:t>
            </a:r>
            <a:r>
              <a:rPr lang="en-SG" sz="1000" dirty="0">
                <a:effectLst/>
                <a:latin typeface="Times New Roman" panose="02020603050405020304" pitchFamily="18" charset="0"/>
                <a:ea typeface="Times New Roman" panose="02020603050405020304" pitchFamily="18" charset="0"/>
              </a:rPr>
              <a:t>, R., Bray, M., &amp; Han, D. (2015). An improved technique for global solar radiation estimation using numerical weather prediction. Journal of Atmospheric and Solar-Terrestrial Physics, 129, 13–22. doi:10.1016/j.jastp.2015.03.011</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Sharma, N., Sharma, P., Irwin, D., &amp; Shenoy, P. (2011). Predicting solar generation from weather forecasts using machine learning. 2011 IEEE International Conference on Smart Grid Communications (</a:t>
            </a:r>
            <a:r>
              <a:rPr lang="en-SG" sz="1000" dirty="0" err="1">
                <a:effectLst/>
                <a:latin typeface="Times New Roman" panose="02020603050405020304" pitchFamily="18" charset="0"/>
                <a:ea typeface="Times New Roman" panose="02020603050405020304" pitchFamily="18" charset="0"/>
              </a:rPr>
              <a:t>SmartGridComm</a:t>
            </a:r>
            <a:r>
              <a:rPr lang="en-SG" sz="1000" dirty="0">
                <a:effectLst/>
                <a:latin typeface="Times New Roman" panose="02020603050405020304" pitchFamily="18" charset="0"/>
                <a:ea typeface="Times New Roman" panose="02020603050405020304" pitchFamily="18" charset="0"/>
              </a:rPr>
              <a:t>). doi:10.1109/smartgridcomm.2011.61</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Sharma, V., Yang, D., Walsh, W., &amp; </a:t>
            </a:r>
            <a:r>
              <a:rPr lang="en-SG" sz="1000" dirty="0" err="1">
                <a:effectLst/>
                <a:latin typeface="Times New Roman" panose="02020603050405020304" pitchFamily="18" charset="0"/>
                <a:ea typeface="Times New Roman" panose="02020603050405020304" pitchFamily="18" charset="0"/>
              </a:rPr>
              <a:t>Reindl</a:t>
            </a:r>
            <a:r>
              <a:rPr lang="en-SG" sz="1000" dirty="0">
                <a:effectLst/>
                <a:latin typeface="Times New Roman" panose="02020603050405020304" pitchFamily="18" charset="0"/>
                <a:ea typeface="Times New Roman" panose="02020603050405020304" pitchFamily="18" charset="0"/>
              </a:rPr>
              <a:t>, T. (2016). Short term solar irradiance forecasting using a mixed wavelet neural network. Renewable Energy, 90, 481–492. doi:10.1016/j.renene.2016.01.020</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Siddiqui, T. A., Bharadwaj, S., &amp; </a:t>
            </a:r>
            <a:r>
              <a:rPr lang="en-SG" sz="1000" dirty="0" err="1">
                <a:effectLst/>
                <a:latin typeface="Times New Roman" panose="02020603050405020304" pitchFamily="18" charset="0"/>
                <a:ea typeface="Times New Roman" panose="02020603050405020304" pitchFamily="18" charset="0"/>
              </a:rPr>
              <a:t>Kalyanaraman</a:t>
            </a:r>
            <a:r>
              <a:rPr lang="en-SG" sz="1000" dirty="0">
                <a:effectLst/>
                <a:latin typeface="Times New Roman" panose="02020603050405020304" pitchFamily="18" charset="0"/>
                <a:ea typeface="Times New Roman" panose="02020603050405020304" pitchFamily="18" charset="0"/>
              </a:rPr>
              <a:t>, S. (2019). A Deep Learning Approach to Solar-Irradiance Forecasting in Sky-Videos. 2019 IEEE Winter Conference on Applications of Computer Vision (WACV). doi:10.1109/wacv.2019.00234</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endParaRPr lang="en-SG"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119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3D8AD50-E152-DA3F-73AA-4456E9768F4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7" name="Object 6" hidden="1">
                        <a:extLst>
                          <a:ext uri="{FF2B5EF4-FFF2-40B4-BE49-F238E27FC236}">
                            <a16:creationId xmlns:a16="http://schemas.microsoft.com/office/drawing/2014/main" id="{F3D8AD50-E152-DA3F-73AA-4456E9768F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D9383529-8408-4104-9AA6-78B378000D28}"/>
              </a:ext>
            </a:extLst>
          </p:cNvPr>
          <p:cNvSpPr>
            <a:spLocks noGrp="1"/>
          </p:cNvSpPr>
          <p:nvPr>
            <p:ph type="sldNum" sz="quarter" idx="12"/>
          </p:nvPr>
        </p:nvSpPr>
        <p:spPr/>
        <p:txBody>
          <a:bodyPr/>
          <a:lstStyle/>
          <a:p>
            <a:fld id="{EA47C1C1-E03C-4710-B8F6-102B1D3AFD6F}" type="slidenum">
              <a:rPr lang="en-GB" smtClean="0"/>
              <a:t>15</a:t>
            </a:fld>
            <a:endParaRPr lang="en-GB"/>
          </a:p>
        </p:txBody>
      </p:sp>
      <p:cxnSp>
        <p:nvCxnSpPr>
          <p:cNvPr id="5" name="Straight Connector 4">
            <a:extLst>
              <a:ext uri="{FF2B5EF4-FFF2-40B4-BE49-F238E27FC236}">
                <a16:creationId xmlns:a16="http://schemas.microsoft.com/office/drawing/2014/main" id="{EACE0B57-8C7C-0B5A-94CB-DE11F3E478D9}"/>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C89141E-2086-FDEA-D3AA-68B19D50C414}"/>
              </a:ext>
            </a:extLst>
          </p:cNvPr>
          <p:cNvSpPr txBox="1">
            <a:spLocks/>
          </p:cNvSpPr>
          <p:nvPr/>
        </p:nvSpPr>
        <p:spPr>
          <a:xfrm>
            <a:off x="838200" y="365125"/>
            <a:ext cx="10515600" cy="4883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References</a:t>
            </a:r>
          </a:p>
        </p:txBody>
      </p:sp>
      <p:sp>
        <p:nvSpPr>
          <p:cNvPr id="2" name="TextBox 1">
            <a:extLst>
              <a:ext uri="{FF2B5EF4-FFF2-40B4-BE49-F238E27FC236}">
                <a16:creationId xmlns:a16="http://schemas.microsoft.com/office/drawing/2014/main" id="{44F21F0C-DB7D-32E6-CE5D-5AD4ED5F8175}"/>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
        <p:nvSpPr>
          <p:cNvPr id="8" name="TextBox 7">
            <a:extLst>
              <a:ext uri="{FF2B5EF4-FFF2-40B4-BE49-F238E27FC236}">
                <a16:creationId xmlns:a16="http://schemas.microsoft.com/office/drawing/2014/main" id="{0A9C331A-F8FE-9184-DF59-E4A96DB6C9E1}"/>
              </a:ext>
            </a:extLst>
          </p:cNvPr>
          <p:cNvSpPr txBox="1"/>
          <p:nvPr/>
        </p:nvSpPr>
        <p:spPr>
          <a:xfrm>
            <a:off x="275792" y="912431"/>
            <a:ext cx="11640416" cy="5277663"/>
          </a:xfrm>
          <a:prstGeom prst="rect">
            <a:avLst/>
          </a:prstGeom>
          <a:noFill/>
        </p:spPr>
        <p:txBody>
          <a:bodyPr wrap="square">
            <a:spAutoFit/>
          </a:bodyPr>
          <a:lstStyle/>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err="1">
                <a:effectLst/>
                <a:latin typeface="Times New Roman" panose="02020603050405020304" pitchFamily="18" charset="0"/>
                <a:ea typeface="Times New Roman" panose="02020603050405020304" pitchFamily="18" charset="0"/>
              </a:rPr>
              <a:t>Ssekulima</a:t>
            </a:r>
            <a:r>
              <a:rPr lang="en-SG" sz="1000" dirty="0">
                <a:effectLst/>
                <a:latin typeface="Times New Roman" panose="02020603050405020304" pitchFamily="18" charset="0"/>
                <a:ea typeface="Times New Roman" panose="02020603050405020304" pitchFamily="18" charset="0"/>
              </a:rPr>
              <a:t>, E. B., El </a:t>
            </a:r>
            <a:r>
              <a:rPr lang="en-SG" sz="1000" dirty="0" err="1">
                <a:effectLst/>
                <a:latin typeface="Times New Roman" panose="02020603050405020304" pitchFamily="18" charset="0"/>
                <a:ea typeface="Times New Roman" panose="02020603050405020304" pitchFamily="18" charset="0"/>
              </a:rPr>
              <a:t>Moursi</a:t>
            </a:r>
            <a:r>
              <a:rPr lang="en-SG" sz="1000" dirty="0">
                <a:effectLst/>
                <a:latin typeface="Times New Roman" panose="02020603050405020304" pitchFamily="18" charset="0"/>
                <a:ea typeface="Times New Roman" panose="02020603050405020304" pitchFamily="18" charset="0"/>
              </a:rPr>
              <a:t>, M. S., Al </a:t>
            </a:r>
            <a:r>
              <a:rPr lang="en-SG" sz="1000" dirty="0" err="1">
                <a:effectLst/>
                <a:latin typeface="Times New Roman" panose="02020603050405020304" pitchFamily="18" charset="0"/>
                <a:ea typeface="Times New Roman" panose="02020603050405020304" pitchFamily="18" charset="0"/>
              </a:rPr>
              <a:t>Hinai</a:t>
            </a:r>
            <a:r>
              <a:rPr lang="en-SG" sz="1000" dirty="0">
                <a:effectLst/>
                <a:latin typeface="Times New Roman" panose="02020603050405020304" pitchFamily="18" charset="0"/>
                <a:ea typeface="Times New Roman" panose="02020603050405020304" pitchFamily="18" charset="0"/>
              </a:rPr>
              <a:t>, A., &amp; Anwar, M. B. (2016). Wind speed and solar irradiance forecasting techniques for enhanced renewable energy integration with the grid: a review. IET Renewable Power Generation, 10(7), 885–989. doi:10.1049/iet-rpg.2015.0477</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err="1">
                <a:effectLst/>
                <a:latin typeface="Times New Roman" panose="02020603050405020304" pitchFamily="18" charset="0"/>
                <a:ea typeface="Times New Roman" panose="02020603050405020304" pitchFamily="18" charset="0"/>
              </a:rPr>
              <a:t>Vakitbilir</a:t>
            </a:r>
            <a:r>
              <a:rPr lang="en-SG" sz="1000" dirty="0">
                <a:effectLst/>
                <a:latin typeface="Times New Roman" panose="02020603050405020304" pitchFamily="18" charset="0"/>
                <a:ea typeface="Times New Roman" panose="02020603050405020304" pitchFamily="18" charset="0"/>
              </a:rPr>
              <a:t>, N., </a:t>
            </a:r>
            <a:r>
              <a:rPr lang="en-SG" sz="1000" dirty="0" err="1">
                <a:effectLst/>
                <a:latin typeface="Times New Roman" panose="02020603050405020304" pitchFamily="18" charset="0"/>
                <a:ea typeface="Times New Roman" panose="02020603050405020304" pitchFamily="18" charset="0"/>
              </a:rPr>
              <a:t>Direkoglu</a:t>
            </a:r>
            <a:r>
              <a:rPr lang="en-SG" sz="1000" dirty="0">
                <a:effectLst/>
                <a:latin typeface="Times New Roman" panose="02020603050405020304" pitchFamily="18" charset="0"/>
                <a:ea typeface="Times New Roman" panose="02020603050405020304" pitchFamily="18" charset="0"/>
              </a:rPr>
              <a:t>, C., &amp; </a:t>
            </a:r>
            <a:r>
              <a:rPr lang="en-SG" sz="1000" dirty="0" err="1">
                <a:effectLst/>
                <a:latin typeface="Times New Roman" panose="02020603050405020304" pitchFamily="18" charset="0"/>
                <a:ea typeface="Times New Roman" panose="02020603050405020304" pitchFamily="18" charset="0"/>
              </a:rPr>
              <a:t>Hilal</a:t>
            </a:r>
            <a:r>
              <a:rPr lang="en-SG" sz="1000" dirty="0">
                <a:effectLst/>
                <a:latin typeface="Times New Roman" panose="02020603050405020304" pitchFamily="18" charset="0"/>
                <a:ea typeface="Times New Roman" panose="02020603050405020304" pitchFamily="18" charset="0"/>
              </a:rPr>
              <a:t>, A. (2021). Prediction of Daily Solar Irradiation Using CNN and LSTM Networks. ICAFS-2020, 230-238, doi:10.1007/978-3-030-64058-3_28</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err="1">
                <a:effectLst/>
                <a:latin typeface="Times New Roman" panose="02020603050405020304" pitchFamily="18" charset="0"/>
                <a:ea typeface="Times New Roman" panose="02020603050405020304" pitchFamily="18" charset="0"/>
              </a:rPr>
              <a:t>Verbois</a:t>
            </a:r>
            <a:r>
              <a:rPr lang="en-SG" sz="1000" dirty="0">
                <a:effectLst/>
                <a:latin typeface="Times New Roman" panose="02020603050405020304" pitchFamily="18" charset="0"/>
                <a:ea typeface="Times New Roman" panose="02020603050405020304" pitchFamily="18" charset="0"/>
              </a:rPr>
              <a:t>, H., </a:t>
            </a:r>
            <a:r>
              <a:rPr lang="en-SG" sz="1000" dirty="0" err="1">
                <a:effectLst/>
                <a:latin typeface="Times New Roman" panose="02020603050405020304" pitchFamily="18" charset="0"/>
                <a:ea typeface="Times New Roman" panose="02020603050405020304" pitchFamily="18" charset="0"/>
              </a:rPr>
              <a:t>Huva</a:t>
            </a:r>
            <a:r>
              <a:rPr lang="en-SG" sz="1000" dirty="0">
                <a:effectLst/>
                <a:latin typeface="Times New Roman" panose="02020603050405020304" pitchFamily="18" charset="0"/>
                <a:ea typeface="Times New Roman" panose="02020603050405020304" pitchFamily="18" charset="0"/>
              </a:rPr>
              <a:t>, R., </a:t>
            </a:r>
            <a:r>
              <a:rPr lang="en-SG" sz="1000" dirty="0" err="1">
                <a:effectLst/>
                <a:latin typeface="Times New Roman" panose="02020603050405020304" pitchFamily="18" charset="0"/>
                <a:ea typeface="Times New Roman" panose="02020603050405020304" pitchFamily="18" charset="0"/>
              </a:rPr>
              <a:t>Rusydi</a:t>
            </a:r>
            <a:r>
              <a:rPr lang="en-SG" sz="1000" dirty="0">
                <a:effectLst/>
                <a:latin typeface="Times New Roman" panose="02020603050405020304" pitchFamily="18" charset="0"/>
                <a:ea typeface="Times New Roman" panose="02020603050405020304" pitchFamily="18" charset="0"/>
              </a:rPr>
              <a:t>, A., &amp; Walsh, W. (2018). Solar irradiance forecasting in the tropics using numerical weather prediction and statistical learning. Solar Energy, 162, 265–277. doi:10.1016/j.solener.2018.01.007 </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Wang, W., Feng, J., &amp; Xu, F. (2021). Estimating Downward Shortwave Solar Radiation on Clear-Sky Days in Heterogeneous Surface Using LM-BP Neural Network. Energies, 14(2), 273. doi:10.3390/en14020273 </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Yang, D., </a:t>
            </a:r>
            <a:r>
              <a:rPr lang="en-SG" sz="1000" dirty="0" err="1">
                <a:effectLst/>
                <a:latin typeface="Times New Roman" panose="02020603050405020304" pitchFamily="18" charset="0"/>
                <a:ea typeface="Times New Roman" panose="02020603050405020304" pitchFamily="18" charset="0"/>
              </a:rPr>
              <a:t>Kleissl</a:t>
            </a:r>
            <a:r>
              <a:rPr lang="en-SG" sz="1000" dirty="0">
                <a:effectLst/>
                <a:latin typeface="Times New Roman" panose="02020603050405020304" pitchFamily="18" charset="0"/>
                <a:ea typeface="Times New Roman" panose="02020603050405020304" pitchFamily="18" charset="0"/>
              </a:rPr>
              <a:t>, J., </a:t>
            </a:r>
            <a:r>
              <a:rPr lang="en-SG" sz="1000" dirty="0" err="1">
                <a:effectLst/>
                <a:latin typeface="Times New Roman" panose="02020603050405020304" pitchFamily="18" charset="0"/>
                <a:ea typeface="Times New Roman" panose="02020603050405020304" pitchFamily="18" charset="0"/>
              </a:rPr>
              <a:t>Gueymard</a:t>
            </a:r>
            <a:r>
              <a:rPr lang="en-SG" sz="1000" dirty="0">
                <a:effectLst/>
                <a:latin typeface="Times New Roman" panose="02020603050405020304" pitchFamily="18" charset="0"/>
                <a:ea typeface="Times New Roman" panose="02020603050405020304" pitchFamily="18" charset="0"/>
              </a:rPr>
              <a:t>, C. A., Pedro, H. T. C., &amp; Coimbra, C. F. M. (2018). History and trends in solar irradiance and PV power forecasting: A preliminary assessment and review using text mining. Solar Energy, 168, 60–101. doi:10.1016/j.solener.2017.11.023</a:t>
            </a:r>
          </a:p>
          <a:p>
            <a:pPr>
              <a:lnSpc>
                <a:spcPct val="200000"/>
              </a:lnSpc>
            </a:pPr>
            <a:endParaRPr lang="en-SG" sz="1000" dirty="0">
              <a:effectLst/>
              <a:latin typeface="Times New Roman" panose="02020603050405020304" pitchFamily="18" charset="0"/>
              <a:ea typeface="Times New Roman" panose="02020603050405020304" pitchFamily="18" charset="0"/>
            </a:endParaRPr>
          </a:p>
          <a:p>
            <a:pPr>
              <a:lnSpc>
                <a:spcPct val="200000"/>
              </a:lnSpc>
            </a:pPr>
            <a:r>
              <a:rPr lang="en-SG" sz="1000" dirty="0">
                <a:effectLst/>
                <a:latin typeface="Times New Roman" panose="02020603050405020304" pitchFamily="18" charset="0"/>
                <a:ea typeface="Times New Roman" panose="02020603050405020304" pitchFamily="18" charset="0"/>
              </a:rPr>
              <a:t>Yu, Y., Cao, J., &amp; Zhu, J. (2019). An LSTM Short-Term Solar Irradiance Forecasting Under Complicated Weather Conditions. IEEE Access, 7, 145651–145666. doi:10.1109/access.2019.2946057</a:t>
            </a:r>
          </a:p>
          <a:p>
            <a:pPr>
              <a:lnSpc>
                <a:spcPct val="200000"/>
              </a:lnSpc>
            </a:pPr>
            <a:r>
              <a:rPr lang="en-SG" sz="1000" dirty="0">
                <a:effectLst/>
                <a:latin typeface="Times New Roman" panose="02020603050405020304" pitchFamily="18" charset="0"/>
                <a:ea typeface="Times New Roman" panose="02020603050405020304" pitchFamily="18" charset="0"/>
              </a:rPr>
              <a:t>Zhang, Y., Yang, H., Cui, H., &amp; Chen, Q. (2019). Comparison of the Ability of ARIMA, WNN and SVM Models for Drought Forecasting in the </a:t>
            </a:r>
            <a:r>
              <a:rPr lang="en-SG" sz="1000" dirty="0" err="1">
                <a:effectLst/>
                <a:latin typeface="Times New Roman" panose="02020603050405020304" pitchFamily="18" charset="0"/>
                <a:ea typeface="Times New Roman" panose="02020603050405020304" pitchFamily="18" charset="0"/>
              </a:rPr>
              <a:t>Sanjiang</a:t>
            </a:r>
            <a:r>
              <a:rPr lang="en-SG" sz="1000" dirty="0">
                <a:effectLst/>
                <a:latin typeface="Times New Roman" panose="02020603050405020304" pitchFamily="18" charset="0"/>
                <a:ea typeface="Times New Roman" panose="02020603050405020304" pitchFamily="18" charset="0"/>
              </a:rPr>
              <a:t> Plain, China. Natural Resources Research. doi:10.1007/s11053-019-09512-6</a:t>
            </a:r>
          </a:p>
          <a:p>
            <a:pPr>
              <a:lnSpc>
                <a:spcPct val="200000"/>
              </a:lnSpc>
            </a:pPr>
            <a:endParaRPr lang="en-SG"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562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2527818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Project background</a:t>
            </a:r>
          </a:p>
        </p:txBody>
      </p:sp>
      <p:sp>
        <p:nvSpPr>
          <p:cNvPr id="3" name="Content Placeholder 2">
            <a:extLst>
              <a:ext uri="{FF2B5EF4-FFF2-40B4-BE49-F238E27FC236}">
                <a16:creationId xmlns:a16="http://schemas.microsoft.com/office/drawing/2014/main" id="{31169F97-F06D-3347-4110-1AE71FAB111A}"/>
              </a:ext>
            </a:extLst>
          </p:cNvPr>
          <p:cNvSpPr>
            <a:spLocks noGrp="1"/>
          </p:cNvSpPr>
          <p:nvPr>
            <p:ph idx="1"/>
          </p:nvPr>
        </p:nvSpPr>
        <p:spPr>
          <a:xfrm>
            <a:off x="1358479" y="1615851"/>
            <a:ext cx="8659728" cy="4966472"/>
          </a:xfrm>
        </p:spPr>
        <p:txBody>
          <a:bodyPr>
            <a:normAutofit/>
          </a:bodyPr>
          <a:lstStyle/>
          <a:p>
            <a:pPr marL="0" indent="0">
              <a:buNone/>
            </a:pPr>
            <a:r>
              <a:rPr lang="en-GB" sz="2000" dirty="0"/>
              <a:t>Business problem</a:t>
            </a:r>
          </a:p>
          <a:p>
            <a:pPr lvl="1"/>
            <a:r>
              <a:rPr lang="en-GB" sz="2000" dirty="0"/>
              <a:t>Singapore needs solar energy, but solar assets are challenged by intermittent generation</a:t>
            </a:r>
          </a:p>
          <a:p>
            <a:pPr marL="457200" lvl="1" indent="0">
              <a:buNone/>
            </a:pPr>
            <a:endParaRPr lang="en-GB" sz="2000" dirty="0"/>
          </a:p>
          <a:p>
            <a:pPr marL="457200" lvl="1" indent="0">
              <a:buNone/>
            </a:pPr>
            <a:endParaRPr lang="en-GB" sz="2000" dirty="0"/>
          </a:p>
          <a:p>
            <a:pPr marL="0" indent="0">
              <a:buNone/>
            </a:pPr>
            <a:r>
              <a:rPr lang="en-GB" sz="2000" dirty="0"/>
              <a:t>Business objective</a:t>
            </a:r>
          </a:p>
          <a:p>
            <a:pPr lvl="1"/>
            <a:r>
              <a:rPr lang="en-SG" sz="2000" dirty="0"/>
              <a:t>De-risk investment on solar assets</a:t>
            </a:r>
          </a:p>
          <a:p>
            <a:pPr lvl="1"/>
            <a:endParaRPr lang="en-SG" sz="2000" dirty="0"/>
          </a:p>
          <a:p>
            <a:pPr marL="457200" lvl="1" indent="0">
              <a:buNone/>
            </a:pPr>
            <a:endParaRPr lang="en-SG" sz="2000" dirty="0"/>
          </a:p>
          <a:p>
            <a:pPr marL="0" indent="0">
              <a:buNone/>
            </a:pPr>
            <a:r>
              <a:rPr lang="en-GB" sz="2000" dirty="0"/>
              <a:t>Data mining objective</a:t>
            </a:r>
          </a:p>
          <a:p>
            <a:pPr lvl="1"/>
            <a:r>
              <a:rPr lang="en-SG" sz="2000" dirty="0"/>
              <a:t>Identify the best model for forecasting annual solar irradiance using historical solar irradiance </a:t>
            </a:r>
            <a:endParaRPr lang="en-GB" sz="2000" dirty="0"/>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2</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285860F5-83B4-45DA-AE0E-57B4EE1A458C}"/>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AD48D3-C627-CE91-6773-BF81E03C9A50}"/>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pic>
        <p:nvPicPr>
          <p:cNvPr id="14" name="Graphic 13" descr="Solar Panels with solid fill">
            <a:extLst>
              <a:ext uri="{FF2B5EF4-FFF2-40B4-BE49-F238E27FC236}">
                <a16:creationId xmlns:a16="http://schemas.microsoft.com/office/drawing/2014/main" id="{E919ECB3-E9FB-2854-DB58-58D92B6F67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6798" y="1428207"/>
            <a:ext cx="811681" cy="811681"/>
          </a:xfrm>
          <a:prstGeom prst="rect">
            <a:avLst/>
          </a:prstGeom>
        </p:spPr>
      </p:pic>
      <p:pic>
        <p:nvPicPr>
          <p:cNvPr id="16" name="Graphic 15" descr="Coins with solid fill">
            <a:extLst>
              <a:ext uri="{FF2B5EF4-FFF2-40B4-BE49-F238E27FC236}">
                <a16:creationId xmlns:a16="http://schemas.microsoft.com/office/drawing/2014/main" id="{B40ED77C-9093-3130-2C61-A5873DF413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797" y="2969007"/>
            <a:ext cx="811682" cy="811682"/>
          </a:xfrm>
          <a:prstGeom prst="rect">
            <a:avLst/>
          </a:prstGeom>
        </p:spPr>
      </p:pic>
      <p:pic>
        <p:nvPicPr>
          <p:cNvPr id="18" name="Graphic 17" descr="Partial sun with solid fill">
            <a:extLst>
              <a:ext uri="{FF2B5EF4-FFF2-40B4-BE49-F238E27FC236}">
                <a16:creationId xmlns:a16="http://schemas.microsoft.com/office/drawing/2014/main" id="{16144137-7513-14C5-E701-46763CEBAF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3950" y="4543782"/>
            <a:ext cx="834529" cy="834529"/>
          </a:xfrm>
          <a:prstGeom prst="rect">
            <a:avLst/>
          </a:prstGeom>
        </p:spPr>
      </p:pic>
    </p:spTree>
    <p:extLst>
      <p:ext uri="{BB962C8B-B14F-4D97-AF65-F5344CB8AC3E}">
        <p14:creationId xmlns:p14="http://schemas.microsoft.com/office/powerpoint/2010/main" val="301915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3387199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Gaps in literature review</a:t>
            </a:r>
          </a:p>
        </p:txBody>
      </p:sp>
      <p:sp>
        <p:nvSpPr>
          <p:cNvPr id="3" name="Content Placeholder 2">
            <a:extLst>
              <a:ext uri="{FF2B5EF4-FFF2-40B4-BE49-F238E27FC236}">
                <a16:creationId xmlns:a16="http://schemas.microsoft.com/office/drawing/2014/main" id="{31169F97-F06D-3347-4110-1AE71FAB111A}"/>
              </a:ext>
            </a:extLst>
          </p:cNvPr>
          <p:cNvSpPr>
            <a:spLocks noGrp="1"/>
          </p:cNvSpPr>
          <p:nvPr>
            <p:ph idx="1"/>
          </p:nvPr>
        </p:nvSpPr>
        <p:spPr>
          <a:xfrm>
            <a:off x="647700" y="5341873"/>
            <a:ext cx="10515600" cy="1045029"/>
          </a:xfrm>
        </p:spPr>
        <p:txBody>
          <a:bodyPr>
            <a:normAutofit/>
          </a:bodyPr>
          <a:lstStyle/>
          <a:p>
            <a:r>
              <a:rPr lang="en-GB" sz="2000" dirty="0"/>
              <a:t>No direct comparison between linear and non-linear performance for irradiance</a:t>
            </a:r>
          </a:p>
          <a:p>
            <a:r>
              <a:rPr lang="en-GB" sz="2000" dirty="0"/>
              <a:t>Hence we compare SARIMA (best linear) and LSTM (best non-linear)</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a:xfrm>
            <a:off x="8610600" y="6347647"/>
            <a:ext cx="2743200" cy="365125"/>
          </a:xfrm>
        </p:spPr>
        <p:txBody>
          <a:bodyPr/>
          <a:lstStyle/>
          <a:p>
            <a:fld id="{EA47C1C1-E03C-4710-B8F6-102B1D3AFD6F}" type="slidenum">
              <a:rPr lang="en-GB" smtClean="0"/>
              <a:t>3</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21F9D48-B3F1-EEA9-6455-FB7BD1F6C339}"/>
              </a:ext>
            </a:extLst>
          </p:cNvPr>
          <p:cNvSpPr/>
          <p:nvPr/>
        </p:nvSpPr>
        <p:spPr>
          <a:xfrm>
            <a:off x="661850" y="1540230"/>
            <a:ext cx="3126377" cy="333973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t>Numerical weather prediction models </a:t>
            </a:r>
          </a:p>
          <a:p>
            <a:r>
              <a:rPr lang="en-GB" sz="2000" dirty="0"/>
              <a:t>(forecast period too short hence out of scope)</a:t>
            </a:r>
          </a:p>
          <a:p>
            <a:endParaRPr lang="en-GB" sz="2000" dirty="0"/>
          </a:p>
          <a:p>
            <a:pPr marL="285750" indent="-285750">
              <a:buFont typeface="Arial" panose="020B0604020202020204" pitchFamily="34" charset="0"/>
              <a:buChar char="•"/>
            </a:pPr>
            <a:r>
              <a:rPr lang="en-GB" sz="2000" dirty="0"/>
              <a:t>WRF</a:t>
            </a:r>
          </a:p>
          <a:p>
            <a:pPr marL="285750" indent="-285750">
              <a:buFont typeface="Arial" panose="020B0604020202020204" pitchFamily="34" charset="0"/>
              <a:buChar char="•"/>
            </a:pPr>
            <a:r>
              <a:rPr lang="en-GB" sz="2000" dirty="0"/>
              <a:t>GFS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dirty="0"/>
          </a:p>
        </p:txBody>
      </p:sp>
      <p:sp>
        <p:nvSpPr>
          <p:cNvPr id="8" name="Rectangle 7">
            <a:extLst>
              <a:ext uri="{FF2B5EF4-FFF2-40B4-BE49-F238E27FC236}">
                <a16:creationId xmlns:a16="http://schemas.microsoft.com/office/drawing/2014/main" id="{B9C3CF06-8583-1D05-01F4-99DCD6FED7CD}"/>
              </a:ext>
            </a:extLst>
          </p:cNvPr>
          <p:cNvSpPr/>
          <p:nvPr/>
        </p:nvSpPr>
        <p:spPr>
          <a:xfrm>
            <a:off x="4484098" y="1546685"/>
            <a:ext cx="3239589" cy="3339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t>Linear models</a:t>
            </a:r>
          </a:p>
          <a:p>
            <a:endParaRPr lang="en-GB" sz="2000" dirty="0"/>
          </a:p>
          <a:p>
            <a:pPr marL="285750" indent="-285750">
              <a:buFont typeface="Arial" panose="020B0604020202020204" pitchFamily="34" charset="0"/>
              <a:buChar char="•"/>
            </a:pPr>
            <a:r>
              <a:rPr lang="en-GB" sz="2000" b="1" dirty="0"/>
              <a:t>SARIMA by </a:t>
            </a:r>
            <a:r>
              <a:rPr lang="en-GB" sz="2000" b="1" dirty="0" err="1"/>
              <a:t>Alsharif</a:t>
            </a:r>
            <a:r>
              <a:rPr lang="en-GB" sz="2000" b="1" dirty="0"/>
              <a:t> et al. (2019)</a:t>
            </a:r>
          </a:p>
          <a:p>
            <a:pPr marL="285750" indent="-285750">
              <a:buFont typeface="Arial" panose="020B0604020202020204" pitchFamily="34" charset="0"/>
              <a:buChar char="•"/>
            </a:pPr>
            <a:r>
              <a:rPr lang="en-GB" sz="2000" dirty="0"/>
              <a:t>ARIMA</a:t>
            </a:r>
          </a:p>
          <a:p>
            <a:pPr marL="285750" indent="-285750">
              <a:buFont typeface="Arial" panose="020B0604020202020204" pitchFamily="34" charset="0"/>
              <a:buChar char="•"/>
            </a:pPr>
            <a:r>
              <a:rPr lang="en-GB" sz="2000" dirty="0"/>
              <a:t>Triple Exponential Smoothing</a:t>
            </a:r>
          </a:p>
          <a:p>
            <a:pPr marL="285750" indent="-285750">
              <a:buFont typeface="Arial" panose="020B0604020202020204" pitchFamily="34" charset="0"/>
              <a:buChar char="•"/>
            </a:pPr>
            <a:r>
              <a:rPr lang="en-GB" sz="2000" dirty="0"/>
              <a:t>Linear regression</a:t>
            </a:r>
          </a:p>
          <a:p>
            <a:pPr marL="285750" indent="-285750">
              <a:buFont typeface="Arial" panose="020B0604020202020204" pitchFamily="34" charset="0"/>
              <a:buChar char="•"/>
            </a:pPr>
            <a:endParaRPr lang="en-GB" sz="2000" dirty="0"/>
          </a:p>
        </p:txBody>
      </p:sp>
      <p:sp>
        <p:nvSpPr>
          <p:cNvPr id="9" name="Rectangle 8">
            <a:extLst>
              <a:ext uri="{FF2B5EF4-FFF2-40B4-BE49-F238E27FC236}">
                <a16:creationId xmlns:a16="http://schemas.microsoft.com/office/drawing/2014/main" id="{E7116C2D-9AD4-50ED-679F-DB78C0FED309}"/>
              </a:ext>
            </a:extLst>
          </p:cNvPr>
          <p:cNvSpPr/>
          <p:nvPr/>
        </p:nvSpPr>
        <p:spPr>
          <a:xfrm>
            <a:off x="7918246" y="1540105"/>
            <a:ext cx="3719572" cy="3339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t>Non-linear models</a:t>
            </a:r>
          </a:p>
          <a:p>
            <a:endParaRPr lang="en-GB" sz="2000" dirty="0"/>
          </a:p>
          <a:p>
            <a:pPr marL="342900" indent="-342900">
              <a:buFont typeface="Arial" panose="020B0604020202020204" pitchFamily="34" charset="0"/>
              <a:buChar char="•"/>
            </a:pPr>
            <a:r>
              <a:rPr lang="en-GB" sz="2000" b="1" dirty="0"/>
              <a:t>LSTM by Qing &amp; </a:t>
            </a:r>
            <a:r>
              <a:rPr lang="en-GB" sz="2000" b="1" dirty="0" err="1"/>
              <a:t>Niu</a:t>
            </a:r>
            <a:r>
              <a:rPr lang="en-GB" sz="2000" b="1" dirty="0"/>
              <a:t> (2018)</a:t>
            </a:r>
          </a:p>
          <a:p>
            <a:pPr marL="342900" indent="-342900">
              <a:buFont typeface="Arial" panose="020B0604020202020204" pitchFamily="34" charset="0"/>
              <a:buChar char="•"/>
            </a:pPr>
            <a:r>
              <a:rPr lang="en-GB" sz="2000" dirty="0"/>
              <a:t>ANN – Artificial neural network </a:t>
            </a:r>
          </a:p>
          <a:p>
            <a:pPr marL="342900" indent="-342900">
              <a:buFont typeface="Arial" panose="020B0604020202020204" pitchFamily="34" charset="0"/>
              <a:buChar char="•"/>
            </a:pPr>
            <a:r>
              <a:rPr lang="en-GB" sz="2000" dirty="0"/>
              <a:t>WNN – Wavelet neural network</a:t>
            </a:r>
          </a:p>
          <a:p>
            <a:pPr marL="342900" indent="-342900">
              <a:buFont typeface="Arial" panose="020B0604020202020204" pitchFamily="34" charset="0"/>
              <a:buChar char="•"/>
            </a:pPr>
            <a:r>
              <a:rPr lang="en-GB" sz="2000" dirty="0"/>
              <a:t>CNN – For satellite imagery</a:t>
            </a:r>
          </a:p>
        </p:txBody>
      </p:sp>
      <p:sp>
        <p:nvSpPr>
          <p:cNvPr id="10" name="Rectangle 9">
            <a:extLst>
              <a:ext uri="{FF2B5EF4-FFF2-40B4-BE49-F238E27FC236}">
                <a16:creationId xmlns:a16="http://schemas.microsoft.com/office/drawing/2014/main" id="{1EBB51BE-C1E8-7DDF-A5C6-95419DB77A86}"/>
              </a:ext>
            </a:extLst>
          </p:cNvPr>
          <p:cNvSpPr/>
          <p:nvPr/>
        </p:nvSpPr>
        <p:spPr>
          <a:xfrm>
            <a:off x="4180114" y="1175655"/>
            <a:ext cx="7585166" cy="3831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                                                        Area of focus</a:t>
            </a:r>
          </a:p>
        </p:txBody>
      </p:sp>
      <p:sp>
        <p:nvSpPr>
          <p:cNvPr id="12" name="Rectangle 11">
            <a:extLst>
              <a:ext uri="{FF2B5EF4-FFF2-40B4-BE49-F238E27FC236}">
                <a16:creationId xmlns:a16="http://schemas.microsoft.com/office/drawing/2014/main" id="{0AB81724-1F67-4128-ACF1-8BA9CD0BF9F4}"/>
              </a:ext>
            </a:extLst>
          </p:cNvPr>
          <p:cNvSpPr/>
          <p:nvPr/>
        </p:nvSpPr>
        <p:spPr>
          <a:xfrm>
            <a:off x="426719" y="1170885"/>
            <a:ext cx="3596641" cy="3831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a:solidFill>
                  <a:schemeClr val="tx1"/>
                </a:solidFill>
              </a:rPr>
              <a:t>Out of scope</a:t>
            </a:r>
          </a:p>
        </p:txBody>
      </p:sp>
      <p:cxnSp>
        <p:nvCxnSpPr>
          <p:cNvPr id="14" name="Straight Connector 13">
            <a:extLst>
              <a:ext uri="{FF2B5EF4-FFF2-40B4-BE49-F238E27FC236}">
                <a16:creationId xmlns:a16="http://schemas.microsoft.com/office/drawing/2014/main" id="{3E1076DF-F51D-9E6C-0204-12CAA79643B4}"/>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EDAC5F-64CC-4792-E787-CBC2EA1AA9C7}"/>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pic>
        <p:nvPicPr>
          <p:cNvPr id="17" name="Graphic 16" descr="Crown with solid fill">
            <a:extLst>
              <a:ext uri="{FF2B5EF4-FFF2-40B4-BE49-F238E27FC236}">
                <a16:creationId xmlns:a16="http://schemas.microsoft.com/office/drawing/2014/main" id="{F175A1F7-AC63-B6AB-D59A-BE2B68BC3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69444" y="2154798"/>
            <a:ext cx="382017" cy="382017"/>
          </a:xfrm>
          <a:prstGeom prst="rect">
            <a:avLst/>
          </a:prstGeom>
        </p:spPr>
      </p:pic>
      <p:pic>
        <p:nvPicPr>
          <p:cNvPr id="18" name="Graphic 17" descr="Crown with solid fill">
            <a:extLst>
              <a:ext uri="{FF2B5EF4-FFF2-40B4-BE49-F238E27FC236}">
                <a16:creationId xmlns:a16="http://schemas.microsoft.com/office/drawing/2014/main" id="{7F7AC84E-D39A-AB2F-BCD9-36722F2CB8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5370" y="2154798"/>
            <a:ext cx="382017" cy="382017"/>
          </a:xfrm>
          <a:prstGeom prst="rect">
            <a:avLst/>
          </a:prstGeom>
        </p:spPr>
      </p:pic>
    </p:spTree>
    <p:extLst>
      <p:ext uri="{BB962C8B-B14F-4D97-AF65-F5344CB8AC3E}">
        <p14:creationId xmlns:p14="http://schemas.microsoft.com/office/powerpoint/2010/main" val="408859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FA623528-AF9E-4AD0-99A4-E284C1B1B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681" y="4562858"/>
            <a:ext cx="5905500" cy="1788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1576959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Data collection and understanding</a:t>
            </a:r>
          </a:p>
        </p:txBody>
      </p:sp>
      <p:sp>
        <p:nvSpPr>
          <p:cNvPr id="3" name="Content Placeholder 2">
            <a:extLst>
              <a:ext uri="{FF2B5EF4-FFF2-40B4-BE49-F238E27FC236}">
                <a16:creationId xmlns:a16="http://schemas.microsoft.com/office/drawing/2014/main" id="{31169F97-F06D-3347-4110-1AE71FAB111A}"/>
              </a:ext>
            </a:extLst>
          </p:cNvPr>
          <p:cNvSpPr>
            <a:spLocks noGrp="1"/>
          </p:cNvSpPr>
          <p:nvPr>
            <p:ph idx="1"/>
          </p:nvPr>
        </p:nvSpPr>
        <p:spPr>
          <a:xfrm>
            <a:off x="316925" y="1138268"/>
            <a:ext cx="4716324" cy="4700037"/>
          </a:xfrm>
        </p:spPr>
        <p:txBody>
          <a:bodyPr>
            <a:normAutofit/>
          </a:bodyPr>
          <a:lstStyle/>
          <a:p>
            <a:r>
              <a:rPr lang="en-GB" sz="2000" dirty="0"/>
              <a:t>Data source: NASA Power</a:t>
            </a:r>
          </a:p>
          <a:p>
            <a:r>
              <a:rPr lang="en-GB" sz="2000" dirty="0"/>
              <a:t>Collected from 5 locations to cover Singapore</a:t>
            </a:r>
          </a:p>
          <a:p>
            <a:r>
              <a:rPr lang="en-GB" sz="2000" dirty="0"/>
              <a:t>15 variables collected, 3 ordinal 12 continuous</a:t>
            </a:r>
          </a:p>
          <a:p>
            <a:r>
              <a:rPr lang="en-GB" sz="2000" dirty="0"/>
              <a:t>From January 2010 to December 2021</a:t>
            </a:r>
          </a:p>
          <a:p>
            <a:r>
              <a:rPr lang="en-GB" sz="2000" dirty="0"/>
              <a:t>Irradiance is left skewed</a:t>
            </a:r>
          </a:p>
          <a:p>
            <a:endParaRPr lang="en-GB" sz="2000" dirty="0"/>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4</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Map&#10;&#10;Description automatically generated">
            <a:extLst>
              <a:ext uri="{FF2B5EF4-FFF2-40B4-BE49-F238E27FC236}">
                <a16:creationId xmlns:a16="http://schemas.microsoft.com/office/drawing/2014/main" id="{809404F8-C66A-7CCE-B0F5-878835C31A29}"/>
              </a:ext>
            </a:extLst>
          </p:cNvPr>
          <p:cNvPicPr>
            <a:picLocks noChangeAspect="1"/>
          </p:cNvPicPr>
          <p:nvPr/>
        </p:nvPicPr>
        <p:blipFill rotWithShape="1">
          <a:blip r:embed="rId8"/>
          <a:srcRect b="10262"/>
          <a:stretch/>
        </p:blipFill>
        <p:spPr>
          <a:xfrm>
            <a:off x="5137190" y="1097529"/>
            <a:ext cx="6561242" cy="3217296"/>
          </a:xfrm>
          <a:prstGeom prst="rect">
            <a:avLst/>
          </a:prstGeom>
        </p:spPr>
      </p:pic>
      <p:sp>
        <p:nvSpPr>
          <p:cNvPr id="25" name="TextBox 24">
            <a:extLst>
              <a:ext uri="{FF2B5EF4-FFF2-40B4-BE49-F238E27FC236}">
                <a16:creationId xmlns:a16="http://schemas.microsoft.com/office/drawing/2014/main" id="{9DFB6E99-0DDF-6C5E-7C07-E1F6B499DC6E}"/>
              </a:ext>
            </a:extLst>
          </p:cNvPr>
          <p:cNvSpPr txBox="1"/>
          <p:nvPr/>
        </p:nvSpPr>
        <p:spPr>
          <a:xfrm>
            <a:off x="1802675" y="6487425"/>
            <a:ext cx="10145485" cy="330027"/>
          </a:xfrm>
          <a:prstGeom prst="rect">
            <a:avLst/>
          </a:prstGeom>
          <a:noFill/>
        </p:spPr>
        <p:txBody>
          <a:bodyPr wrap="square">
            <a:spAutoFit/>
          </a:bodyPr>
          <a:lstStyle/>
          <a:p>
            <a:pPr>
              <a:lnSpc>
                <a:spcPct val="200000"/>
              </a:lnSpc>
            </a:pPr>
            <a:r>
              <a:rPr lang="en-US" sz="900" dirty="0">
                <a:effectLst/>
                <a:latin typeface="Times New Roman" panose="02020603050405020304" pitchFamily="18" charset="0"/>
                <a:ea typeface="Palatino Linotype" panose="02040502050505030304" pitchFamily="18" charset="0"/>
                <a:cs typeface="Palatino Linotype" panose="02040502050505030304" pitchFamily="18" charset="0"/>
              </a:rPr>
              <a:t>Acknowledgements</a:t>
            </a:r>
            <a:r>
              <a:rPr lang="en-SG" sz="9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900" i="1" dirty="0">
                <a:effectLst/>
                <a:latin typeface="Times New Roman" panose="02020603050405020304" pitchFamily="18" charset="0"/>
                <a:ea typeface="Palatino Linotype" panose="02040502050505030304" pitchFamily="18" charset="0"/>
                <a:cs typeface="Palatino Linotype" panose="02040502050505030304" pitchFamily="18" charset="0"/>
              </a:rPr>
              <a:t>The data were obtained from the NASA Langley Research Center (</a:t>
            </a:r>
            <a:r>
              <a:rPr lang="en-US" sz="900" i="1" dirty="0" err="1">
                <a:effectLst/>
                <a:latin typeface="Times New Roman" panose="02020603050405020304" pitchFamily="18" charset="0"/>
                <a:ea typeface="Palatino Linotype" panose="02040502050505030304" pitchFamily="18" charset="0"/>
                <a:cs typeface="Palatino Linotype" panose="02040502050505030304" pitchFamily="18" charset="0"/>
              </a:rPr>
              <a:t>LaRC</a:t>
            </a:r>
            <a:r>
              <a:rPr lang="en-US" sz="900" i="1" dirty="0">
                <a:effectLst/>
                <a:latin typeface="Times New Roman" panose="02020603050405020304" pitchFamily="18" charset="0"/>
                <a:ea typeface="Palatino Linotype" panose="02040502050505030304" pitchFamily="18" charset="0"/>
                <a:cs typeface="Palatino Linotype" panose="02040502050505030304" pitchFamily="18" charset="0"/>
              </a:rPr>
              <a:t>) POWER Project funded through the NASA Earth Science/Applied Science Program</a:t>
            </a:r>
            <a:endParaRPr lang="en-SG" sz="9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cxnSp>
        <p:nvCxnSpPr>
          <p:cNvPr id="8" name="Straight Connector 7">
            <a:extLst>
              <a:ext uri="{FF2B5EF4-FFF2-40B4-BE49-F238E27FC236}">
                <a16:creationId xmlns:a16="http://schemas.microsoft.com/office/drawing/2014/main" id="{DD904698-716B-A576-C529-20439FB0A7E3}"/>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4853DC-38C5-040F-EB03-8E07D2D525EF}"/>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grpSp>
        <p:nvGrpSpPr>
          <p:cNvPr id="16" name="Group 15">
            <a:extLst>
              <a:ext uri="{FF2B5EF4-FFF2-40B4-BE49-F238E27FC236}">
                <a16:creationId xmlns:a16="http://schemas.microsoft.com/office/drawing/2014/main" id="{0DC28879-8A69-9448-F0DF-DC428BF48A99}"/>
              </a:ext>
            </a:extLst>
          </p:cNvPr>
          <p:cNvGrpSpPr/>
          <p:nvPr/>
        </p:nvGrpSpPr>
        <p:grpSpPr>
          <a:xfrm>
            <a:off x="7959537" y="1103715"/>
            <a:ext cx="1784538" cy="503800"/>
            <a:chOff x="7959537" y="1103715"/>
            <a:chExt cx="1784538" cy="503800"/>
          </a:xfrm>
        </p:grpSpPr>
        <p:sp>
          <p:nvSpPr>
            <p:cNvPr id="11" name="Rectangle 10">
              <a:extLst>
                <a:ext uri="{FF2B5EF4-FFF2-40B4-BE49-F238E27FC236}">
                  <a16:creationId xmlns:a16="http://schemas.microsoft.com/office/drawing/2014/main" id="{BE94796C-A6A7-2BF4-BB78-AB0F7F178C17}"/>
                </a:ext>
              </a:extLst>
            </p:cNvPr>
            <p:cNvSpPr/>
            <p:nvPr/>
          </p:nvSpPr>
          <p:spPr>
            <a:xfrm>
              <a:off x="7959537" y="1103715"/>
              <a:ext cx="1784538" cy="25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1.4373N, 103.778E</a:t>
              </a:r>
            </a:p>
          </p:txBody>
        </p:sp>
        <p:sp>
          <p:nvSpPr>
            <p:cNvPr id="15" name="Isosceles Triangle 14">
              <a:extLst>
                <a:ext uri="{FF2B5EF4-FFF2-40B4-BE49-F238E27FC236}">
                  <a16:creationId xmlns:a16="http://schemas.microsoft.com/office/drawing/2014/main" id="{618B1BD8-2A17-212B-8526-A23FF28E6668}"/>
                </a:ext>
              </a:extLst>
            </p:cNvPr>
            <p:cNvSpPr/>
            <p:nvPr/>
          </p:nvSpPr>
          <p:spPr>
            <a:xfrm rot="10800000">
              <a:off x="7969585" y="1352333"/>
              <a:ext cx="191388" cy="2551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A2F52322-A24F-D69D-B08E-53C3D49FE116}"/>
              </a:ext>
            </a:extLst>
          </p:cNvPr>
          <p:cNvSpPr/>
          <p:nvPr/>
        </p:nvSpPr>
        <p:spPr>
          <a:xfrm>
            <a:off x="9578963" y="2440214"/>
            <a:ext cx="1756128" cy="2822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1.3603N, 103.9918E</a:t>
            </a:r>
          </a:p>
        </p:txBody>
      </p:sp>
      <p:sp>
        <p:nvSpPr>
          <p:cNvPr id="19" name="Isosceles Triangle 18">
            <a:extLst>
              <a:ext uri="{FF2B5EF4-FFF2-40B4-BE49-F238E27FC236}">
                <a16:creationId xmlns:a16="http://schemas.microsoft.com/office/drawing/2014/main" id="{B453AE54-6097-0A89-C0BD-CDC9C41B537D}"/>
              </a:ext>
            </a:extLst>
          </p:cNvPr>
          <p:cNvSpPr/>
          <p:nvPr/>
        </p:nvSpPr>
        <p:spPr>
          <a:xfrm rot="10800000">
            <a:off x="10836271" y="2658134"/>
            <a:ext cx="191388" cy="2551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B6380345-291F-C000-AE9F-7CD1C9406EDB}"/>
              </a:ext>
            </a:extLst>
          </p:cNvPr>
          <p:cNvSpPr/>
          <p:nvPr/>
        </p:nvSpPr>
        <p:spPr>
          <a:xfrm>
            <a:off x="8266737" y="3607824"/>
            <a:ext cx="1784538" cy="25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1.2734N, 103.8178E</a:t>
            </a:r>
          </a:p>
        </p:txBody>
      </p:sp>
      <p:sp>
        <p:nvSpPr>
          <p:cNvPr id="21" name="Isosceles Triangle 20">
            <a:extLst>
              <a:ext uri="{FF2B5EF4-FFF2-40B4-BE49-F238E27FC236}">
                <a16:creationId xmlns:a16="http://schemas.microsoft.com/office/drawing/2014/main" id="{4689B9F6-71F7-FDD7-B2B8-E88B1BEFF529}"/>
              </a:ext>
            </a:extLst>
          </p:cNvPr>
          <p:cNvSpPr/>
          <p:nvPr/>
        </p:nvSpPr>
        <p:spPr>
          <a:xfrm rot="10800000">
            <a:off x="8266737" y="3855857"/>
            <a:ext cx="191388" cy="2551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49DB1BA-0246-9716-0D88-261D5F41FC40}"/>
              </a:ext>
            </a:extLst>
          </p:cNvPr>
          <p:cNvSpPr/>
          <p:nvPr/>
        </p:nvSpPr>
        <p:spPr>
          <a:xfrm>
            <a:off x="6270690" y="2447705"/>
            <a:ext cx="1784538" cy="25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1.3505N, 103.6811E</a:t>
            </a:r>
          </a:p>
        </p:txBody>
      </p:sp>
      <p:sp>
        <p:nvSpPr>
          <p:cNvPr id="24" name="Isosceles Triangle 23">
            <a:extLst>
              <a:ext uri="{FF2B5EF4-FFF2-40B4-BE49-F238E27FC236}">
                <a16:creationId xmlns:a16="http://schemas.microsoft.com/office/drawing/2014/main" id="{A2F7DE0B-D038-A0B2-7F5C-41AE103AE6AF}"/>
              </a:ext>
            </a:extLst>
          </p:cNvPr>
          <p:cNvSpPr/>
          <p:nvPr/>
        </p:nvSpPr>
        <p:spPr>
          <a:xfrm rot="10800000">
            <a:off x="6270690" y="2695738"/>
            <a:ext cx="191388" cy="2551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2ECD8A2-8F2A-C082-20BA-693FA39018FC}"/>
              </a:ext>
            </a:extLst>
          </p:cNvPr>
          <p:cNvSpPr/>
          <p:nvPr/>
        </p:nvSpPr>
        <p:spPr>
          <a:xfrm>
            <a:off x="8055228" y="2154681"/>
            <a:ext cx="1784538" cy="25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1.3683N, 103.8022E</a:t>
            </a:r>
          </a:p>
        </p:txBody>
      </p:sp>
      <p:sp>
        <p:nvSpPr>
          <p:cNvPr id="27" name="Isosceles Triangle 26">
            <a:extLst>
              <a:ext uri="{FF2B5EF4-FFF2-40B4-BE49-F238E27FC236}">
                <a16:creationId xmlns:a16="http://schemas.microsoft.com/office/drawing/2014/main" id="{F9D7D4EB-A598-35AA-6772-9A56D5635F64}"/>
              </a:ext>
            </a:extLst>
          </p:cNvPr>
          <p:cNvSpPr/>
          <p:nvPr/>
        </p:nvSpPr>
        <p:spPr>
          <a:xfrm rot="10800000">
            <a:off x="8055228" y="2402714"/>
            <a:ext cx="191388" cy="2551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DE85902-0CF7-0674-B658-8C8287810DC7}"/>
              </a:ext>
            </a:extLst>
          </p:cNvPr>
          <p:cNvSpPr txBox="1"/>
          <p:nvPr/>
        </p:nvSpPr>
        <p:spPr>
          <a:xfrm>
            <a:off x="7183406" y="4273087"/>
            <a:ext cx="3146090" cy="307777"/>
          </a:xfrm>
          <a:prstGeom prst="rect">
            <a:avLst/>
          </a:prstGeom>
          <a:noFill/>
        </p:spPr>
        <p:txBody>
          <a:bodyPr wrap="square" rtlCol="0">
            <a:spAutoFit/>
          </a:bodyPr>
          <a:lstStyle/>
          <a:p>
            <a:r>
              <a:rPr lang="en-GB" sz="1400" dirty="0"/>
              <a:t>Figure 1 – data collection location</a:t>
            </a:r>
          </a:p>
        </p:txBody>
      </p:sp>
      <p:sp>
        <p:nvSpPr>
          <p:cNvPr id="10" name="TextBox 9">
            <a:extLst>
              <a:ext uri="{FF2B5EF4-FFF2-40B4-BE49-F238E27FC236}">
                <a16:creationId xmlns:a16="http://schemas.microsoft.com/office/drawing/2014/main" id="{8EEB72E1-722E-8307-F5F0-05F3763CF064}"/>
              </a:ext>
            </a:extLst>
          </p:cNvPr>
          <p:cNvSpPr txBox="1"/>
          <p:nvPr/>
        </p:nvSpPr>
        <p:spPr>
          <a:xfrm>
            <a:off x="7183406" y="6307798"/>
            <a:ext cx="3146090" cy="307777"/>
          </a:xfrm>
          <a:prstGeom prst="rect">
            <a:avLst/>
          </a:prstGeom>
          <a:noFill/>
        </p:spPr>
        <p:txBody>
          <a:bodyPr wrap="square" rtlCol="0">
            <a:spAutoFit/>
          </a:bodyPr>
          <a:lstStyle/>
          <a:p>
            <a:r>
              <a:rPr lang="en-GB" sz="1400" dirty="0"/>
              <a:t>Figure 2 – Histogram of solar irradiance</a:t>
            </a:r>
          </a:p>
        </p:txBody>
      </p:sp>
    </p:spTree>
    <p:extLst>
      <p:ext uri="{BB962C8B-B14F-4D97-AF65-F5344CB8AC3E}">
        <p14:creationId xmlns:p14="http://schemas.microsoft.com/office/powerpoint/2010/main" val="873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6100383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Data preparation</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5</a:t>
            </a:fld>
            <a:endParaRPr lang="en-GB" dirty="0"/>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614E37A-606F-B757-5ED5-12B466441058}"/>
              </a:ext>
            </a:extLst>
          </p:cNvPr>
          <p:cNvSpPr/>
          <p:nvPr/>
        </p:nvSpPr>
        <p:spPr>
          <a:xfrm>
            <a:off x="4141611" y="3563139"/>
            <a:ext cx="1371601"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Interpolate missing data</a:t>
            </a:r>
          </a:p>
        </p:txBody>
      </p:sp>
      <p:sp>
        <p:nvSpPr>
          <p:cNvPr id="9" name="Rectangle 8">
            <a:extLst>
              <a:ext uri="{FF2B5EF4-FFF2-40B4-BE49-F238E27FC236}">
                <a16:creationId xmlns:a16="http://schemas.microsoft.com/office/drawing/2014/main" id="{511AA65A-C8E2-BDB5-A01D-B5A42F5AC1DE}"/>
              </a:ext>
            </a:extLst>
          </p:cNvPr>
          <p:cNvSpPr/>
          <p:nvPr/>
        </p:nvSpPr>
        <p:spPr>
          <a:xfrm>
            <a:off x="5966882" y="3578654"/>
            <a:ext cx="13716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Remove outliers</a:t>
            </a:r>
          </a:p>
        </p:txBody>
      </p:sp>
      <p:sp>
        <p:nvSpPr>
          <p:cNvPr id="10" name="Rectangle 9">
            <a:extLst>
              <a:ext uri="{FF2B5EF4-FFF2-40B4-BE49-F238E27FC236}">
                <a16:creationId xmlns:a16="http://schemas.microsoft.com/office/drawing/2014/main" id="{A4E5980B-EA0A-5A99-D1B7-F2C3305665E4}"/>
              </a:ext>
            </a:extLst>
          </p:cNvPr>
          <p:cNvSpPr/>
          <p:nvPr/>
        </p:nvSpPr>
        <p:spPr>
          <a:xfrm>
            <a:off x="7813767" y="3578654"/>
            <a:ext cx="1620613"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Compute average across all locations</a:t>
            </a:r>
          </a:p>
        </p:txBody>
      </p:sp>
      <p:cxnSp>
        <p:nvCxnSpPr>
          <p:cNvPr id="13" name="Straight Arrow Connector 12">
            <a:extLst>
              <a:ext uri="{FF2B5EF4-FFF2-40B4-BE49-F238E27FC236}">
                <a16:creationId xmlns:a16="http://schemas.microsoft.com/office/drawing/2014/main" id="{4FB24672-5AC7-8173-92F9-7566E9BB84F0}"/>
              </a:ext>
            </a:extLst>
          </p:cNvPr>
          <p:cNvCxnSpPr>
            <a:cxnSpLocks/>
          </p:cNvCxnSpPr>
          <p:nvPr/>
        </p:nvCxnSpPr>
        <p:spPr>
          <a:xfrm flipV="1">
            <a:off x="9438326" y="3265146"/>
            <a:ext cx="330925"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A7374-8068-6F64-2B1B-F3CDF1D7F41E}"/>
              </a:ext>
            </a:extLst>
          </p:cNvPr>
          <p:cNvCxnSpPr>
            <a:cxnSpLocks/>
          </p:cNvCxnSpPr>
          <p:nvPr/>
        </p:nvCxnSpPr>
        <p:spPr>
          <a:xfrm>
            <a:off x="9447356" y="4408686"/>
            <a:ext cx="338815" cy="2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4B06C7-5D7E-AA07-99A2-D333D6803813}"/>
              </a:ext>
            </a:extLst>
          </p:cNvPr>
          <p:cNvCxnSpPr>
            <a:cxnSpLocks/>
          </p:cNvCxnSpPr>
          <p:nvPr/>
        </p:nvCxnSpPr>
        <p:spPr>
          <a:xfrm>
            <a:off x="1654708" y="3972714"/>
            <a:ext cx="351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9858A4-90F7-5BA9-6E37-62846616D2A1}"/>
              </a:ext>
            </a:extLst>
          </p:cNvPr>
          <p:cNvCxnSpPr>
            <a:cxnSpLocks/>
          </p:cNvCxnSpPr>
          <p:nvPr/>
        </p:nvCxnSpPr>
        <p:spPr>
          <a:xfrm>
            <a:off x="4816227" y="3952483"/>
            <a:ext cx="351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3D749B-0912-1742-2ED8-5890BD1D21CF}"/>
              </a:ext>
            </a:extLst>
          </p:cNvPr>
          <p:cNvCxnSpPr>
            <a:cxnSpLocks/>
          </p:cNvCxnSpPr>
          <p:nvPr/>
        </p:nvCxnSpPr>
        <p:spPr>
          <a:xfrm>
            <a:off x="7380589" y="4038705"/>
            <a:ext cx="351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DC0FBCA-1012-46DA-5961-D598DD5E5C77}"/>
              </a:ext>
            </a:extLst>
          </p:cNvPr>
          <p:cNvSpPr/>
          <p:nvPr/>
        </p:nvSpPr>
        <p:spPr>
          <a:xfrm>
            <a:off x="394855" y="1576251"/>
            <a:ext cx="8946572" cy="37446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Common steps for both models</a:t>
            </a:r>
          </a:p>
        </p:txBody>
      </p:sp>
      <p:sp>
        <p:nvSpPr>
          <p:cNvPr id="25" name="Rectangle 24">
            <a:extLst>
              <a:ext uri="{FF2B5EF4-FFF2-40B4-BE49-F238E27FC236}">
                <a16:creationId xmlns:a16="http://schemas.microsoft.com/office/drawing/2014/main" id="{806E7A10-A69A-5967-AEB7-74748DC376B7}"/>
              </a:ext>
            </a:extLst>
          </p:cNvPr>
          <p:cNvSpPr/>
          <p:nvPr/>
        </p:nvSpPr>
        <p:spPr>
          <a:xfrm>
            <a:off x="9447356" y="1583897"/>
            <a:ext cx="2615768" cy="37446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specific steps</a:t>
            </a:r>
          </a:p>
        </p:txBody>
      </p:sp>
      <p:cxnSp>
        <p:nvCxnSpPr>
          <p:cNvPr id="18" name="Straight Connector 17">
            <a:extLst>
              <a:ext uri="{FF2B5EF4-FFF2-40B4-BE49-F238E27FC236}">
                <a16:creationId xmlns:a16="http://schemas.microsoft.com/office/drawing/2014/main" id="{C85945E4-A913-AD12-67BA-266930389C8D}"/>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0DC5818-ED36-4564-D058-5343D8456BF9}"/>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
        <p:nvSpPr>
          <p:cNvPr id="22" name="Rectangle: Rounded Corners 21">
            <a:extLst>
              <a:ext uri="{FF2B5EF4-FFF2-40B4-BE49-F238E27FC236}">
                <a16:creationId xmlns:a16="http://schemas.microsoft.com/office/drawing/2014/main" id="{BD6AC772-4366-9642-98C9-935840A49264}"/>
              </a:ext>
            </a:extLst>
          </p:cNvPr>
          <p:cNvSpPr/>
          <p:nvPr/>
        </p:nvSpPr>
        <p:spPr>
          <a:xfrm>
            <a:off x="293619" y="3631109"/>
            <a:ext cx="1272333" cy="663529"/>
          </a:xfrm>
          <a:prstGeom prst="roundRect">
            <a:avLst>
              <a:gd name="adj" fmla="val 432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Raw data</a:t>
            </a:r>
          </a:p>
        </p:txBody>
      </p:sp>
      <p:sp>
        <p:nvSpPr>
          <p:cNvPr id="26" name="Rectangle: Rounded Corners 25">
            <a:extLst>
              <a:ext uri="{FF2B5EF4-FFF2-40B4-BE49-F238E27FC236}">
                <a16:creationId xmlns:a16="http://schemas.microsoft.com/office/drawing/2014/main" id="{3201F87B-C94E-B528-B86B-25079FF330FF}"/>
              </a:ext>
            </a:extLst>
          </p:cNvPr>
          <p:cNvSpPr/>
          <p:nvPr/>
        </p:nvSpPr>
        <p:spPr>
          <a:xfrm>
            <a:off x="9716710" y="2204337"/>
            <a:ext cx="1963874" cy="1087434"/>
          </a:xfrm>
          <a:prstGeom prst="roundRect">
            <a:avLst>
              <a:gd name="adj" fmla="val 432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Stationary + Seasonality test (SARIMA)</a:t>
            </a:r>
          </a:p>
        </p:txBody>
      </p:sp>
      <p:sp>
        <p:nvSpPr>
          <p:cNvPr id="27" name="Rectangle: Rounded Corners 26">
            <a:extLst>
              <a:ext uri="{FF2B5EF4-FFF2-40B4-BE49-F238E27FC236}">
                <a16:creationId xmlns:a16="http://schemas.microsoft.com/office/drawing/2014/main" id="{8A0E2856-A5C5-5AA1-E6C0-928FEC4B5339}"/>
              </a:ext>
            </a:extLst>
          </p:cNvPr>
          <p:cNvSpPr/>
          <p:nvPr/>
        </p:nvSpPr>
        <p:spPr>
          <a:xfrm>
            <a:off x="9716710" y="4604218"/>
            <a:ext cx="1963874" cy="1087434"/>
          </a:xfrm>
          <a:prstGeom prst="roundRect">
            <a:avLst>
              <a:gd name="adj" fmla="val 432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Normalization (LSTM)</a:t>
            </a:r>
          </a:p>
        </p:txBody>
      </p:sp>
      <p:sp>
        <p:nvSpPr>
          <p:cNvPr id="28" name="Flowchart: Decision 27">
            <a:extLst>
              <a:ext uri="{FF2B5EF4-FFF2-40B4-BE49-F238E27FC236}">
                <a16:creationId xmlns:a16="http://schemas.microsoft.com/office/drawing/2014/main" id="{BCF12C4A-F2D3-96B6-7AFC-008B9983A61C}"/>
              </a:ext>
            </a:extLst>
          </p:cNvPr>
          <p:cNvSpPr/>
          <p:nvPr/>
        </p:nvSpPr>
        <p:spPr>
          <a:xfrm>
            <a:off x="2033685" y="3428997"/>
            <a:ext cx="1667942" cy="10874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 data quality ok?</a:t>
            </a:r>
          </a:p>
        </p:txBody>
      </p:sp>
      <p:cxnSp>
        <p:nvCxnSpPr>
          <p:cNvPr id="29" name="Straight Arrow Connector 28">
            <a:extLst>
              <a:ext uri="{FF2B5EF4-FFF2-40B4-BE49-F238E27FC236}">
                <a16:creationId xmlns:a16="http://schemas.microsoft.com/office/drawing/2014/main" id="{4AAD6D36-D74F-99A1-9845-EC156A410DE4}"/>
              </a:ext>
            </a:extLst>
          </p:cNvPr>
          <p:cNvCxnSpPr>
            <a:cxnSpLocks/>
          </p:cNvCxnSpPr>
          <p:nvPr/>
        </p:nvCxnSpPr>
        <p:spPr>
          <a:xfrm>
            <a:off x="3750208" y="3993496"/>
            <a:ext cx="351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54E1310-5FD7-311D-8A1E-E82C54AE78B0}"/>
              </a:ext>
            </a:extLst>
          </p:cNvPr>
          <p:cNvCxnSpPr>
            <a:cxnSpLocks/>
          </p:cNvCxnSpPr>
          <p:nvPr/>
        </p:nvCxnSpPr>
        <p:spPr>
          <a:xfrm>
            <a:off x="5563048" y="4011101"/>
            <a:ext cx="351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82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29769361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Modelling - SARIMA</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6</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A1383EF-060A-1B07-46EE-E781B09DDC04}"/>
              </a:ext>
            </a:extLst>
          </p:cNvPr>
          <p:cNvSpPr/>
          <p:nvPr/>
        </p:nvSpPr>
        <p:spPr>
          <a:xfrm>
            <a:off x="955767" y="1442585"/>
            <a:ext cx="1645920" cy="949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Daily irradiance</a:t>
            </a:r>
          </a:p>
        </p:txBody>
      </p:sp>
      <p:sp>
        <p:nvSpPr>
          <p:cNvPr id="10" name="Rectangle 9">
            <a:extLst>
              <a:ext uri="{FF2B5EF4-FFF2-40B4-BE49-F238E27FC236}">
                <a16:creationId xmlns:a16="http://schemas.microsoft.com/office/drawing/2014/main" id="{19AE0551-A4B9-FA70-FE2C-72FFB11211B0}"/>
              </a:ext>
            </a:extLst>
          </p:cNvPr>
          <p:cNvSpPr/>
          <p:nvPr/>
        </p:nvSpPr>
        <p:spPr>
          <a:xfrm>
            <a:off x="3233058" y="1442585"/>
            <a:ext cx="1645920" cy="949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Data preparation</a:t>
            </a:r>
            <a:endParaRPr lang="en-GB" dirty="0"/>
          </a:p>
        </p:txBody>
      </p:sp>
      <p:sp>
        <p:nvSpPr>
          <p:cNvPr id="11" name="Rectangle 10">
            <a:extLst>
              <a:ext uri="{FF2B5EF4-FFF2-40B4-BE49-F238E27FC236}">
                <a16:creationId xmlns:a16="http://schemas.microsoft.com/office/drawing/2014/main" id="{94CAEB10-9BC6-1B00-E936-9FD584D0B9F1}"/>
              </a:ext>
            </a:extLst>
          </p:cNvPr>
          <p:cNvSpPr/>
          <p:nvPr/>
        </p:nvSpPr>
        <p:spPr>
          <a:xfrm>
            <a:off x="5510349" y="1442585"/>
            <a:ext cx="1645920" cy="949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Stationarity test</a:t>
            </a:r>
            <a:endParaRPr lang="en-GB" dirty="0"/>
          </a:p>
        </p:txBody>
      </p:sp>
      <p:sp>
        <p:nvSpPr>
          <p:cNvPr id="12" name="Rectangle 11">
            <a:extLst>
              <a:ext uri="{FF2B5EF4-FFF2-40B4-BE49-F238E27FC236}">
                <a16:creationId xmlns:a16="http://schemas.microsoft.com/office/drawing/2014/main" id="{A45867E6-0778-D287-5391-ABDE8DF01694}"/>
              </a:ext>
            </a:extLst>
          </p:cNvPr>
          <p:cNvSpPr/>
          <p:nvPr/>
        </p:nvSpPr>
        <p:spPr>
          <a:xfrm>
            <a:off x="7787640" y="1442585"/>
            <a:ext cx="1645920" cy="949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Identify AR and MA terms</a:t>
            </a:r>
          </a:p>
        </p:txBody>
      </p:sp>
      <p:sp>
        <p:nvSpPr>
          <p:cNvPr id="13" name="Rectangle 12">
            <a:extLst>
              <a:ext uri="{FF2B5EF4-FFF2-40B4-BE49-F238E27FC236}">
                <a16:creationId xmlns:a16="http://schemas.microsoft.com/office/drawing/2014/main" id="{9B65BE23-74A3-C969-6CEB-8C7F402A29EC}"/>
              </a:ext>
            </a:extLst>
          </p:cNvPr>
          <p:cNvSpPr/>
          <p:nvPr/>
        </p:nvSpPr>
        <p:spPr>
          <a:xfrm>
            <a:off x="10199914" y="1437542"/>
            <a:ext cx="1645920" cy="94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Fit model to parameters identified</a:t>
            </a:r>
          </a:p>
        </p:txBody>
      </p:sp>
      <p:sp>
        <p:nvSpPr>
          <p:cNvPr id="14" name="Rectangle 13">
            <a:extLst>
              <a:ext uri="{FF2B5EF4-FFF2-40B4-BE49-F238E27FC236}">
                <a16:creationId xmlns:a16="http://schemas.microsoft.com/office/drawing/2014/main" id="{562FFFC9-6706-81B4-9016-CC090FE7A731}"/>
              </a:ext>
            </a:extLst>
          </p:cNvPr>
          <p:cNvSpPr/>
          <p:nvPr/>
        </p:nvSpPr>
        <p:spPr>
          <a:xfrm>
            <a:off x="10199914" y="2754103"/>
            <a:ext cx="1645920" cy="94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Forecast and check residuals</a:t>
            </a:r>
          </a:p>
        </p:txBody>
      </p:sp>
      <p:sp>
        <p:nvSpPr>
          <p:cNvPr id="15" name="Rectangle 14">
            <a:extLst>
              <a:ext uri="{FF2B5EF4-FFF2-40B4-BE49-F238E27FC236}">
                <a16:creationId xmlns:a16="http://schemas.microsoft.com/office/drawing/2014/main" id="{48FD5B16-50AE-F609-6075-CAE35F19129C}"/>
              </a:ext>
            </a:extLst>
          </p:cNvPr>
          <p:cNvSpPr/>
          <p:nvPr/>
        </p:nvSpPr>
        <p:spPr>
          <a:xfrm>
            <a:off x="10199914" y="4034263"/>
            <a:ext cx="1645920" cy="94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Deployment</a:t>
            </a:r>
          </a:p>
        </p:txBody>
      </p:sp>
      <p:sp>
        <p:nvSpPr>
          <p:cNvPr id="16" name="Arrow: Down 15">
            <a:extLst>
              <a:ext uri="{FF2B5EF4-FFF2-40B4-BE49-F238E27FC236}">
                <a16:creationId xmlns:a16="http://schemas.microsoft.com/office/drawing/2014/main" id="{C4D9F47C-B454-C9BD-D7C7-8F9F973ECB61}"/>
              </a:ext>
            </a:extLst>
          </p:cNvPr>
          <p:cNvSpPr/>
          <p:nvPr/>
        </p:nvSpPr>
        <p:spPr>
          <a:xfrm rot="16200000">
            <a:off x="2756264" y="1666830"/>
            <a:ext cx="322217" cy="5007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43D59D93-F6AC-2F9D-4C06-34C051A4ADBE}"/>
              </a:ext>
            </a:extLst>
          </p:cNvPr>
          <p:cNvSpPr/>
          <p:nvPr/>
        </p:nvSpPr>
        <p:spPr>
          <a:xfrm rot="16200000">
            <a:off x="5037910" y="1666829"/>
            <a:ext cx="322217" cy="5007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64977A76-BD7D-A63F-F7EB-BBF6E14BE353}"/>
              </a:ext>
            </a:extLst>
          </p:cNvPr>
          <p:cNvSpPr/>
          <p:nvPr/>
        </p:nvSpPr>
        <p:spPr>
          <a:xfrm rot="16200000">
            <a:off x="7306491" y="1666828"/>
            <a:ext cx="322217" cy="5007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22485922-3923-AB7B-800D-CB8BF394627A}"/>
              </a:ext>
            </a:extLst>
          </p:cNvPr>
          <p:cNvSpPr/>
          <p:nvPr/>
        </p:nvSpPr>
        <p:spPr>
          <a:xfrm>
            <a:off x="10861765" y="2475492"/>
            <a:ext cx="322217" cy="2403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4FC020E1-F9E0-A9C7-B239-27588F53B6B5}"/>
              </a:ext>
            </a:extLst>
          </p:cNvPr>
          <p:cNvSpPr/>
          <p:nvPr/>
        </p:nvSpPr>
        <p:spPr>
          <a:xfrm>
            <a:off x="10861765" y="3767791"/>
            <a:ext cx="322217" cy="2403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D830E913-2E2B-6697-2078-AB24CD868C72}"/>
              </a:ext>
            </a:extLst>
          </p:cNvPr>
          <p:cNvSpPr/>
          <p:nvPr/>
        </p:nvSpPr>
        <p:spPr>
          <a:xfrm rot="16200000">
            <a:off x="9614262" y="1691670"/>
            <a:ext cx="322217" cy="5007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2">
            <a:extLst>
              <a:ext uri="{FF2B5EF4-FFF2-40B4-BE49-F238E27FC236}">
                <a16:creationId xmlns:a16="http://schemas.microsoft.com/office/drawing/2014/main" id="{4F74CBA1-F31B-2E0F-3B39-08D326A59D4D}"/>
              </a:ext>
            </a:extLst>
          </p:cNvPr>
          <p:cNvSpPr>
            <a:spLocks noGrp="1"/>
          </p:cNvSpPr>
          <p:nvPr>
            <p:ph idx="1"/>
          </p:nvPr>
        </p:nvSpPr>
        <p:spPr>
          <a:xfrm>
            <a:off x="851149" y="2715837"/>
            <a:ext cx="8673850" cy="3267520"/>
          </a:xfrm>
        </p:spPr>
        <p:txBody>
          <a:bodyPr>
            <a:normAutofit/>
          </a:bodyPr>
          <a:lstStyle/>
          <a:p>
            <a:r>
              <a:rPr lang="en-GB" sz="2000" dirty="0"/>
              <a:t>SARIMA to account for exogeneous variable, </a:t>
            </a:r>
          </a:p>
          <a:p>
            <a:pPr lvl="1"/>
            <a:r>
              <a:rPr lang="en-GB" sz="1600" dirty="0"/>
              <a:t>function of pdq x s(pdq)</a:t>
            </a:r>
          </a:p>
          <a:p>
            <a:r>
              <a:rPr lang="en-GB" sz="2000" dirty="0"/>
              <a:t>Dickey-Fuller (ADF) for stationarity</a:t>
            </a:r>
          </a:p>
          <a:p>
            <a:r>
              <a:rPr lang="en-GB" sz="2000" dirty="0"/>
              <a:t>Determine p and q by plotting ACF and PACF</a:t>
            </a:r>
          </a:p>
          <a:p>
            <a:r>
              <a:rPr lang="en-GB" sz="2000" dirty="0"/>
              <a:t>AIC to compare model performance*  </a:t>
            </a:r>
          </a:p>
          <a:p>
            <a:r>
              <a:rPr lang="en-SG" sz="2000" dirty="0"/>
              <a:t>2010 to 2020 for training, 2021 for testing </a:t>
            </a:r>
            <a:endParaRPr lang="en-GB" sz="2000" dirty="0"/>
          </a:p>
        </p:txBody>
      </p:sp>
      <p:sp>
        <p:nvSpPr>
          <p:cNvPr id="26" name="TextBox 25">
            <a:extLst>
              <a:ext uri="{FF2B5EF4-FFF2-40B4-BE49-F238E27FC236}">
                <a16:creationId xmlns:a16="http://schemas.microsoft.com/office/drawing/2014/main" id="{BD521749-5795-221D-9556-86443B16CC54}"/>
              </a:ext>
            </a:extLst>
          </p:cNvPr>
          <p:cNvSpPr txBox="1"/>
          <p:nvPr/>
        </p:nvSpPr>
        <p:spPr>
          <a:xfrm>
            <a:off x="113434" y="6500658"/>
            <a:ext cx="10145485" cy="357342"/>
          </a:xfrm>
          <a:prstGeom prst="rect">
            <a:avLst/>
          </a:prstGeom>
          <a:noFill/>
        </p:spPr>
        <p:txBody>
          <a:bodyPr wrap="square">
            <a:spAutoFit/>
          </a:bodyPr>
          <a:lstStyle/>
          <a:p>
            <a:pPr>
              <a:lnSpc>
                <a:spcPct val="200000"/>
              </a:lnSpc>
            </a:pPr>
            <a:r>
              <a:rPr lang="en-SG" sz="1000" dirty="0">
                <a:effectLst/>
                <a:latin typeface="Palatino Linotype" panose="02040502050505030304" pitchFamily="18" charset="0"/>
                <a:ea typeface="Palatino Linotype" panose="02040502050505030304" pitchFamily="18" charset="0"/>
                <a:cs typeface="Palatino Linotype" panose="02040502050505030304" pitchFamily="18" charset="0"/>
              </a:rPr>
              <a:t>*It is normal for model parameter converged from AIC to be different from terms initially identified in stationarity and ACF/PACF plots</a:t>
            </a:r>
          </a:p>
        </p:txBody>
      </p:sp>
      <p:cxnSp>
        <p:nvCxnSpPr>
          <p:cNvPr id="3" name="Straight Connector 2">
            <a:extLst>
              <a:ext uri="{FF2B5EF4-FFF2-40B4-BE49-F238E27FC236}">
                <a16:creationId xmlns:a16="http://schemas.microsoft.com/office/drawing/2014/main" id="{88BA8F5C-C542-ADB6-8419-98AE590FB324}"/>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AB7A7C7-6C5C-C5A7-8249-F7C35CE4FEB6}"/>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Tree>
    <p:extLst>
      <p:ext uri="{BB962C8B-B14F-4D97-AF65-F5344CB8AC3E}">
        <p14:creationId xmlns:p14="http://schemas.microsoft.com/office/powerpoint/2010/main" val="154731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3142134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SARIMA Post-modelling Residual Validation</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7</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23" name="Content Placeholder 2">
            <a:extLst>
              <a:ext uri="{FF2B5EF4-FFF2-40B4-BE49-F238E27FC236}">
                <a16:creationId xmlns:a16="http://schemas.microsoft.com/office/drawing/2014/main" id="{4F74CBA1-F31B-2E0F-3B39-08D326A59D4D}"/>
              </a:ext>
            </a:extLst>
          </p:cNvPr>
          <p:cNvSpPr>
            <a:spLocks noGrp="1"/>
          </p:cNvSpPr>
          <p:nvPr>
            <p:ph idx="1"/>
          </p:nvPr>
        </p:nvSpPr>
        <p:spPr>
          <a:xfrm>
            <a:off x="351493" y="4126888"/>
            <a:ext cx="5244851" cy="1674848"/>
          </a:xfrm>
        </p:spPr>
        <p:txBody>
          <a:bodyPr>
            <a:noAutofit/>
          </a:bodyPr>
          <a:lstStyle/>
          <a:p>
            <a:r>
              <a:rPr lang="en-GB" sz="2000" dirty="0"/>
              <a:t>Generated </a:t>
            </a:r>
            <a:r>
              <a:rPr lang="en-SG" sz="2000" dirty="0"/>
              <a:t>MSE of 1.68 and a RMSE of 1.30</a:t>
            </a:r>
          </a:p>
          <a:p>
            <a:r>
              <a:rPr lang="en-SG" sz="2000" dirty="0"/>
              <a:t>Majority of irradiance are between ±3</a:t>
            </a:r>
          </a:p>
          <a:p>
            <a:r>
              <a:rPr lang="en-SG" sz="2000" dirty="0"/>
              <a:t>Correlation is within ±0.25 for lag 1 onwards</a:t>
            </a:r>
          </a:p>
        </p:txBody>
      </p:sp>
      <p:pic>
        <p:nvPicPr>
          <p:cNvPr id="3" name="Picture 2" descr="Chart&#10;&#10;Description automatically generated">
            <a:extLst>
              <a:ext uri="{FF2B5EF4-FFF2-40B4-BE49-F238E27FC236}">
                <a16:creationId xmlns:a16="http://schemas.microsoft.com/office/drawing/2014/main" id="{5A5FC559-21FC-8160-DF3C-BE8FBD321F9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71907" y="1108683"/>
            <a:ext cx="5224531" cy="2476819"/>
          </a:xfrm>
          <a:prstGeom prst="rect">
            <a:avLst/>
          </a:prstGeom>
          <a:noFill/>
          <a:ln>
            <a:noFill/>
          </a:ln>
        </p:spPr>
      </p:pic>
      <p:pic>
        <p:nvPicPr>
          <p:cNvPr id="7" name="Picture 6" descr="Chart, line chart&#10;&#10;Description automatically generated">
            <a:extLst>
              <a:ext uri="{FF2B5EF4-FFF2-40B4-BE49-F238E27FC236}">
                <a16:creationId xmlns:a16="http://schemas.microsoft.com/office/drawing/2014/main" id="{FA647316-FD42-DA6E-C5D7-E313176BAD6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727501" y="4005711"/>
            <a:ext cx="5224531" cy="2448456"/>
          </a:xfrm>
          <a:prstGeom prst="rect">
            <a:avLst/>
          </a:prstGeom>
          <a:noFill/>
          <a:ln>
            <a:noFill/>
          </a:ln>
        </p:spPr>
      </p:pic>
      <p:cxnSp>
        <p:nvCxnSpPr>
          <p:cNvPr id="8" name="Straight Connector 7">
            <a:extLst>
              <a:ext uri="{FF2B5EF4-FFF2-40B4-BE49-F238E27FC236}">
                <a16:creationId xmlns:a16="http://schemas.microsoft.com/office/drawing/2014/main" id="{7874FB02-2277-CC03-82B7-AADA0F307CC3}"/>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D1ADFD-5A68-4C5A-3772-65A6E25D2BE0}"/>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pic>
        <p:nvPicPr>
          <p:cNvPr id="1026" name="Picture 2">
            <a:extLst>
              <a:ext uri="{FF2B5EF4-FFF2-40B4-BE49-F238E27FC236}">
                <a16:creationId xmlns:a16="http://schemas.microsoft.com/office/drawing/2014/main" id="{FA7C6556-41CA-D42E-849F-B876C9B787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51" y="1056264"/>
            <a:ext cx="6412443" cy="26115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0EAF60-DE25-EC68-A151-2C4516EEA928}"/>
              </a:ext>
            </a:extLst>
          </p:cNvPr>
          <p:cNvSpPr txBox="1"/>
          <p:nvPr/>
        </p:nvSpPr>
        <p:spPr>
          <a:xfrm>
            <a:off x="1877981" y="3637324"/>
            <a:ext cx="3541744" cy="307777"/>
          </a:xfrm>
          <a:prstGeom prst="rect">
            <a:avLst/>
          </a:prstGeom>
          <a:noFill/>
        </p:spPr>
        <p:txBody>
          <a:bodyPr wrap="square" rtlCol="0">
            <a:spAutoFit/>
          </a:bodyPr>
          <a:lstStyle/>
          <a:p>
            <a:r>
              <a:rPr lang="en-GB" sz="1400" dirty="0"/>
              <a:t>Figure 3: Irradiance forecast vs testing data</a:t>
            </a:r>
          </a:p>
        </p:txBody>
      </p:sp>
      <p:sp>
        <p:nvSpPr>
          <p:cNvPr id="11" name="TextBox 10">
            <a:extLst>
              <a:ext uri="{FF2B5EF4-FFF2-40B4-BE49-F238E27FC236}">
                <a16:creationId xmlns:a16="http://schemas.microsoft.com/office/drawing/2014/main" id="{B730B85F-B93D-97BF-9152-EE590AD98B95}"/>
              </a:ext>
            </a:extLst>
          </p:cNvPr>
          <p:cNvSpPr txBox="1"/>
          <p:nvPr/>
        </p:nvSpPr>
        <p:spPr>
          <a:xfrm>
            <a:off x="8268478" y="6418791"/>
            <a:ext cx="3541744" cy="307777"/>
          </a:xfrm>
          <a:prstGeom prst="rect">
            <a:avLst/>
          </a:prstGeom>
          <a:noFill/>
        </p:spPr>
        <p:txBody>
          <a:bodyPr wrap="square" rtlCol="0">
            <a:spAutoFit/>
          </a:bodyPr>
          <a:lstStyle/>
          <a:p>
            <a:r>
              <a:rPr lang="en-GB" sz="1400" dirty="0"/>
              <a:t>Figure 5: Residual correlogram</a:t>
            </a:r>
          </a:p>
        </p:txBody>
      </p:sp>
      <p:sp>
        <p:nvSpPr>
          <p:cNvPr id="12" name="TextBox 11">
            <a:extLst>
              <a:ext uri="{FF2B5EF4-FFF2-40B4-BE49-F238E27FC236}">
                <a16:creationId xmlns:a16="http://schemas.microsoft.com/office/drawing/2014/main" id="{BE8CA866-5235-7464-0C99-D51F1B3CA5F7}"/>
              </a:ext>
            </a:extLst>
          </p:cNvPr>
          <p:cNvSpPr txBox="1"/>
          <p:nvPr/>
        </p:nvSpPr>
        <p:spPr>
          <a:xfrm>
            <a:off x="8410288" y="3603948"/>
            <a:ext cx="3541744" cy="307777"/>
          </a:xfrm>
          <a:prstGeom prst="rect">
            <a:avLst/>
          </a:prstGeom>
          <a:noFill/>
        </p:spPr>
        <p:txBody>
          <a:bodyPr wrap="square" rtlCol="0">
            <a:spAutoFit/>
          </a:bodyPr>
          <a:lstStyle/>
          <a:p>
            <a:r>
              <a:rPr lang="en-GB" sz="1400" dirty="0"/>
              <a:t>Figure 4: Residual plot</a:t>
            </a:r>
          </a:p>
        </p:txBody>
      </p:sp>
    </p:spTree>
    <p:extLst>
      <p:ext uri="{BB962C8B-B14F-4D97-AF65-F5344CB8AC3E}">
        <p14:creationId xmlns:p14="http://schemas.microsoft.com/office/powerpoint/2010/main" val="116327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2696231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Modelling - LSTM</a:t>
            </a:r>
          </a:p>
        </p:txBody>
      </p:sp>
      <p:sp>
        <p:nvSpPr>
          <p:cNvPr id="3" name="Content Placeholder 2">
            <a:extLst>
              <a:ext uri="{FF2B5EF4-FFF2-40B4-BE49-F238E27FC236}">
                <a16:creationId xmlns:a16="http://schemas.microsoft.com/office/drawing/2014/main" id="{31169F97-F06D-3347-4110-1AE71FAB111A}"/>
              </a:ext>
            </a:extLst>
          </p:cNvPr>
          <p:cNvSpPr>
            <a:spLocks noGrp="1"/>
          </p:cNvSpPr>
          <p:nvPr>
            <p:ph idx="1"/>
          </p:nvPr>
        </p:nvSpPr>
        <p:spPr>
          <a:xfrm>
            <a:off x="838200" y="1210491"/>
            <a:ext cx="10515600" cy="4966472"/>
          </a:xfrm>
        </p:spPr>
        <p:txBody>
          <a:bodyPr>
            <a:normAutofit/>
          </a:bodyPr>
          <a:lstStyle/>
          <a:p>
            <a:r>
              <a:rPr lang="en-GB" sz="2000" dirty="0"/>
              <a:t>Use all 15 variables as compared to SARIMA</a:t>
            </a:r>
          </a:p>
          <a:p>
            <a:r>
              <a:rPr lang="en-GB" sz="2000" dirty="0"/>
              <a:t>Input, hidden, output layer</a:t>
            </a:r>
          </a:p>
          <a:p>
            <a:r>
              <a:rPr lang="en-GB" sz="2000" dirty="0"/>
              <a:t>Hyperparameter tuning:</a:t>
            </a:r>
          </a:p>
          <a:p>
            <a:pPr lvl="1"/>
            <a:r>
              <a:rPr lang="en-SG" sz="1800" dirty="0"/>
              <a:t>learning rate </a:t>
            </a:r>
          </a:p>
          <a:p>
            <a:pPr lvl="1"/>
            <a:r>
              <a:rPr lang="en-GB" sz="1800" dirty="0"/>
              <a:t>Epoch</a:t>
            </a:r>
          </a:p>
          <a:p>
            <a:pPr lvl="1"/>
            <a:r>
              <a:rPr lang="en-SG" sz="1800" dirty="0"/>
              <a:t>batch size</a:t>
            </a:r>
          </a:p>
          <a:p>
            <a:pPr lvl="1"/>
            <a:r>
              <a:rPr lang="en-SG" sz="1800" dirty="0"/>
              <a:t>number of neurons</a:t>
            </a:r>
          </a:p>
          <a:p>
            <a:r>
              <a:rPr lang="en-SG" sz="2000" dirty="0"/>
              <a:t>Same train-test split as SARIMA</a:t>
            </a:r>
          </a:p>
          <a:p>
            <a:r>
              <a:rPr lang="en-GB" sz="2000" dirty="0"/>
              <a:t>Generated </a:t>
            </a:r>
            <a:r>
              <a:rPr lang="en-SG" sz="2000" dirty="0"/>
              <a:t>MSE of 0.02 and a RMSE of 0.14</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8</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9DF3C52-226E-850F-B05A-B26F64F1B36C}"/>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177D99-F749-B5B1-3D03-CABD3BC76162}"/>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pic>
        <p:nvPicPr>
          <p:cNvPr id="1026" name="Picture 2">
            <a:extLst>
              <a:ext uri="{FF2B5EF4-FFF2-40B4-BE49-F238E27FC236}">
                <a16:creationId xmlns:a16="http://schemas.microsoft.com/office/drawing/2014/main" id="{668F7660-6033-516C-E42B-FD398E570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9723" y="1069843"/>
            <a:ext cx="4127902" cy="2386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CFB8D52-CA06-F9B4-742C-18CC830E4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7356" y="3705135"/>
            <a:ext cx="5483421" cy="26626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AE0B771-9BAB-3385-EB6C-A5AC599CCF5F}"/>
              </a:ext>
            </a:extLst>
          </p:cNvPr>
          <p:cNvSpPr txBox="1"/>
          <p:nvPr/>
        </p:nvSpPr>
        <p:spPr>
          <a:xfrm>
            <a:off x="8349033" y="3406404"/>
            <a:ext cx="3541744" cy="307777"/>
          </a:xfrm>
          <a:prstGeom prst="rect">
            <a:avLst/>
          </a:prstGeom>
          <a:noFill/>
        </p:spPr>
        <p:txBody>
          <a:bodyPr wrap="square" rtlCol="0">
            <a:spAutoFit/>
          </a:bodyPr>
          <a:lstStyle/>
          <a:p>
            <a:r>
              <a:rPr lang="en-GB" sz="1400" dirty="0"/>
              <a:t>Figure 6: LSTM memory cell</a:t>
            </a:r>
          </a:p>
        </p:txBody>
      </p:sp>
      <p:sp>
        <p:nvSpPr>
          <p:cNvPr id="11" name="TextBox 10">
            <a:extLst>
              <a:ext uri="{FF2B5EF4-FFF2-40B4-BE49-F238E27FC236}">
                <a16:creationId xmlns:a16="http://schemas.microsoft.com/office/drawing/2014/main" id="{A2C7AAC9-CC31-4DC9-B921-C3981CC977B3}"/>
              </a:ext>
            </a:extLst>
          </p:cNvPr>
          <p:cNvSpPr txBox="1"/>
          <p:nvPr/>
        </p:nvSpPr>
        <p:spPr>
          <a:xfrm>
            <a:off x="8072808" y="6382129"/>
            <a:ext cx="3541744" cy="307777"/>
          </a:xfrm>
          <a:prstGeom prst="rect">
            <a:avLst/>
          </a:prstGeom>
          <a:noFill/>
        </p:spPr>
        <p:txBody>
          <a:bodyPr wrap="square" rtlCol="0">
            <a:spAutoFit/>
          </a:bodyPr>
          <a:lstStyle/>
          <a:p>
            <a:r>
              <a:rPr lang="en-GB" sz="1400" dirty="0"/>
              <a:t>Figure 7: LSTM Forecast vs testing data</a:t>
            </a:r>
          </a:p>
        </p:txBody>
      </p:sp>
    </p:spTree>
    <p:extLst>
      <p:ext uri="{BB962C8B-B14F-4D97-AF65-F5344CB8AC3E}">
        <p14:creationId xmlns:p14="http://schemas.microsoft.com/office/powerpoint/2010/main" val="347351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8782F68-1BC5-0CC5-9CB3-FA9ACCB8BFF0}"/>
              </a:ext>
            </a:extLst>
          </p:cNvPr>
          <p:cNvGraphicFramePr>
            <a:graphicFrameLocks noChangeAspect="1"/>
          </p:cNvGraphicFramePr>
          <p:nvPr>
            <p:custDataLst>
              <p:tags r:id="rId1"/>
            </p:custDataLst>
            <p:extLst>
              <p:ext uri="{D42A27DB-BD31-4B8C-83A1-F6EECF244321}">
                <p14:modId xmlns:p14="http://schemas.microsoft.com/office/powerpoint/2010/main" val="1301012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5" name="Object 4" hidden="1">
                        <a:extLst>
                          <a:ext uri="{FF2B5EF4-FFF2-40B4-BE49-F238E27FC236}">
                            <a16:creationId xmlns:a16="http://schemas.microsoft.com/office/drawing/2014/main" id="{C8782F68-1BC5-0CC5-9CB3-FA9ACCB8BF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0" name="Picture 2">
            <a:extLst>
              <a:ext uri="{FF2B5EF4-FFF2-40B4-BE49-F238E27FC236}">
                <a16:creationId xmlns:a16="http://schemas.microsoft.com/office/drawing/2014/main" id="{B0F44B5F-D833-3173-EB51-FEDB0215F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546" y="1407413"/>
            <a:ext cx="4562061" cy="196396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3EEBEA6B-322B-F68A-FEA0-33D3741A85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664" y="1406343"/>
            <a:ext cx="4562061" cy="1963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28DD3B-FC3A-BB6A-0B7E-ED4111D2A6B4}"/>
              </a:ext>
            </a:extLst>
          </p:cNvPr>
          <p:cNvSpPr>
            <a:spLocks noGrp="1"/>
          </p:cNvSpPr>
          <p:nvPr>
            <p:ph type="title"/>
          </p:nvPr>
        </p:nvSpPr>
        <p:spPr>
          <a:xfrm>
            <a:off x="838200" y="365125"/>
            <a:ext cx="10515600" cy="488315"/>
          </a:xfrm>
        </p:spPr>
        <p:txBody>
          <a:bodyPr vert="horz">
            <a:normAutofit/>
          </a:bodyPr>
          <a:lstStyle/>
          <a:p>
            <a:r>
              <a:rPr lang="en-GB" sz="2400" dirty="0"/>
              <a:t>Results and Discussion</a:t>
            </a:r>
          </a:p>
        </p:txBody>
      </p:sp>
      <p:sp>
        <p:nvSpPr>
          <p:cNvPr id="4" name="Slide Number Placeholder 3">
            <a:extLst>
              <a:ext uri="{FF2B5EF4-FFF2-40B4-BE49-F238E27FC236}">
                <a16:creationId xmlns:a16="http://schemas.microsoft.com/office/drawing/2014/main" id="{7DFFC6FB-FB45-6B94-3BE8-47B466BFEC00}"/>
              </a:ext>
            </a:extLst>
          </p:cNvPr>
          <p:cNvSpPr>
            <a:spLocks noGrp="1"/>
          </p:cNvSpPr>
          <p:nvPr>
            <p:ph type="sldNum" sz="quarter" idx="12"/>
          </p:nvPr>
        </p:nvSpPr>
        <p:spPr/>
        <p:txBody>
          <a:bodyPr/>
          <a:lstStyle/>
          <a:p>
            <a:fld id="{EA47C1C1-E03C-4710-B8F6-102B1D3AFD6F}" type="slidenum">
              <a:rPr lang="en-GB" smtClean="0"/>
              <a:t>9</a:t>
            </a:fld>
            <a:endParaRPr lang="en-GB"/>
          </a:p>
        </p:txBody>
      </p:sp>
      <p:pic>
        <p:nvPicPr>
          <p:cNvPr id="6" name="Picture 2">
            <a:extLst>
              <a:ext uri="{FF2B5EF4-FFF2-40B4-BE49-F238E27FC236}">
                <a16:creationId xmlns:a16="http://schemas.microsoft.com/office/drawing/2014/main" id="{434AB267-D915-308A-5F67-39086B4434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4075" y="-146580"/>
            <a:ext cx="2838450" cy="15769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650C9E4-C68C-C35D-CDDE-D258E69BAAE4}"/>
              </a:ext>
            </a:extLst>
          </p:cNvPr>
          <p:cNvSpPr/>
          <p:nvPr/>
        </p:nvSpPr>
        <p:spPr>
          <a:xfrm>
            <a:off x="1053547" y="3690038"/>
            <a:ext cx="4562061" cy="375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SARIMA</a:t>
            </a:r>
          </a:p>
        </p:txBody>
      </p:sp>
      <p:sp>
        <p:nvSpPr>
          <p:cNvPr id="8" name="Rectangle 7">
            <a:extLst>
              <a:ext uri="{FF2B5EF4-FFF2-40B4-BE49-F238E27FC236}">
                <a16:creationId xmlns:a16="http://schemas.microsoft.com/office/drawing/2014/main" id="{18B82B5F-91CB-1F86-0E27-379840D53601}"/>
              </a:ext>
            </a:extLst>
          </p:cNvPr>
          <p:cNvSpPr/>
          <p:nvPr/>
        </p:nvSpPr>
        <p:spPr>
          <a:xfrm>
            <a:off x="5986664" y="3688968"/>
            <a:ext cx="4562061" cy="375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LSTM</a:t>
            </a:r>
          </a:p>
        </p:txBody>
      </p:sp>
      <p:sp>
        <p:nvSpPr>
          <p:cNvPr id="9" name="Rectangle 8">
            <a:extLst>
              <a:ext uri="{FF2B5EF4-FFF2-40B4-BE49-F238E27FC236}">
                <a16:creationId xmlns:a16="http://schemas.microsoft.com/office/drawing/2014/main" id="{59FF0E64-45A0-CE05-9C06-A8B3A1193720}"/>
              </a:ext>
            </a:extLst>
          </p:cNvPr>
          <p:cNvSpPr/>
          <p:nvPr/>
        </p:nvSpPr>
        <p:spPr>
          <a:xfrm>
            <a:off x="1053548" y="4553235"/>
            <a:ext cx="4562061" cy="118091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Pros:</a:t>
            </a:r>
          </a:p>
          <a:p>
            <a:r>
              <a:rPr lang="en-GB" dirty="0">
                <a:solidFill>
                  <a:schemeClr val="tx1"/>
                </a:solidFill>
              </a:rPr>
              <a:t>Easier to understand</a:t>
            </a:r>
          </a:p>
          <a:p>
            <a:r>
              <a:rPr lang="en-GB" dirty="0">
                <a:solidFill>
                  <a:schemeClr val="tx1"/>
                </a:solidFill>
              </a:rPr>
              <a:t>Less computationally expensive</a:t>
            </a:r>
          </a:p>
          <a:p>
            <a:r>
              <a:rPr lang="en-GB" dirty="0">
                <a:solidFill>
                  <a:schemeClr val="tx1"/>
                </a:solidFill>
              </a:rPr>
              <a:t>Captures anomalous information</a:t>
            </a:r>
          </a:p>
        </p:txBody>
      </p:sp>
      <p:sp>
        <p:nvSpPr>
          <p:cNvPr id="10" name="Rectangle 9">
            <a:extLst>
              <a:ext uri="{FF2B5EF4-FFF2-40B4-BE49-F238E27FC236}">
                <a16:creationId xmlns:a16="http://schemas.microsoft.com/office/drawing/2014/main" id="{F255E0C6-7070-8022-CDCB-F82659FF4834}"/>
              </a:ext>
            </a:extLst>
          </p:cNvPr>
          <p:cNvSpPr/>
          <p:nvPr/>
        </p:nvSpPr>
        <p:spPr>
          <a:xfrm>
            <a:off x="5986665" y="4552165"/>
            <a:ext cx="4562061" cy="118198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Pros:</a:t>
            </a:r>
          </a:p>
          <a:p>
            <a:r>
              <a:rPr lang="en-GB" dirty="0">
                <a:solidFill>
                  <a:schemeClr val="tx1"/>
                </a:solidFill>
              </a:rPr>
              <a:t>More accurate than SARIMA</a:t>
            </a:r>
          </a:p>
          <a:p>
            <a:r>
              <a:rPr lang="en-GB" dirty="0">
                <a:solidFill>
                  <a:schemeClr val="tx1"/>
                </a:solidFill>
              </a:rPr>
              <a:t>Considers exogenous variables</a:t>
            </a:r>
          </a:p>
          <a:p>
            <a:r>
              <a:rPr lang="en-GB" dirty="0">
                <a:solidFill>
                  <a:schemeClr val="tx1"/>
                </a:solidFill>
              </a:rPr>
              <a:t>Better at capturing sequential information</a:t>
            </a:r>
          </a:p>
        </p:txBody>
      </p:sp>
      <p:sp>
        <p:nvSpPr>
          <p:cNvPr id="11" name="Rectangle 10">
            <a:extLst>
              <a:ext uri="{FF2B5EF4-FFF2-40B4-BE49-F238E27FC236}">
                <a16:creationId xmlns:a16="http://schemas.microsoft.com/office/drawing/2014/main" id="{7282340B-F4D2-5027-93E5-69FD5CC4BCB2}"/>
              </a:ext>
            </a:extLst>
          </p:cNvPr>
          <p:cNvSpPr/>
          <p:nvPr/>
        </p:nvSpPr>
        <p:spPr>
          <a:xfrm>
            <a:off x="1053547" y="5868756"/>
            <a:ext cx="4562061" cy="57391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Cons:</a:t>
            </a:r>
          </a:p>
          <a:p>
            <a:r>
              <a:rPr lang="en-GB" dirty="0">
                <a:solidFill>
                  <a:schemeClr val="tx1"/>
                </a:solidFill>
              </a:rPr>
              <a:t>Forecast is less accurate than LSTM</a:t>
            </a:r>
          </a:p>
        </p:txBody>
      </p:sp>
      <p:sp>
        <p:nvSpPr>
          <p:cNvPr id="12" name="Rectangle 11">
            <a:extLst>
              <a:ext uri="{FF2B5EF4-FFF2-40B4-BE49-F238E27FC236}">
                <a16:creationId xmlns:a16="http://schemas.microsoft.com/office/drawing/2014/main" id="{5265E827-61B3-EEE3-1CD5-0B3D797574B6}"/>
              </a:ext>
            </a:extLst>
          </p:cNvPr>
          <p:cNvSpPr/>
          <p:nvPr/>
        </p:nvSpPr>
        <p:spPr>
          <a:xfrm>
            <a:off x="5986665" y="5868755"/>
            <a:ext cx="4562061" cy="57391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tx1"/>
                </a:solidFill>
              </a:rPr>
              <a:t>Cons:</a:t>
            </a:r>
            <a:endParaRPr lang="en-GB" dirty="0">
              <a:solidFill>
                <a:schemeClr val="tx1"/>
              </a:solidFill>
            </a:endParaRPr>
          </a:p>
          <a:p>
            <a:r>
              <a:rPr lang="en-GB" dirty="0">
                <a:solidFill>
                  <a:schemeClr val="tx1"/>
                </a:solidFill>
              </a:rPr>
              <a:t>Difficult to understand beyond input layer</a:t>
            </a:r>
          </a:p>
        </p:txBody>
      </p:sp>
      <p:cxnSp>
        <p:nvCxnSpPr>
          <p:cNvPr id="14" name="Straight Connector 13">
            <a:extLst>
              <a:ext uri="{FF2B5EF4-FFF2-40B4-BE49-F238E27FC236}">
                <a16:creationId xmlns:a16="http://schemas.microsoft.com/office/drawing/2014/main" id="{E810E1B8-4B64-1E9C-3EBC-6882EE3C73B4}"/>
              </a:ext>
            </a:extLst>
          </p:cNvPr>
          <p:cNvCxnSpPr>
            <a:cxnSpLocks/>
          </p:cNvCxnSpPr>
          <p:nvPr/>
        </p:nvCxnSpPr>
        <p:spPr>
          <a:xfrm>
            <a:off x="156585" y="1019695"/>
            <a:ext cx="1187883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5F9BC11-400B-A90C-DB5F-DE5020B0AAF9}"/>
              </a:ext>
            </a:extLst>
          </p:cNvPr>
          <p:cNvSpPr txBox="1"/>
          <p:nvPr/>
        </p:nvSpPr>
        <p:spPr>
          <a:xfrm>
            <a:off x="113434" y="6356350"/>
            <a:ext cx="6293922" cy="369332"/>
          </a:xfrm>
          <a:prstGeom prst="rect">
            <a:avLst/>
          </a:prstGeom>
          <a:noFill/>
        </p:spPr>
        <p:txBody>
          <a:bodyPr wrap="square">
            <a:spAutoFit/>
          </a:bodyPr>
          <a:lstStyle/>
          <a:p>
            <a:r>
              <a:rPr lang="en-GB" dirty="0"/>
              <a:t>ANL488 Presentation</a:t>
            </a:r>
            <a:endParaRPr lang="en-SG" dirty="0"/>
          </a:p>
        </p:txBody>
      </p:sp>
      <p:sp>
        <p:nvSpPr>
          <p:cNvPr id="3" name="TextBox 2">
            <a:extLst>
              <a:ext uri="{FF2B5EF4-FFF2-40B4-BE49-F238E27FC236}">
                <a16:creationId xmlns:a16="http://schemas.microsoft.com/office/drawing/2014/main" id="{6E6B38F7-1890-E139-C32C-1891EFFCB928}"/>
              </a:ext>
            </a:extLst>
          </p:cNvPr>
          <p:cNvSpPr txBox="1"/>
          <p:nvPr/>
        </p:nvSpPr>
        <p:spPr>
          <a:xfrm>
            <a:off x="6839728" y="3371053"/>
            <a:ext cx="3541744" cy="307777"/>
          </a:xfrm>
          <a:prstGeom prst="rect">
            <a:avLst/>
          </a:prstGeom>
          <a:noFill/>
        </p:spPr>
        <p:txBody>
          <a:bodyPr wrap="square" rtlCol="0">
            <a:spAutoFit/>
          </a:bodyPr>
          <a:lstStyle/>
          <a:p>
            <a:r>
              <a:rPr lang="en-GB" sz="1400" dirty="0"/>
              <a:t>Figure 9: LSTM Forecast vs testing data</a:t>
            </a:r>
          </a:p>
        </p:txBody>
      </p:sp>
      <p:sp>
        <p:nvSpPr>
          <p:cNvPr id="13" name="TextBox 12">
            <a:extLst>
              <a:ext uri="{FF2B5EF4-FFF2-40B4-BE49-F238E27FC236}">
                <a16:creationId xmlns:a16="http://schemas.microsoft.com/office/drawing/2014/main" id="{F7E29072-A936-EC20-C7C7-A81165239F54}"/>
              </a:ext>
            </a:extLst>
          </p:cNvPr>
          <p:cNvSpPr txBox="1"/>
          <p:nvPr/>
        </p:nvSpPr>
        <p:spPr>
          <a:xfrm>
            <a:off x="1832860" y="3371053"/>
            <a:ext cx="3541744" cy="307777"/>
          </a:xfrm>
          <a:prstGeom prst="rect">
            <a:avLst/>
          </a:prstGeom>
          <a:noFill/>
        </p:spPr>
        <p:txBody>
          <a:bodyPr wrap="square" rtlCol="0">
            <a:spAutoFit/>
          </a:bodyPr>
          <a:lstStyle/>
          <a:p>
            <a:r>
              <a:rPr lang="en-GB" sz="1400" dirty="0"/>
              <a:t>Figure 8: SARIMA forecast vs testing data</a:t>
            </a:r>
          </a:p>
        </p:txBody>
      </p:sp>
      <p:sp>
        <p:nvSpPr>
          <p:cNvPr id="17" name="TextBox 16">
            <a:extLst>
              <a:ext uri="{FF2B5EF4-FFF2-40B4-BE49-F238E27FC236}">
                <a16:creationId xmlns:a16="http://schemas.microsoft.com/office/drawing/2014/main" id="{5DF74D60-2288-6DB0-F81C-470B98A24BB8}"/>
              </a:ext>
            </a:extLst>
          </p:cNvPr>
          <p:cNvSpPr txBox="1"/>
          <p:nvPr/>
        </p:nvSpPr>
        <p:spPr>
          <a:xfrm>
            <a:off x="1053546" y="4152005"/>
            <a:ext cx="4562061" cy="369332"/>
          </a:xfrm>
          <a:prstGeom prst="rect">
            <a:avLst/>
          </a:prstGeom>
          <a:noFill/>
        </p:spPr>
        <p:txBody>
          <a:bodyPr wrap="square">
            <a:spAutoFit/>
          </a:bodyPr>
          <a:lstStyle/>
          <a:p>
            <a:r>
              <a:rPr lang="en-US" dirty="0">
                <a:solidFill>
                  <a:schemeClr val="tx1"/>
                </a:solidFill>
              </a:rPr>
              <a:t>Generated </a:t>
            </a:r>
            <a:r>
              <a:rPr lang="en-SG" b="1" dirty="0">
                <a:solidFill>
                  <a:schemeClr val="tx1"/>
                </a:solidFill>
              </a:rPr>
              <a:t>MSE of 1.68 </a:t>
            </a:r>
            <a:r>
              <a:rPr lang="en-SG" dirty="0">
                <a:solidFill>
                  <a:schemeClr val="tx1"/>
                </a:solidFill>
              </a:rPr>
              <a:t>and a </a:t>
            </a:r>
            <a:r>
              <a:rPr lang="en-SG" b="1" dirty="0">
                <a:solidFill>
                  <a:schemeClr val="tx1"/>
                </a:solidFill>
              </a:rPr>
              <a:t>RMSE of 1.30</a:t>
            </a:r>
          </a:p>
        </p:txBody>
      </p:sp>
      <p:sp>
        <p:nvSpPr>
          <p:cNvPr id="19" name="TextBox 18">
            <a:extLst>
              <a:ext uri="{FF2B5EF4-FFF2-40B4-BE49-F238E27FC236}">
                <a16:creationId xmlns:a16="http://schemas.microsoft.com/office/drawing/2014/main" id="{9CEF6DE1-3D9E-108F-5F85-8D705862F951}"/>
              </a:ext>
            </a:extLst>
          </p:cNvPr>
          <p:cNvSpPr txBox="1"/>
          <p:nvPr/>
        </p:nvSpPr>
        <p:spPr>
          <a:xfrm>
            <a:off x="5986664" y="4152005"/>
            <a:ext cx="4562061" cy="369332"/>
          </a:xfrm>
          <a:prstGeom prst="rect">
            <a:avLst/>
          </a:prstGeom>
          <a:noFill/>
        </p:spPr>
        <p:txBody>
          <a:bodyPr wrap="square">
            <a:spAutoFit/>
          </a:bodyPr>
          <a:lstStyle/>
          <a:p>
            <a:r>
              <a:rPr lang="en-US" dirty="0">
                <a:solidFill>
                  <a:schemeClr val="tx1"/>
                </a:solidFill>
              </a:rPr>
              <a:t>Generated </a:t>
            </a:r>
            <a:r>
              <a:rPr lang="en-US" b="1" dirty="0">
                <a:solidFill>
                  <a:schemeClr val="tx1"/>
                </a:solidFill>
              </a:rPr>
              <a:t>MSE of 0.02 </a:t>
            </a:r>
            <a:r>
              <a:rPr lang="en-US" dirty="0">
                <a:solidFill>
                  <a:schemeClr val="tx1"/>
                </a:solidFill>
              </a:rPr>
              <a:t>and a </a:t>
            </a:r>
            <a:r>
              <a:rPr lang="en-US" b="1" dirty="0">
                <a:solidFill>
                  <a:schemeClr val="tx1"/>
                </a:solidFill>
              </a:rPr>
              <a:t>RMSE of 0.14</a:t>
            </a:r>
            <a:endParaRPr lang="en-GB" b="1" dirty="0">
              <a:solidFill>
                <a:schemeClr val="tx1"/>
              </a:solidFill>
            </a:endParaRPr>
          </a:p>
        </p:txBody>
      </p:sp>
    </p:spTree>
    <p:extLst>
      <p:ext uri="{BB962C8B-B14F-4D97-AF65-F5344CB8AC3E}">
        <p14:creationId xmlns:p14="http://schemas.microsoft.com/office/powerpoint/2010/main" val="589895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10571</TotalTime>
  <Words>3815</Words>
  <Application>Microsoft Office PowerPoint</Application>
  <PresentationFormat>Widescreen</PresentationFormat>
  <Paragraphs>235</Paragraphs>
  <Slides>15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Arial</vt:lpstr>
      <vt:lpstr>Calibri</vt:lpstr>
      <vt:lpstr>Calibri Light</vt:lpstr>
      <vt:lpstr>Palatino Linotype</vt:lpstr>
      <vt:lpstr>Times New Roman</vt:lpstr>
      <vt:lpstr>Office Theme</vt:lpstr>
      <vt:lpstr>think-cell Slide</vt:lpstr>
      <vt:lpstr>Comparison of SARIMA and LSTM models in forecasting solar irradiance </vt:lpstr>
      <vt:lpstr>Project background</vt:lpstr>
      <vt:lpstr>Gaps in literature review</vt:lpstr>
      <vt:lpstr>Data collection and understanding</vt:lpstr>
      <vt:lpstr>Data preparation</vt:lpstr>
      <vt:lpstr>Modelling - SARIMA</vt:lpstr>
      <vt:lpstr>SARIMA Post-modelling Residual Validation</vt:lpstr>
      <vt:lpstr>Modelling - LSTM</vt:lpstr>
      <vt:lpstr>Results and Discussion</vt:lpstr>
      <vt:lpstr>PowerPoint Presentation</vt:lpstr>
      <vt:lpstr>Thank you  For your kind attention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ANL488 Presentation</dc:title>
  <dc:creator>Guo Hao Alvin Chen</dc:creator>
  <cp:lastModifiedBy>Guo Hao Alvin Chen</cp:lastModifiedBy>
  <cp:revision>128</cp:revision>
  <dcterms:created xsi:type="dcterms:W3CDTF">2022-09-03T09:54:32Z</dcterms:created>
  <dcterms:modified xsi:type="dcterms:W3CDTF">2022-09-19T14:08:35Z</dcterms:modified>
</cp:coreProperties>
</file>