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3.xml" ContentType="application/vnd.openxmlformats-officedocument.presentationml.notesSlide+xml"/>
  <Override PartName="/ppt/tags/tag39.xml" ContentType="application/vnd.openxmlformats-officedocument.presentationml.tags+xml"/>
  <Override PartName="/ppt/notesSlides/notesSlide24.xml" ContentType="application/vnd.openxmlformats-officedocument.presentationml.notesSlide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ppt/tags/tag41.xml" ContentType="application/vnd.openxmlformats-officedocument.presentationml.tags+xml"/>
  <Override PartName="/ppt/notesSlides/notesSlide26.xml" ContentType="application/vnd.openxmlformats-officedocument.presentationml.notesSlide+xml"/>
  <Override PartName="/ppt/tags/tag42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442" r:id="rId3"/>
    <p:sldId id="443" r:id="rId4"/>
    <p:sldId id="444" r:id="rId5"/>
    <p:sldId id="445" r:id="rId6"/>
    <p:sldId id="373" r:id="rId7"/>
    <p:sldId id="403" r:id="rId8"/>
    <p:sldId id="381" r:id="rId9"/>
    <p:sldId id="417" r:id="rId10"/>
    <p:sldId id="446" r:id="rId11"/>
    <p:sldId id="354" r:id="rId12"/>
    <p:sldId id="405" r:id="rId13"/>
    <p:sldId id="360" r:id="rId14"/>
    <p:sldId id="411" r:id="rId15"/>
    <p:sldId id="447" r:id="rId16"/>
    <p:sldId id="379" r:id="rId17"/>
    <p:sldId id="395" r:id="rId18"/>
    <p:sldId id="385" r:id="rId19"/>
    <p:sldId id="399" r:id="rId20"/>
    <p:sldId id="448" r:id="rId21"/>
    <p:sldId id="413" r:id="rId22"/>
    <p:sldId id="414" r:id="rId23"/>
    <p:sldId id="449" r:id="rId24"/>
    <p:sldId id="408" r:id="rId25"/>
    <p:sldId id="397" r:id="rId26"/>
    <p:sldId id="450" r:id="rId27"/>
    <p:sldId id="451" r:id="rId28"/>
    <p:sldId id="479" r:id="rId29"/>
    <p:sldId id="488" r:id="rId30"/>
    <p:sldId id="458" r:id="rId31"/>
    <p:sldId id="481" r:id="rId32"/>
    <p:sldId id="489" r:id="rId33"/>
    <p:sldId id="268" r:id="rId34"/>
    <p:sldId id="4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1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BF0D-1839-F247-9017-BE2AF1475C0E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2973D-3DE6-3940-B71A-1932DF6F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6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947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719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625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06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058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213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20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8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913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791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74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964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2369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0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804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22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1822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24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2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SG" b="0" strike="no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274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strike="noStri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algn="l"/>
            <a:r>
              <a:rPr lang="en-US"/>
              <a:t>© 2021 Singapore University of Social Sciences.  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9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314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28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967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SG" dirty="0"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2021 Singapore University of Social Sciences.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229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73FE-8EE3-624B-BDE3-4D7D4B78D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6592D-F5F8-A940-8BAE-5718858ED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FEA6-A7A1-0242-9E49-33C07568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64FB-4C79-764F-AC84-3D20718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A9F9-F3C2-C742-BB85-7D7B9FBD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0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35BF-08E8-9947-81DC-7D5B5711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352D-BF1E-BF42-8398-653A2FA5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B74F-68F4-054A-98EF-E35237F2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D916-113E-5F4E-84AB-23B70A48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F73A-E475-7B48-889C-4AF7438F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9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1F07F-7A07-0443-9B60-EE6D7C3CF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64203-6676-4C44-A6AD-B68808815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C105-CB2E-C442-8E04-03688CC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3A79-3190-4A4E-8C60-D86C947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F4D5-1427-D64F-A364-059063F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9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CF854E-20CB-4ED7-8722-FCA536D7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128" y="-1"/>
            <a:ext cx="11409872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holding device-02.png">
            <a:extLst>
              <a:ext uri="{FF2B5EF4-FFF2-40B4-BE49-F238E27FC236}">
                <a16:creationId xmlns:a16="http://schemas.microsoft.com/office/drawing/2014/main" id="{AA410A6D-8E37-40A0-B8CC-1C96208382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28" y="-1"/>
            <a:ext cx="191549" cy="12192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BD45AE7-ECF6-4289-BFAE-B988AB3A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77" y="1256580"/>
            <a:ext cx="11291112" cy="301250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7139-96F0-452A-889E-7BC6FD1F677F}"/>
              </a:ext>
            </a:extLst>
          </p:cNvPr>
          <p:cNvSpPr txBox="1"/>
          <p:nvPr userDrawn="1"/>
        </p:nvSpPr>
        <p:spPr>
          <a:xfrm>
            <a:off x="10397706" y="6366294"/>
            <a:ext cx="1667773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3142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lding device-02.png">
            <a:extLst>
              <a:ext uri="{FF2B5EF4-FFF2-40B4-BE49-F238E27FC236}">
                <a16:creationId xmlns:a16="http://schemas.microsoft.com/office/drawing/2014/main" id="{77683DCF-304F-4543-AC23-5629F576D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28" y="-1"/>
            <a:ext cx="191549" cy="12192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17BF815-5C07-4BFA-9409-344E1268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177" y="1256580"/>
            <a:ext cx="11291112" cy="3012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B1B1-984B-45C4-B17C-D67968468F89}"/>
              </a:ext>
            </a:extLst>
          </p:cNvPr>
          <p:cNvSpPr txBox="1"/>
          <p:nvPr userDrawn="1"/>
        </p:nvSpPr>
        <p:spPr>
          <a:xfrm>
            <a:off x="10397706" y="6366294"/>
            <a:ext cx="1667773" cy="491706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r"/>
            <a:fld id="{A74E7AC9-43B3-47AA-944F-EB002C77F15B}" type="slidenum">
              <a:rPr lang="en-SG" sz="20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r>
              <a:rPr lang="en-SG" sz="2000" dirty="0">
                <a:solidFill>
                  <a:schemeClr val="tx1"/>
                </a:solidFill>
                <a:latin typeface="+mn-lt"/>
              </a:rPr>
              <a:t>/55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4775C9-0020-4760-8F1A-1BC6A18CF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128" y="-1"/>
            <a:ext cx="11409872" cy="838800"/>
          </a:xfr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4252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E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CE0000"/>
              </a:solidFill>
            </a:endParaRPr>
          </a:p>
        </p:txBody>
      </p:sp>
      <p:pic>
        <p:nvPicPr>
          <p:cNvPr id="8" name="Picture 7" descr="Template01-02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336"/>
          <a:stretch/>
        </p:blipFill>
        <p:spPr>
          <a:xfrm>
            <a:off x="0" y="-2"/>
            <a:ext cx="11388272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5248" y="1219199"/>
            <a:ext cx="10972800" cy="1713676"/>
          </a:xfrm>
        </p:spPr>
        <p:txBody>
          <a:bodyPr/>
          <a:lstStyle>
            <a:lvl1pPr>
              <a:defRPr sz="5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0" name="Picture 9" descr="holding device-02.pn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628" y="-1"/>
            <a:ext cx="191549" cy="1219200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42088" y="3007297"/>
            <a:ext cx="8534400" cy="131445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01 Singapore University of Social Sciences_Horizontal Format_Version A_White Background_RGB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51" y="6182831"/>
            <a:ext cx="1108312" cy="4211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34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033C-7764-7E40-81CF-3B72B18A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F1C8-CE03-9F41-A3E9-7BF4A585E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7A29-A183-2346-94F2-861C9BAC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1493-4FF6-2B4D-A94E-2B94704E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C72E-8CCD-D845-850F-FE899D0E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3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32C9-F74C-6E42-826B-E7D59B0D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7C22E-C6B0-7A40-A297-00453D6E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A62E-FD1A-D84C-9FBE-F5A948F8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3072-7987-3D48-8302-53E20339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8073-05DA-D446-BCA8-86B8E85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5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A046-A88D-3049-84EE-E13BCE76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932D-F9D2-164B-B022-4BA371F87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8DD01-BD31-154E-BECA-5C9C2CDA8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4C81C-5082-6E4C-853F-F5B196A6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386F-A436-9E45-B751-D5B3CD74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0408F-91D9-1844-8A76-69B00521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F21F-22C4-1D41-A070-BC9FF208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43A6-1A5E-B340-A5CC-FDC13F27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9D19-9EAB-DF4A-8EFB-54743DCD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7D5D7-299F-BC46-A015-4CDDC2BD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37846-6B43-AE48-847B-7EC4B9388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E03B4-8F51-E140-9D92-D649F3C7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63C44-0DCA-8842-B96B-7236864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40102-7CAB-E448-9A56-A4D741B3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A0C-31C7-2049-8354-92DE24B0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9-3748-1E46-BA66-DE78883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59F3-1BF7-8A4A-8E31-38B3B553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39A5F-769C-7C48-BF3E-F05E8BED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37660-BB4B-A147-8837-CF82AB84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93FC0-3B0D-9041-84DC-2D2B5EC3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1EB5-CDFB-0047-9072-429DA57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6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6F1-4C88-7C46-A295-A816251A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42A2-9F2A-3440-9BE3-1924997E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1F5F-E374-C549-99F1-C5223E13F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D99EB-8642-AA4E-8BFD-FF2DECE4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0C3FE-0895-0E48-B75C-812219C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2CCF-77BE-644F-AAF6-3929010A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0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86E3-DC7A-4C49-BCA1-05A290D0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15833-05A3-D745-A75B-603266D86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E983-95AC-204E-8625-D7AC77C5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3AAA-37C3-DB4C-A405-8B05F7FB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B549-C6B0-CE4A-AEC5-694022F1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A321A-C49D-044E-B9B4-A15C0924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0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8C70D-09F4-0943-9532-AC919F8B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8772B-EF12-2047-8990-57274340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0613-8C85-FA49-B4FE-21A9C4033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F60B-7CC2-5E48-B7E9-2DAABFE8EBDC}" type="datetimeFigureOut">
              <a:rPr lang="en-GB" smtClean="0"/>
              <a:t>29/12/2022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AEF0-4A7C-D84C-B7B7-8F272FE1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F6AE-5656-DD4C-87CA-2FDC6C69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B87F-7DE0-3947-AFE5-FBD131082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SU1 Discussion/Activity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780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SU2 Discussion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18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a built-in function or method, and where can we get those information before applying them in our program?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avoid the use of functions or methods and write such routines by ourselves?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26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4179021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a built-in function or method, and where can we get those information before applying them in our program?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 the help() command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l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avoid the use of functions or methods and write such routines by ourselves?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user-written functions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83" t="46956" r="51343" b="38641"/>
          <a:stretch/>
        </p:blipFill>
        <p:spPr>
          <a:xfrm>
            <a:off x="3860800" y="2362201"/>
            <a:ext cx="4402666" cy="1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7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appropriate for us to write a user-defined function?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12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appropriate for us to write a user-defined function?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E.g., break very complex codes into chunks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89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SU3 Discussion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2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more sensible to use arrays instead of tuples, lists, or dictionaries? And when is it vice versa?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do some NumPy functions require the whole axis or array for its process and why some of them do not?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54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347171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it more sensible to use arrays instead of tuples, lists, or dictionaries? And when is it vice versa?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Use arrays when we have multi-dimensional objects</a:t>
            </a:r>
          </a:p>
          <a:p>
            <a:pPr lvl="1" algn="l"/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do some NumPy functions require the whole axis of array for its process and why some of them do not?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Depends on what we are calculating. E.g., mean of a column vs the mean of an array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415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additional matplotlib functions that can help us to improve the </a:t>
            </a:r>
            <a:r>
              <a:rPr lang="en-US" dirty="0" err="1"/>
              <a:t>visualisation</a:t>
            </a:r>
            <a:r>
              <a:rPr lang="en-US" dirty="0"/>
              <a:t> of our charts?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some situations in which a line chart, or a histogram, or a scatter plot is more suitable than other plot types for data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22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436071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additional matplotlib functions that can help us to improve the </a:t>
            </a:r>
            <a:r>
              <a:rPr lang="en-US" dirty="0" err="1"/>
              <a:t>visualisation</a:t>
            </a:r>
            <a:r>
              <a:rPr lang="en-US" dirty="0"/>
              <a:t> of our charts?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E.g., type of markers used, labels rotated, etc.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some situations in which a line chart, or a histogram, or a scatter plot is more suitable than other plot types for data </a:t>
            </a:r>
            <a:r>
              <a:rPr lang="en-US" dirty="0" err="1"/>
              <a:t>visualisation</a:t>
            </a:r>
            <a:r>
              <a:rPr lang="en-US" dirty="0"/>
              <a:t>.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Line chart: track changes in a variable over time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Histogram: interested only in a variable’s distribution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r>
              <a:rPr lang="en-US" dirty="0"/>
              <a:t>Scatter plot: relationship between two variables</a:t>
            </a:r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(answers)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7E8CE-3EA0-9744-8771-043929CB836C}"/>
              </a:ext>
            </a:extLst>
          </p:cNvPr>
          <p:cNvSpPr txBox="1"/>
          <p:nvPr/>
        </p:nvSpPr>
        <p:spPr>
          <a:xfrm>
            <a:off x="10399986" y="6668814"/>
            <a:ext cx="0" cy="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endParaRPr lang="en-GB" sz="44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7387" y="-1"/>
            <a:ext cx="8093413" cy="838800"/>
          </a:xfrm>
        </p:spPr>
        <p:txBody>
          <a:bodyPr/>
          <a:lstStyle/>
          <a:p>
            <a:r>
              <a:rPr lang="en-SG" dirty="0"/>
              <a:t>Activity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16133" y="1256580"/>
            <a:ext cx="8468334" cy="4696749"/>
          </a:xfrm>
        </p:spPr>
        <p:txBody>
          <a:bodyPr>
            <a:noAutofit/>
          </a:bodyPr>
          <a:lstStyle/>
          <a:p>
            <a:r>
              <a:rPr lang="en-US" dirty="0"/>
              <a:t>Start JupyterLab, open a new notebook and carry out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Carry out simple calculations such as 2 * (3 – 1.5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the result of the calculation using formatted printing in another cell.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a markdown cell before the cell of step 1 and describe the calculation to be carried out.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Re-run all cells.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Save the notebook on the computer.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86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SU4 Discussion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73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main differences between a dataset (or pandas DataFrames) and an array (or NumPy array)?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outputs of a DataFrame resulting from the different printing functions in Python? Which one is most/least preferrable when using </a:t>
            </a:r>
            <a:r>
              <a:rPr lang="en-US" dirty="0" err="1"/>
              <a:t>JupyterLab</a:t>
            </a:r>
            <a:r>
              <a:rPr lang="en-US" dirty="0"/>
              <a:t> or </a:t>
            </a:r>
            <a:r>
              <a:rPr lang="en-US" dirty="0" err="1"/>
              <a:t>jupyter</a:t>
            </a:r>
            <a:r>
              <a:rPr lang="en-US" dirty="0"/>
              <a:t> notebook as our programming environment?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31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623893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main differences between a dataset (or pandas </a:t>
            </a:r>
            <a:r>
              <a:rPr lang="en-US" dirty="0" err="1"/>
              <a:t>DataFrames</a:t>
            </a:r>
            <a:r>
              <a:rPr lang="en-US" dirty="0"/>
              <a:t>) and an array (or </a:t>
            </a:r>
            <a:r>
              <a:rPr lang="en-US" dirty="0" err="1"/>
              <a:t>NumPy</a:t>
            </a:r>
            <a:r>
              <a:rPr lang="en-US" dirty="0"/>
              <a:t> array)?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has headers and row labels, but not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outputs of a </a:t>
            </a:r>
            <a:r>
              <a:rPr lang="en-US" dirty="0" err="1"/>
              <a:t>DataFrame</a:t>
            </a:r>
            <a:r>
              <a:rPr lang="en-US" dirty="0"/>
              <a:t> resulting from the different printing functions in Python? Which one is most/least </a:t>
            </a:r>
            <a:r>
              <a:rPr lang="en-US" dirty="0" err="1"/>
              <a:t>preferrable</a:t>
            </a:r>
            <a:r>
              <a:rPr lang="en-US" dirty="0"/>
              <a:t> when using </a:t>
            </a:r>
            <a:r>
              <a:rPr lang="en-US" dirty="0" err="1"/>
              <a:t>JupyterLab</a:t>
            </a:r>
            <a:r>
              <a:rPr lang="en-US" dirty="0"/>
              <a:t> as our programming environment?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We see the dimensions at once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using display(); more convenient than print()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</p:spTree>
    <p:extLst>
      <p:ext uri="{BB962C8B-B14F-4D97-AF65-F5344CB8AC3E}">
        <p14:creationId xmlns:p14="http://schemas.microsoft.com/office/powerpoint/2010/main" val="51353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situations where we would need to select data from a DataFrame.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syntaxes between row and column selections.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95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982171"/>
          </a:xfrm>
        </p:spPr>
        <p:txBody>
          <a:bodyPr>
            <a:normAutofit/>
          </a:bodyPr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situations where we would need to select data from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For instance, we only want part of a dataset for our project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different are the syntaxes between row and column selections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selections has no natural row index labels after loading csv file, whereas column does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However, can convert row values into labels by using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df.set_index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(“column name”,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inplace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True)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566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happens to the bin edges in the </a:t>
            </a:r>
            <a:r>
              <a:rPr lang="en-US" dirty="0" err="1"/>
              <a:t>discretisation</a:t>
            </a:r>
            <a:r>
              <a:rPr lang="en-US" dirty="0"/>
              <a:t> process using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cut()</a:t>
            </a:r>
            <a:r>
              <a:rPr lang="en-US" dirty="0"/>
              <a:t> function?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log-transformation/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necessary? What is the main difference between </a:t>
            </a:r>
            <a:r>
              <a:rPr lang="en-US" dirty="0" err="1"/>
              <a:t>normalisation</a:t>
            </a:r>
            <a:r>
              <a:rPr lang="en-US" dirty="0"/>
              <a:t> and standardization?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08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3" y="1256579"/>
            <a:ext cx="8468334" cy="3925022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happens to the bin edges in the </a:t>
            </a:r>
            <a:r>
              <a:rPr lang="en-US" dirty="0" err="1"/>
              <a:t>discretisation</a:t>
            </a:r>
            <a:r>
              <a:rPr lang="en-US" dirty="0"/>
              <a:t> process using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cut()</a:t>
            </a:r>
            <a:r>
              <a:rPr lang="en-US" dirty="0"/>
              <a:t> function?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Left edge of first bin not included by default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Rightmost edge of bin is included by default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When is log-transformation/</a:t>
            </a:r>
            <a:r>
              <a:rPr lang="en-US" dirty="0" err="1"/>
              <a:t>normalisation</a:t>
            </a:r>
            <a:r>
              <a:rPr lang="en-US" dirty="0"/>
              <a:t>/</a:t>
            </a:r>
            <a:r>
              <a:rPr lang="en-US" dirty="0" err="1"/>
              <a:t>standardisation</a:t>
            </a:r>
            <a:r>
              <a:rPr lang="en-US" dirty="0"/>
              <a:t> necessary? What is the main difference between </a:t>
            </a:r>
            <a:r>
              <a:rPr lang="en-US" dirty="0" err="1"/>
              <a:t>normalisation</a:t>
            </a:r>
            <a:r>
              <a:rPr lang="en-US" dirty="0"/>
              <a:t> and standardization?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Log-transform: reduce influence of outliers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Normalization and standardization: variables on different scales</a:t>
            </a:r>
          </a:p>
          <a:p>
            <a:pPr lvl="1" algn="l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8836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SU5 Discussion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048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925021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.replace()</a:t>
            </a:r>
            <a:r>
              <a:rPr lang="en-US" dirty="0"/>
              <a:t> method to reduce the number of categories of a numeric categorical variable instead of </a:t>
            </a:r>
            <a:r>
              <a:rPr lang="en-US" dirty="0" err="1"/>
              <a:t>discretisation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 target variable is categorical and binary, there must be two dummy variables resulting from the dummy-variable-conversion. Which dummy variable shall we choose for the scikit-learn algorithm?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36706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925021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Can we use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.replace()</a:t>
            </a:r>
            <a:r>
              <a:rPr lang="en-US" dirty="0"/>
              <a:t> method to reduce the number of categories of a numeric categorical variable instead of </a:t>
            </a:r>
            <a:r>
              <a:rPr lang="en-US" dirty="0" err="1"/>
              <a:t>discretisation</a:t>
            </a:r>
            <a:r>
              <a:rPr lang="en-US" dirty="0"/>
              <a:t>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replace can be used for a numeric categorical variable</a:t>
            </a:r>
          </a:p>
          <a:p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If the target variable is categorical and binary, there must be two dummy variables resulting from the dummy-variable-conversion. Which dummy variable shall we choose for the </a:t>
            </a:r>
            <a:r>
              <a:rPr lang="en-US" dirty="0" err="1"/>
              <a:t>scikit</a:t>
            </a:r>
            <a:r>
              <a:rPr lang="en-US" dirty="0"/>
              <a:t>-learn algorithm?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Depends on the goal of your algorithm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Which target do you want to predict?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</p:spTree>
    <p:extLst>
      <p:ext uri="{BB962C8B-B14F-4D97-AF65-F5344CB8AC3E}">
        <p14:creationId xmlns:p14="http://schemas.microsoft.com/office/powerpoint/2010/main" val="310402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(answers)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9438" t="31348" r="47584" b="43284"/>
          <a:stretch/>
        </p:blipFill>
        <p:spPr>
          <a:xfrm>
            <a:off x="3180485" y="1559998"/>
            <a:ext cx="5922327" cy="3677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A8B7D9-9940-D849-ACDE-E28F56FE52A3}"/>
              </a:ext>
            </a:extLst>
          </p:cNvPr>
          <p:cNvSpPr/>
          <p:nvPr/>
        </p:nvSpPr>
        <p:spPr>
          <a:xfrm>
            <a:off x="1773180" y="1559998"/>
            <a:ext cx="1407304" cy="497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Markdown cell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EB32B-281D-AC41-BE88-D9476E93BE4B}"/>
              </a:ext>
            </a:extLst>
          </p:cNvPr>
          <p:cNvSpPr/>
          <p:nvPr/>
        </p:nvSpPr>
        <p:spPr>
          <a:xfrm>
            <a:off x="1773180" y="2410898"/>
            <a:ext cx="1407304" cy="497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Calculation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278481-F90E-AF4D-861A-0BDE2A2F29D4}"/>
              </a:ext>
            </a:extLst>
          </p:cNvPr>
          <p:cNvSpPr/>
          <p:nvPr/>
        </p:nvSpPr>
        <p:spPr>
          <a:xfrm>
            <a:off x="1773180" y="3934898"/>
            <a:ext cx="1407304" cy="497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4028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Name all the main differences between classification trees and regression trees.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do we judge a model with low prediction accuracy for testing data but high accuracy for training data? 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Is it possible for a model to have low prediction accuracy for training data, but high accuracy for testing data?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761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117600"/>
            <a:ext cx="8468334" cy="55325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 all the main differences between classification trees and regression trees.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Classification: binary / categorical target; regression: continuous target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Classification: confusion matrix; regression: </a:t>
            </a:r>
            <a:r>
              <a:rPr lang="en-US" dirty="0" err="1"/>
              <a:t>gini</a:t>
            </a:r>
            <a:r>
              <a:rPr lang="en-US" dirty="0"/>
              <a:t> entropy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we judge a model with low prediction accuracy for testing data but high accuracy for training data?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Overfit</a:t>
            </a:r>
            <a:r>
              <a:rPr lang="en-US" dirty="0"/>
              <a:t> model; model learnt relationships specific to training data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it possible for a model to have low prediction accuracy for training data, but high accuracy for testing data?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Usually no; if it happens, your dataset might be too small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SG" dirty="0"/>
              <a:t>https://www.ibm.com/cloud/learn/underfitting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</p:spTree>
    <p:extLst>
      <p:ext uri="{BB962C8B-B14F-4D97-AF65-F5344CB8AC3E}">
        <p14:creationId xmlns:p14="http://schemas.microsoft.com/office/powerpoint/2010/main" val="721267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DF29706-0BF6-40D2-8B1C-3EC71B2E01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30436" y="1219199"/>
            <a:ext cx="8229600" cy="17136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ea typeface="ヒラギノ角ゴ Pro W3"/>
                <a:cs typeface="Lucida Sans" panose="020B0602040502020204" pitchFamily="34" charset="0"/>
              </a:rPr>
              <a:t>SU6 Discussion Questions &amp; Answers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26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is .csv file a good medium of data storage in comparison to other formats?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the SQLite3 package which regulate the “communication” between a Python program and a database?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49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3" y="1256579"/>
            <a:ext cx="8468334" cy="3535758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Why is .csv file a good medium of data storage in comparison to other formats?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Save memory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components of the SQLite3 package which regulate the “communication” between a Python program and a database?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Connection: open a connection from Python to the database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Cursor object: execute commands on the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22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advantages of using JupyterLab for data analytics tasks in comparison to Atom?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optimal size of a chuck of code in a single cell?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34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16133" y="1256580"/>
            <a:ext cx="8468334" cy="3156395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advantages of using </a:t>
            </a:r>
            <a:r>
              <a:rPr lang="en-US" dirty="0" err="1"/>
              <a:t>JupyterLab</a:t>
            </a:r>
            <a:r>
              <a:rPr lang="en-US" dirty="0"/>
              <a:t> for data analytics tasks in comparison to Atom?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Create and run code in one environment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optimal size of a chuck of code in a single cell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One function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Not more than 3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(answers)</a:t>
            </a:r>
          </a:p>
        </p:txBody>
      </p:sp>
    </p:spTree>
    <p:extLst>
      <p:ext uri="{BB962C8B-B14F-4D97-AF65-F5344CB8AC3E}">
        <p14:creationId xmlns:p14="http://schemas.microsoft.com/office/powerpoint/2010/main" val="193579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7387" y="-1"/>
            <a:ext cx="8093413" cy="838800"/>
          </a:xfrm>
        </p:spPr>
        <p:txBody>
          <a:bodyPr/>
          <a:lstStyle/>
          <a:p>
            <a:r>
              <a:rPr lang="en-SG" dirty="0"/>
              <a:t>Activity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indent="-354013">
                  <a:buFont typeface="Arial" panose="020B0604020202020204" pitchFamily="34" charset="0"/>
                  <a:buChar char="•"/>
                </a:pPr>
                <a:r>
                  <a:rPr lang="en-US" dirty="0"/>
                  <a:t>Start Python from your command app and find the result of the following mathematical task:</a:t>
                </a: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3∗(5+12)/5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(0.5+13×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9" t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532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7387" y="-1"/>
            <a:ext cx="8093413" cy="838800"/>
          </a:xfrm>
        </p:spPr>
        <p:txBody>
          <a:bodyPr/>
          <a:lstStyle/>
          <a:p>
            <a:r>
              <a:rPr lang="en-SG" dirty="0"/>
              <a:t>Activity (Answer)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indent="-354013">
                  <a:buFont typeface="Arial" panose="020B0604020202020204" pitchFamily="34" charset="0"/>
                  <a:buChar char="•"/>
                </a:pPr>
                <a:r>
                  <a:rPr lang="en-US" dirty="0"/>
                  <a:t>Start Python from your command app and find the result of the following mathematical task:</a:t>
                </a: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3∗(5+12)/5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11213" lvl="1" indent="-354013" algn="l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(0.5+13×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54013" indent="-354013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99" t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6263" t="16437" r="33791" b="56366"/>
          <a:stretch/>
        </p:blipFill>
        <p:spPr>
          <a:xfrm>
            <a:off x="2597724" y="3201535"/>
            <a:ext cx="7305152" cy="27977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374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do we carry out mathematical calculations in Python? How similar is it in comparison to formulas written on paper?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rules that a Python variable name must follow?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difference between an integer and a float variable?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661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33" y="1256580"/>
            <a:ext cx="8468334" cy="4140921"/>
          </a:xfrm>
        </p:spPr>
        <p:txBody>
          <a:bodyPr/>
          <a:lstStyle/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How do we carry out mathematical calculations in Python? How similar is it in comparison to formulas written on paper?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Symbols differ (i.e.,  ** for exponents)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Same order of operations (i.e., </a:t>
            </a:r>
            <a:r>
              <a:rPr lang="en-US" dirty="0" err="1"/>
              <a:t>paranthesis</a:t>
            </a:r>
            <a:r>
              <a:rPr lang="en-US" dirty="0"/>
              <a:t> takes priority)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are the rules that a Python variable name must follow?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/>
              <a:t>Cannot start with a number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r>
              <a:rPr lang="en-US" dirty="0"/>
              <a:t>What is the difference between an integer and a float variable?</a:t>
            </a:r>
          </a:p>
          <a:p>
            <a:pPr marL="811213" lvl="1" indent="-354013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Integer without decimal point</a:t>
            </a:r>
          </a:p>
          <a:p>
            <a:pPr marL="354013" indent="-35401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528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2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2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2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268"/>
  <p:tag name="ARTICULATE_AUDIO_RECORDED" val="1"/>
  <p:tag name="ELAPSEDTIME" val="23.4"/>
  <p:tag name="ARTICULATE_USED_LAYOU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UDIO_ID" val="268"/>
  <p:tag name="ARTICULATE_AUDIO_RECORDED" val="1"/>
  <p:tag name="ELAPSEDTIME" val="23.4"/>
  <p:tag name="ARTICULATE_USED_LAYOU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33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37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39.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40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50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UDIO_ID" val="268"/>
  <p:tag name="ARTICULATE_AUDIO_RECORDED" val="1"/>
  <p:tag name="ELAPSEDTIME" val="50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8"/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NAV_LEVEL" val="1"/>
  <p:tag name="ARTICULATE_SLIDE_PRESENTER_GUID" val="034daf8f-37a4-43fa-845b-7f8970c93e7a"/>
  <p:tag name="ARTICULATE_SLIDE_PAUSE" val="1"/>
  <p:tag name="ARTICULATE_LOCK_SLIDE" val="0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2"/>
  <p:tag name="AUDIO_ID" val="268"/>
  <p:tag name="ARTICULATE_AUDIO_RECORDED" val="1"/>
  <p:tag name="ELAPSEDTIME" val="2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-2.147484E+09"/>
  <p:tag name="MARGIN_2" val="36"/>
  <p:tag name="MARGIN_3" val="72"/>
  <p:tag name="MARGIN_4" val="108"/>
  <p:tag name="MARGIN_5" val="144"/>
  <p:tag name="FONT_SIZE" val="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2"/>
  <p:tag name="ARTICULATE_AUDIO_RECORDED" val="1"/>
  <p:tag name="ELAPSEDTIME" val="42.2"/>
  <p:tag name="ARTICULATE_USED_LAYOUT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1883</Words>
  <Application>Microsoft Macintosh PowerPoint</Application>
  <PresentationFormat>Widescreen</PresentationFormat>
  <Paragraphs>182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DengXian</vt:lpstr>
      <vt:lpstr>ヒラギノ角ゴ Pro W3</vt:lpstr>
      <vt:lpstr>Arial</vt:lpstr>
      <vt:lpstr>Calibri</vt:lpstr>
      <vt:lpstr>Calibri Light</vt:lpstr>
      <vt:lpstr>Cambria Math</vt:lpstr>
      <vt:lpstr>Consolas</vt:lpstr>
      <vt:lpstr>Lucida Sans</vt:lpstr>
      <vt:lpstr>Times New Roman</vt:lpstr>
      <vt:lpstr>Wingdings</vt:lpstr>
      <vt:lpstr>Office Theme</vt:lpstr>
      <vt:lpstr>SU1 Discussion/Activity Questions &amp; Answers</vt:lpstr>
      <vt:lpstr>Activity</vt:lpstr>
      <vt:lpstr>Activity (answers)</vt:lpstr>
      <vt:lpstr>Discussion</vt:lpstr>
      <vt:lpstr>Discussion (answers)</vt:lpstr>
      <vt:lpstr>Activity</vt:lpstr>
      <vt:lpstr>Activity (Answer)</vt:lpstr>
      <vt:lpstr>Discussion</vt:lpstr>
      <vt:lpstr>Discussion (Answer)</vt:lpstr>
      <vt:lpstr>SU2 Discussion Questions &amp; Answers</vt:lpstr>
      <vt:lpstr>Discussion</vt:lpstr>
      <vt:lpstr>Discussion (answer)</vt:lpstr>
      <vt:lpstr>Discussion</vt:lpstr>
      <vt:lpstr>Discussion (answers)</vt:lpstr>
      <vt:lpstr>SU3 Discussion Questions &amp; Answers</vt:lpstr>
      <vt:lpstr>Discussion</vt:lpstr>
      <vt:lpstr>Discussion (answer)</vt:lpstr>
      <vt:lpstr>Discussion</vt:lpstr>
      <vt:lpstr>Discussion (answers)</vt:lpstr>
      <vt:lpstr>SU4 Discussion Questions &amp; Answers</vt:lpstr>
      <vt:lpstr>Discussion</vt:lpstr>
      <vt:lpstr>Discussion (Answers)</vt:lpstr>
      <vt:lpstr>Discussion</vt:lpstr>
      <vt:lpstr>Discussion</vt:lpstr>
      <vt:lpstr>Discussion</vt:lpstr>
      <vt:lpstr>Discussion (answers)</vt:lpstr>
      <vt:lpstr>SU5 Discussion Questions &amp; Answers</vt:lpstr>
      <vt:lpstr>Discussion</vt:lpstr>
      <vt:lpstr>Discussion (Answers)</vt:lpstr>
      <vt:lpstr>Discussion</vt:lpstr>
      <vt:lpstr>Discussion (answers)</vt:lpstr>
      <vt:lpstr>SU6 Discussion Questions &amp; Answers</vt:lpstr>
      <vt:lpstr>Discussion</vt:lpstr>
      <vt:lpstr>Discussion (answer)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SU1 Discussion Questions &amp; Answers</dc:title>
  <dc:creator>ZHU SIYING</dc:creator>
  <cp:lastModifiedBy>ZHU SIYING</cp:lastModifiedBy>
  <cp:revision>8</cp:revision>
  <dcterms:created xsi:type="dcterms:W3CDTF">2022-12-29T01:57:35Z</dcterms:created>
  <dcterms:modified xsi:type="dcterms:W3CDTF">2022-12-29T02:12:02Z</dcterms:modified>
</cp:coreProperties>
</file>