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7.xml" ContentType="application/vnd.openxmlformats-officedocument.presentationml.notesSlide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notesSlides/notesSlide2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4.xml" ContentType="application/vnd.openxmlformats-officedocument.presentationml.notesSlide+xml"/>
  <Override PartName="/ppt/tags/tag76.xml" ContentType="application/vnd.openxmlformats-officedocument.presentationml.tags+xml"/>
  <Override PartName="/ppt/notesSlides/notesSlide35.xml" ContentType="application/vnd.openxmlformats-officedocument.presentationml.notesSlide+xml"/>
  <Override PartName="/ppt/tags/tag77.xml" ContentType="application/vnd.openxmlformats-officedocument.presentationml.tags+xml"/>
  <Override PartName="/ppt/notesSlides/notesSlide3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7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8.xml" ContentType="application/vnd.openxmlformats-officedocument.presentationml.notesSlide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1.xml" ContentType="application/vnd.openxmlformats-officedocument.presentationml.notesSlide+xml"/>
  <Override PartName="/ppt/tags/tag87.xml" ContentType="application/vnd.openxmlformats-officedocument.presentationml.tags+xml"/>
  <Override PartName="/ppt/notesSlides/notesSlide42.xml" ContentType="application/vnd.openxmlformats-officedocument.presentationml.notesSlide+xml"/>
  <Override PartName="/ppt/tags/tag88.xml" ContentType="application/vnd.openxmlformats-officedocument.presentationml.tags+xml"/>
  <Override PartName="/ppt/notesSlides/notesSlide4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6.xml" ContentType="application/vnd.openxmlformats-officedocument.presentationml.notesSlide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337" r:id="rId5"/>
    <p:sldId id="257" r:id="rId6"/>
    <p:sldId id="427" r:id="rId7"/>
    <p:sldId id="277" r:id="rId8"/>
    <p:sldId id="433" r:id="rId9"/>
    <p:sldId id="434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4" r:id="rId18"/>
    <p:sldId id="428" r:id="rId19"/>
    <p:sldId id="375" r:id="rId20"/>
    <p:sldId id="376" r:id="rId21"/>
    <p:sldId id="377" r:id="rId22"/>
    <p:sldId id="378" r:id="rId23"/>
    <p:sldId id="379" r:id="rId24"/>
    <p:sldId id="283" r:id="rId25"/>
    <p:sldId id="380" r:id="rId26"/>
    <p:sldId id="284" r:id="rId27"/>
    <p:sldId id="373" r:id="rId28"/>
    <p:sldId id="381" r:id="rId29"/>
    <p:sldId id="383" r:id="rId30"/>
    <p:sldId id="385" r:id="rId31"/>
    <p:sldId id="386" r:id="rId32"/>
    <p:sldId id="387" r:id="rId33"/>
    <p:sldId id="415" r:id="rId34"/>
    <p:sldId id="388" r:id="rId35"/>
    <p:sldId id="285" r:id="rId36"/>
    <p:sldId id="390" r:id="rId37"/>
    <p:sldId id="394" r:id="rId38"/>
    <p:sldId id="296" r:id="rId39"/>
    <p:sldId id="297" r:id="rId40"/>
    <p:sldId id="294" r:id="rId41"/>
    <p:sldId id="411" r:id="rId42"/>
    <p:sldId id="298" r:id="rId43"/>
    <p:sldId id="412" r:id="rId44"/>
    <p:sldId id="299" r:id="rId45"/>
    <p:sldId id="392" r:id="rId46"/>
    <p:sldId id="397" r:id="rId47"/>
    <p:sldId id="413" r:id="rId48"/>
    <p:sldId id="399" r:id="rId49"/>
    <p:sldId id="306" r:id="rId50"/>
    <p:sldId id="414" r:id="rId51"/>
    <p:sldId id="309" r:id="rId52"/>
    <p:sldId id="311" r:id="rId53"/>
    <p:sldId id="312" r:id="rId54"/>
    <p:sldId id="446" r:id="rId55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64A70B"/>
    <a:srgbClr val="6D2077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34043" autoAdjust="0"/>
  </p:normalViewPr>
  <p:slideViewPr>
    <p:cSldViewPr snapToGrid="0">
      <p:cViewPr varScale="1">
        <p:scale>
          <a:sx n="114" d="100"/>
          <a:sy n="114" d="100"/>
        </p:scale>
        <p:origin x="16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4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5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9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3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4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6348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013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9614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919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SG" b="0" strike="no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430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b="0" strike="noStrike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651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0514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736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264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700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326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7442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3553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4871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9723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strike="no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5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326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3314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5333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2887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8257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603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895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6238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05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b="0" strike="noStrike" dirty="0">
              <a:solidFill>
                <a:srgbClr val="FF0000"/>
              </a:solidFill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7576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6699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207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8407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9977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2222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142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329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368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950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5574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798279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/51</a:t>
            </a:r>
          </a:p>
        </p:txBody>
      </p:sp>
    </p:spTree>
    <p:custDataLst>
      <p:tags r:id="rId1"/>
    </p:custData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B1B1-984B-45C4-B17C-D67968468F89}"/>
              </a:ext>
            </a:extLst>
          </p:cNvPr>
          <p:cNvSpPr txBox="1"/>
          <p:nvPr userDrawn="1"/>
        </p:nvSpPr>
        <p:spPr>
          <a:xfrm>
            <a:off x="7798279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4775C9-0020-4760-8F1A-1BC6A18CF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5574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37835-A4A6-44B3-97AF-A304D77D6E8D}"/>
              </a:ext>
            </a:extLst>
          </p:cNvPr>
          <p:cNvSpPr txBox="1"/>
          <p:nvPr userDrawn="1"/>
        </p:nvSpPr>
        <p:spPr>
          <a:xfrm>
            <a:off x="7798279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EAF03C-5C3E-4FE6-86AE-D5F72CC7A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5574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3C119-8C3D-4BA9-A698-F0D0CB9C8A1B}"/>
              </a:ext>
            </a:extLst>
          </p:cNvPr>
          <p:cNvSpPr txBox="1"/>
          <p:nvPr userDrawn="1"/>
        </p:nvSpPr>
        <p:spPr>
          <a:xfrm>
            <a:off x="7798279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906A90-53E0-477B-A699-45F215D2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5574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3497-4C86-45A9-9AD7-8BB196B817C0}"/>
              </a:ext>
            </a:extLst>
          </p:cNvPr>
          <p:cNvSpPr txBox="1"/>
          <p:nvPr userDrawn="1"/>
        </p:nvSpPr>
        <p:spPr>
          <a:xfrm>
            <a:off x="7798279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 of #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77B9EF-A3AA-4C7D-BD20-E9188C16E1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596" y="-1"/>
            <a:ext cx="8557404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hyperlink" Target="https://www.anaconda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hyperlink" Target="https://jupyter.org/try-jupyter/lab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jupyter.org/try-jupyter/lab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1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Introduction to Python Programming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3660" y="-1"/>
            <a:ext cx="8103140" cy="838800"/>
          </a:xfrm>
        </p:spPr>
        <p:txBody>
          <a:bodyPr/>
          <a:lstStyle/>
          <a:p>
            <a:r>
              <a:rPr lang="en-SG" dirty="0"/>
              <a:t>E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SG" dirty="0"/>
              <a:t>JupyterLab Notebook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JupyterLab provides many functions to restructure our Python scripts.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Below is the “Edit” menu with all available options.</a:t>
            </a:r>
            <a:endParaRPr lang="en-SG" dirty="0"/>
          </a:p>
          <a:p>
            <a:pPr marL="354013" indent="-354013"/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79788-703D-4E6C-B0D6-54EE768F0A3C}"/>
              </a:ext>
            </a:extLst>
          </p:cNvPr>
          <p:cNvGrpSpPr/>
          <p:nvPr/>
        </p:nvGrpSpPr>
        <p:grpSpPr>
          <a:xfrm>
            <a:off x="992400" y="2164278"/>
            <a:ext cx="7768800" cy="4187852"/>
            <a:chOff x="992400" y="2164278"/>
            <a:chExt cx="7768800" cy="4187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5C46BD-55FB-43BD-9CB2-1637BA633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75" t="7055" r="2702"/>
            <a:stretch/>
          </p:blipFill>
          <p:spPr bwMode="auto">
            <a:xfrm>
              <a:off x="992400" y="2223270"/>
              <a:ext cx="7768800" cy="412886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34AADB-83CF-4F9F-8533-45905B6C0C40}"/>
                </a:ext>
              </a:extLst>
            </p:cNvPr>
            <p:cNvSpPr/>
            <p:nvPr/>
          </p:nvSpPr>
          <p:spPr>
            <a:xfrm>
              <a:off x="1150372" y="2164278"/>
              <a:ext cx="403124" cy="310007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926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3114" y="-1"/>
            <a:ext cx="8083685" cy="838800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SG" dirty="0"/>
              <a:t>JupyterLab Notebook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Save JupyterLab notebook by pressing        or “Save Notebook as…” in the “File” menu.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Notebook is saved as a “.</a:t>
            </a:r>
            <a:r>
              <a:rPr lang="en-US" dirty="0" err="1"/>
              <a:t>ipynb</a:t>
            </a:r>
            <a:r>
              <a:rPr lang="en-US" dirty="0"/>
              <a:t>” file in the folder where JupyterLab was started.</a:t>
            </a: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F6AFE-6E86-4703-98F6-575E2378EAD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91482"/>
          <a:stretch/>
        </p:blipFill>
        <p:spPr bwMode="auto">
          <a:xfrm>
            <a:off x="4889792" y="1364226"/>
            <a:ext cx="332188" cy="309717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619F42B-4594-44EF-935D-276C78BD003D}"/>
              </a:ext>
            </a:extLst>
          </p:cNvPr>
          <p:cNvGrpSpPr/>
          <p:nvPr/>
        </p:nvGrpSpPr>
        <p:grpSpPr>
          <a:xfrm>
            <a:off x="918000" y="2858637"/>
            <a:ext cx="7768800" cy="3458359"/>
            <a:chOff x="992400" y="2820204"/>
            <a:chExt cx="7768800" cy="34583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C5104A-C8B5-4E0C-A99D-B7864FAD7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59" t="6748" r="2708" b="15480"/>
            <a:stretch/>
          </p:blipFill>
          <p:spPr bwMode="auto">
            <a:xfrm>
              <a:off x="992400" y="2820204"/>
              <a:ext cx="7768800" cy="3458359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E84A3-D206-4821-8EEA-8BFFC8C2DA0F}"/>
                </a:ext>
              </a:extLst>
            </p:cNvPr>
            <p:cNvSpPr/>
            <p:nvPr/>
          </p:nvSpPr>
          <p:spPr>
            <a:xfrm>
              <a:off x="1061884" y="4630994"/>
              <a:ext cx="2074606" cy="186812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859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US" dirty="0"/>
              <a:t>Markdown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JupyterLab can be used an advanced text editor.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Headers, elaborative texts, HTML codes, etc., all could be embedded in a JupyterLab notebook.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create the corresponding format, switch the cell type from “Code” to “Markdown”.</a:t>
            </a:r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FE5393-BCA3-49EB-A47D-79E33160F323}"/>
              </a:ext>
            </a:extLst>
          </p:cNvPr>
          <p:cNvGrpSpPr>
            <a:grpSpLocks noChangeAspect="1"/>
          </p:cNvGrpSpPr>
          <p:nvPr/>
        </p:nvGrpSpPr>
        <p:grpSpPr>
          <a:xfrm>
            <a:off x="918000" y="3429000"/>
            <a:ext cx="7768800" cy="1924739"/>
            <a:chOff x="1782127" y="2737802"/>
            <a:chExt cx="5579745" cy="13823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6B885-5A31-4F0A-B3D0-6B81D8CB9CAE}"/>
                </a:ext>
              </a:extLst>
            </p:cNvPr>
            <p:cNvPicPr/>
            <p:nvPr/>
          </p:nvPicPr>
          <p:blipFill rotWithShape="1">
            <a:blip r:embed="rId4"/>
            <a:srcRect l="22515" t="11351" r="2693" b="54439"/>
            <a:stretch/>
          </p:blipFill>
          <p:spPr bwMode="auto">
            <a:xfrm>
              <a:off x="1782127" y="2737802"/>
              <a:ext cx="5579745" cy="138239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E84A3-D206-4821-8EEA-8BFFC8C2DA0F}"/>
                </a:ext>
              </a:extLst>
            </p:cNvPr>
            <p:cNvSpPr/>
            <p:nvPr/>
          </p:nvSpPr>
          <p:spPr>
            <a:xfrm>
              <a:off x="3293803" y="3244818"/>
              <a:ext cx="727589" cy="213678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704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696749"/>
          </a:xfrm>
        </p:spPr>
        <p:txBody>
          <a:bodyPr>
            <a:noAutofit/>
          </a:bodyPr>
          <a:lstStyle/>
          <a:p>
            <a:r>
              <a:rPr lang="en-US" dirty="0"/>
              <a:t>Start JupyterLab, open a new notebook and carry out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Carry out simple calculations such as 2 * (3 – 1.5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result of the calculation using formatted printing in another cell.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a markdown cell before the cell of step 1 and describe the calculation to be carried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Re-run all cells.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the notebook on the computer.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5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advantages of using JupyterLab for data analytics tasks in comparison to Atom?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optimal size of a chuck of code in a single cell?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1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53260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b="1" dirty="0"/>
              <a:t>Screen display in the slides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Note that the look-and-feel of some program output displays shown on the slides are a bit different from what you see on </a:t>
            </a:r>
            <a:r>
              <a:rPr lang="en-US" dirty="0" err="1"/>
              <a:t>Jupyter</a:t>
            </a:r>
            <a:r>
              <a:rPr lang="en-US" dirty="0"/>
              <a:t> notebook or lab.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But the contents should be the same.</a:t>
            </a:r>
          </a:p>
          <a:p>
            <a:endParaRPr lang="en-US" u="sng" dirty="0"/>
          </a:p>
          <a:p>
            <a:r>
              <a:rPr lang="en-US" i="1" dirty="0">
                <a:solidFill>
                  <a:srgbClr val="FF0000"/>
                </a:solidFill>
              </a:rPr>
              <a:t>In the Study Guide, we further introduce the use of other </a:t>
            </a:r>
            <a:r>
              <a:rPr lang="en-US" b="1" i="1" dirty="0">
                <a:solidFill>
                  <a:srgbClr val="FF0000"/>
                </a:solidFill>
              </a:rPr>
              <a:t>optional</a:t>
            </a:r>
            <a:r>
              <a:rPr lang="en-US" i="1" dirty="0">
                <a:solidFill>
                  <a:srgbClr val="FF0000"/>
                </a:solidFill>
              </a:rPr>
              <a:t> programming environments, such as Atom.io. You do not need to try it if you are not interested.</a:t>
            </a:r>
            <a:endParaRPr lang="en-SG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04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Basic Arithmetic and Variables</a:t>
            </a:r>
            <a:endParaRPr lang="en-US" altLang="en-US" dirty="0">
              <a:solidFill>
                <a:schemeClr val="bg1"/>
              </a:solidFill>
              <a:latin typeface="Lucida Sans" panose="020B0602040502020204" pitchFamily="34" charset="0"/>
              <a:ea typeface="ヒラギノ角ゴ Pro W3"/>
              <a:cs typeface="Lucida Sans" panose="020B06020405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11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Python can carry out very sophisticated tasks.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But we can also use it as a simple calculator.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79999"/>
          <a:ext cx="8229600" cy="36800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1671302009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744490871"/>
                    </a:ext>
                  </a:extLst>
                </a:gridCol>
              </a:tblGrid>
              <a:tr h="4600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Operator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Function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0015413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SG" sz="2000" b="0" kern="1200" dirty="0">
                          <a:effectLst/>
                        </a:rPr>
                        <a:t> Addition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Adds values on either side of the operator.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27443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SG" sz="2000" b="0" kern="1200" dirty="0">
                          <a:effectLst/>
                        </a:rPr>
                        <a:t> Subtraction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Subtracts right hand operand from left hand operand.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3402118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SG" sz="2000" b="0" kern="1200" dirty="0">
                          <a:effectLst/>
                        </a:rPr>
                        <a:t> Multiplication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Multiplies values on either side of the operator.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7970660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SG" sz="2000" b="0" kern="1200" dirty="0">
                          <a:effectLst/>
                        </a:rPr>
                        <a:t> Division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Divides left hand operand by right hand operand.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1196015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SG" sz="2000" b="0" kern="1200" dirty="0">
                          <a:effectLst/>
                        </a:rPr>
                        <a:t> Modulus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Returns remainder of a division.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2879670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SG" sz="2000" b="0" kern="1200" dirty="0">
                          <a:effectLst/>
                        </a:rPr>
                        <a:t> Exponent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Performs exponential (power) calculation on operators.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6590371"/>
                  </a:ext>
                </a:extLst>
              </a:tr>
              <a:tr h="4600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kern="1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SG" sz="2000" b="0" kern="1200" dirty="0">
                          <a:effectLst/>
                        </a:rPr>
                        <a:t> Floor Division</a:t>
                      </a:r>
                      <a:endParaRPr lang="en-S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38" marR="66938" marT="39512" marB="39512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Returns remainder after removing the decimal point.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938" marR="66938" marT="39512" marB="3951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71094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3554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Mathematical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Same as usual mathematics, calculation priority: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SG" dirty="0"/>
              <a:t>	Parentheses &gt; exponentiation &gt; </a:t>
            </a:r>
            <a:br>
              <a:rPr lang="en-SG" dirty="0"/>
            </a:br>
            <a:r>
              <a:rPr lang="en-SG" dirty="0"/>
              <a:t>	multiplication/division &gt; addition/subtraction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 included in basic Python: square root, logarithm, exponential, trigonometrical functions,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Need import of the “math” library in the program.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35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Automate routine operations without program adjustment.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Flexibility for programmers and users.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Keep program general.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3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Python Programming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05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Variable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Variable names can be any </a:t>
            </a:r>
            <a:r>
              <a:rPr lang="en-SG" dirty="0"/>
              <a:t>arbitrary combination of </a:t>
            </a:r>
          </a:p>
          <a:p>
            <a:pPr marL="811213" lvl="2" indent="-354013" algn="l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characters (A-Z, a-z), </a:t>
            </a:r>
          </a:p>
          <a:p>
            <a:pPr marL="811213" lvl="2" indent="-354013" algn="l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underscores (_), and </a:t>
            </a:r>
          </a:p>
          <a:p>
            <a:pPr marL="811213" lvl="2" indent="-354013" algn="l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numbers (0-9).</a:t>
            </a:r>
            <a:endParaRPr lang="en-US" dirty="0">
              <a:solidFill>
                <a:schemeClr val="tx1"/>
              </a:solidFill>
            </a:endParaRP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Variable names can be short as a single character or more descriptive.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Must start with a letter or the underscore character.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Cannot start with a number.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Case-sensitivity (age, Age and AGE are different!).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Assign Values to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 is changeable at any stage of the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Assign value by the syntax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Important: Place variable left </a:t>
            </a:r>
            <a:r>
              <a:rPr lang="en-SG" dirty="0"/>
              <a:t>of the equal sign and the value right of it!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57200" y="220556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variable</a:t>
            </a:r>
            <a:r>
              <a:rPr lang="en-SG" sz="2000" dirty="0">
                <a:latin typeface="Consolas" panose="020B0609020204030204" pitchFamily="49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54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15971" y="1466850"/>
          <a:ext cx="8112057" cy="367162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45016">
                  <a:extLst>
                    <a:ext uri="{9D8B030D-6E8A-4147-A177-3AD203B41FA5}">
                      <a16:colId xmlns:a16="http://schemas.microsoft.com/office/drawing/2014/main" val="1603236111"/>
                    </a:ext>
                  </a:extLst>
                </a:gridCol>
                <a:gridCol w="6267041">
                  <a:extLst>
                    <a:ext uri="{9D8B030D-6E8A-4147-A177-3AD203B41FA5}">
                      <a16:colId xmlns:a16="http://schemas.microsoft.com/office/drawing/2014/main" val="903222401"/>
                    </a:ext>
                  </a:extLst>
                </a:gridCol>
              </a:tblGrid>
              <a:tr h="29852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Type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Description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3199042"/>
                  </a:ext>
                </a:extLst>
              </a:tr>
              <a:tr h="4979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effectLst/>
                        </a:rPr>
                        <a:t>Integer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Values without decimal point. Can be positive or negative.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331414"/>
                  </a:ext>
                </a:extLst>
              </a:tr>
              <a:tr h="4979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effectLst/>
                        </a:rPr>
                        <a:t>Float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Arbitrary numeric value with a floating point.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4944065"/>
                  </a:ext>
                </a:extLst>
              </a:tr>
              <a:tr h="171392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effectLst/>
                        </a:rPr>
                        <a:t>String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Contains letters in both cases, special characters, and numbers. No mathematical operations can be applied on numbers assigned as string to a variable.</a:t>
                      </a:r>
                      <a:r>
                        <a:rPr lang="en-SG" sz="2000" baseline="0" dirty="0">
                          <a:effectLst/>
                        </a:rPr>
                        <a:t> </a:t>
                      </a:r>
                      <a:r>
                        <a:rPr lang="en-SG" sz="2000" dirty="0">
                          <a:effectLst/>
                        </a:rPr>
                        <a:t>Values must be written in a pair of quotation marks (single or double).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effectLst/>
                        </a:rPr>
                        <a:t>Two strings can be concatenated by being “added up”.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3995285"/>
                  </a:ext>
                </a:extLst>
              </a:tr>
              <a:tr h="50383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effectLst/>
                        </a:rPr>
                        <a:t>Boolean (Bool)</a:t>
                      </a:r>
                      <a:endParaRPr lang="en-SG" sz="2000" b="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SG" sz="2000" dirty="0">
                          <a:effectLst/>
                        </a:rPr>
                        <a:t> or </a:t>
                      </a: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SG" sz="2000" dirty="0">
                          <a:effectLst/>
                        </a:rPr>
                        <a:t>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867" marR="77867" marT="46611" marB="46611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29332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C4F0F60-18B6-4A82-8185-944CCF8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Types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12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type()</a:t>
            </a:r>
            <a:r>
              <a:rPr lang="en-US" dirty="0"/>
              <a:t> function to check the type of the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GB" dirty="0"/>
              <a:t>Python returns following values: </a:t>
            </a:r>
            <a:r>
              <a:rPr lang="en-SG" dirty="0" err="1"/>
              <a:t>int</a:t>
            </a:r>
            <a:r>
              <a:rPr lang="en-SG" dirty="0"/>
              <a:t> (for integer), float (for float), or </a:t>
            </a:r>
            <a:r>
              <a:rPr lang="en-SG" dirty="0" err="1"/>
              <a:t>str</a:t>
            </a:r>
            <a:r>
              <a:rPr lang="en-SG" dirty="0"/>
              <a:t> (for character string).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Expression is the general term for variables or when they are linked with operators, e.g., 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a + b</a:t>
            </a:r>
            <a:r>
              <a:rPr lang="en-SG" dirty="0"/>
              <a:t>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7A97E-6F52-4A13-9E34-20A4C372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Types (II)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88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indent="-354013">
                  <a:buFont typeface="Arial" panose="020B0604020202020204" pitchFamily="34" charset="0"/>
                  <a:buChar char="•"/>
                </a:pPr>
                <a:r>
                  <a:rPr lang="en-US" dirty="0"/>
                  <a:t>Start Python from your command app and find the result of the following mathematical task:</a:t>
                </a: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3∗(5+12)/5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(0.5+13×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9" t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687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do we carry out mathematical calculations in Python? How similar is it in comparison to formulas written on paper?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rules that a Python variable name must follow?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difference between an integer and a float variable?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2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Print and Input</a:t>
            </a:r>
            <a:endParaRPr lang="en-US" altLang="en-US" dirty="0">
              <a:solidFill>
                <a:schemeClr val="bg1"/>
              </a:solidFill>
              <a:latin typeface="Lucida Sans" panose="020B0602040502020204" pitchFamily="34" charset="0"/>
              <a:ea typeface="ヒラギノ角ゴ Pro W3"/>
              <a:cs typeface="Lucida Sans" panose="020B06020405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12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One main task of a computer program is to show information to the user while it is running.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function to generate screen output.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 both pre-defined strings or expression values.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printing strings, put </a:t>
            </a:r>
            <a:r>
              <a:rPr lang="en-SG" dirty="0"/>
              <a:t>the content within the quotation marks.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57200" y="3558381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 String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207860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expression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86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Formatted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Formatted printing combines pre-defined strings with values of expressions for screen output.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combination of pre-defined strings with values of expressions is also called formatted string.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Add an “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” before the open quotation mark of the printing string.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Wrap the expressions within a pair of curly brackets 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{}</a:t>
            </a:r>
            <a:r>
              <a:rPr lang="en-SG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Another option for formatted printing is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.format()</a:t>
            </a:r>
            <a:r>
              <a:rPr lang="en-US" dirty="0"/>
              <a:t> method.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57200" y="2081724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SG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f"</a:t>
            </a:r>
            <a:r>
              <a:rPr lang="en-SG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String </a:t>
            </a:r>
            <a:r>
              <a:rPr lang="en-SG" sz="2000" dirty="0">
                <a:latin typeface="Consolas" panose="020B0609020204030204" pitchFamily="49" charset="0"/>
              </a:rPr>
              <a:t>{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expression1</a:t>
            </a:r>
            <a:r>
              <a:rPr lang="en-SG" sz="2000" dirty="0">
                <a:latin typeface="Consolas" panose="020B0609020204030204" pitchFamily="49" charset="0"/>
              </a:rPr>
              <a:t>} {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expression2</a:t>
            </a:r>
            <a:r>
              <a:rPr lang="en-SG" sz="2000" dirty="0">
                <a:latin typeface="Consolas" panose="020B0609020204030204" pitchFamily="49" charset="0"/>
              </a:rPr>
              <a:t>} …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37530-4542-C98A-A8AE-3AC429F4094E}"/>
              </a:ext>
            </a:extLst>
          </p:cNvPr>
          <p:cNvSpPr/>
          <p:nvPr/>
        </p:nvSpPr>
        <p:spPr>
          <a:xfrm>
            <a:off x="457199" y="4685665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 String </a:t>
            </a:r>
            <a:r>
              <a:rPr lang="en-SG" sz="2000" dirty="0">
                <a:latin typeface="Consolas" panose="020B0609020204030204" pitchFamily="49" charset="0"/>
              </a:rPr>
              <a:t>{} {}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".format(</a:t>
            </a:r>
            <a:r>
              <a:rPr lang="en-SG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expression1, expression2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08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Escape Sequences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escape sequences to print special characters that</a:t>
            </a:r>
          </a:p>
          <a:p>
            <a:pPr marL="719138" lvl="1" indent="-261938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are invisible such as ENTER or </a:t>
            </a:r>
            <a:r>
              <a:rPr lang="en-US" dirty="0" err="1">
                <a:solidFill>
                  <a:schemeClr val="tx1"/>
                </a:solidFill>
              </a:rPr>
              <a:t>linebreak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719138" lvl="1" indent="-261938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cause syntax error such as single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 or double quotation marks within a string which is wrapped within the same type of quotation marks.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Suppose a string is put in a double quotation mark, to avoid the error:</a:t>
            </a:r>
          </a:p>
          <a:p>
            <a:pPr marL="719138" lvl="1" indent="-261938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 single quotation marks within the string.</a:t>
            </a:r>
          </a:p>
          <a:p>
            <a:pPr marL="719138" lvl="1" indent="-261938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 escape sequences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chemeClr val="tx1"/>
                </a:solidFill>
              </a:rPr>
              <a:t> within the string instead of switching between single and double quotation marks.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0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53260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Install Anaconda distribution at </a:t>
            </a:r>
            <a:r>
              <a:rPr lang="en-US" dirty="0">
                <a:hlinkClick r:id="rId4"/>
              </a:rPr>
              <a:t>https://www.anaconda.com/</a:t>
            </a: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This installation comes with </a:t>
            </a:r>
            <a:r>
              <a:rPr lang="en-US" dirty="0" err="1"/>
              <a:t>Jupyter</a:t>
            </a:r>
            <a:r>
              <a:rPr lang="en-US" dirty="0"/>
              <a:t> Lab,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Spyder</a:t>
            </a:r>
            <a:r>
              <a:rPr lang="en-US" dirty="0"/>
              <a:t>, R Studio etc.)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default options for installation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After installation, choose </a:t>
            </a:r>
            <a:r>
              <a:rPr lang="en-US" dirty="0" err="1"/>
              <a:t>Jupyter</a:t>
            </a:r>
            <a:r>
              <a:rPr lang="en-US" dirty="0"/>
              <a:t> notebook (anaconda3) from Window Start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567" y="3847246"/>
            <a:ext cx="4537165" cy="3010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886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escape sequences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923" t="51051" r="40769" b="28123"/>
          <a:stretch/>
        </p:blipFill>
        <p:spPr>
          <a:xfrm>
            <a:off x="2005782" y="1908430"/>
            <a:ext cx="4227870" cy="1533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595" y="1321684"/>
            <a:ext cx="722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Double quotations causes errors without using escape sequences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594" y="3951409"/>
            <a:ext cx="664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Double quotations does not cause errors with escape sequences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7088" t="72344" r="43077" b="17741"/>
          <a:stretch/>
        </p:blipFill>
        <p:spPr>
          <a:xfrm>
            <a:off x="2005782" y="4435480"/>
            <a:ext cx="4227870" cy="7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7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464164"/>
              </p:ext>
            </p:extLst>
          </p:nvPr>
        </p:nvGraphicFramePr>
        <p:xfrm>
          <a:off x="838200" y="1396365"/>
          <a:ext cx="7467600" cy="42525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5340">
                  <a:extLst>
                    <a:ext uri="{9D8B030D-6E8A-4147-A177-3AD203B41FA5}">
                      <a16:colId xmlns:a16="http://schemas.microsoft.com/office/drawing/2014/main" val="820135504"/>
                    </a:ext>
                  </a:extLst>
                </a:gridCol>
                <a:gridCol w="4692260">
                  <a:extLst>
                    <a:ext uri="{9D8B030D-6E8A-4147-A177-3AD203B41FA5}">
                      <a16:colId xmlns:a16="http://schemas.microsoft.com/office/drawing/2014/main" val="3371598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Escape Sequences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608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\newline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Backslash and newline ignored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7384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\\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Backslash (</a:t>
                      </a: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SG" sz="2000" dirty="0">
                          <a:effectLst/>
                        </a:rPr>
                        <a:t>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541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1" dirty="0">
                          <a:effectLst/>
                        </a:rPr>
                        <a:t>Single quote </a:t>
                      </a:r>
                      <a:r>
                        <a:rPr lang="en-SG" sz="2000" dirty="0">
                          <a:effectLst/>
                        </a:rPr>
                        <a:t>(</a:t>
                      </a: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SG" sz="2000" dirty="0">
                          <a:effectLst/>
                        </a:rPr>
                        <a:t>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95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\"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1" dirty="0">
                          <a:effectLst/>
                        </a:rPr>
                        <a:t>Double quote </a:t>
                      </a:r>
                      <a:r>
                        <a:rPr lang="en-SG" sz="2000" dirty="0">
                          <a:effectLst/>
                        </a:rPr>
                        <a:t>(</a:t>
                      </a: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SG" sz="2000" dirty="0">
                          <a:effectLst/>
                        </a:rPr>
                        <a:t>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877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1" dirty="0">
                          <a:effectLst/>
                        </a:rPr>
                        <a:t>ENTER or line break</a:t>
                      </a:r>
                      <a:endParaRPr lang="en-SG" sz="2000" b="1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7562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\b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Backspace (BS)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21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\t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Horizontal Tab (TAB)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8144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\v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Vertical Tab (VT)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929160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3EB3315-FA74-429E-B034-CC280EC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Escape Sequences (II)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50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GB" dirty="0"/>
              <a:t>Assign values to variables using user input during run time.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SG" dirty="0"/>
              <a:t>requires users to type in something and then press ENTER.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allowed to use formatted strings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SG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Values assigned by an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input()</a:t>
            </a:r>
            <a:r>
              <a:rPr lang="en-US" dirty="0"/>
              <a:t> function are stored as string.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Convert string variables to become integer or float: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SG" dirty="0"/>
              <a:t>Both 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int()</a:t>
            </a:r>
            <a:r>
              <a:rPr lang="en-SG" dirty="0"/>
              <a:t> or 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float()</a:t>
            </a:r>
            <a:r>
              <a:rPr lang="en-SG" dirty="0"/>
              <a:t> only work if </a:t>
            </a:r>
            <a:r>
              <a:rPr lang="en-US" dirty="0"/>
              <a:t>the input is a number.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57200" y="1736876"/>
            <a:ext cx="8229599" cy="40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input("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 String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078280"/>
            <a:ext cx="8229599" cy="779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>
              <a:tabLst>
                <a:tab pos="1614488" algn="l"/>
              </a:tabLs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variable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input("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 String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"))</a:t>
            </a:r>
          </a:p>
          <a:p>
            <a:pPr>
              <a:tabLst>
                <a:tab pos="1614488" algn="l"/>
              </a:tabLst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variable</a:t>
            </a:r>
            <a:r>
              <a:rPr lang="en-US" sz="2000" dirty="0">
                <a:latin typeface="Consolas" panose="020B0609020204030204" pitchFamily="49" charset="0"/>
              </a:rPr>
              <a:t> = float(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input("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My String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</a:rPr>
              <a:t>"))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04EFB-EDEC-49DE-A6B5-085DB965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35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If-</a:t>
            </a:r>
            <a:r>
              <a:rPr lang="en-SG" dirty="0" err="1"/>
              <a:t>elif</a:t>
            </a:r>
            <a:r>
              <a:rPr lang="en-SG" dirty="0"/>
              <a:t>-else-Conditions</a:t>
            </a:r>
            <a:endParaRPr lang="en-US" altLang="en-US" dirty="0">
              <a:solidFill>
                <a:schemeClr val="bg1"/>
              </a:solidFill>
              <a:latin typeface="Lucida Sans" panose="020B0602040502020204" pitchFamily="34" charset="0"/>
              <a:ea typeface="ヒラギノ角ゴ Pro W3"/>
              <a:cs typeface="Lucida Sans" panose="020B06020405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06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Boolean expression has two outcomes: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Result of a single or multiple relational operations.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Multiple relational operations are combined by logical operators.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Examples of Relational Operation: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43D689-3591-414C-B052-B859B97CD7D5}"/>
              </a:ext>
            </a:extLst>
          </p:cNvPr>
          <p:cNvGraphicFramePr>
            <a:graphicFrameLocks noGrp="1"/>
          </p:cNvGraphicFramePr>
          <p:nvPr/>
        </p:nvGraphicFramePr>
        <p:xfrm>
          <a:off x="1437640" y="3381375"/>
          <a:ext cx="6268720" cy="235407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77820">
                  <a:extLst>
                    <a:ext uri="{9D8B030D-6E8A-4147-A177-3AD203B41FA5}">
                      <a16:colId xmlns:a16="http://schemas.microsoft.com/office/drawing/2014/main" val="1541501266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4208942511"/>
                    </a:ext>
                  </a:extLst>
                </a:gridCol>
              </a:tblGrid>
              <a:tr h="4149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1" dirty="0">
                          <a:solidFill>
                            <a:schemeClr val="bg1"/>
                          </a:solidFill>
                          <a:effectLst/>
                        </a:rPr>
                        <a:t>Relational Operation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6102360"/>
                  </a:ext>
                </a:extLst>
              </a:tr>
              <a:tr h="4134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1 == 1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1019261"/>
                  </a:ext>
                </a:extLst>
              </a:tr>
              <a:tr h="4134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3 &gt; 2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2860720"/>
                  </a:ext>
                </a:extLst>
              </a:tr>
              <a:tr h="4134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 &lt;= -5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3400601"/>
                  </a:ext>
                </a:extLst>
              </a:tr>
              <a:tr h="4134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 + b &lt; 10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False if a + b &gt;= 10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0907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337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check equality of two expressions, use double equal sign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Single equal sign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) is used for assigning value to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List of Relational Operators in Python: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321DED-27A4-4159-92CB-BB54635182E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62659"/>
          <a:ext cx="8077200" cy="330841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11383">
                  <a:extLst>
                    <a:ext uri="{9D8B030D-6E8A-4147-A177-3AD203B41FA5}">
                      <a16:colId xmlns:a16="http://schemas.microsoft.com/office/drawing/2014/main" val="2824911450"/>
                    </a:ext>
                  </a:extLst>
                </a:gridCol>
                <a:gridCol w="6465817">
                  <a:extLst>
                    <a:ext uri="{9D8B030D-6E8A-4147-A177-3AD203B41FA5}">
                      <a16:colId xmlns:a16="http://schemas.microsoft.com/office/drawing/2014/main" val="3853722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510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the values of two operands are equal.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788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or </a:t>
                      </a: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values of two operands are not equal.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92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left operand is greater than right operand.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411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endParaRPr lang="en-US" sz="20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left operand is less than right operand.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750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left operand is greater than or equal to right operand.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27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True if left operand is less than or equal to right operand.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68735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1049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Multiple relational operations are connected by the logical operators.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Below is a list of logical operators in Python: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2A78E5-A7BC-4A1D-9297-5603D794BF11}"/>
              </a:ext>
            </a:extLst>
          </p:cNvPr>
          <p:cNvGraphicFramePr>
            <a:graphicFrameLocks noGrp="1"/>
          </p:cNvGraphicFramePr>
          <p:nvPr/>
        </p:nvGraphicFramePr>
        <p:xfrm>
          <a:off x="651827" y="2483738"/>
          <a:ext cx="7840345" cy="189052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349655842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70227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523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If both the operands are true, condition becomes true.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713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If any of the two operands are True, condition becomes true.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32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Used to reverse the logical state of its operand.</a:t>
                      </a:r>
                      <a:endParaRPr lang="en-US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85051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93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SG" dirty="0"/>
              <a:t>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Boolean expressions are embedded in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-conditional statement</a:t>
            </a:r>
            <a:r>
              <a:rPr lang="en-SG" dirty="0"/>
              <a:t>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result of the expression changes the program’s </a:t>
            </a:r>
            <a:r>
              <a:rPr lang="en-US" dirty="0" err="1"/>
              <a:t>behaviour</a:t>
            </a:r>
            <a:r>
              <a:rPr lang="en-US" dirty="0"/>
              <a:t> dynamically.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condition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instructions will be executed.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condition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Python will skip executing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-block.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It is mandatory to put a colon directly behind the condition.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Instructions must be indented as part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-block.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57200" y="2238197"/>
            <a:ext cx="8229599" cy="750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93988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04800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56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an if condition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133" y="1256579"/>
            <a:ext cx="8468334" cy="301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Create a variable, z = 5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z &gt; 2, we want python to print the value of z - 2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253" t="64380" r="51575" b="14424"/>
          <a:stretch/>
        </p:blipFill>
        <p:spPr>
          <a:xfrm>
            <a:off x="2319441" y="2644024"/>
            <a:ext cx="4261739" cy="23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SG" dirty="0"/>
              <a:t>-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SG" dirty="0"/>
              <a:t>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dirty="0"/>
              <a:t>Execute another set of instructions if condition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.</a:t>
            </a:r>
            <a:endParaRPr lang="en-SG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It is also mandatory to put a colon directly behind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-statement.</a:t>
            </a:r>
          </a:p>
          <a:p>
            <a:pPr marL="354013" indent="-354013"/>
            <a:r>
              <a:rPr lang="en-US" dirty="0"/>
              <a:t>Instructions must also be indented as part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-block.</a:t>
            </a:r>
            <a:endParaRPr lang="en-SG" dirty="0"/>
          </a:p>
          <a:p>
            <a:pPr marL="354013" indent="-354013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57201" y="1944156"/>
            <a:ext cx="8229599" cy="1388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93988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04800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 1</a:t>
            </a:r>
          </a:p>
          <a:p>
            <a:pPr marL="2693988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048000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 2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51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Installation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53260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Note: Students who encounter installation issues may start by using </a:t>
            </a:r>
            <a:r>
              <a:rPr lang="en-US" dirty="0" err="1"/>
              <a:t>Jupyter</a:t>
            </a:r>
            <a:r>
              <a:rPr lang="en-US" dirty="0"/>
              <a:t> Lab at: </a:t>
            </a:r>
            <a:r>
              <a:rPr lang="en-SG" dirty="0"/>
              <a:t> </a:t>
            </a:r>
            <a:r>
              <a:rPr lang="en-SG" u="sng" dirty="0">
                <a:hlinkClick r:id="rId4"/>
              </a:rPr>
              <a:t>https://jupyter.org/try-jupyter/lab/</a:t>
            </a:r>
            <a:r>
              <a:rPr lang="en-SG" dirty="0"/>
              <a:t> </a:t>
            </a:r>
            <a:endParaRPr lang="en-US" dirty="0"/>
          </a:p>
          <a:p>
            <a:endParaRPr lang="en-SG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39" y="2410140"/>
            <a:ext cx="6416267" cy="39411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6923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if-else block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88" t="55157" r="31099" b="14367"/>
          <a:stretch/>
        </p:blipFill>
        <p:spPr>
          <a:xfrm>
            <a:off x="1652050" y="2884579"/>
            <a:ext cx="5951856" cy="244018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2133" y="1256579"/>
            <a:ext cx="8468334" cy="301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12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Now, we create a variable z = 2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z &gt; 3, we want python to print the value of z – 3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Else, we want python to print ‘z is smaller than 3’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738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SG" dirty="0"/>
              <a:t>-</a:t>
            </a:r>
            <a:r>
              <a:rPr lang="en-SG" dirty="0" err="1">
                <a:solidFill>
                  <a:schemeClr val="tx2"/>
                </a:solidFill>
                <a:latin typeface="Consolas" panose="020B0609020204030204" pitchFamily="49" charset="0"/>
              </a:rPr>
              <a:t>elif</a:t>
            </a:r>
            <a:r>
              <a:rPr lang="en-SG" dirty="0"/>
              <a:t>-</a:t>
            </a:r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SG" dirty="0"/>
              <a:t>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Execute multiple sets of instructions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-condition has multiple outcomes.</a:t>
            </a:r>
            <a:endParaRPr lang="en-SG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-statement is not compulsory here.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-statement and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-statements cover all possible outcomes.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Only omit those possibilities that do not need instructions to follow up.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854740"/>
            <a:ext cx="8229599" cy="2068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693988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 1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313113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 1</a:t>
            </a:r>
          </a:p>
          <a:p>
            <a:pPr marL="2693988" algn="l"/>
            <a:r>
              <a:rPr lang="en-SG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 2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algn="l">
              <a:tabLst>
                <a:tab pos="3313113" algn="l"/>
              </a:tabLst>
            </a:pP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 2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693988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313113" algn="l"/>
              </a:tabLs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 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073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SG" dirty="0"/>
              <a:t>Loops</a:t>
            </a:r>
            <a:endParaRPr lang="en-US" altLang="en-US" dirty="0">
              <a:solidFill>
                <a:schemeClr val="bg1"/>
              </a:solidFill>
              <a:latin typeface="Lucida Sans" panose="020B0602040502020204" pitchFamily="34" charset="0"/>
              <a:ea typeface="ヒラギノ角ゴ Pro W3"/>
              <a:cs typeface="Lucida Sans" panose="020B06020405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00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SG" dirty="0"/>
              <a:t>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Loops is used to repeat instructions that will be applied for many times.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condition controls whether the loop will run a new iteration or not.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it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Python will execute the instructions written with indentation.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Number of loops can be infinite.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loop will be repeated as long as the condition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Ensure there is an exit condition for the loop to terminate.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EAC55-106C-4777-A51E-C958844DE8D3}"/>
              </a:ext>
            </a:extLst>
          </p:cNvPr>
          <p:cNvSpPr/>
          <p:nvPr/>
        </p:nvSpPr>
        <p:spPr>
          <a:xfrm>
            <a:off x="457201" y="1805576"/>
            <a:ext cx="8229599" cy="780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419350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condition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13690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475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variable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6, print 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dirty="0" err="1"/>
              <a:t>i</a:t>
            </a:r>
            <a:r>
              <a:rPr lang="en-US" dirty="0"/>
              <a:t> by 1 for each iteration to prevent infinite loop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i.e.,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while loop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33" t="47240" r="54396" b="10367"/>
          <a:stretch/>
        </p:blipFill>
        <p:spPr>
          <a:xfrm>
            <a:off x="3223141" y="2939816"/>
            <a:ext cx="2568058" cy="32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2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j-lt"/>
              </a:rPr>
              <a:t>Generate Integer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needs a list to iterate.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number of loops is equivalent to the length of the list.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generate a simple list of consecutive integers: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Basically,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supports the iteration through any Python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F412B-AE61-4340-ACA6-622C85266A06}"/>
              </a:ext>
            </a:extLst>
          </p:cNvPr>
          <p:cNvSpPr/>
          <p:nvPr/>
        </p:nvSpPr>
        <p:spPr>
          <a:xfrm>
            <a:off x="457198" y="2659330"/>
            <a:ext cx="8229599" cy="437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algn="l">
              <a:spcBef>
                <a:spcPts val="600"/>
              </a:spcBef>
              <a:spcAft>
                <a:spcPts val="600"/>
              </a:spcAft>
            </a:pP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variable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range(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694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SG" dirty="0"/>
              <a:t>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Integrate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 function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-statement: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-command ends with a colon.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Instructions executed in each iteration are written with indentation.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Counter variable counts the iteration of the loop.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Loop ends when counter reaches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end – 1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EAC55-106C-4777-A51E-C958844DE8D3}"/>
              </a:ext>
            </a:extLst>
          </p:cNvPr>
          <p:cNvSpPr/>
          <p:nvPr/>
        </p:nvSpPr>
        <p:spPr>
          <a:xfrm>
            <a:off x="457198" y="1769271"/>
            <a:ext cx="8229599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89113" algn="l"/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SG" sz="20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 marL="1700213">
              <a:tabLst>
                <a:tab pos="2330450" algn="l"/>
              </a:tabLst>
            </a:pPr>
            <a:r>
              <a:rPr lang="en-SG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762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list of fruits = [‘apple’, ‘orange’, ‘banana’]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element in fruits, print the element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for-loop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033" t="51246" r="24725" b="19041"/>
          <a:stretch/>
        </p:blipFill>
        <p:spPr>
          <a:xfrm>
            <a:off x="1126053" y="2604876"/>
            <a:ext cx="7200493" cy="24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Python stops executing program once error occurs.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avoid Python from stopping the execution by force: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164A4-ACAB-4336-8914-24AF98AF546F}"/>
              </a:ext>
            </a:extLst>
          </p:cNvPr>
          <p:cNvSpPr/>
          <p:nvPr/>
        </p:nvSpPr>
        <p:spPr>
          <a:xfrm>
            <a:off x="457201" y="2258072"/>
            <a:ext cx="8229599" cy="234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try:</a:t>
            </a: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SG" sz="18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except </a:t>
            </a:r>
            <a:r>
              <a:rPr lang="en-SG" sz="1800" dirty="0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en-SG" sz="18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18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SG" sz="18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  <a:r>
              <a:rPr lang="en-SG" sz="1800" dirty="0"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SG" sz="18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finally:</a:t>
            </a:r>
            <a:r>
              <a:rPr lang="en-SG" sz="1800" dirty="0"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506663" marR="109855" algn="just">
              <a:tabLst>
                <a:tab pos="3048000" algn="l"/>
              </a:tabLst>
            </a:pPr>
            <a:r>
              <a:rPr lang="en-SG" sz="1800" dirty="0">
                <a:solidFill>
                  <a:srgbClr val="2440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instructions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03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dirty="0"/>
              <a:t>List of some common built-in exceptions in Python: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3310BB-684D-45BE-934D-F4CDD7FB067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880359"/>
          <a:ext cx="8229600" cy="39410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95004">
                  <a:extLst>
                    <a:ext uri="{9D8B030D-6E8A-4147-A177-3AD203B41FA5}">
                      <a16:colId xmlns:a16="http://schemas.microsoft.com/office/drawing/2014/main" val="1470406065"/>
                    </a:ext>
                  </a:extLst>
                </a:gridCol>
                <a:gridCol w="6434596">
                  <a:extLst>
                    <a:ext uri="{9D8B030D-6E8A-4147-A177-3AD203B41FA5}">
                      <a16:colId xmlns:a16="http://schemas.microsoft.com/office/drawing/2014/main" val="2120336327"/>
                    </a:ext>
                  </a:extLst>
                </a:gridCol>
              </a:tblGrid>
              <a:tr h="52621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Exception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1751799"/>
                  </a:ext>
                </a:extLst>
              </a:tr>
              <a:tr h="113826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NameError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Raised when a local or global name is not found. This applies only to unqualified names. The associated value is an error message that includes the name that could not be found.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8004556"/>
                  </a:ext>
                </a:extLst>
              </a:tr>
              <a:tr h="113826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TypeError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>
                          <a:effectLst/>
                        </a:rPr>
                        <a:t>Raised when an operation or function is applied to an object of inappropriate type. The associated value is a string giving details about the type mismatch.</a:t>
                      </a:r>
                      <a:endParaRPr lang="en-SG" sz="20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1492023"/>
                  </a:ext>
                </a:extLst>
              </a:tr>
              <a:tr h="113826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ValueError</a:t>
                      </a:r>
                      <a:endParaRPr lang="en-SG" sz="2000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2000" dirty="0">
                          <a:effectLst/>
                        </a:rPr>
                        <a:t>Raised when an operation or function receives an argument that has the right type but an inappropriate value, and the situation is not described by a more precise exception.</a:t>
                      </a:r>
                      <a:endParaRPr lang="en-SG" sz="20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53975" marB="5397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0785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7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Introduction to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JupyterLab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759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Error Handling in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Construct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-loop around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try</a:t>
            </a:r>
            <a:r>
              <a:rPr lang="en-US" dirty="0"/>
              <a:t>-block to handle errors.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loop condition indicates the validity of an input.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this Boolean variable is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(input is valid), the program will break from the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476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u="sng" dirty="0"/>
              <a:t>Boston housing data: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lab.</a:t>
            </a:r>
          </a:p>
          <a:p>
            <a:r>
              <a:rPr lang="en-US" dirty="0"/>
              <a:t>Go to the ANL252_HousingData_Demo notebook file and run through the cells that uses various commands to print the data and target values of  the Housing data.</a:t>
            </a:r>
          </a:p>
          <a:p>
            <a:r>
              <a:rPr lang="en-US" dirty="0"/>
              <a:t>Finally, we will also plot a histogram of the housing prices</a:t>
            </a:r>
          </a:p>
          <a:p>
            <a:r>
              <a:rPr lang="en-US" dirty="0"/>
              <a:t>Discuss your observations from the program outputs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31597-6E1B-45FC-986C-CFB2949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for </a:t>
            </a:r>
            <a:r>
              <a:rPr lang="en-US"/>
              <a:t>Study Unit 1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21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15" y="-1"/>
            <a:ext cx="8540885" cy="838800"/>
          </a:xfrm>
        </p:spPr>
        <p:txBody>
          <a:bodyPr/>
          <a:lstStyle/>
          <a:p>
            <a:r>
              <a:rPr lang="en-SG" dirty="0"/>
              <a:t>Introduction to JupyterLab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JupyterLab is a web application </a:t>
            </a:r>
            <a:r>
              <a:rPr lang="en-US" dirty="0" err="1"/>
              <a:t>specialised</a:t>
            </a:r>
            <a:r>
              <a:rPr lang="en-US" dirty="0"/>
              <a:t> in data analytics using Python.</a:t>
            </a:r>
            <a:endParaRPr lang="en-SG" u="sng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JupyterLab can be used to create Python code for </a:t>
            </a:r>
          </a:p>
          <a:p>
            <a:pPr marL="97155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cleaning and transforming data</a:t>
            </a:r>
          </a:p>
          <a:p>
            <a:pPr marL="97155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running numerical simulation</a:t>
            </a:r>
          </a:p>
          <a:p>
            <a:pPr marL="97155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performing statistical modelling</a:t>
            </a:r>
          </a:p>
          <a:p>
            <a:pPr marL="97155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visualisation</a:t>
            </a:r>
            <a:endParaRPr lang="en-US" dirty="0">
              <a:solidFill>
                <a:schemeClr val="tx1"/>
              </a:solidFill>
            </a:endParaRPr>
          </a:p>
          <a:p>
            <a:pPr marL="971550" lvl="1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machine learning</a:t>
            </a: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6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JupyterLab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301250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 err="1"/>
              <a:t>JupyterLab</a:t>
            </a:r>
            <a:r>
              <a:rPr lang="en-US" dirty="0"/>
              <a:t> can be launched by typing in the following URL in the address bar of your internet browser: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2D2F-271C-4F18-BD2C-EB3374064A22}"/>
              </a:ext>
            </a:extLst>
          </p:cNvPr>
          <p:cNvSpPr/>
          <p:nvPr/>
        </p:nvSpPr>
        <p:spPr>
          <a:xfrm>
            <a:off x="765800" y="2071562"/>
            <a:ext cx="8229599" cy="41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tabLst>
                <a:tab pos="4163695" algn="l"/>
              </a:tabLst>
            </a:pPr>
            <a:r>
              <a:rPr lang="en-SG" sz="2400" u="sng" dirty="0">
                <a:hlinkClick r:id="rId4"/>
              </a:rPr>
              <a:t>https://jupyter.org/try-jupyter/lab/</a:t>
            </a:r>
            <a:r>
              <a:rPr lang="en-SG" sz="2400" dirty="0"/>
              <a:t> 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B7370-F936-4813-8F7D-311ACA144D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94" t="10583" r="2285" b="74077"/>
          <a:stretch/>
        </p:blipFill>
        <p:spPr bwMode="auto">
          <a:xfrm>
            <a:off x="841900" y="5330053"/>
            <a:ext cx="7768800" cy="81693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63C9C-CCF4-C34E-9987-0376D14C68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13" y="2640307"/>
            <a:ext cx="2367387" cy="25424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9AFC8E-58D1-3B43-88FF-82F360BBD724}"/>
              </a:ext>
            </a:extLst>
          </p:cNvPr>
          <p:cNvSpPr/>
          <p:nvPr/>
        </p:nvSpPr>
        <p:spPr>
          <a:xfrm>
            <a:off x="3759200" y="3175000"/>
            <a:ext cx="5842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88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 with JupyterLab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Python program in JupyterLab cell can be executed by clicking        or pressing CTRL + ENTER.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output of the program script will then be printed below the input box.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112C4-4057-427C-9A5A-F2D7DA5EA0C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9" t="14502" r="69469" b="83280"/>
          <a:stretch/>
        </p:blipFill>
        <p:spPr bwMode="auto">
          <a:xfrm>
            <a:off x="7373775" y="1338222"/>
            <a:ext cx="281120" cy="257122"/>
          </a:xfrm>
          <a:prstGeom prst="rect">
            <a:avLst/>
          </a:prstGeom>
          <a:ln w="31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48D408-18DF-4607-9ACA-DBE389413EDA}"/>
              </a:ext>
            </a:extLst>
          </p:cNvPr>
          <p:cNvGrpSpPr/>
          <p:nvPr/>
        </p:nvGrpSpPr>
        <p:grpSpPr>
          <a:xfrm>
            <a:off x="918000" y="2719048"/>
            <a:ext cx="7768800" cy="1419904"/>
            <a:chOff x="918000" y="2719048"/>
            <a:chExt cx="7768800" cy="14199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1709F9-190C-462F-9AF6-E72D2015B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629" t="10724" r="2191" b="62547"/>
            <a:stretch/>
          </p:blipFill>
          <p:spPr bwMode="auto">
            <a:xfrm>
              <a:off x="918000" y="2719048"/>
              <a:ext cx="7768800" cy="1419904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73AEEE8-F459-4163-85B3-92886A9460E6}"/>
                </a:ext>
              </a:extLst>
            </p:cNvPr>
            <p:cNvSpPr/>
            <p:nvPr/>
          </p:nvSpPr>
          <p:spPr>
            <a:xfrm>
              <a:off x="1838631" y="2830160"/>
              <a:ext cx="353962" cy="310007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61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and Running Codes in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add a new cell, press        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go back to previous cells any time and modify the code there.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Normally, JupyterLab only executes code of </a:t>
            </a:r>
            <a:r>
              <a:rPr lang="en-US" i="1" dirty="0"/>
              <a:t>one</a:t>
            </a:r>
            <a:r>
              <a:rPr lang="en-US" dirty="0"/>
              <a:t> cell.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We can run the code flexibly regardless the sequence of the cells.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To run all cells, go to “Kernel” and select “Restart Kernel &amp; Run All Cells…”.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In this case, the order of the cells becomes essential.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DDACCD-6158-4B36-B36F-F5D4B863DB3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r="83632"/>
          <a:stretch/>
        </p:blipFill>
        <p:spPr bwMode="auto">
          <a:xfrm>
            <a:off x="3419993" y="1344945"/>
            <a:ext cx="326789" cy="27468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12631E-70EC-4CAA-A547-3D788B6F3679}"/>
              </a:ext>
            </a:extLst>
          </p:cNvPr>
          <p:cNvGrpSpPr/>
          <p:nvPr/>
        </p:nvGrpSpPr>
        <p:grpSpPr>
          <a:xfrm>
            <a:off x="918000" y="1762725"/>
            <a:ext cx="7768800" cy="1795656"/>
            <a:chOff x="918000" y="1762725"/>
            <a:chExt cx="7768800" cy="17956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27B39C-5504-4B4F-8281-F23ADFF9E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696" t="10584" r="2194" b="55663"/>
            <a:stretch/>
          </p:blipFill>
          <p:spPr bwMode="auto">
            <a:xfrm>
              <a:off x="918000" y="1762725"/>
              <a:ext cx="7768800" cy="1795656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A5E0A1-4858-4873-81AF-8A79F8F2C994}"/>
                </a:ext>
              </a:extLst>
            </p:cNvPr>
            <p:cNvSpPr/>
            <p:nvPr/>
          </p:nvSpPr>
          <p:spPr>
            <a:xfrm>
              <a:off x="1061883" y="1876431"/>
              <a:ext cx="353962" cy="310007"/>
            </a:xfrm>
            <a:prstGeom prst="ellipse">
              <a:avLst/>
            </a:prstGeom>
            <a:solidFill>
              <a:srgbClr val="FF0000">
                <a:alpha val="14902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4252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20.7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20.7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47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82"/>
  <p:tag name="ARTICULATE_AUDIO_RECORDED" val="1"/>
  <p:tag name="ELAPSEDTIME" val="63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83"/>
  <p:tag name="ARTICULATE_AUDIO_RECORDED" val="1"/>
  <p:tag name="ELAPSED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84"/>
  <p:tag name="ARTICULATE_AUDIO_RECORDED" val="1"/>
  <p:tag name="ELAPSEDTIME" val="49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0"/>
  <p:tag name="ARTICULATE_AUDIO_RECORDED" val="1"/>
  <p:tag name="ELAPSEDTIME" val="24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5"/>
  <p:tag name="ARTICULATE_AUDIO_RECORDED" val="1"/>
  <p:tag name="ELAPSEDTIME" val="18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6"/>
  <p:tag name="ARTICULATE_AUDIO_RECORDED" val="1"/>
  <p:tag name="ELAPSEDTIME" val="21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25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20.7"/>
  <p:tag name="ARTICULATE_USED_LAYOU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7"/>
  <p:tag name="ARTICULATE_AUDIO_RECORDED" val="1"/>
  <p:tag name="ELAPSEDTIME" val="4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8"/>
  <p:tag name="ARTICULATE_AUDIO_RECORDED" val="1"/>
  <p:tag name="ELAPSEDTIME" val="49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3"/>
  <p:tag name="AUDIO_ID" val="279"/>
  <p:tag name="ARTICULATE_AUDIO_RECORDED" val="1"/>
  <p:tag name="ELAPSEDTIME" val="37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3"/>
  <p:tag name="AUDIO_ID" val="282"/>
  <p:tag name="ARTICULATE_AUDIO_RECORDED" val="1"/>
  <p:tag name="ELAPSEDTIME" val="69.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61623"/>
  <p:tag name="BULLET_10" val="61623"/>
  <p:tag name="BULLET_11" val="61623"/>
  <p:tag name="BULLET_12" val="61623"/>
  <p:tag name="BULLET_13" val="61623"/>
  <p:tag name="BULLET_14" val="61623"/>
  <p:tag name="BULLET_15" val="61623"/>
  <p:tag name="MARGIN_1" val="-2.147484E+09"/>
  <p:tag name="MARGIN_2" val="36"/>
  <p:tag name="MARGIN_3" val="72"/>
  <p:tag name="MARGIN_4" val="108"/>
  <p:tag name="MARGIN_5" val="144"/>
  <p:tag name="FONT_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3"/>
  <p:tag name="AUDIO_ID" val="283"/>
  <p:tag name="ARTICULATE_AUDIO_RECORDED" val="1"/>
  <p:tag name="ELAPSEDTIME" val="35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3"/>
  <p:tag name="AUDIO_ID" val="281"/>
  <p:tag name="ARTICULATE_AUDIO_RECORDED" val="1"/>
  <p:tag name="ELAPSEDTIME" val="2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3"/>
  <p:tag name="AUDIO_ID" val="284"/>
  <p:tag name="ARTICULATE_AUDIO_RECORDED" val="1"/>
  <p:tag name="ELAPSEDTIME" val="50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22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35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82"/>
  <p:tag name="ARTICULATE_AUDIO_RECORDED" val="1"/>
  <p:tag name="ELAPSEDTIME" val="74.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84"/>
  <p:tag name="ARTICULATE_AUDIO_RECORDED" val="1"/>
  <p:tag name="ELAPSEDTIME" val="13.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1"/>
  <p:tag name="ARTICULATE_AUDIO_RECORDED" val="1"/>
  <p:tag name="ELAPSEDTIME" val="4.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3"/>
  <p:tag name="AUDIO_ID" val="285"/>
  <p:tag name="ARTICULATE_AUDIO_RECORDED" val="1"/>
  <p:tag name="ELAPSEDTIME" val="129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BULLET_19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7"/>
  <p:tag name="ARTICULATE_AUDIO_RECORDED" val="1"/>
  <p:tag name="ELAPSEDTIME" val="123.6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MARGIN_1" val="0"/>
  <p:tag name="MARGIN_2" val="36"/>
  <p:tag name="MARGIN_3" val="72"/>
  <p:tag name="MARGIN_4" val="108"/>
  <p:tag name="MARGIN_5" val="144"/>
  <p:tag name="FONT_SIZE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6"/>
  <p:tag name="ARTICULATE_AUDIO_RECORDED" val="1"/>
  <p:tag name="ELAPSEDTIME" val="5.4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7"/>
  <p:tag name="ARTICULATE_AUDIO_RECORDED" val="1"/>
  <p:tag name="ELAPSEDTIME" val="23.4"/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4"/>
  <p:tag name="ARTICULATE_AUDIO_RECORDED" val="1"/>
  <p:tag name="ELAPSEDTIME" val="39"/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8"/>
  <p:tag name="ARTICULATE_AUDIO_RECORDED" val="1"/>
  <p:tag name="ELAPSEDTIME" val="23.4"/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9"/>
  <p:tag name="ARTICULATE_AUDIO_RECORDED" val="1"/>
  <p:tag name="ELAPSEDTIME" val="4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81.4"/>
  <p:tag name="ARTICULATE_USED_LAYOUT" val="2"/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AUDIO_RECORDED" val="1"/>
  <p:tag name="ELAPSEDTIME" val="20.6"/>
  <p:tag name="ARTICULATE_USED_LAYOUT" val="2"/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6"/>
  <p:tag name="ARTICULATE_AUDIO_RECORDED" val="1"/>
  <p:tag name="ELAPSEDTIME" val="52.4"/>
  <p:tag name="ARTICULATE_USED_LAYOUT" val="2"/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9"/>
  <p:tag name="ARTICULATE_AUDIO_RECORDED" val="1"/>
  <p:tag name="ELAPSEDTIME" val="111.9"/>
  <p:tag name="ARTICULATE_USED_LAYOUT" val="2"/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AUDIO_RECORDED" val="1"/>
  <p:tag name="ELAPSEDTIME" val="23.8"/>
  <p:tag name="ARTICULATE_USED_LAYOUT" val="2"/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AUDIO_RECORDED" val="1"/>
  <p:tag name="ELAPSEDTIME" val="22.5"/>
  <p:tag name="ARTICULATE_USED_LAYOUT" val="2"/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BC6695-9009-4E8C-96D7-2BD9B43710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3080</Words>
  <Application>Microsoft Macintosh PowerPoint</Application>
  <PresentationFormat>On-screen Show (4:3)</PresentationFormat>
  <Paragraphs>420</Paragraphs>
  <Slides>51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DengXian</vt:lpstr>
      <vt:lpstr>SimSun</vt:lpstr>
      <vt:lpstr>ヒラギノ角ゴ Pro W3</vt:lpstr>
      <vt:lpstr>Arial</vt:lpstr>
      <vt:lpstr>Calibri</vt:lpstr>
      <vt:lpstr>Cambria Math</vt:lpstr>
      <vt:lpstr>Consolas</vt:lpstr>
      <vt:lpstr>Courier New</vt:lpstr>
      <vt:lpstr>Lucida Sans</vt:lpstr>
      <vt:lpstr>Palatino Linotype</vt:lpstr>
      <vt:lpstr>Times New Roman</vt:lpstr>
      <vt:lpstr>Wingdings</vt:lpstr>
      <vt:lpstr>SBIZ</vt:lpstr>
      <vt:lpstr>Study Unit 1  Introduction to Python Programming </vt:lpstr>
      <vt:lpstr>Python Programming Environment</vt:lpstr>
      <vt:lpstr>Installation of Python</vt:lpstr>
      <vt:lpstr>Installation of Python</vt:lpstr>
      <vt:lpstr>Introduction to  JupyterLab</vt:lpstr>
      <vt:lpstr>Introduction to JupyterLab</vt:lpstr>
      <vt:lpstr>Start JupyterLab</vt:lpstr>
      <vt:lpstr>Programming with JupyterLab</vt:lpstr>
      <vt:lpstr>Writing and Running Codes in Cells</vt:lpstr>
      <vt:lpstr>Edit JupyterLab Notebook</vt:lpstr>
      <vt:lpstr>Save JupyterLab Notebook</vt:lpstr>
      <vt:lpstr>Markdown</vt:lpstr>
      <vt:lpstr>Activity</vt:lpstr>
      <vt:lpstr>Discussion</vt:lpstr>
      <vt:lpstr>Using Python</vt:lpstr>
      <vt:lpstr>Basic Arithmetic and Variables</vt:lpstr>
      <vt:lpstr>Arithmetic Operators</vt:lpstr>
      <vt:lpstr>Mathematical Calculations</vt:lpstr>
      <vt:lpstr>Variables</vt:lpstr>
      <vt:lpstr>Variable Names</vt:lpstr>
      <vt:lpstr>Assign Values to Variables</vt:lpstr>
      <vt:lpstr>Variable Types (I)</vt:lpstr>
      <vt:lpstr>Variable Types (II)</vt:lpstr>
      <vt:lpstr>Activity</vt:lpstr>
      <vt:lpstr>Discussion</vt:lpstr>
      <vt:lpstr>Print and Input</vt:lpstr>
      <vt:lpstr>Printing</vt:lpstr>
      <vt:lpstr>Formatted Printing</vt:lpstr>
      <vt:lpstr>Escape Sequences (I)</vt:lpstr>
      <vt:lpstr>Example of escape sequences</vt:lpstr>
      <vt:lpstr>Escape Sequences (II)</vt:lpstr>
      <vt:lpstr>Input</vt:lpstr>
      <vt:lpstr>If-elif-else-Conditions</vt:lpstr>
      <vt:lpstr>Boolean Expressions</vt:lpstr>
      <vt:lpstr>Relational Operators</vt:lpstr>
      <vt:lpstr>Logical Operators</vt:lpstr>
      <vt:lpstr>if-block</vt:lpstr>
      <vt:lpstr>Example of an if condition</vt:lpstr>
      <vt:lpstr>if-else-block</vt:lpstr>
      <vt:lpstr>Example of if-else block</vt:lpstr>
      <vt:lpstr>if-elif-else-block</vt:lpstr>
      <vt:lpstr>Loops</vt:lpstr>
      <vt:lpstr>while-Loops</vt:lpstr>
      <vt:lpstr>Example of while loop</vt:lpstr>
      <vt:lpstr>Generate Integer list</vt:lpstr>
      <vt:lpstr>for-Loops</vt:lpstr>
      <vt:lpstr>Example of for-loop</vt:lpstr>
      <vt:lpstr>Error Handling</vt:lpstr>
      <vt:lpstr>Exceptions</vt:lpstr>
      <vt:lpstr>Error Handling in Input</vt:lpstr>
      <vt:lpstr>Activity for Study Unit 1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312</cp:revision>
  <dcterms:created xsi:type="dcterms:W3CDTF">2012-07-12T02:13:12Z</dcterms:created>
  <dcterms:modified xsi:type="dcterms:W3CDTF">2022-12-28T09:01:10Z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