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9.xml" ContentType="application/vnd.openxmlformats-officedocument.presentationml.notesSlide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37" r:id="rId5"/>
    <p:sldId id="374" r:id="rId6"/>
    <p:sldId id="378" r:id="rId7"/>
    <p:sldId id="290" r:id="rId8"/>
    <p:sldId id="291" r:id="rId9"/>
    <p:sldId id="389" r:id="rId10"/>
    <p:sldId id="293" r:id="rId11"/>
    <p:sldId id="390" r:id="rId12"/>
    <p:sldId id="297" r:id="rId13"/>
    <p:sldId id="391" r:id="rId14"/>
    <p:sldId id="301" r:id="rId15"/>
    <p:sldId id="401" r:id="rId16"/>
    <p:sldId id="403" r:id="rId17"/>
    <p:sldId id="402" r:id="rId18"/>
    <p:sldId id="379" r:id="rId19"/>
    <p:sldId id="376" r:id="rId20"/>
    <p:sldId id="380" r:id="rId21"/>
    <p:sldId id="381" r:id="rId22"/>
    <p:sldId id="303" r:id="rId23"/>
    <p:sldId id="383" r:id="rId24"/>
    <p:sldId id="307" r:id="rId25"/>
    <p:sldId id="387" r:id="rId26"/>
    <p:sldId id="385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2077"/>
    <a:srgbClr val="007DBA"/>
    <a:srgbClr val="64A70B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 autoAdjust="0"/>
    <p:restoredTop sz="72720" autoAdjust="0"/>
  </p:normalViewPr>
  <p:slideViewPr>
    <p:cSldViewPr snapToGrid="0">
      <p:cViewPr varScale="1">
        <p:scale>
          <a:sx n="114" d="100"/>
          <a:sy n="114" d="100"/>
        </p:scale>
        <p:origin x="13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74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2247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7930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8960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573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640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881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9373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816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896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5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640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90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876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77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CF854E-20CB-4ED7-8722-FCA536D7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holding device-02.png">
            <a:extLst>
              <a:ext uri="{FF2B5EF4-FFF2-40B4-BE49-F238E27FC236}">
                <a16:creationId xmlns:a16="http://schemas.microsoft.com/office/drawing/2014/main" id="{AA410A6D-8E37-40A0-B8CC-1C9620838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D45AE7-ECF6-4289-BFAE-B988AB3A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ABD27E-81FF-4AE6-B3A8-188A6AB14720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/23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lding device-02.png">
            <a:extLst>
              <a:ext uri="{FF2B5EF4-FFF2-40B4-BE49-F238E27FC236}">
                <a16:creationId xmlns:a16="http://schemas.microsoft.com/office/drawing/2014/main" id="{77683DCF-304F-4543-AC23-5629F576D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17BF815-5C07-4BFA-9409-344E126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210C1F-565F-4EF7-BF6D-830115892A1B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/23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84F7DF-06C9-41D2-A59B-0E6E64EB6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40570172-6531-4623-94F6-969DC93D5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CAD2DA-B888-43BF-AF5D-2273C167D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CD5D55-1099-4159-9CFD-0106588C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lding device-02.png">
            <a:extLst>
              <a:ext uri="{FF2B5EF4-FFF2-40B4-BE49-F238E27FC236}">
                <a16:creationId xmlns:a16="http://schemas.microsoft.com/office/drawing/2014/main" id="{DC58F275-C00E-4C38-8E85-7D10AB5B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55A8B44-E113-4C6B-A2FC-5BEFE731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AFF7E4-4251-4D1B-8B85-D15FF4FD71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2DB593FB-453B-49CE-8C22-EC4F23596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8C2D3B4-8000-4C3B-83C3-D27675CA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7ABC16-230B-4B3A-A3F9-787C3C989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3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01-01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69"/>
          <a:stretch/>
        </p:blipFill>
        <p:spPr>
          <a:xfrm>
            <a:off x="-25065" y="-14359"/>
            <a:ext cx="9207710" cy="6905783"/>
          </a:xfrm>
          <a:prstGeom prst="rect">
            <a:avLst/>
          </a:prstGeom>
        </p:spPr>
      </p:pic>
      <p:pic>
        <p:nvPicPr>
          <p:cNvPr id="4" name="Picture 3" descr="01 Singapore University of Social Sciences_Horizontal Format_Version A_White Background_RGB.png">
            <a:extLst>
              <a:ext uri="{FF2B5EF4-FFF2-40B4-BE49-F238E27FC236}">
                <a16:creationId xmlns:a16="http://schemas.microsoft.com/office/drawing/2014/main" id="{F4B87DF8-359B-428C-8106-C024322B1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9BAE98-A49E-472D-8ACE-E2B33FF24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0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0000"/>
              </a:solidFill>
            </a:endParaRPr>
          </a:p>
        </p:txBody>
      </p:sp>
      <p:pic>
        <p:nvPicPr>
          <p:cNvPr id="8" name="Picture 7" descr="Template01-0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36"/>
          <a:stretch/>
        </p:blipFill>
        <p:spPr>
          <a:xfrm>
            <a:off x="0" y="-2"/>
            <a:ext cx="8541204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0" name="Picture 9" descr="holding device-02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56566" y="300729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01 Singapore University of Social Sciences_Horizontal Format_Version A_White Background_RGB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7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3" r:id="rId3"/>
    <p:sldLayoutId id="2147483655" r:id="rId4"/>
    <p:sldLayoutId id="2147483659" r:id="rId5"/>
    <p:sldLayoutId id="2147483657" r:id="rId6"/>
    <p:sldLayoutId id="2147483658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hyperlink" Target="https://matplotlib.org/api/_as_gen/matplotlib.pyplot.plo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3EA4-3F28-4BD5-A8B1-5992ED3EAD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2652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Study Unit 3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sz="2400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Arrays and Plots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1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array properties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957" t="39929" r="52659" b="41066"/>
          <a:stretch/>
        </p:blipFill>
        <p:spPr>
          <a:xfrm>
            <a:off x="2947014" y="1938901"/>
            <a:ext cx="3267174" cy="21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9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</a:t>
            </a:r>
            <a:r>
              <a:rPr lang="en-US" dirty="0" err="1"/>
              <a:t>ork</a:t>
            </a:r>
            <a:r>
              <a:rPr lang="en-US" dirty="0"/>
              <a:t> with NumPy </a:t>
            </a:r>
            <a:r>
              <a:rPr lang="en-SG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72" y="1295400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NumPy provides various functions to us to work with arrays.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function deals with specific type of values in the array.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For instance,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log()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sqrt()</a:t>
            </a:r>
            <a:r>
              <a:rPr lang="en-US" dirty="0"/>
              <a:t> are only applicable to numeric arrays.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Functions like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strip()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upper()</a:t>
            </a:r>
            <a:r>
              <a:rPr lang="en-US" dirty="0"/>
              <a:t> are specifically designed for strings arrays.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function may have effect on different axes of the array.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Below are some examples of some frequently used NumPy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7B6ABD-65B8-4519-86F5-E97D0FABC6D1}"/>
              </a:ext>
            </a:extLst>
          </p:cNvPr>
          <p:cNvGraphicFramePr>
            <a:graphicFrameLocks noGrp="1"/>
          </p:cNvGraphicFramePr>
          <p:nvPr/>
        </p:nvGraphicFramePr>
        <p:xfrm>
          <a:off x="803430" y="4434333"/>
          <a:ext cx="7652312" cy="18442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92233">
                  <a:extLst>
                    <a:ext uri="{9D8B030D-6E8A-4147-A177-3AD203B41FA5}">
                      <a16:colId xmlns:a16="http://schemas.microsoft.com/office/drawing/2014/main" val="2528793138"/>
                    </a:ext>
                  </a:extLst>
                </a:gridCol>
                <a:gridCol w="5660079">
                  <a:extLst>
                    <a:ext uri="{9D8B030D-6E8A-4147-A177-3AD203B41FA5}">
                      <a16:colId xmlns:a16="http://schemas.microsoft.com/office/drawing/2014/main" val="2845598653"/>
                    </a:ext>
                  </a:extLst>
                </a:gridCol>
              </a:tblGrid>
              <a:tr h="2837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Function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3575106097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percentile()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Return row, column, or array percentile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417737954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mean()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Return row, column, or array mean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67621540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exp()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Return exponential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1877971069"/>
                  </a:ext>
                </a:extLst>
              </a:tr>
              <a:tr h="314519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effectLst/>
                          <a:latin typeface="Consolas" panose="020B0609020204030204" pitchFamily="49" charset="0"/>
                        </a:rPr>
                        <a:t>random.ranf</a:t>
                      </a: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Return array with random floats in the interval [0, 1)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246901499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2662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 for Study Unit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80375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1) Compute the statistics for each column of the housing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Extrac</a:t>
            </a:r>
            <a:r>
              <a:rPr lang="en-US" dirty="0"/>
              <a:t>t the values for each column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Compute the min, max, mean, median and standard deviation of each column in the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53815" y="3136855"/>
            <a:ext cx="783298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CRIM 	min = 0.00632 , max = 88.9762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8.593 , mean= 3.614 , median = 0.257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ZN 	min = 0.0 , max = 100.0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23.299 , mean= 11.364 , median =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INDUS 	min = 0.46 , max = 27.74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6.854 , mean= 11.137 , median = 9.69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CHAS 	min = 0.0 , max = 1.0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0.254 , mean= 0.069 , median =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NOX 	min = 0.385 , max = 0.871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0.116 , mean= 0.555 , median = 0.538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RM 	min = 3.561 , max = 8.78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0.702 , mean= 6.285 , median = 6.208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AGE 	min = 2.9 , max = 100.0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28.121 , mean= 68.575 , median = 77.5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DIS 	min = 1.1296 , max = 12.1265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2.104 , mean= 3.795 , median = 3.207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RAD 	min = 1.0 , max = 24.0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8.699 , mean= 9.549 , median = 5.0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TAX	 min = 187.0 , max = 711.0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168.37 , mean= 408.237 , median = 330.0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PTRATIO 	min = 12.6 , max = 22.0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2.163 , mean= 18.456 , median = 19.05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B 	min = 0.32 , max = 396.9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91.205 , mean= 356.674 , median = 391.44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LSTAT 	min = 1.73 , max = 37.97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  <a:latin typeface="Arial Unicode MS"/>
                <a:ea typeface="Courier New" panose="02070309020205020404" pitchFamily="49" charset="0"/>
              </a:rPr>
              <a:t> = 7.134 , mean= 12.653 , median = 11.36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D2077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6D2077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19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 for Study Unit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803753"/>
          </a:xfrm>
        </p:spPr>
        <p:txBody>
          <a:bodyPr>
            <a:noAutofit/>
          </a:bodyPr>
          <a:lstStyle/>
          <a:p>
            <a:r>
              <a:rPr lang="en-US" dirty="0"/>
              <a:t>2) Plot a bar graph showing the mean values of houses in different housing features as shown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17" y="2133961"/>
            <a:ext cx="4901554" cy="35029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175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 for Study Unit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80375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3) Plot a scatter plot showing the % lower status of the population (LSTAT) and Median value of owner-occupied homes in $1000's (MEDV)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09" y="2055973"/>
            <a:ext cx="4521963" cy="3645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257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more sensible to use arrays instead of tuples, lists, or dictionaries? And when is it vice versa?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do some NumPy functions require the whole axis or array for its process and why some of them do not?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10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Plotting with 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matplotlib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045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matplotlib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“matplotlib” is the most common </a:t>
            </a:r>
            <a:r>
              <a:rPr lang="en-US" dirty="0" err="1"/>
              <a:t>visualisation</a:t>
            </a:r>
            <a:r>
              <a:rPr lang="en-US" dirty="0"/>
              <a:t> package for Python.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sub-package “</a:t>
            </a:r>
            <a:r>
              <a:rPr lang="en-US" dirty="0" err="1"/>
              <a:t>pyplot</a:t>
            </a:r>
            <a:r>
              <a:rPr lang="en-US" dirty="0"/>
              <a:t>” contains all functions and plot types we need here, e.g., bar chart, histogram, scatter plot, etc.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following syntax to import “</a:t>
            </a:r>
            <a:r>
              <a:rPr lang="en-US" dirty="0" err="1"/>
              <a:t>pyplot</a:t>
            </a:r>
            <a:r>
              <a:rPr lang="en-US" dirty="0"/>
              <a:t>” into a program: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2D2B3-A02E-453C-8F39-8DC1EDB595BC}"/>
              </a:ext>
            </a:extLst>
          </p:cNvPr>
          <p:cNvSpPr/>
          <p:nvPr/>
        </p:nvSpPr>
        <p:spPr>
          <a:xfrm>
            <a:off x="457201" y="3123056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56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15232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plot()</a:t>
            </a:r>
            <a:r>
              <a:rPr lang="en-US" dirty="0"/>
              <a:t> function to create simple line plot.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function parameters control: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: lists of the x-axis and y-axis values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</a:t>
            </a:r>
            <a:r>
              <a:rPr lang="en-US" dirty="0" err="1"/>
              <a:t>colour</a:t>
            </a:r>
            <a:r>
              <a:rPr lang="en-US" dirty="0"/>
              <a:t> of the line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linestyle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linewidth</a:t>
            </a:r>
            <a:r>
              <a:rPr lang="en-US" dirty="0"/>
              <a:t>: formatting options of the line. 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marker</a:t>
            </a:r>
            <a:r>
              <a:rPr lang="en-US" dirty="0"/>
              <a:t>: style of the data points, e.g., point, circle, square, etc. 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markerfacecolor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markeredgecolor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markersize</a:t>
            </a:r>
            <a:r>
              <a:rPr lang="en-US" dirty="0"/>
              <a:t>: </a:t>
            </a:r>
            <a:r>
              <a:rPr lang="en-US" dirty="0" err="1"/>
              <a:t>colour</a:t>
            </a:r>
            <a:r>
              <a:rPr lang="en-US" dirty="0"/>
              <a:t> and size of data points.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Refer to </a:t>
            </a:r>
            <a:r>
              <a:rPr lang="en-US" dirty="0">
                <a:hlinkClick r:id="rId4"/>
              </a:rPr>
              <a:t>https://matplotlib.org/api/_as_gen/matplotlib.pyplot.plot.html</a:t>
            </a:r>
            <a:r>
              <a:rPr lang="en-US" dirty="0"/>
              <a:t> for more arguments of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plot()</a:t>
            </a:r>
            <a:r>
              <a:rPr lang="en-US" dirty="0"/>
              <a:t> function.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770922"/>
            <a:ext cx="8229599" cy="7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524000" indent="-1258888"/>
            <a:r>
              <a:rPr lang="en-SG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plot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linestyle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linewidth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524000" indent="-1258888"/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markerfacecolor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u="sng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markeredgecolor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markersize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46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Plot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15232"/>
          </a:xfrm>
        </p:spPr>
        <p:txBody>
          <a:bodyPr/>
          <a:lstStyle/>
          <a:p>
            <a:pPr marL="354013" indent="-354013"/>
            <a:r>
              <a:rPr lang="en-US" dirty="0"/>
              <a:t>Apply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xlabel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ylabel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/>
              <a:t>methods to add labels to both axis.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Set a title to the current plot by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title()</a:t>
            </a:r>
            <a:r>
              <a:rPr lang="en-US" dirty="0"/>
              <a:t>.</a:t>
            </a:r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We can define the text and location of the labels on each tick of both axes.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Python waits 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show()</a:t>
            </a:r>
            <a:r>
              <a:rPr lang="en-US" dirty="0"/>
              <a:t> to display all figures.</a:t>
            </a:r>
          </a:p>
          <a:p>
            <a:pPr marL="354013" indent="-354013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770923"/>
            <a:ext cx="8229599" cy="7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00213">
              <a:spcBef>
                <a:spcPts val="600"/>
              </a:spcBef>
              <a:spcAft>
                <a:spcPts val="600"/>
              </a:spcAft>
            </a:pP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xlabel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SG" sz="2000" dirty="0">
                <a:solidFill>
                  <a:srgbClr val="21586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 X-Label String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1700213"/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US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ylabel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sz="2000" dirty="0">
                <a:solidFill>
                  <a:srgbClr val="21586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 Y-Label String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  <a:endParaRPr lang="en-SG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7BBC5-9E2B-4763-8628-2D2E717AE83B}"/>
              </a:ext>
            </a:extLst>
          </p:cNvPr>
          <p:cNvSpPr/>
          <p:nvPr/>
        </p:nvSpPr>
        <p:spPr>
          <a:xfrm>
            <a:off x="457201" y="3072421"/>
            <a:ext cx="8229599" cy="437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SG" sz="2000" dirty="0">
                <a:solidFill>
                  <a:srgbClr val="21586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 Plot Title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F21C2-A600-488C-8736-9440F1624EAF}"/>
              </a:ext>
            </a:extLst>
          </p:cNvPr>
          <p:cNvSpPr/>
          <p:nvPr/>
        </p:nvSpPr>
        <p:spPr>
          <a:xfrm>
            <a:off x="457201" y="4031019"/>
            <a:ext cx="8229599" cy="7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00213">
              <a:spcBef>
                <a:spcPts val="600"/>
              </a:spcBef>
              <a:spcAft>
                <a:spcPts val="600"/>
              </a:spcAft>
              <a:tabLst>
                <a:tab pos="4163695" algn="l"/>
              </a:tabLst>
            </a:pP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xticks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ticks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labels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rotation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1700213"/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US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yticks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ticks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labels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rotation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sz="28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EE298-E138-4FFC-949B-2CF50CC94AC8}"/>
              </a:ext>
            </a:extLst>
          </p:cNvPr>
          <p:cNvSpPr/>
          <p:nvPr/>
        </p:nvSpPr>
        <p:spPr>
          <a:xfrm>
            <a:off x="457201" y="5392275"/>
            <a:ext cx="8229599" cy="437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show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21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Array Management 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with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17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4" y="1295400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Histogram shows the distribution of a variable.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hist()</a:t>
            </a:r>
            <a:r>
              <a:rPr lang="en-US" dirty="0"/>
              <a:t> function, we can control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number of bins,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range of values,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chart’s orientation,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width of the bars,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position of the bars (between two ticks or on top of a tick),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of the bars.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895586"/>
            <a:ext cx="8229599" cy="97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152650" indent="-1258888"/>
            <a:r>
              <a:rPr lang="en-SG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hist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bins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b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align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mid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orientation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vertical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rwidth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83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4" y="1295400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Scatter plots are used to study the correlation between two variables.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parameters of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scatter()</a:t>
            </a:r>
            <a:r>
              <a:rPr lang="en-US" dirty="0"/>
              <a:t> function control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values of x and y,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and style of the markers,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width and </a:t>
            </a: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of the markers’ edge.</a:t>
            </a:r>
          </a:p>
          <a:p>
            <a:pPr marL="354013" indent="-354013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895586"/>
            <a:ext cx="8229599" cy="97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330450" indent="-1701800"/>
            <a:r>
              <a:rPr lang="en-SG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scatter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linewidths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edgecolors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54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5504144"/>
          </a:xfrm>
        </p:spPr>
        <p:txBody>
          <a:bodyPr>
            <a:noAutofit/>
          </a:bodyPr>
          <a:lstStyle/>
          <a:p>
            <a:pPr algn="just"/>
            <a:r>
              <a:rPr lang="en-US" i="1" u="sng" dirty="0"/>
              <a:t>Revisit the earlier plotting exercises: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Find at least one modification to improve each of any two plots done earlier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Discuss what you </a:t>
            </a:r>
            <a:r>
              <a:rPr lang="en-US"/>
              <a:t>have found</a:t>
            </a: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54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additional matplotlib functions that can help us to improve the </a:t>
            </a:r>
            <a:r>
              <a:rPr lang="en-US" dirty="0" err="1"/>
              <a:t>visualisation</a:t>
            </a:r>
            <a:r>
              <a:rPr lang="en-US" dirty="0"/>
              <a:t> of our charts?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Name some situations in which a line chart, or a histogram, or a scatter plot is more suitable than other plot types for data </a:t>
            </a:r>
            <a:r>
              <a:rPr lang="en-US" dirty="0" err="1"/>
              <a:t>visualisation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4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NumPy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Compound data such as lists, tuples, or dictionaries are one-dimensional.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Arrays should be used to store multidimensional data.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All values must be of the same type, typically numeric values or strings.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NumPy is the most common package in Python to work with arrays.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82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 and Import NumPy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import</a:t>
            </a:r>
            <a:r>
              <a:rPr lang="en-US" dirty="0"/>
              <a:t> statement to load “</a:t>
            </a:r>
            <a:r>
              <a:rPr lang="en-US" dirty="0" err="1"/>
              <a:t>numpy</a:t>
            </a:r>
            <a:r>
              <a:rPr lang="en-US" dirty="0"/>
              <a:t>” package in our program.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most common alias for “</a:t>
            </a:r>
            <a:r>
              <a:rPr lang="en-US" dirty="0" err="1"/>
              <a:t>numpy</a:t>
            </a:r>
            <a:r>
              <a:rPr lang="en-US" dirty="0"/>
              <a:t>” is “np”.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DFFD8-D6AB-4DAE-9BFF-6D8C8B124E67}"/>
              </a:ext>
            </a:extLst>
          </p:cNvPr>
          <p:cNvSpPr/>
          <p:nvPr/>
        </p:nvSpPr>
        <p:spPr>
          <a:xfrm>
            <a:off x="492133" y="2114516"/>
            <a:ext cx="8229599" cy="418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>
              <a:tabLst>
                <a:tab pos="4163695" algn="l"/>
              </a:tabLst>
            </a:pPr>
            <a:r>
              <a:rPr lang="en-US" sz="2000" dirty="0"/>
              <a:t>import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6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array()</a:t>
            </a:r>
            <a:r>
              <a:rPr lang="en-US" dirty="0"/>
              <a:t> function to create n-dimensional NumPy arrays (ndarray).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Data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array()</a:t>
            </a:r>
            <a:r>
              <a:rPr lang="en-US" dirty="0"/>
              <a:t> function are stored in various regular Python lists.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list corresponds to a row of the array.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Number of elements in each list must be identical.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All lists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array()</a:t>
            </a:r>
            <a:r>
              <a:rPr lang="en-US" dirty="0"/>
              <a:t> function, separated by commas, must be wrapped by a pair of outer square brackets.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direction of an array is called an axis.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800419"/>
            <a:ext cx="8229599" cy="7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136900" indent="-3048000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</a:t>
            </a:r>
            <a:r>
              <a:rPr lang="en-SG" sz="2000" dirty="0" err="1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([[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list1_data1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list1_data2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], </a:t>
            </a:r>
          </a:p>
          <a:p>
            <a:pPr marL="3313113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list2_data1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list2_data2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95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44164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we have two lists, fruits and vegetables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 fruits and vegetables into one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Print the array to take a look at its contents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2 dimensional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 array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851" t="32270" r="40053" b="57801"/>
          <a:stretch/>
        </p:blipFill>
        <p:spPr>
          <a:xfrm>
            <a:off x="1713554" y="1713331"/>
            <a:ext cx="5321030" cy="102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851" t="44201" r="40053" b="52747"/>
          <a:stretch/>
        </p:blipFill>
        <p:spPr>
          <a:xfrm>
            <a:off x="1819068" y="3631106"/>
            <a:ext cx="5110001" cy="301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0554" t="41664" r="50159" b="52249"/>
          <a:stretch/>
        </p:blipFill>
        <p:spPr>
          <a:xfrm>
            <a:off x="2264654" y="4953671"/>
            <a:ext cx="4052171" cy="7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3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Subset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4" y="1295400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index operator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to access elements of an array.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Two ways to subset an array:</a:t>
            </a:r>
          </a:p>
          <a:p>
            <a:pPr marL="717550" lvl="1" indent="-354013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By index: Including multiple indexing, open-end indexing, negative indexing.</a:t>
            </a:r>
          </a:p>
          <a:p>
            <a:pPr marL="717550" lvl="1" indent="-354013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Boolean masking: Values of an array that fulfil certain conditions are selected in the subset.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Syntax for subsetting two-dimensional arrays: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order of the indices in the index operator must follow the sequence of the axes (dimension).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595223" y="4176358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row_index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column_index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5638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our example, we created </a:t>
            </a:r>
            <a:r>
              <a:rPr lang="en-US" dirty="0" err="1"/>
              <a:t>fruits_vegetables</a:t>
            </a:r>
            <a:r>
              <a:rPr lang="en-US" dirty="0"/>
              <a:t> as a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Row index: 0 is the fruits list, 1 is the vegetables list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Column index: 0 is the 1</a:t>
            </a:r>
            <a:r>
              <a:rPr lang="en-US" baseline="30000" dirty="0"/>
              <a:t>st</a:t>
            </a:r>
            <a:r>
              <a:rPr lang="en-US" dirty="0"/>
              <a:t> element in a given list, 1 is the 2</a:t>
            </a:r>
            <a:r>
              <a:rPr lang="en-US" baseline="30000" dirty="0"/>
              <a:t>nd</a:t>
            </a:r>
            <a:r>
              <a:rPr lang="en-US" dirty="0"/>
              <a:t> element…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get ‘banana’ from </a:t>
            </a:r>
            <a:r>
              <a:rPr lang="en-US" dirty="0" err="1"/>
              <a:t>fruits_vegetables</a:t>
            </a:r>
            <a:r>
              <a:rPr lang="en-US" dirty="0"/>
              <a:t>, we need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row index = 0 (i.e., fruits list) and,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column index = 1 (i.e., 2</a:t>
            </a:r>
            <a:r>
              <a:rPr lang="en-US" baseline="30000" dirty="0"/>
              <a:t>nd</a:t>
            </a:r>
            <a:r>
              <a:rPr lang="en-US" dirty="0"/>
              <a:t> 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Subsetting</a:t>
            </a:r>
            <a:r>
              <a:rPr lang="en-US" dirty="0">
                <a:solidFill>
                  <a:srgbClr val="FF0000"/>
                </a:solidFill>
              </a:rPr>
              <a:t> example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554" t="41664" r="50159" b="52249"/>
          <a:stretch/>
        </p:blipFill>
        <p:spPr>
          <a:xfrm>
            <a:off x="2284610" y="2473998"/>
            <a:ext cx="4237490" cy="752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904" t="52695" r="55213" b="38729"/>
          <a:stretch/>
        </p:blipFill>
        <p:spPr>
          <a:xfrm>
            <a:off x="2647314" y="4820478"/>
            <a:ext cx="3404459" cy="11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6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4" y="1295400"/>
            <a:ext cx="8229600" cy="4525963"/>
          </a:xfrm>
        </p:spPr>
        <p:txBody>
          <a:bodyPr/>
          <a:lstStyle/>
          <a:p>
            <a:pPr marL="354013" indent="-354013"/>
            <a:r>
              <a:rPr lang="en-US" dirty="0"/>
              <a:t>Check properties of an array using some NumPy functions and methods: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858297"/>
            <a:ext cx="8229599" cy="1651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871788" algn="l">
              <a:tabLst>
                <a:tab pos="416369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type(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71788" algn="l">
              <a:tabLst>
                <a:tab pos="4163695" algn="l"/>
              </a:tabLst>
            </a:pP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.ndim</a:t>
            </a:r>
            <a:endParaRPr lang="en-SG" sz="20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71788" algn="l">
              <a:tabLst>
                <a:tab pos="4163695" algn="l"/>
              </a:tabLst>
            </a:pP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.shape</a:t>
            </a:r>
            <a:endParaRPr lang="en-SG" sz="20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71788" algn="l">
              <a:tabLst>
                <a:tab pos="4163695" algn="l"/>
              </a:tabLst>
            </a:pP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.size</a:t>
            </a:r>
            <a:endParaRPr lang="en-SG" sz="20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7178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.dtype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771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11"/>
  <p:tag name="TAG_BACKING_FORM_KEY" val="2229284-c:\users\sim\desktop\anl252 articulate\anl252_su1_ch1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86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90"/>
  <p:tag name="ARTICULATE_AUDIO_RECORDED" val="1"/>
  <p:tag name="ELAPSEDTIME" val="4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91"/>
  <p:tag name="ARTICULATE_AUDIO_RECORDED" val="1"/>
  <p:tag name="ELAPSEDTIME" val="8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93"/>
  <p:tag name="ARTICULATE_AUDIO_RECORDED" val="1"/>
  <p:tag name="ELAPSEDTIME" val="15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97"/>
  <p:tag name="ARTICULATE_AUDIO_RECORDED" val="1"/>
  <p:tag name="ELAPSEDTIME" val="37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01"/>
  <p:tag name="ARTICULATE_AUDIO_RECORDED" val="1"/>
  <p:tag name="ELAPSEDTIME" val="79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33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77"/>
  <p:tag name="ARTICULATE_AUDIO_RECORDED" val="1"/>
  <p:tag name="ELAPSEDTIME" val="72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91"/>
  <p:tag name="ARTICULATE_AUDIO_RECORDED" val="1"/>
  <p:tag name="ELAPSEDTIME" val="66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03"/>
  <p:tag name="ARTICULATE_AUDIO_RECORDED" val="1"/>
  <p:tag name="ELAPSEDTIME" val="82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93"/>
  <p:tag name="ARTICULATE_AUDIO_RECORDED" val="1"/>
  <p:tag name="ELAPSEDTIME" val="57.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MARGIN_1" val="0"/>
  <p:tag name="MARGIN_2" val="36"/>
  <p:tag name="MARGIN_3" val="72"/>
  <p:tag name="MARGIN_4" val="108"/>
  <p:tag name="MARGIN_5" val="144"/>
  <p:tag name="FONT_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07"/>
  <p:tag name="ARTICULATE_AUDIO_RECORDED" val="1"/>
  <p:tag name="ELAPSEDTIME" val="57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UDIO_ID" val="268"/>
  <p:tag name="ARTICULATE_AUDIO_RECORDED" val="1"/>
  <p:tag name="ELAPSEDTIME" val="37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B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A1258361F104792B87D967037D439" ma:contentTypeVersion="0" ma:contentTypeDescription="Create a new document." ma:contentTypeScope="" ma:versionID="72d9905301751e4347c9ddc8332f4b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BC6695-9009-4E8C-96D7-2BD9B437109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23B4EA-C447-40BA-B202-65C1884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1779</Words>
  <Application>Microsoft Macintosh PowerPoint</Application>
  <PresentationFormat>On-screen Show (4:3)</PresentationFormat>
  <Paragraphs>189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 Unicode MS</vt:lpstr>
      <vt:lpstr>DengXian</vt:lpstr>
      <vt:lpstr>SimSun</vt:lpstr>
      <vt:lpstr>ヒラギノ角ゴ Pro W3</vt:lpstr>
      <vt:lpstr>Arial</vt:lpstr>
      <vt:lpstr>Calibri</vt:lpstr>
      <vt:lpstr>Consolas</vt:lpstr>
      <vt:lpstr>Courier New</vt:lpstr>
      <vt:lpstr>Lucida Sans</vt:lpstr>
      <vt:lpstr>Times New Roman</vt:lpstr>
      <vt:lpstr>Wingdings</vt:lpstr>
      <vt:lpstr>SBIZ</vt:lpstr>
      <vt:lpstr>Study Unit 3  Arrays and Plots </vt:lpstr>
      <vt:lpstr>Array Management  with NumPy</vt:lpstr>
      <vt:lpstr>NumPy Package</vt:lpstr>
      <vt:lpstr>Install and Import NumPy Package</vt:lpstr>
      <vt:lpstr>Create Arrays</vt:lpstr>
      <vt:lpstr>Example of 2 dimensional numpy array</vt:lpstr>
      <vt:lpstr>Subset Arrays</vt:lpstr>
      <vt:lpstr>Subsetting example</vt:lpstr>
      <vt:lpstr>Array Properties</vt:lpstr>
      <vt:lpstr>Example of array properties</vt:lpstr>
      <vt:lpstr>Work with NumPy Arrays</vt:lpstr>
      <vt:lpstr>Activity for Study Unit 3</vt:lpstr>
      <vt:lpstr>Activity for Study Unit 3</vt:lpstr>
      <vt:lpstr>Activity for Study Unit 3</vt:lpstr>
      <vt:lpstr>Discussion</vt:lpstr>
      <vt:lpstr>Plotting with  matplotlib</vt:lpstr>
      <vt:lpstr>matplotlib Package</vt:lpstr>
      <vt:lpstr>Create Plots</vt:lpstr>
      <vt:lpstr>Other Plot Options</vt:lpstr>
      <vt:lpstr>Histogram</vt:lpstr>
      <vt:lpstr>Scatter Plot</vt:lpstr>
      <vt:lpstr>Activity</vt:lpstr>
      <vt:lpstr>Discussion</vt:lpstr>
    </vt:vector>
  </TitlesOfParts>
  <Company>SIM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ZHU SIYING</cp:lastModifiedBy>
  <cp:revision>248</cp:revision>
  <dcterms:created xsi:type="dcterms:W3CDTF">2012-07-12T02:13:12Z</dcterms:created>
  <dcterms:modified xsi:type="dcterms:W3CDTF">2022-12-28T08:53:18Z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4D116010-0E69-487B-9C67-76934B79BCFE</vt:lpwstr>
  </property>
  <property fmtid="{D5CDD505-2E9C-101B-9397-08002B2CF9AE}" pid="6" name="ArticulateProjectFull">
    <vt:lpwstr>C:\Users\SIM\Desktop\ANL252 Articulate\ANL252_SU1_Ch1.ppta</vt:lpwstr>
  </property>
</Properties>
</file>