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0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3.xml" ContentType="application/vnd.openxmlformats-officedocument.presentationml.notesSlide+xml"/>
  <Override PartName="/ppt/tags/tag7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78.xml" ContentType="application/vnd.openxmlformats-officedocument.presentationml.tags+xml"/>
  <Override PartName="/ppt/notesSlides/notesSlide3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4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4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4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44.xml" ContentType="application/vnd.openxmlformats-officedocument.presentationml.notesSlide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337" r:id="rId5"/>
    <p:sldId id="257" r:id="rId6"/>
    <p:sldId id="277" r:id="rId7"/>
    <p:sldId id="291" r:id="rId8"/>
    <p:sldId id="310" r:id="rId9"/>
    <p:sldId id="311" r:id="rId10"/>
    <p:sldId id="339" r:id="rId11"/>
    <p:sldId id="378" r:id="rId12"/>
    <p:sldId id="398" r:id="rId13"/>
    <p:sldId id="318" r:id="rId14"/>
    <p:sldId id="399" r:id="rId15"/>
    <p:sldId id="320" r:id="rId16"/>
    <p:sldId id="400" r:id="rId17"/>
    <p:sldId id="327" r:id="rId18"/>
    <p:sldId id="332" r:id="rId19"/>
    <p:sldId id="412" r:id="rId20"/>
    <p:sldId id="413" r:id="rId21"/>
    <p:sldId id="374" r:id="rId22"/>
    <p:sldId id="379" r:id="rId23"/>
    <p:sldId id="344" r:id="rId24"/>
    <p:sldId id="380" r:id="rId25"/>
    <p:sldId id="336" r:id="rId26"/>
    <p:sldId id="382" r:id="rId27"/>
    <p:sldId id="338" r:id="rId28"/>
    <p:sldId id="383" r:id="rId29"/>
    <p:sldId id="340" r:id="rId30"/>
    <p:sldId id="341" r:id="rId31"/>
    <p:sldId id="342" r:id="rId32"/>
    <p:sldId id="384" r:id="rId33"/>
    <p:sldId id="375" r:id="rId34"/>
    <p:sldId id="349" r:id="rId35"/>
    <p:sldId id="388" r:id="rId36"/>
    <p:sldId id="347" r:id="rId37"/>
    <p:sldId id="348" r:id="rId38"/>
    <p:sldId id="401" r:id="rId39"/>
    <p:sldId id="390" r:id="rId40"/>
    <p:sldId id="402" r:id="rId41"/>
    <p:sldId id="352" r:id="rId42"/>
    <p:sldId id="403" r:id="rId43"/>
    <p:sldId id="392" r:id="rId44"/>
    <p:sldId id="404" r:id="rId45"/>
    <p:sldId id="358" r:id="rId46"/>
    <p:sldId id="359" r:id="rId47"/>
    <p:sldId id="405" r:id="rId48"/>
    <p:sldId id="406" r:id="rId49"/>
    <p:sldId id="376" r:id="rId50"/>
    <p:sldId id="355" r:id="rId51"/>
    <p:sldId id="394" r:id="rId52"/>
    <p:sldId id="365" r:id="rId53"/>
    <p:sldId id="367" r:id="rId54"/>
    <p:sldId id="369" r:id="rId55"/>
    <p:sldId id="371" r:id="rId56"/>
    <p:sldId id="372" r:id="rId57"/>
    <p:sldId id="415" r:id="rId58"/>
    <p:sldId id="397" r:id="rId59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64A70B"/>
    <a:srgbClr val="6D2077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 autoAdjust="0"/>
    <p:restoredTop sz="68009" autoAdjust="0"/>
  </p:normalViewPr>
  <p:slideViewPr>
    <p:cSldViewPr snapToGrid="0">
      <p:cViewPr varScale="1">
        <p:scale>
          <a:sx n="114" d="100"/>
          <a:sy n="114" d="100"/>
        </p:scale>
        <p:origin x="1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5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9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2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4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8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0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4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941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5535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26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038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0917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6368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9356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latin typeface="+mn-lt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610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8960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GB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3410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0931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latin typeface="+mn-lt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3731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latin typeface="+mn-lt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2882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046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1353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0889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3136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676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0728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9926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9884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GB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9825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latin typeface="+mn-lt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2453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96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10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0116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5732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946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4860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87200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2995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4912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27344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5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046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313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lding device-02.png">
            <a:extLst>
              <a:ext uri="{FF2B5EF4-FFF2-40B4-BE49-F238E27FC236}">
                <a16:creationId xmlns:a16="http://schemas.microsoft.com/office/drawing/2014/main" id="{AA410A6D-8E37-40A0-B8CC-1C9620838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D45AE7-ECF6-4289-BFAE-B988AB3A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ABD27E-81FF-4AE6-B3A8-188A6AB14720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/55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C87607-674C-4EF2-A4FE-E813B84C5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lding device-02.png">
            <a:extLst>
              <a:ext uri="{FF2B5EF4-FFF2-40B4-BE49-F238E27FC236}">
                <a16:creationId xmlns:a16="http://schemas.microsoft.com/office/drawing/2014/main" id="{77683DCF-304F-4543-AC23-5629F576D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17BF815-5C07-4BFA-9409-344E126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210C1F-565F-4EF7-BF6D-830115892A1B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/55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653324-AD00-4CD6-985F-43A8B0554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40570172-6531-4623-94F6-969DC93D5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CAD2DA-B888-43BF-AF5D-2273C167D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A04498-BAAC-4098-8981-4F69F2AE3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lding device-02.png">
            <a:extLst>
              <a:ext uri="{FF2B5EF4-FFF2-40B4-BE49-F238E27FC236}">
                <a16:creationId xmlns:a16="http://schemas.microsoft.com/office/drawing/2014/main" id="{DC58F275-C00E-4C38-8E85-7D10AB5B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55A8B44-E113-4C6B-A2FC-5BEFE731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501D21-7B01-414E-9A76-37D7DFCFB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2DB593FB-453B-49CE-8C22-EC4F23596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8C2D3B4-8000-4C3B-83C3-D27675CA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E99D7-8F16-4553-AF67-6E7FE7E71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3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01-01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69"/>
          <a:stretch/>
        </p:blipFill>
        <p:spPr>
          <a:xfrm>
            <a:off x="-25065" y="-14359"/>
            <a:ext cx="9207710" cy="6905783"/>
          </a:xfrm>
          <a:prstGeom prst="rect">
            <a:avLst/>
          </a:prstGeom>
        </p:spPr>
      </p:pic>
      <p:pic>
        <p:nvPicPr>
          <p:cNvPr id="4" name="Picture 3" descr="01 Singapore University of Social Sciences_Horizontal Format_Version A_White Background_RGB.png">
            <a:extLst>
              <a:ext uri="{FF2B5EF4-FFF2-40B4-BE49-F238E27FC236}">
                <a16:creationId xmlns:a16="http://schemas.microsoft.com/office/drawing/2014/main" id="{F4B87DF8-359B-428C-8106-C024322B1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9BAE98-A49E-472D-8ACE-E2B33FF24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0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0000"/>
              </a:solidFill>
            </a:endParaRPr>
          </a:p>
        </p:txBody>
      </p:sp>
      <p:pic>
        <p:nvPicPr>
          <p:cNvPr id="8" name="Picture 7" descr="Template01-0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36"/>
          <a:stretch/>
        </p:blipFill>
        <p:spPr>
          <a:xfrm>
            <a:off x="0" y="-2"/>
            <a:ext cx="8541204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0" name="Picture 9" descr="holding device-02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56566" y="300729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01 Singapore University of Social Sciences_Horizontal Format_Version A_White Background_RGB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7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3" r:id="rId3"/>
    <p:sldLayoutId id="2147483655" r:id="rId4"/>
    <p:sldLayoutId id="2147483659" r:id="rId5"/>
    <p:sldLayoutId id="2147483657" r:id="rId6"/>
    <p:sldLayoutId id="2147483658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3EA4-3F28-4BD5-A8B1-5992ED3EAD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2652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Study Unit 4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sz="2400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Data Management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1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Rows by Positions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cannot refer to natural “observation names” to selecting rows.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pandas provides a row index to every row.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starts with 0 and ends with the number of rows minus one.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Rows can be queried by the numeric index position using the DataFrame attribute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iloc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indices must be integers, but they do not need to be consecutive.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we select multiple rows, the indices must be put in a list first.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we select one row, the index can be put in the index operator directly.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2D2B3-A02E-453C-8F39-8DC1EDB595BC}"/>
              </a:ext>
            </a:extLst>
          </p:cNvPr>
          <p:cNvSpPr/>
          <p:nvPr/>
        </p:nvSpPr>
        <p:spPr>
          <a:xfrm>
            <a:off x="457201" y="3410686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iloc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36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row and third row of imports, keep all columns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[0, 2] indicates the first and third rows of Imports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The ‘ : ’ after the comma indicates all columns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row selection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582" t="44160" r="52500" b="39406"/>
          <a:stretch/>
        </p:blipFill>
        <p:spPr>
          <a:xfrm>
            <a:off x="2707285" y="2724072"/>
            <a:ext cx="3659189" cy="19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Rows by Indices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Another way to select rows is to use row index labels.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row index labels by the method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set_index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This method converts the values of a variable to row index labels.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rows can be queried by the row index labels using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.loc</a:t>
            </a:r>
            <a:r>
              <a:rPr lang="en-US" dirty="0"/>
              <a:t> attribute.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Put row labels as strings in a list for selecting multiple rows.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select rows of a single label, put the label in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.loc</a:t>
            </a:r>
            <a:r>
              <a:rPr lang="en-US" dirty="0"/>
              <a:t> directly.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2D2B3-A02E-453C-8F39-8DC1EDB595BC}"/>
              </a:ext>
            </a:extLst>
          </p:cNvPr>
          <p:cNvSpPr/>
          <p:nvPr/>
        </p:nvSpPr>
        <p:spPr>
          <a:xfrm>
            <a:off x="457201" y="2224138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set_index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inplace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C05542-FFE0-4AC6-88AF-4A11204B62AB}"/>
              </a:ext>
            </a:extLst>
          </p:cNvPr>
          <p:cNvSpPr/>
          <p:nvPr/>
        </p:nvSpPr>
        <p:spPr>
          <a:xfrm>
            <a:off x="457201" y="3568213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loc</a:t>
            </a:r>
            <a:r>
              <a:rPr lang="en-US" sz="2000" dirty="0">
                <a:latin typeface="Consolas" panose="020B0609020204030204" pitchFamily="49" charset="0"/>
              </a:rPr>
              <a:t>[["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row_label1</a:t>
            </a:r>
            <a:r>
              <a:rPr lang="en-US" sz="2000" dirty="0"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row_label2</a:t>
            </a:r>
            <a:r>
              <a:rPr lang="en-US" sz="2000" dirty="0">
                <a:latin typeface="Consolas" panose="020B0609020204030204" pitchFamily="49" charset="0"/>
              </a:rPr>
              <a:t>",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latin typeface="Consolas" panose="020B0609020204030204" pitchFamily="49" charset="0"/>
              </a:rPr>
              <a:t>]]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6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using row indices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697" t="47928" r="31338" b="28967"/>
          <a:stretch/>
        </p:blipFill>
        <p:spPr>
          <a:xfrm>
            <a:off x="1889760" y="2475002"/>
            <a:ext cx="5262880" cy="180163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5223" y="13120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Use the variable names as a key for Imports</a:t>
            </a:r>
            <a:r>
              <a:rPr lang="en-US" dirty="0">
                <a:solidFill>
                  <a:srgbClr val="FF0000"/>
                </a:solidFill>
              </a:rPr>
              <a:t>; use one column as the row index label</a:t>
            </a:r>
            <a:endParaRPr lang="en-US" dirty="0"/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Then, we locate the ‘Apple’ and ‘Orange’ rows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640" t="51086" r="48837" b="29483"/>
          <a:stretch/>
        </p:blipFill>
        <p:spPr>
          <a:xfrm>
            <a:off x="2974399" y="4877360"/>
            <a:ext cx="3093601" cy="1647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BA5DC-7D1F-D14C-8CB5-78F8FEF9D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2073666"/>
            <a:ext cx="4178240" cy="249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961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Cells by Positions and Indices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Specify columns and rows by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.loc</a:t>
            </a:r>
            <a:r>
              <a:rPr lang="en-US" dirty="0"/>
              <a:t> and/or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.iloc</a:t>
            </a:r>
            <a:r>
              <a:rPr lang="en-US" dirty="0"/>
              <a:t> attributes to select cells from a DataFrame.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one of the following syntaxes to select cells from a DataFrame: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3D0742-91A8-4BA7-A5C0-F1A2067D0A94}"/>
              </a:ext>
            </a:extLst>
          </p:cNvPr>
          <p:cNvSpPr/>
          <p:nvPr/>
        </p:nvSpPr>
        <p:spPr>
          <a:xfrm>
            <a:off x="457201" y="2754942"/>
            <a:ext cx="8229599" cy="391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54013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iloc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row_start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row_end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col_start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col_end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48352A-A1F1-4CD3-9E19-E5856F1ABFCC}"/>
              </a:ext>
            </a:extLst>
          </p:cNvPr>
          <p:cNvSpPr/>
          <p:nvPr/>
        </p:nvSpPr>
        <p:spPr>
          <a:xfrm>
            <a:off x="457201" y="4847955"/>
            <a:ext cx="8229599" cy="391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54013"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row_labels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"]].iloc[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col_start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col_end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77EE9-5BFE-44EE-AAD1-EB51FC97BB1C}"/>
              </a:ext>
            </a:extLst>
          </p:cNvPr>
          <p:cNvSpPr/>
          <p:nvPr/>
        </p:nvSpPr>
        <p:spPr>
          <a:xfrm>
            <a:off x="457199" y="3452613"/>
            <a:ext cx="8229599" cy="391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54013"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loc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row_labels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"], [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col_labels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5772D-867E-46D9-9A3E-1CA7C0814E97}"/>
              </a:ext>
            </a:extLst>
          </p:cNvPr>
          <p:cNvSpPr/>
          <p:nvPr/>
        </p:nvSpPr>
        <p:spPr>
          <a:xfrm>
            <a:off x="457201" y="4150284"/>
            <a:ext cx="8229599" cy="391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54013"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col_labels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"]].iloc[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row_start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row_end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21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Cells by Boolean Masking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elements of a Boolean mask array are either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Boolean mask array is overlaid on top of the queried DataFrame.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Elements aligned with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are selected.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More complex queries with several conditions are connected by bitwise logical operators.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there are two conditions, two Boolean masks will be compared elementwise by the bitwise operator.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condition needs to be encased in parentheses.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3D0742-91A8-4BA7-A5C0-F1A2067D0A94}"/>
              </a:ext>
            </a:extLst>
          </p:cNvPr>
          <p:cNvSpPr/>
          <p:nvPr/>
        </p:nvSpPr>
        <p:spPr>
          <a:xfrm>
            <a:off x="457201" y="2700599"/>
            <a:ext cx="8229599" cy="391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77EE9-5BFE-44EE-AAD1-EB51FC97BB1C}"/>
              </a:ext>
            </a:extLst>
          </p:cNvPr>
          <p:cNvSpPr/>
          <p:nvPr/>
        </p:nvSpPr>
        <p:spPr>
          <a:xfrm>
            <a:off x="457199" y="3874492"/>
            <a:ext cx="8229599" cy="391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>
              <a:spcAft>
                <a:spcPts val="600"/>
              </a:spcAft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Condition1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&amp;/| 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Condition2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&amp;/| …]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30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Read in the data file “car_model.csv” into Python as a pandas DataFrame. The data file contains 4 variables: Year, Make, Model, and Category.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Print the DataFrame and check on its dimension.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First Activity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834171"/>
              </p:ext>
            </p:extLst>
          </p:nvPr>
        </p:nvGraphicFramePr>
        <p:xfrm>
          <a:off x="1300946" y="3839329"/>
          <a:ext cx="2897698" cy="124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5" imgW="1112400" imgH="478800" progId="Package">
                  <p:embed/>
                </p:oleObj>
              </mc:Choice>
              <mc:Fallback>
                <p:oleObj name="Packager Shell Object" showAsIcon="1" r:id="rId5" imgW="1112400" imgH="4788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946" y="3839329"/>
                        <a:ext cx="2897698" cy="1248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9337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main differences between a dataset (or pandas DataFrames) and an array (or NumPy array)?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different are the outputs of a DataFrame resulting from the different printing functions in Python? Which one is most/least preferrable when using </a:t>
            </a:r>
            <a:r>
              <a:rPr lang="en-US" dirty="0" err="1"/>
              <a:t>JupyterLab</a:t>
            </a:r>
            <a:r>
              <a:rPr lang="en-US" dirty="0"/>
              <a:t> or </a:t>
            </a:r>
            <a:r>
              <a:rPr lang="en-US" dirty="0" err="1"/>
              <a:t>jupyter</a:t>
            </a:r>
            <a:r>
              <a:rPr lang="en-US" dirty="0"/>
              <a:t> notebook as our programming environment?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03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Select the column (variable) “Make” from the DataFrame.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/>
              <a:t>all entries with the value “Audi” in the variable “Make” from the DataFrame.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last 10 observations and only the variable “Year” from the DataFrame.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Second Activity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6298"/>
              </p:ext>
            </p:extLst>
          </p:nvPr>
        </p:nvGraphicFramePr>
        <p:xfrm>
          <a:off x="1263368" y="4425925"/>
          <a:ext cx="2897698" cy="124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ckager Shell Object" showAsIcon="1" r:id="rId5" imgW="1112400" imgH="478800" progId="Package">
                  <p:embed/>
                </p:oleObj>
              </mc:Choice>
              <mc:Fallback>
                <p:oleObj name="Packager Shell Object" showAsIcon="1" r:id="rId5" imgW="1112400" imgH="478800" progId="Packag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3368" y="4425925"/>
                        <a:ext cx="2897698" cy="1248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3352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Name situations where we would need to select data from a DataFrame.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different are the syntaxes between row and column selections.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409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Import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05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Merge </a:t>
            </a:r>
            <a:r>
              <a:rPr lang="en-US" altLang="en-US" dirty="0" err="1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DataFrames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(This section on data frames is optional)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83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 DataFrames by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Concatenate two DataFrames with identical variables by rows: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.append()</a:t>
            </a:r>
            <a:r>
              <a:rPr lang="en-US" dirty="0"/>
              <a:t> method for such concatenation: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2D2B3-A02E-453C-8F39-8DC1EDB595BC}"/>
              </a:ext>
            </a:extLst>
          </p:cNvPr>
          <p:cNvSpPr/>
          <p:nvPr/>
        </p:nvSpPr>
        <p:spPr>
          <a:xfrm>
            <a:off x="457201" y="4943635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other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[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OtherDataFrames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DDB32-5557-42CB-B510-4B8FD8BA7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90" y="1780149"/>
            <a:ext cx="7340220" cy="268856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327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DataFrames by Columns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/>
            <a:r>
              <a:rPr lang="en-US" dirty="0"/>
              <a:t>Merge two DataFrames with identical observations by columns:</a:t>
            </a:r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1F88D-48AB-49A8-87DB-57617B3C07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8" y="2181253"/>
            <a:ext cx="7421304" cy="277392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2907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3" y="-2"/>
            <a:ext cx="8548777" cy="13052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Outer Join DataFrames with Some Common Variables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r>
              <a:rPr lang="en-US" dirty="0"/>
              <a:t>Outer join two DataFrames with some common variables: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B94F7-5CAE-45A8-BEBB-9823E15BD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29" y="2223928"/>
            <a:ext cx="6337342" cy="268856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921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3" y="-2"/>
            <a:ext cx="8548777" cy="13052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Inner Join DataFrames with Some Common Variables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r>
              <a:rPr lang="en-US" dirty="0"/>
              <a:t>Inner join two DataFrames with some common variables: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DB4FB-F27F-431B-B2B3-809D04D712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09" y="2223928"/>
            <a:ext cx="4318781" cy="268856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51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3" y="-2"/>
            <a:ext cx="8548777" cy="130523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Outer Join DataFrames with Some Common Observations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/>
            <a:r>
              <a:rPr lang="en-US" dirty="0"/>
              <a:t>Outer join two DataFrames with some common observations:</a:t>
            </a:r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F21CA-3073-4EF1-95A5-55079CDA16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8" y="2185003"/>
            <a:ext cx="7421304" cy="2487993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722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3" y="-2"/>
            <a:ext cx="8548777" cy="130523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Inner Join DataFrames with Some Common Observations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r>
              <a:rPr lang="en-US" dirty="0"/>
              <a:t>Inner join two DataFrames with some common observations: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DC721-C89D-43B2-BD01-88951A4D97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" y="2399437"/>
            <a:ext cx="7768800" cy="205912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5798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3" y="-2"/>
            <a:ext cx="8548777" cy="130523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Outer Join DataFrames with Different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/>
            <a:r>
              <a:rPr lang="en-US" dirty="0"/>
              <a:t>Outer join two DataFrames with different shapes:</a:t>
            </a:r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8B905-CD87-4212-AFE7-EB10AE08CE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" y="2127090"/>
            <a:ext cx="7768800" cy="288224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32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3" y="-2"/>
            <a:ext cx="8548777" cy="130523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Inner Join DataFrames with Different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/>
            <a:r>
              <a:rPr lang="en-US" dirty="0"/>
              <a:t>Inner join two DataFrames with different shapes:</a:t>
            </a:r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  <a:p>
            <a:pPr marL="354013" indent="-354013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13786-BAE3-442C-9E16-AD75666296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77" y="2251150"/>
            <a:ext cx="4310246" cy="235569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909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DataFrames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to merge multiple DataFrames with different shapes.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names of the DataFrames to be concatenated must be put in a list.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axis = 0</a:t>
            </a:r>
            <a:r>
              <a:rPr lang="en-US" dirty="0"/>
              <a:t>, the DataFrames will be concatenated below one another, and the concatenation will take place beside one another if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axis = 1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parameter controls the type of concatenation. The possible values here are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"outer"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"inner"</a:t>
            </a:r>
            <a:r>
              <a:rPr lang="en-US" dirty="0"/>
              <a:t>, written as string.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2D2B3-A02E-453C-8F39-8DC1EDB595BC}"/>
              </a:ext>
            </a:extLst>
          </p:cNvPr>
          <p:cNvSpPr/>
          <p:nvPr/>
        </p:nvSpPr>
        <p:spPr>
          <a:xfrm>
            <a:off x="457201" y="1755477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finalDF_name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nl-NL" sz="20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concat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objs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axis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12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pandas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“pandas” is the most common package for data management in Python.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First, installing pandas using pip, then import pandas in our program: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2D2B3-A02E-453C-8F39-8DC1EDB595BC}"/>
              </a:ext>
            </a:extLst>
          </p:cNvPr>
          <p:cNvSpPr/>
          <p:nvPr/>
        </p:nvSpPr>
        <p:spPr>
          <a:xfrm>
            <a:off x="457201" y="2346308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sz="2000" dirty="0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pd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923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784298"/>
          </a:xfrm>
        </p:spPr>
        <p:txBody>
          <a:bodyPr/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Read in the usual </a:t>
            </a:r>
            <a:r>
              <a:rPr lang="en-US" dirty="0">
                <a:solidFill>
                  <a:schemeClr val="tx1"/>
                </a:solidFill>
              </a:rPr>
              <a:t>data file “car_model.csv” into Python.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Then read in </a:t>
            </a:r>
            <a:r>
              <a:rPr lang="en-US" dirty="0">
                <a:solidFill>
                  <a:schemeClr val="tx1"/>
                </a:solidFill>
              </a:rPr>
              <a:t>car_price_model.csv” into Python. The data file contains 4 variables: Year, Make, Model, and Price (in USD).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Inner join the “</a:t>
            </a:r>
            <a:r>
              <a:rPr lang="en-US" dirty="0" err="1">
                <a:solidFill>
                  <a:schemeClr val="tx1"/>
                </a:solidFill>
              </a:rPr>
              <a:t>car_model</a:t>
            </a:r>
            <a:r>
              <a:rPr lang="en-US" dirty="0">
                <a:solidFill>
                  <a:schemeClr val="tx1"/>
                </a:solidFill>
              </a:rPr>
              <a:t>” and “</a:t>
            </a:r>
            <a:r>
              <a:rPr lang="en-US" dirty="0" err="1">
                <a:solidFill>
                  <a:schemeClr val="tx1"/>
                </a:solidFill>
              </a:rPr>
              <a:t>car_price_model</a:t>
            </a:r>
            <a:r>
              <a:rPr lang="en-US" dirty="0">
                <a:solidFill>
                  <a:schemeClr val="tx1"/>
                </a:solidFill>
              </a:rPr>
              <a:t>” data by their “year”, “make” and “model”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/>
              <a:t>Outer</a:t>
            </a:r>
            <a:r>
              <a:rPr lang="en-US" dirty="0"/>
              <a:t> join the “</a:t>
            </a:r>
            <a:r>
              <a:rPr lang="en-US" dirty="0" err="1"/>
              <a:t>car_model</a:t>
            </a:r>
            <a:r>
              <a:rPr lang="en-US" dirty="0"/>
              <a:t>” and “</a:t>
            </a:r>
            <a:r>
              <a:rPr lang="en-US" dirty="0" err="1"/>
              <a:t>car_price_model</a:t>
            </a:r>
            <a:r>
              <a:rPr lang="en-US" dirty="0"/>
              <a:t>”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Print the merged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Third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881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Missing Data 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and Outliers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237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empirical studies, an observed value of a variable could be missing.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Reasons for missing data: defective measurement tools, withdrawal from the study, refusal of responses to sensitive questions, etc.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Python, pandas indicates missing data with a special floating-point value, while NumPy uses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NaN</a:t>
            </a:r>
            <a:r>
              <a:rPr lang="en-US" dirty="0"/>
              <a:t> (“Not a Number”).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Missing data cannot be included in constructing models, forecasting, etc.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pandas, missing values are ignored by the statistical functions.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Since the underlying sample sizes for each variable could vary in the computation due to missing data, the statistical estimation can be biased.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870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Identify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pandas’ readers such as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have two parameters,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na_filter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na_values</a:t>
            </a:r>
            <a:r>
              <a:rPr lang="en-US" dirty="0"/>
              <a:t>, to convert certain strings to missing values directly.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By default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na_filter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pandas will convert all white spaces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 to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NaN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na_values</a:t>
            </a:r>
            <a:r>
              <a:rPr lang="en-US" dirty="0"/>
              <a:t>, we can declare certain strings from our DataFrame to be </a:t>
            </a:r>
            <a:r>
              <a:rPr lang="en-US" dirty="0" err="1"/>
              <a:t>recognised</a:t>
            </a:r>
            <a:r>
              <a:rPr lang="en-US" dirty="0"/>
              <a:t> as missing values.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following strings are treated as missing values by default and do not require explicit declaration:</a:t>
            </a:r>
          </a:p>
          <a:p>
            <a:pPr marL="400050" lvl="1"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#N/A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#N/A N/A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#NA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-1.#IND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-1.#QNAN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1.#IND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1.#QNAN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N/A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n/a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B968-3A26-4497-849D-14807DC5F488}"/>
              </a:ext>
            </a:extLst>
          </p:cNvPr>
          <p:cNvSpPr/>
          <p:nvPr/>
        </p:nvSpPr>
        <p:spPr>
          <a:xfrm>
            <a:off x="457201" y="2158600"/>
            <a:ext cx="8305799" cy="67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 indent="-1258888"/>
            <a:r>
              <a:rPr lang="nl-NL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nl-NL" sz="20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read_csv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csv_file_name.csv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",</a:t>
            </a:r>
            <a:r>
              <a:rPr lang="nl-NL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na_values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"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na_string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na_f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ilte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True/False</a:t>
            </a:r>
            <a:r>
              <a:rPr lang="nl-NL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276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Locate Missing Data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often not easy to locate the missing data in a dataset.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Count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NaN</a:t>
            </a:r>
            <a:r>
              <a:rPr lang="en-US" dirty="0" err="1">
                <a:latin typeface="+mj-lt"/>
              </a:rPr>
              <a:t>s</a:t>
            </a:r>
            <a:r>
              <a:rPr lang="en-US" dirty="0"/>
              <a:t> in each row and each column to find the missing data.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Missing values exist in a variable if the number of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NaN</a:t>
            </a:r>
            <a:r>
              <a:rPr lang="en-US" dirty="0" err="1">
                <a:latin typeface="+mj-lt"/>
              </a:rPr>
              <a:t>s</a:t>
            </a:r>
            <a:r>
              <a:rPr lang="en-US" dirty="0"/>
              <a:t> is larger than zero.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Same approach is applicable to rows.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method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checks every cell of a DataFrame and returns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cell contains a missing value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otherwise.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method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.sum()</a:t>
            </a:r>
            <a:r>
              <a:rPr lang="en-US" dirty="0"/>
              <a:t> adds up all the “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” (equal to 1)  in each row or each column. It is equivalent to counting the missing values.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axis = 0</a:t>
            </a:r>
            <a:r>
              <a:rPr lang="en-US" dirty="0"/>
              <a:t>, the values in a column will be added up together. If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axis = 1</a:t>
            </a:r>
            <a:r>
              <a:rPr lang="en-US" dirty="0"/>
              <a:t>, it returns the sum of a row.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B968-3A26-4497-849D-14807DC5F488}"/>
              </a:ext>
            </a:extLst>
          </p:cNvPr>
          <p:cNvSpPr/>
          <p:nvPr/>
        </p:nvSpPr>
        <p:spPr>
          <a:xfrm>
            <a:off x="457201" y="3133125"/>
            <a:ext cx="8229599" cy="367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axis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0/1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234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838800"/>
            <a:ext cx="8468334" cy="3631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our Imports dataset is corrupted, name it as </a:t>
            </a:r>
            <a:r>
              <a:rPr lang="en-US" dirty="0" err="1"/>
              <a:t>C_Imports</a:t>
            </a:r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Observe that the price of apple is missing,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locate the missing data; there is 1 missing value in Prices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Locating Missing Data (I)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49" t="42506" r="52965" b="36108"/>
          <a:stretch/>
        </p:blipFill>
        <p:spPr>
          <a:xfrm>
            <a:off x="3203234" y="1719241"/>
            <a:ext cx="2781006" cy="2004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92265-6338-1345-A6B5-EBE33841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87" y="4652341"/>
            <a:ext cx="3390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88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Locate Missing Data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.any()</a:t>
            </a:r>
            <a:r>
              <a:rPr lang="en-US" dirty="0"/>
              <a:t> just to check whether missing data exist.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</a:t>
            </a:r>
            <a:r>
              <a:rPr lang="en-US" dirty="0"/>
              <a:t>returns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any element in the attached array is True.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Retrieve the row/column indices with missing data by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.index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Counting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NaN</a:t>
            </a:r>
            <a:r>
              <a:rPr lang="en-US" dirty="0" err="1"/>
              <a:t>s</a:t>
            </a:r>
            <a:r>
              <a:rPr lang="en-US" dirty="0"/>
              <a:t> in columns means to check on the existence of missing values in each variable.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Counting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NaN</a:t>
            </a:r>
            <a:r>
              <a:rPr lang="en-US" dirty="0" err="1"/>
              <a:t>s</a:t>
            </a:r>
            <a:r>
              <a:rPr lang="en-US" dirty="0"/>
              <a:t> in rows means to identify observations with missing values in at least one of the variables.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treatments of missing data are different in these two cases.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B968-3A26-4497-849D-14807DC5F488}"/>
              </a:ext>
            </a:extLst>
          </p:cNvPr>
          <p:cNvSpPr/>
          <p:nvPr/>
        </p:nvSpPr>
        <p:spPr>
          <a:xfrm>
            <a:off x="457201" y="2256362"/>
            <a:ext cx="8229599" cy="868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axis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axis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2A182-C0BF-4A29-8B19-830424A813C6}"/>
              </a:ext>
            </a:extLst>
          </p:cNvPr>
          <p:cNvSpPr/>
          <p:nvPr/>
        </p:nvSpPr>
        <p:spPr>
          <a:xfrm>
            <a:off x="457201" y="3590804"/>
            <a:ext cx="8229599" cy="809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982663">
              <a:tabLst>
                <a:tab pos="982663" algn="l"/>
              </a:tabLst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object_name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982663">
              <a:tabLst>
                <a:tab pos="982663" algn="l"/>
              </a:tabLst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object_name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object_name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6EA61-55B2-9A4D-AEFC-F73ED2F8DD74}"/>
              </a:ext>
            </a:extLst>
          </p:cNvPr>
          <p:cNvSpPr/>
          <p:nvPr/>
        </p:nvSpPr>
        <p:spPr>
          <a:xfrm>
            <a:off x="1337734" y="2512566"/>
            <a:ext cx="592666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0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188722"/>
            <a:ext cx="8468334" cy="9523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for missing entries in </a:t>
            </a:r>
            <a:r>
              <a:rPr lang="en-US" dirty="0" err="1"/>
              <a:t>C_Imports</a:t>
            </a:r>
            <a:r>
              <a:rPr lang="en-US" dirty="0"/>
              <a:t>. Recall that price is missing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We see a ‘True’ for ‘Prices’</a:t>
            </a:r>
          </a:p>
          <a:p>
            <a:pPr lvl="1" algn="l"/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Locating Missing Data (II)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407" t="44988" r="47907" b="37195"/>
          <a:stretch/>
        </p:blipFill>
        <p:spPr>
          <a:xfrm>
            <a:off x="2776651" y="2141062"/>
            <a:ext cx="3563189" cy="1646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407" t="63871" r="48785" b="26382"/>
          <a:stretch/>
        </p:blipFill>
        <p:spPr>
          <a:xfrm>
            <a:off x="2776651" y="5099798"/>
            <a:ext cx="3796869" cy="1000465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595223" y="4147458"/>
            <a:ext cx="8468334" cy="95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check the index which is missing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We see a ‘True’ for ‘Prices’</a:t>
            </a:r>
          </a:p>
          <a:p>
            <a:pPr lvl="1" algn="l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7766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Delete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usual ways to treat missing data are: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delete the entire observations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replace them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ignore them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.drop()</a:t>
            </a:r>
            <a:r>
              <a:rPr lang="en-US" dirty="0"/>
              <a:t>, we specify the row indices with missing values that should be removed.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dropna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combines the </a:t>
            </a:r>
            <a:r>
              <a:rPr lang="en-US" dirty="0" err="1"/>
              <a:t>localisation</a:t>
            </a:r>
            <a:r>
              <a:rPr lang="en-US" dirty="0"/>
              <a:t> and removal of rows or columns with missing data in a single function.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All missing values are treated and deleted by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dropna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equally.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B968-3A26-4497-849D-14807DC5F488}"/>
              </a:ext>
            </a:extLst>
          </p:cNvPr>
          <p:cNvSpPr/>
          <p:nvPr/>
        </p:nvSpPr>
        <p:spPr>
          <a:xfrm>
            <a:off x="457201" y="3671843"/>
            <a:ext cx="8229599" cy="389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717550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drop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axis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index1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index2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2A182-C0BF-4A29-8B19-830424A813C6}"/>
              </a:ext>
            </a:extLst>
          </p:cNvPr>
          <p:cNvSpPr/>
          <p:nvPr/>
        </p:nvSpPr>
        <p:spPr>
          <a:xfrm>
            <a:off x="457201" y="4887269"/>
            <a:ext cx="8229599" cy="389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717550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dropna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(axis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how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"/"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all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137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Recall that Prices for Apple is missing in </a:t>
            </a:r>
            <a:r>
              <a:rPr lang="en-US" dirty="0" err="1"/>
              <a:t>C_Imports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set how = “any” to drop the row for Apple with </a:t>
            </a:r>
            <a:r>
              <a:rPr lang="en-US" dirty="0" err="1"/>
              <a:t>NaN</a:t>
            </a:r>
            <a:r>
              <a:rPr lang="en-US" dirty="0"/>
              <a:t> for Prices.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Deleting Missing Data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65" t="29690" r="52675" b="50148"/>
          <a:stretch/>
        </p:blipFill>
        <p:spPr>
          <a:xfrm>
            <a:off x="3368772" y="1803017"/>
            <a:ext cx="2129820" cy="1432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465" t="53171" r="45634" b="28696"/>
          <a:stretch/>
        </p:blipFill>
        <p:spPr>
          <a:xfrm>
            <a:off x="3181828" y="4109022"/>
            <a:ext cx="2908076" cy="12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8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15232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need Python compatible datasets to work with pandas.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Load a dataset in Python and open it in the format of pandas.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Convert .csv data files to pandas DataFrame by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function.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is a reader to convert specific format of data files into pandas DataFrame.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pandas also provides readers to import data files from other sources such as Excel, SPSS, Stata, etc.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595223" y="2719559"/>
            <a:ext cx="8229599" cy="392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en-US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read_csv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sz="2000" dirty="0">
                <a:solidFill>
                  <a:srgbClr val="21586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csv_file_name.csv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  <a:endParaRPr lang="en-SG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955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Replace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also replace missing values by a pre-defined value.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most common values are 0 or the variable mean.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pandas facilitates replacement of missing values by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fillna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fillna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replaces all missing values with the value specified in the parameter.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also specify a column in the DataFrame where the missing values should be replaced by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fillna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B968-3A26-4497-849D-14807DC5F488}"/>
              </a:ext>
            </a:extLst>
          </p:cNvPr>
          <p:cNvSpPr/>
          <p:nvPr/>
        </p:nvSpPr>
        <p:spPr>
          <a:xfrm>
            <a:off x="457201" y="2735320"/>
            <a:ext cx="8229599" cy="693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88900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fillna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repl_value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88900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column_label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fillna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repl_value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501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Replacement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Recall that Prices for Apple is missing in </a:t>
            </a:r>
            <a:r>
              <a:rPr lang="en-US" dirty="0" err="1"/>
              <a:t>C_Imports</a:t>
            </a:r>
            <a:r>
              <a:rPr lang="en-US" dirty="0"/>
              <a:t> (i.e.,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Replace </a:t>
            </a:r>
            <a:r>
              <a:rPr lang="en-US" dirty="0" err="1"/>
              <a:t>NaN</a:t>
            </a:r>
            <a:r>
              <a:rPr lang="en-US" dirty="0"/>
              <a:t> with the mean price of orange and banana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Mean is (.7 + .9) / 2 = .8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465" t="29690" r="52675" b="50148"/>
          <a:stretch/>
        </p:blipFill>
        <p:spPr>
          <a:xfrm>
            <a:off x="3387060" y="1644521"/>
            <a:ext cx="2077449" cy="13973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9E2E5B-2DBD-9D43-A25B-26B586BDA8E2}"/>
              </a:ext>
            </a:extLst>
          </p:cNvPr>
          <p:cNvSpPr txBox="1"/>
          <p:nvPr/>
        </p:nvSpPr>
        <p:spPr>
          <a:xfrm>
            <a:off x="12242800" y="4080933"/>
            <a:ext cx="0" cy="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GB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6D450-AA3B-7243-BBA1-17DEB03E7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25" y="4489142"/>
            <a:ext cx="4940517" cy="16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6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Outliers can cause biasedness in the statistical estimation.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Draw histogram/boxplot or use interquartile range (IQR) to detect outliers in a variable.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.quantile()</a:t>
            </a:r>
            <a:r>
              <a:rPr lang="en-US" dirty="0"/>
              <a:t> to determine the 1st and 3rd quartiles of a variable.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An observation y is considered as outliers if:</a:t>
            </a:r>
          </a:p>
          <a:p>
            <a:pPr lvl="1" algn="l">
              <a:tabLst>
                <a:tab pos="3405188" algn="l"/>
                <a:tab pos="4124325" algn="l"/>
              </a:tabLst>
            </a:pP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y &lt; q1 – 1.5 *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iqr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	y &gt; q3 + 1.5 *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iqr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 algn="l">
              <a:tabLst>
                <a:tab pos="3224213" algn="l"/>
                <a:tab pos="4030663" algn="l"/>
              </a:tabLst>
            </a:pPr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q1</a:t>
            </a:r>
            <a:r>
              <a:rPr lang="en-US" dirty="0">
                <a:solidFill>
                  <a:schemeClr val="tx1"/>
                </a:solidFill>
              </a:rPr>
              <a:t> is the 1st quartile,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q3</a:t>
            </a:r>
            <a:r>
              <a:rPr lang="en-US" dirty="0">
                <a:solidFill>
                  <a:schemeClr val="tx1"/>
                </a:solidFill>
              </a:rPr>
              <a:t> the third quartile and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iqr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= q3 – q1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the interquartile range.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B968-3A26-4497-849D-14807DC5F488}"/>
              </a:ext>
            </a:extLst>
          </p:cNvPr>
          <p:cNvSpPr/>
          <p:nvPr/>
        </p:nvSpPr>
        <p:spPr>
          <a:xfrm>
            <a:off x="754811" y="2980011"/>
            <a:ext cx="8229599" cy="420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DataFrame_name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it-IT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column_label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"].</a:t>
            </a:r>
            <a:r>
              <a:rPr lang="it-IT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quantile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quantile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597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Detect and Remove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Usually, outliers should be removed from the dataset.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Python, it suffices to select observations with no outliers in the target variable.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following syntax generates a subset of rows that do not fulfil the outlier condition.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DDEF7-D6F2-46A9-8811-40C6EA4E1071}"/>
              </a:ext>
            </a:extLst>
          </p:cNvPr>
          <p:cNvSpPr/>
          <p:nvPr/>
        </p:nvSpPr>
        <p:spPr>
          <a:xfrm>
            <a:off x="457201" y="3357795"/>
            <a:ext cx="8229599" cy="420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[~((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it-IT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"]&lt;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q1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–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1.5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iqr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) | (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it-IT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"]&gt;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q3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1.5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iqr</a:t>
            </a:r>
            <a:r>
              <a:rPr lang="it-IT" sz="2000" dirty="0">
                <a:solidFill>
                  <a:schemeClr val="tx1"/>
                </a:solidFill>
                <a:latin typeface="Consolas" panose="020B0609020204030204" pitchFamily="49" charset="0"/>
              </a:rPr>
              <a:t>))]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929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5653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our fruit imports dataset, ‘</a:t>
            </a:r>
            <a:r>
              <a:rPr lang="en-US" dirty="0" err="1"/>
              <a:t>O_Imports</a:t>
            </a:r>
            <a:r>
              <a:rPr lang="en-US" dirty="0"/>
              <a:t>’, now has 1 outlier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Durian with Prices of 1,000, from Ukraine; looks suspicious</a:t>
            </a:r>
          </a:p>
          <a:p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Obtain the 1st quantile (q = .25) and 3</a:t>
            </a:r>
            <a:r>
              <a:rPr lang="en-US" baseline="30000" dirty="0"/>
              <a:t>rd</a:t>
            </a:r>
            <a:r>
              <a:rPr lang="en-US" dirty="0"/>
              <a:t> quantile (q = .75)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Outliers (I)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734" t="48310" r="53033" b="26445"/>
          <a:stretch/>
        </p:blipFill>
        <p:spPr>
          <a:xfrm>
            <a:off x="3040096" y="2116600"/>
            <a:ext cx="1956788" cy="1711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767" t="42327" r="44200" b="41911"/>
          <a:stretch/>
        </p:blipFill>
        <p:spPr>
          <a:xfrm>
            <a:off x="2706624" y="4450564"/>
            <a:ext cx="3054096" cy="10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68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interquartile range, </a:t>
            </a:r>
            <a:r>
              <a:rPr lang="en-US" dirty="0" err="1"/>
              <a:t>iqr</a:t>
            </a:r>
            <a:r>
              <a:rPr lang="en-US" dirty="0"/>
              <a:t>, as q3 – q1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the observations which are not outliers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Hence, Durians from Iceland with a Price of 1,000 is an outlier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Outliers (II)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568" t="49377" r="58332" b="41081"/>
          <a:stretch/>
        </p:blipFill>
        <p:spPr>
          <a:xfrm>
            <a:off x="3474720" y="1865376"/>
            <a:ext cx="2029968" cy="981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0734" t="37940" r="21500" b="40371"/>
          <a:stretch/>
        </p:blipFill>
        <p:spPr>
          <a:xfrm>
            <a:off x="2273808" y="4040770"/>
            <a:ext cx="5059286" cy="12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0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3928264"/>
          </a:xfrm>
        </p:spPr>
        <p:txBody>
          <a:bodyPr>
            <a:normAutofit/>
          </a:bodyPr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Remove all the rows with missing data in “price” from the merged DataFrame created in the previous chapter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Detect car models that can be considered as outliers in terms of their selling price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Discuss whether the models with extraordinarily high/low selling prices should be excluded from the DataFrame.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Fourth Activity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917851"/>
              </p:ext>
            </p:extLst>
          </p:nvPr>
        </p:nvGraphicFramePr>
        <p:xfrm>
          <a:off x="1232052" y="4590890"/>
          <a:ext cx="2897698" cy="124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ackager Shell Object" showAsIcon="1" r:id="rId5" imgW="1112400" imgH="478800" progId="Package">
                  <p:embed/>
                </p:oleObj>
              </mc:Choice>
              <mc:Fallback>
                <p:oleObj name="Packager Shell Object" showAsIcon="1" r:id="rId5" imgW="1112400" imgH="478800" progId="Packag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2052" y="4590890"/>
                        <a:ext cx="2897698" cy="1248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4463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Data Modification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608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Sometimes, we may want to sort the data according to the values of some variables for better understanding.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method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sort_values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rearranges the order of the rows in a DataFrame.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list of variable names based on which the DataFrame is sorted must be provided.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sorting hierarchy among these variables drops with the increasing index in the list.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Data can be sorted in the ascending or descending 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201" y="2895123"/>
            <a:ext cx="8229599" cy="67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152650" indent="-108108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sort_values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List_of_var_names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ascending</a:t>
            </a:r>
            <a:r>
              <a:rPr lang="en-US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=True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224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Discretisation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Through </a:t>
            </a:r>
            <a:r>
              <a:rPr lang="en-US" dirty="0" err="1"/>
              <a:t>discretisation</a:t>
            </a:r>
            <a:r>
              <a:rPr lang="en-US" dirty="0"/>
              <a:t>, variables are easier to understand or becomes compatible to some specific analytics models such as decision trees.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cut()</a:t>
            </a:r>
            <a:r>
              <a:rPr lang="en-US" dirty="0"/>
              <a:t> function to </a:t>
            </a:r>
            <a:r>
              <a:rPr lang="en-US" dirty="0" err="1"/>
              <a:t>discretise</a:t>
            </a:r>
            <a:r>
              <a:rPr lang="en-US" dirty="0"/>
              <a:t> continuous variables.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Note that the data to be </a:t>
            </a:r>
            <a:r>
              <a:rPr lang="en-US" dirty="0" err="1"/>
              <a:t>discretised</a:t>
            </a:r>
            <a:r>
              <a:rPr lang="en-US" dirty="0"/>
              <a:t> should be converted to a one-dimensional NumPy array in the first place.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201" y="2655585"/>
            <a:ext cx="8229599" cy="67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 indent="-982663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column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b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bins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labels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include_lowest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ordered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560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pandas Readers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15232"/>
          </a:xfrm>
        </p:spPr>
        <p:txBody>
          <a:bodyPr/>
          <a:lstStyle/>
          <a:p>
            <a:pPr marL="354013" indent="-354013"/>
            <a:endParaRPr lang="en-US" dirty="0"/>
          </a:p>
          <a:p>
            <a:pPr marL="354013" indent="-354013"/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75A850-C67C-46FE-BA4A-3D7D9FEB5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93785"/>
              </p:ext>
            </p:extLst>
          </p:nvPr>
        </p:nvGraphicFramePr>
        <p:xfrm>
          <a:off x="1174955" y="1395095"/>
          <a:ext cx="7403689" cy="454025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521473">
                  <a:extLst>
                    <a:ext uri="{9D8B030D-6E8A-4147-A177-3AD203B41FA5}">
                      <a16:colId xmlns:a16="http://schemas.microsoft.com/office/drawing/2014/main" val="2169113075"/>
                    </a:ext>
                  </a:extLst>
                </a:gridCol>
                <a:gridCol w="1834217">
                  <a:extLst>
                    <a:ext uri="{9D8B030D-6E8A-4147-A177-3AD203B41FA5}">
                      <a16:colId xmlns:a16="http://schemas.microsoft.com/office/drawing/2014/main" val="1129112847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36721635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effectLst/>
                        </a:rPr>
                        <a:t>Reader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Format Type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Data Description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/>
                </a:tc>
                <a:extLst>
                  <a:ext uri="{0D108BD9-81ED-4DB2-BD59-A6C34878D82A}">
                    <a16:rowId xmlns:a16="http://schemas.microsoft.com/office/drawing/2014/main" val="23886477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SG" sz="2000" b="1" dirty="0" err="1">
                          <a:effectLst/>
                          <a:latin typeface="Consolas" panose="020B0609020204030204" pitchFamily="49" charset="0"/>
                        </a:rPr>
                        <a:t>read_csv</a:t>
                      </a:r>
                      <a:r>
                        <a:rPr lang="en-SG" sz="2000" b="1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1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 dirty="0">
                          <a:effectLst/>
                        </a:rPr>
                        <a:t>text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 dirty="0">
                          <a:effectLst/>
                        </a:rPr>
                        <a:t>CSV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38937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SG" sz="2000" b="1" dirty="0" err="1">
                          <a:effectLst/>
                          <a:latin typeface="Consolas" panose="020B0609020204030204" pitchFamily="49" charset="0"/>
                        </a:rPr>
                        <a:t>read_html</a:t>
                      </a:r>
                      <a:r>
                        <a:rPr lang="en-SG" sz="2000" b="1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1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text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HTML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23661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err="1">
                          <a:effectLst/>
                          <a:latin typeface="Consolas" panose="020B0609020204030204" pitchFamily="49" charset="0"/>
                        </a:rPr>
                        <a:t>read_clipboard</a:t>
                      </a:r>
                      <a:r>
                        <a:rPr lang="en-SG" sz="2000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text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Local clipboard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6993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SG" sz="2000" b="1" dirty="0" err="1">
                          <a:effectLst/>
                          <a:latin typeface="Consolas" panose="020B0609020204030204" pitchFamily="49" charset="0"/>
                        </a:rPr>
                        <a:t>read_excel</a:t>
                      </a:r>
                      <a:r>
                        <a:rPr lang="en-SG" sz="2000" b="1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1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binary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MS Excel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30712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err="1">
                          <a:effectLst/>
                          <a:latin typeface="Consolas" panose="020B0609020204030204" pitchFamily="49" charset="0"/>
                        </a:rPr>
                        <a:t>read_stata</a:t>
                      </a:r>
                      <a:r>
                        <a:rPr lang="en-SG" sz="2000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binary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Stata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91181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err="1">
                          <a:effectLst/>
                          <a:latin typeface="Consolas" panose="020B0609020204030204" pitchFamily="49" charset="0"/>
                        </a:rPr>
                        <a:t>read_sas</a:t>
                      </a:r>
                      <a:r>
                        <a:rPr lang="en-SG" sz="2000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binary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SAS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42444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err="1">
                          <a:effectLst/>
                          <a:latin typeface="Consolas" panose="020B0609020204030204" pitchFamily="49" charset="0"/>
                        </a:rPr>
                        <a:t>read_spss</a:t>
                      </a:r>
                      <a:r>
                        <a:rPr lang="en-SG" sz="2000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binary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SPSS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6595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err="1">
                          <a:effectLst/>
                          <a:latin typeface="Consolas" panose="020B0609020204030204" pitchFamily="49" charset="0"/>
                        </a:rPr>
                        <a:t>read_pickle</a:t>
                      </a:r>
                      <a:r>
                        <a:rPr lang="en-SG" sz="2000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binary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Python Pickle Format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54790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err="1">
                          <a:effectLst/>
                          <a:latin typeface="Consolas" panose="020B0609020204030204" pitchFamily="49" charset="0"/>
                        </a:rPr>
                        <a:t>read_sql</a:t>
                      </a:r>
                      <a:r>
                        <a:rPr lang="en-SG" sz="2000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 dirty="0">
                          <a:effectLst/>
                        </a:rPr>
                        <a:t>SQL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>
                          <a:effectLst/>
                        </a:rPr>
                        <a:t>SQL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054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err="1">
                          <a:effectLst/>
                          <a:latin typeface="Consolas" panose="020B0609020204030204" pitchFamily="49" charset="0"/>
                        </a:rPr>
                        <a:t>read_gbq</a:t>
                      </a:r>
                      <a:r>
                        <a:rPr lang="en-SG" sz="2000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 dirty="0">
                          <a:effectLst/>
                        </a:rPr>
                        <a:t>SQL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 dirty="0">
                          <a:effectLst/>
                        </a:rPr>
                        <a:t>Google </a:t>
                      </a:r>
                      <a:r>
                        <a:rPr lang="en-SG" sz="2000" dirty="0" err="1">
                          <a:effectLst/>
                        </a:rPr>
                        <a:t>BigQuery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7892134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831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Grouping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 err="1"/>
              <a:t>Analysing</a:t>
            </a:r>
            <a:r>
              <a:rPr lang="en-US" dirty="0"/>
              <a:t> aggregated statistics of some variables are often of interest in data analytics.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Aggregated statistics are calculated based on grouped data.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DataFrame can be grouped by one or more variables using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Attached to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can be any method for the calculation of the aggregated statistics.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201" y="3267150"/>
            <a:ext cx="8229599" cy="451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groupby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List_of_Labels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]).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anymethod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267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Sometimes, we may need to transform the values of a variable.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For instance, log-transformation can help to </a:t>
            </a:r>
            <a:r>
              <a:rPr lang="en-US" dirty="0" err="1"/>
              <a:t>stabilise</a:t>
            </a:r>
            <a:r>
              <a:rPr lang="en-US" dirty="0"/>
              <a:t> the variance of a variable.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Python, there are various functions to transform variables.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For example, the log-transformation of a numeric variable can be carried out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log()</a:t>
            </a:r>
            <a:r>
              <a:rPr lang="en-US" dirty="0"/>
              <a:t> function from the NumPy package.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201" y="3788260"/>
            <a:ext cx="8229599" cy="451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new_var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474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Standardisation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Sometimes, variables included clustering could be measured at different scales and do not contribute equally to the analysis.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Hence, we need to </a:t>
            </a:r>
            <a:r>
              <a:rPr lang="en-US" dirty="0" err="1"/>
              <a:t>standardise</a:t>
            </a:r>
            <a:r>
              <a:rPr lang="en-US" dirty="0"/>
              <a:t> or </a:t>
            </a:r>
            <a:r>
              <a:rPr lang="en-US" dirty="0" err="1"/>
              <a:t>normalise</a:t>
            </a:r>
            <a:r>
              <a:rPr lang="en-US" dirty="0"/>
              <a:t> them.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standardisation</a:t>
            </a:r>
            <a:r>
              <a:rPr lang="en-US" dirty="0"/>
              <a:t> function can be found in the “scikit-learn” package.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 err="1"/>
              <a:t>standardise</a:t>
            </a:r>
            <a:r>
              <a:rPr lang="en-US" dirty="0"/>
              <a:t> a variable in the traditional way, we need to find the mean and the standard deviation of the variable first.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201" y="3788261"/>
            <a:ext cx="8229599" cy="102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354013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var_mean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"])</a:t>
            </a:r>
          </a:p>
          <a:p>
            <a:pPr marL="354013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var_std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"])</a:t>
            </a:r>
          </a:p>
          <a:p>
            <a:pPr marL="354013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std_var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–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var_mean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/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var_std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884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 err="1"/>
              <a:t>Normalisation</a:t>
            </a:r>
            <a:r>
              <a:rPr lang="en-US" dirty="0"/>
              <a:t> is another transformation method to scale down a variable.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values of a </a:t>
            </a:r>
            <a:r>
              <a:rPr lang="en-US" dirty="0" err="1"/>
              <a:t>normalised</a:t>
            </a:r>
            <a:r>
              <a:rPr lang="en-US" dirty="0"/>
              <a:t> variable can only be in the interval [0, 1].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normalisation</a:t>
            </a:r>
            <a:r>
              <a:rPr lang="en-US" dirty="0"/>
              <a:t> function can also be found in the “scikit-learn” package.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 err="1"/>
              <a:t>normalise</a:t>
            </a:r>
            <a:r>
              <a:rPr lang="en-US" dirty="0"/>
              <a:t> a variable in the traditional, we need to find the minimum and maximum of the variable first.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201" y="3429000"/>
            <a:ext cx="8229599" cy="134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765550" indent="-2782888"/>
            <a:r>
              <a:rPr lang="da-DK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var_min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da-DK" sz="20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da-DK" sz="20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da-DK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da-DK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"])</a:t>
            </a:r>
          </a:p>
          <a:p>
            <a:pPr marL="3765550" indent="-2782888"/>
            <a:r>
              <a:rPr lang="da-DK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var_max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da-DK" sz="200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da-DK" sz="20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da-DK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da-DK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"])</a:t>
            </a:r>
          </a:p>
          <a:p>
            <a:pPr marL="3943350" indent="-2960688"/>
            <a:r>
              <a:rPr lang="da-DK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da-DK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norm_var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(</a:t>
            </a:r>
            <a:r>
              <a:rPr lang="da-DK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da-DK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– </a:t>
            </a:r>
            <a:r>
              <a:rPr lang="da-DK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var_min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b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/ (</a:t>
            </a:r>
            <a:r>
              <a:rPr lang="da-DK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var_max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da-DK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var_min</a:t>
            </a:r>
            <a:r>
              <a:rPr lang="da-DK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5794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5419794"/>
          </a:xfrm>
        </p:spPr>
        <p:txBody>
          <a:bodyPr/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Read in the data file “</a:t>
            </a:r>
            <a:r>
              <a:rPr lang="en-US" dirty="0" err="1">
                <a:solidFill>
                  <a:schemeClr val="tx1"/>
                </a:solidFill>
              </a:rPr>
              <a:t>car_price_model.csv</a:t>
            </a:r>
            <a:r>
              <a:rPr lang="en-US" dirty="0">
                <a:solidFill>
                  <a:schemeClr val="tx1"/>
                </a:solidFill>
              </a:rPr>
              <a:t>” into Python as a pandas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. The data file contains 4 variables: Year, Make, Model, and Price.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Print the DataFrame and check on its dimension.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Drop the rows where at least one element is missing.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Since the prices stored in the “Price” variable are in US dollars, add a new column named “SGD Price” that is 1.5 times of the “Price”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the mean price (in SGD) of each car Make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Fifth Activity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41507"/>
              </p:ext>
            </p:extLst>
          </p:nvPr>
        </p:nvGraphicFramePr>
        <p:xfrm>
          <a:off x="2190294" y="5267296"/>
          <a:ext cx="2897698" cy="124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ackager Shell Object" showAsIcon="1" r:id="rId5" imgW="1112400" imgH="478800" progId="Package">
                  <p:embed/>
                </p:oleObj>
              </mc:Choice>
              <mc:Fallback>
                <p:oleObj name="Packager Shell Object" showAsIcon="1" r:id="rId5" imgW="1112400" imgH="478800" progId="Packag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0294" y="5267296"/>
                        <a:ext cx="2897698" cy="1248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21093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happens to the bin edges in the </a:t>
            </a:r>
            <a:r>
              <a:rPr lang="en-US" dirty="0" err="1"/>
              <a:t>discretisation</a:t>
            </a:r>
            <a:r>
              <a:rPr lang="en-US" dirty="0"/>
              <a:t> process using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cut()</a:t>
            </a:r>
            <a:r>
              <a:rPr lang="en-US" dirty="0"/>
              <a:t> function?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log-transformation/</a:t>
            </a:r>
            <a:r>
              <a:rPr lang="en-US" dirty="0" err="1"/>
              <a:t>normalisation</a:t>
            </a:r>
            <a:r>
              <a:rPr lang="en-US" dirty="0"/>
              <a:t>/</a:t>
            </a:r>
            <a:r>
              <a:rPr lang="en-US" dirty="0" err="1"/>
              <a:t>standardisation</a:t>
            </a:r>
            <a:r>
              <a:rPr lang="en-US" dirty="0"/>
              <a:t> necessary? What is the main difference between </a:t>
            </a:r>
            <a:r>
              <a:rPr lang="en-US" dirty="0" err="1"/>
              <a:t>normalisation</a:t>
            </a:r>
            <a:r>
              <a:rPr lang="en-US" dirty="0"/>
              <a:t> and standardization?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05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Display pandas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15232"/>
          </a:xfrm>
        </p:spPr>
        <p:txBody>
          <a:bodyPr/>
          <a:lstStyle/>
          <a:p>
            <a:pPr marL="354013" indent="-354013"/>
            <a:endParaRPr lang="en-US" dirty="0"/>
          </a:p>
          <a:p>
            <a:pPr marL="354013" indent="-354013"/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6BA542-D7E8-4835-A575-349301C2A457}"/>
              </a:ext>
            </a:extLst>
          </p:cNvPr>
          <p:cNvSpPr txBox="1">
            <a:spLocks/>
          </p:cNvSpPr>
          <p:nvPr/>
        </p:nvSpPr>
        <p:spPr>
          <a:xfrm>
            <a:off x="457200" y="1295400"/>
            <a:ext cx="8229600" cy="5115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/>
            <a:r>
              <a:rPr lang="en-US" dirty="0"/>
              <a:t>We can 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function to display the whole DataFrame.</a:t>
            </a:r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Alternatively,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display()</a:t>
            </a:r>
            <a:r>
              <a:rPr lang="en-US" dirty="0"/>
              <a:t> function achieves the same.</a:t>
            </a:r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Another possibility is to print the DataFrames without any function.</a:t>
            </a:r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>
                <a:latin typeface="+mj-lt"/>
              </a:rPr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.head()</a:t>
            </a:r>
            <a:r>
              <a:rPr lang="en-US" dirty="0">
                <a:latin typeface="+mj-lt"/>
              </a:rPr>
              <a:t> method to display the first five rows of a DataFrame.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369DE-B48C-4D60-B827-1F5BA1C7E34C}"/>
              </a:ext>
            </a:extLst>
          </p:cNvPr>
          <p:cNvSpPr/>
          <p:nvPr/>
        </p:nvSpPr>
        <p:spPr>
          <a:xfrm>
            <a:off x="457200" y="1741426"/>
            <a:ext cx="8229599" cy="392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B31BC-EB0C-4E69-8FA3-03D26280E2CC}"/>
              </a:ext>
            </a:extLst>
          </p:cNvPr>
          <p:cNvSpPr/>
          <p:nvPr/>
        </p:nvSpPr>
        <p:spPr>
          <a:xfrm>
            <a:off x="457200" y="2700071"/>
            <a:ext cx="8229599" cy="392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display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39419-4D98-43F4-A676-B62E47D92F10}"/>
              </a:ext>
            </a:extLst>
          </p:cNvPr>
          <p:cNvSpPr/>
          <p:nvPr/>
        </p:nvSpPr>
        <p:spPr>
          <a:xfrm>
            <a:off x="457200" y="3569669"/>
            <a:ext cx="8229599" cy="392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endParaRPr lang="en-SG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37631-A8BE-4829-9EB6-9D21FA5EC36C}"/>
              </a:ext>
            </a:extLst>
          </p:cNvPr>
          <p:cNvSpPr/>
          <p:nvPr/>
        </p:nvSpPr>
        <p:spPr>
          <a:xfrm>
            <a:off x="457200" y="4439267"/>
            <a:ext cx="8229599" cy="392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.head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SG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21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Data Selection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7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 Columns by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a list of variable names to select specific columns of a DataFrame.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variable names must be put within a pair of quotation marks.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access one column, put the variable name as string inside the index operator directly.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2D2B3-A02E-453C-8F39-8DC1EDB595BC}"/>
              </a:ext>
            </a:extLst>
          </p:cNvPr>
          <p:cNvSpPr/>
          <p:nvPr/>
        </p:nvSpPr>
        <p:spPr>
          <a:xfrm>
            <a:off x="457201" y="2181865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nl-NL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DataFrame_name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[["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var_name1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", "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var_name2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nl-NL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]]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78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column selection  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222" y="961472"/>
            <a:ext cx="7418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Suppose we have a dataset on fruits, prices, and country of origin </a:t>
            </a:r>
          </a:p>
          <a:p>
            <a:pPr marL="811213" lvl="1" indent="-354013">
              <a:buFont typeface="Wingdings" panose="05000000000000000000" pitchFamily="2" charset="2"/>
              <a:buChar char="Ø"/>
            </a:pPr>
            <a:r>
              <a:rPr lang="en-US" dirty="0"/>
              <a:t>imported as Pandas </a:t>
            </a:r>
            <a:r>
              <a:rPr lang="en-US" dirty="0" err="1"/>
              <a:t>dataframe</a:t>
            </a:r>
            <a:r>
              <a:rPr lang="en-US" dirty="0"/>
              <a:t> and named as Imports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1339" y="3847515"/>
            <a:ext cx="690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fruits and their prices, we use Imports[[‘Fruits’, ‘Prices’]]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524" t="44264" r="52441" b="33927"/>
          <a:stretch/>
        </p:blipFill>
        <p:spPr>
          <a:xfrm>
            <a:off x="2947874" y="4347121"/>
            <a:ext cx="2712761" cy="1953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6900D-145C-C16B-AC2F-2FA2095E3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71" y="2053316"/>
            <a:ext cx="1708238" cy="812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F24CEF-0065-FE97-B948-1BA3C0466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47" y="1682660"/>
            <a:ext cx="2863997" cy="17463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CEFB03-E514-8272-F341-68D7CECC0D40}"/>
              </a:ext>
            </a:extLst>
          </p:cNvPr>
          <p:cNvSpPr/>
          <p:nvPr/>
        </p:nvSpPr>
        <p:spPr>
          <a:xfrm>
            <a:off x="6665886" y="1488498"/>
            <a:ext cx="1733308" cy="83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You may use your own path to the file</a:t>
            </a:r>
          </a:p>
        </p:txBody>
      </p:sp>
    </p:spTree>
    <p:extLst>
      <p:ext uri="{BB962C8B-B14F-4D97-AF65-F5344CB8AC3E}">
        <p14:creationId xmlns:p14="http://schemas.microsoft.com/office/powerpoint/2010/main" val="1043278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11"/>
  <p:tag name="TAG_BACKING_FORM_KEY" val="2229284-c:\users\sim\desktop\anl252 articulate\anl252_su1_ch1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2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91"/>
  <p:tag name="ARTICULATE_AUDIO_RECORDED" val="1"/>
  <p:tag name="ELAPSEDTIME" val="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BULLET_18" val="8226"/>
  <p:tag name="BULLET_19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10"/>
  <p:tag name="ARTICULATE_AUDIO_RECORDED" val="1"/>
  <p:tag name="ELAPSEDTIME" val="3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11"/>
  <p:tag name="ARTICULATE_AUDIO_RECORDED" val="1"/>
  <p:tag name="ELAPSEDTIM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BULLET_5" val="8226"/>
  <p:tag name="BULLET_6" val="8226"/>
  <p:tag name="MARGIN_1" val="0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18"/>
  <p:tag name="ARTICULATE_AUDIO_RECORDED" val="1"/>
  <p:tag name="ELAPSEDTIME" val="7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20"/>
  <p:tag name="ARTICULATE_AUDIO_RECORDED" val="1"/>
  <p:tag name="ELAPSEDTIME" val="77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27"/>
  <p:tag name="ARTICULATE_AUDIO_RECORDED" val="1"/>
  <p:tag name="ELAPSEDTIME" val="7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2"/>
  <p:tag name="ARTICULATE_AUDIO_RECORDED" val="1"/>
  <p:tag name="ELAPSEDTIME" val="112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39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40.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81"/>
  <p:tag name="ARTICULATE_USED_LAYOUT" val="2"/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MARGIN_1" val="0"/>
  <p:tag name="MARGIN_2" val="36"/>
  <p:tag name="MARGIN_3" val="72"/>
  <p:tag name="MARGIN_4" val="108"/>
  <p:tag name="MARGIN_5" val="144"/>
  <p:tag name="FONT_SIZE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6"/>
  <p:tag name="ARTICULATE_AUDIO_RECORDED" val="1"/>
  <p:tag name="ELAPSEDTIME" val="52.4"/>
  <p:tag name="ARTICULATE_USED_LAYOUT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7"/>
  <p:tag name="ARTICULATE_AUDIO_RECORDED" val="1"/>
  <p:tag name="ELAPSEDTIME" val="48.5"/>
  <p:tag name="ARTICULATE_USED_LAYOUT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8"/>
  <p:tag name="ARTICULATE_AUDIO_RECORDED" val="1"/>
  <p:tag name="ELAPSEDTIME" val="17.5"/>
  <p:tag name="ARTICULATE_USED_LAYOUT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9"/>
  <p:tag name="ARTICULATE_AUDIO_RECORDED" val="1"/>
  <p:tag name="ELAPSEDTIME" val="42.4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40"/>
  <p:tag name="ARTICULATE_AUDIO_RECORDED" val="1"/>
  <p:tag name="ELAPSEDTIME" val="15.7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41"/>
  <p:tag name="ARTICULATE_AUDIO_RECORDED" val="1"/>
  <p:tag name="ELAPSEDTIME" val="27.9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42"/>
  <p:tag name="ARTICULATE_AUDIO_RECORDED" val="1"/>
  <p:tag name="ELAPSEDTIME" val="19.3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8"/>
  <p:tag name="ARTICULATE_AUDIO_RECORDED" val="1"/>
  <p:tag name="ELAPSEDTIME" val="76.6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80.4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47"/>
  <p:tag name="ARTICULATE_AUDIO_RECORDED" val="1"/>
  <p:tag name="ELAPSEDTIME" val="103.8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48"/>
  <p:tag name="ARTICULATE_AUDIO_RECORDED" val="1"/>
  <p:tag name="ELAPSEDTIME" val="156.2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49"/>
  <p:tag name="ARTICULATE_AUDIO_RECORDED" val="1"/>
  <p:tag name="ELAPSEDTIME" val="112.1"/>
  <p:tag name="ARTICULATE_USED_LAYOU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52"/>
  <p:tag name="ARTICULATE_AUDIO_RECORDED" val="1"/>
  <p:tag name="ELAPSEDTIME" val="127.8"/>
  <p:tag name="ARTICULATE_USED_LAYOU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55"/>
  <p:tag name="ARTICULATE_AUDIO_RECORDED" val="1"/>
  <p:tag name="ELAPSEDTIME" val="66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58"/>
  <p:tag name="ARTICULATE_AUDIO_RECORDED" val="1"/>
  <p:tag name="ELAPSEDTIME" val="130.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59"/>
  <p:tag name="ARTICULATE_AUDIO_RECORDED" val="1"/>
  <p:tag name="ELAPSEDTIME" val="71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77"/>
  <p:tag name="ARTICULATE_AUDIO_RECORDED" val="1"/>
  <p:tag name="ELAPSEDTIME" val="80.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65"/>
  <p:tag name="ARTICULATE_AUDIO_RECORDED" val="1"/>
  <p:tag name="ELAPSEDTIME" val="146.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MARGIN_1" val="0"/>
  <p:tag name="MARGIN_2" val="36"/>
  <p:tag name="MARGIN_3" val="72"/>
  <p:tag name="MARGIN_4" val="108"/>
  <p:tag name="MARGIN_5" val="144"/>
  <p:tag name="FONT_SIZE" val="1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67"/>
  <p:tag name="ARTICULATE_AUDIO_RECORDED" val="1"/>
  <p:tag name="ELAPSEDTIME" val="58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69"/>
  <p:tag name="ARTICULATE_AUDIO_RECORDED" val="1"/>
  <p:tag name="ELAPSEDTIME" val="53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71"/>
  <p:tag name="ARTICULATE_AUDIO_RECORDED" val="1"/>
  <p:tag name="ELAPSEDTIME" val="6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72"/>
  <p:tag name="ARTICULATE_AUDIO_RECORDED" val="1"/>
  <p:tag name="ELAPSEDTIME" val="50.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UDIO_ID" val="268"/>
  <p:tag name="ARTICULATE_AUDIO_RECORDED" val="1"/>
  <p:tag name="ELAPSEDTIME" val="50.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SB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A1258361F104792B87D967037D439" ma:contentTypeVersion="0" ma:contentTypeDescription="Create a new document." ma:contentTypeScope="" ma:versionID="72d9905301751e4347c9ddc8332f4b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BC6695-9009-4E8C-96D7-2BD9B437109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223B4EA-C447-40BA-B202-65C1884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4110</Words>
  <Application>Microsoft Macintosh PowerPoint</Application>
  <PresentationFormat>On-screen Show (4:3)</PresentationFormat>
  <Paragraphs>457</Paragraphs>
  <Slides>55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DengXian</vt:lpstr>
      <vt:lpstr>宋体</vt:lpstr>
      <vt:lpstr>宋体</vt:lpstr>
      <vt:lpstr>ヒラギノ角ゴ Pro W3</vt:lpstr>
      <vt:lpstr>Arial</vt:lpstr>
      <vt:lpstr>Calibri</vt:lpstr>
      <vt:lpstr>Calibri Light</vt:lpstr>
      <vt:lpstr>Consolas</vt:lpstr>
      <vt:lpstr>Courier New</vt:lpstr>
      <vt:lpstr>Lucida Sans</vt:lpstr>
      <vt:lpstr>Palatino Linotype</vt:lpstr>
      <vt:lpstr>Times New Roman</vt:lpstr>
      <vt:lpstr>Wingdings</vt:lpstr>
      <vt:lpstr>SBIZ</vt:lpstr>
      <vt:lpstr>Packager Shell Object</vt:lpstr>
      <vt:lpstr>Study Unit 4  Data Management </vt:lpstr>
      <vt:lpstr>Import Data</vt:lpstr>
      <vt:lpstr>pandas Package</vt:lpstr>
      <vt:lpstr>Import Data</vt:lpstr>
      <vt:lpstr>pandas Readers</vt:lpstr>
      <vt:lpstr>Display pandas DataFrames</vt:lpstr>
      <vt:lpstr>Data Selection</vt:lpstr>
      <vt:lpstr>Select Columns by Variables</vt:lpstr>
      <vt:lpstr>Example of column selection  </vt:lpstr>
      <vt:lpstr>Select Rows by Positions</vt:lpstr>
      <vt:lpstr>Example of row selection </vt:lpstr>
      <vt:lpstr>Select Rows by Indices</vt:lpstr>
      <vt:lpstr>Example of using row indices</vt:lpstr>
      <vt:lpstr>Select Cells by Positions and Indices</vt:lpstr>
      <vt:lpstr>Select Cells by Boolean Masking</vt:lpstr>
      <vt:lpstr>First Activity</vt:lpstr>
      <vt:lpstr>Discussion</vt:lpstr>
      <vt:lpstr>Second Activity</vt:lpstr>
      <vt:lpstr>Discussion</vt:lpstr>
      <vt:lpstr>Merge DataFrames (This section on data frames is optional)</vt:lpstr>
      <vt:lpstr>Append DataFrames by Rows</vt:lpstr>
      <vt:lpstr>Merge DataFrames by Columns</vt:lpstr>
      <vt:lpstr>Outer Join DataFrames with Some Common Variables</vt:lpstr>
      <vt:lpstr>Inner Join DataFrames with Some Common Variables</vt:lpstr>
      <vt:lpstr>Outer Join DataFrames with Some Common Observations</vt:lpstr>
      <vt:lpstr>Inner Join DataFrames with Some Common Observations</vt:lpstr>
      <vt:lpstr>Outer Join DataFrames with Different Shapes</vt:lpstr>
      <vt:lpstr>Inner Join DataFrames with Different Shapes</vt:lpstr>
      <vt:lpstr>Concatenate DataFrames</vt:lpstr>
      <vt:lpstr>Third Activity</vt:lpstr>
      <vt:lpstr>Missing Data  and Outliers</vt:lpstr>
      <vt:lpstr>Missing Data</vt:lpstr>
      <vt:lpstr>Identify Missing Data</vt:lpstr>
      <vt:lpstr>Locate Missing Data (I)</vt:lpstr>
      <vt:lpstr>Example of Locating Missing Data (I)</vt:lpstr>
      <vt:lpstr>Locate Missing Data (II)</vt:lpstr>
      <vt:lpstr>Example of Locating Missing Data (II)</vt:lpstr>
      <vt:lpstr>Delete Missing Data</vt:lpstr>
      <vt:lpstr>Example of Deleting Missing Data</vt:lpstr>
      <vt:lpstr>Replace Missing Data</vt:lpstr>
      <vt:lpstr>Example of Replacement</vt:lpstr>
      <vt:lpstr>Outliers</vt:lpstr>
      <vt:lpstr>Detect and Remove Outliers</vt:lpstr>
      <vt:lpstr>Example of Outliers (I)</vt:lpstr>
      <vt:lpstr>Example of Outliers (II)</vt:lpstr>
      <vt:lpstr>Fourth Activity</vt:lpstr>
      <vt:lpstr>Data Modification</vt:lpstr>
      <vt:lpstr>Sort Data</vt:lpstr>
      <vt:lpstr>Discretisation</vt:lpstr>
      <vt:lpstr>Grouping Data</vt:lpstr>
      <vt:lpstr>Transformation</vt:lpstr>
      <vt:lpstr>Standardisation</vt:lpstr>
      <vt:lpstr>Normalisation</vt:lpstr>
      <vt:lpstr>Fifth Activity</vt:lpstr>
      <vt:lpstr>Discussion</vt:lpstr>
    </vt:vector>
  </TitlesOfParts>
  <Company>SIM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ZHU SIYING</cp:lastModifiedBy>
  <cp:revision>278</cp:revision>
  <dcterms:created xsi:type="dcterms:W3CDTF">2012-07-12T02:13:12Z</dcterms:created>
  <dcterms:modified xsi:type="dcterms:W3CDTF">2022-12-28T08:53:56Z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4D116010-0E69-487B-9C67-76934B79BCFE</vt:lpwstr>
  </property>
  <property fmtid="{D5CDD505-2E9C-101B-9397-08002B2CF9AE}" pid="6" name="ArticulateProjectFull">
    <vt:lpwstr>C:\Users\SIM\Desktop\ANL252 Articulate\ANL252_SU1_Ch1.ppta</vt:lpwstr>
  </property>
</Properties>
</file>