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notesSlides/notesSlide7.xml" ContentType="application/vnd.openxmlformats-officedocument.presentationml.notesSlide+xml"/>
  <Override PartName="/ppt/tags/tag26.xml" ContentType="application/vnd.openxmlformats-officedocument.presentationml.tags+xml"/>
  <Override PartName="/ppt/notesSlides/notesSlide8.xml" ContentType="application/vnd.openxmlformats-officedocument.presentationml.notesSlide+xml"/>
  <Override PartName="/ppt/tags/tag27.xml" ContentType="application/vnd.openxmlformats-officedocument.presentationml.tags+xml"/>
  <Override PartName="/ppt/notesSlides/notesSlide9.xml" ContentType="application/vnd.openxmlformats-officedocument.presentationml.notesSlide+xml"/>
  <Override PartName="/ppt/tags/tag28.xml" ContentType="application/vnd.openxmlformats-officedocument.presentationml.tags+xml"/>
  <Override PartName="/ppt/notesSlides/notesSlide10.xml" ContentType="application/vnd.openxmlformats-officedocument.presentationml.notesSlide+xml"/>
  <Override PartName="/ppt/tags/tag29.xml" ContentType="application/vnd.openxmlformats-officedocument.presentationml.tags+xml"/>
  <Override PartName="/ppt/notesSlides/notesSlide11.xml" ContentType="application/vnd.openxmlformats-officedocument.presentationml.notesSlide+xml"/>
  <Override PartName="/ppt/tags/tag30.xml" ContentType="application/vnd.openxmlformats-officedocument.presentationml.tags+xml"/>
  <Override PartName="/ppt/notesSlides/notesSlide12.xml" ContentType="application/vnd.openxmlformats-officedocument.presentationml.notesSlide+xml"/>
  <Override PartName="/ppt/tags/tag31.xml" ContentType="application/vnd.openxmlformats-officedocument.presentationml.tags+xml"/>
  <Override PartName="/ppt/notesSlides/notesSlide13.xml" ContentType="application/vnd.openxmlformats-officedocument.presentationml.notesSlide+xml"/>
  <Override PartName="/ppt/tags/tag32.xml" ContentType="application/vnd.openxmlformats-officedocument.presentationml.tags+xml"/>
  <Override PartName="/ppt/notesSlides/notesSlide14.xml" ContentType="application/vnd.openxmlformats-officedocument.presentationml.notesSlide+xml"/>
  <Override PartName="/ppt/tags/tag33.xml" ContentType="application/vnd.openxmlformats-officedocument.presentationml.tags+xml"/>
  <Override PartName="/ppt/notesSlides/notesSlide15.xml" ContentType="application/vnd.openxmlformats-officedocument.presentationml.notesSlide+xml"/>
  <Override PartName="/ppt/tags/tag34.xml" ContentType="application/vnd.openxmlformats-officedocument.presentationml.tags+xml"/>
  <Override PartName="/ppt/notesSlides/notesSlide16.xml" ContentType="application/vnd.openxmlformats-officedocument.presentationml.notesSlide+xml"/>
  <Override PartName="/ppt/tags/tag35.xml" ContentType="application/vnd.openxmlformats-officedocument.presentationml.tags+xml"/>
  <Override PartName="/ppt/notesSlides/notesSlide17.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18.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9.xml" ContentType="application/vnd.openxmlformats-officedocument.presentationml.notesSlide+xml"/>
  <Override PartName="/ppt/tags/tag42.xml" ContentType="application/vnd.openxmlformats-officedocument.presentationml.tags+xml"/>
  <Override PartName="/ppt/notesSlides/notesSlide20.xml" ContentType="application/vnd.openxmlformats-officedocument.presentationml.notesSlide+xml"/>
  <Override PartName="/ppt/tags/tag43.xml" ContentType="application/vnd.openxmlformats-officedocument.presentationml.tags+xml"/>
  <Override PartName="/ppt/notesSlides/notesSlide21.xml" ContentType="application/vnd.openxmlformats-officedocument.presentationml.notesSlide+xml"/>
  <Override PartName="/ppt/tags/tag44.xml" ContentType="application/vnd.openxmlformats-officedocument.presentationml.tags+xml"/>
  <Override PartName="/ppt/notesSlides/notesSlide22.xml" ContentType="application/vnd.openxmlformats-officedocument.presentationml.notesSlide+xml"/>
  <Override PartName="/ppt/tags/tag45.xml" ContentType="application/vnd.openxmlformats-officedocument.presentationml.tags+xml"/>
  <Override PartName="/ppt/notesSlides/notesSlide23.xml" ContentType="application/vnd.openxmlformats-officedocument.presentationml.notesSlide+xml"/>
  <Override PartName="/ppt/tags/tag46.xml" ContentType="application/vnd.openxmlformats-officedocument.presentationml.tags+xml"/>
  <Override PartName="/ppt/notesSlides/notesSlide24.xml" ContentType="application/vnd.openxmlformats-officedocument.presentationml.notesSlide+xml"/>
  <Override PartName="/ppt/tags/tag47.xml" ContentType="application/vnd.openxmlformats-officedocument.presentationml.tags+xml"/>
  <Override PartName="/ppt/notesSlides/notesSlide25.xml" ContentType="application/vnd.openxmlformats-officedocument.presentationml.notesSlide+xml"/>
  <Override PartName="/ppt/tags/tag48.xml" ContentType="application/vnd.openxmlformats-officedocument.presentationml.tags+xml"/>
  <Override PartName="/ppt/notesSlides/notesSlide26.xml" ContentType="application/vnd.openxmlformats-officedocument.presentationml.notesSlide+xml"/>
  <Override PartName="/ppt/tags/tag49.xml" ContentType="application/vnd.openxmlformats-officedocument.presentationml.tags+xml"/>
  <Override PartName="/ppt/notesSlides/notesSlide27.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28.xml" ContentType="application/vnd.openxmlformats-officedocument.presentationml.notesSlide+xml"/>
  <Override PartName="/ppt/tags/tag53.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54.xml" ContentType="application/vnd.openxmlformats-officedocument.presentationml.tags+xml"/>
  <Override PartName="/ppt/notesSlides/notesSlide31.xml" ContentType="application/vnd.openxmlformats-officedocument.presentationml.notesSlide+xml"/>
  <Override PartName="/ppt/tags/tag55.xml" ContentType="application/vnd.openxmlformats-officedocument.presentationml.tags+xml"/>
  <Override PartName="/ppt/notesSlides/notesSlide32.xml" ContentType="application/vnd.openxmlformats-officedocument.presentationml.notesSlide+xml"/>
  <Override PartName="/ppt/tags/tag56.xml" ContentType="application/vnd.openxmlformats-officedocument.presentationml.tags+xml"/>
  <Override PartName="/ppt/notesSlides/notesSlide33.xml" ContentType="application/vnd.openxmlformats-officedocument.presentationml.notesSlide+xml"/>
  <Override PartName="/ppt/tags/tag57.xml" ContentType="application/vnd.openxmlformats-officedocument.presentationml.tags+xml"/>
  <Override PartName="/ppt/notesSlides/notesSlide34.xml" ContentType="application/vnd.openxmlformats-officedocument.presentationml.notesSlide+xml"/>
  <Override PartName="/ppt/tags/tag58.xml" ContentType="application/vnd.openxmlformats-officedocument.presentationml.tags+xml"/>
  <Override PartName="/ppt/notesSlides/notesSlide35.xml" ContentType="application/vnd.openxmlformats-officedocument.presentationml.notesSlide+xml"/>
  <Override PartName="/ppt/tags/tag59.xml" ContentType="application/vnd.openxmlformats-officedocument.presentationml.tags+xml"/>
  <Override PartName="/ppt/notesSlides/notesSlide36.xml" ContentType="application/vnd.openxmlformats-officedocument.presentationml.notesSlide+xml"/>
  <Override PartName="/ppt/tags/tag60.xml" ContentType="application/vnd.openxmlformats-officedocument.presentationml.tags+xml"/>
  <Override PartName="/ppt/notesSlides/notesSlide37.xml" ContentType="application/vnd.openxmlformats-officedocument.presentationml.notesSlide+xml"/>
  <Override PartName="/ppt/tags/tag61.xml" ContentType="application/vnd.openxmlformats-officedocument.presentationml.tags+xml"/>
  <Override PartName="/ppt/notesSlides/notesSlide38.xml" ContentType="application/vnd.openxmlformats-officedocument.presentationml.notesSlide+xml"/>
  <Override PartName="/ppt/tags/tag62.xml" ContentType="application/vnd.openxmlformats-officedocument.presentationml.tags+xml"/>
  <Override PartName="/ppt/notesSlides/notesSlide39.xml" ContentType="application/vnd.openxmlformats-officedocument.presentationml.notesSlide+xml"/>
  <Override PartName="/ppt/tags/tag63.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64.xml" ContentType="application/vnd.openxmlformats-officedocument.presentationml.tags+xml"/>
  <Override PartName="/ppt/notesSlides/notesSlide42.xml" ContentType="application/vnd.openxmlformats-officedocument.presentationml.notesSlide+xml"/>
  <Override PartName="/ppt/tags/tag65.xml" ContentType="application/vnd.openxmlformats-officedocument.presentationml.tags+xml"/>
  <Override PartName="/ppt/notesSlides/notesSlide43.xml" ContentType="application/vnd.openxmlformats-officedocument.presentationml.notesSlide+xml"/>
  <Override PartName="/ppt/tags/tag66.xml" ContentType="application/vnd.openxmlformats-officedocument.presentationml.tags+xml"/>
  <Override PartName="/ppt/notesSlides/notesSlide44.xml" ContentType="application/vnd.openxmlformats-officedocument.presentationml.notesSlide+xml"/>
  <Override PartName="/ppt/tags/tag67.xml" ContentType="application/vnd.openxmlformats-officedocument.presentationml.tags+xml"/>
  <Override PartName="/ppt/notesSlides/notesSlide45.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2"/>
  </p:notesMasterIdLst>
  <p:handoutMasterIdLst>
    <p:handoutMasterId r:id="rId63"/>
  </p:handoutMasterIdLst>
  <p:sldIdLst>
    <p:sldId id="337" r:id="rId5"/>
    <p:sldId id="257" r:id="rId6"/>
    <p:sldId id="277" r:id="rId7"/>
    <p:sldId id="375" r:id="rId8"/>
    <p:sldId id="379" r:id="rId9"/>
    <p:sldId id="380" r:id="rId10"/>
    <p:sldId id="376" r:id="rId11"/>
    <p:sldId id="468" r:id="rId12"/>
    <p:sldId id="382" r:id="rId13"/>
    <p:sldId id="383" r:id="rId14"/>
    <p:sldId id="385" r:id="rId15"/>
    <p:sldId id="389" r:id="rId16"/>
    <p:sldId id="393" r:id="rId17"/>
    <p:sldId id="469" r:id="rId18"/>
    <p:sldId id="470" r:id="rId19"/>
    <p:sldId id="486" r:id="rId20"/>
    <p:sldId id="399" r:id="rId21"/>
    <p:sldId id="401" r:id="rId22"/>
    <p:sldId id="405" r:id="rId23"/>
    <p:sldId id="408" r:id="rId24"/>
    <p:sldId id="409" r:id="rId25"/>
    <p:sldId id="398" r:id="rId26"/>
    <p:sldId id="479" r:id="rId27"/>
    <p:sldId id="483" r:id="rId28"/>
    <p:sldId id="339" r:id="rId29"/>
    <p:sldId id="484" r:id="rId30"/>
    <p:sldId id="419" r:id="rId31"/>
    <p:sldId id="472" r:id="rId32"/>
    <p:sldId id="420" r:id="rId33"/>
    <p:sldId id="421" r:id="rId34"/>
    <p:sldId id="422" r:id="rId35"/>
    <p:sldId id="423" r:id="rId36"/>
    <p:sldId id="424" r:id="rId37"/>
    <p:sldId id="425" r:id="rId38"/>
    <p:sldId id="432" r:id="rId39"/>
    <p:sldId id="445" r:id="rId40"/>
    <p:sldId id="344" r:id="rId41"/>
    <p:sldId id="446" r:id="rId42"/>
    <p:sldId id="447" r:id="rId43"/>
    <p:sldId id="473" r:id="rId44"/>
    <p:sldId id="448" r:id="rId45"/>
    <p:sldId id="449" r:id="rId46"/>
    <p:sldId id="450" r:id="rId47"/>
    <p:sldId id="451" r:id="rId48"/>
    <p:sldId id="452" r:id="rId49"/>
    <p:sldId id="453" r:id="rId50"/>
    <p:sldId id="454" r:id="rId51"/>
    <p:sldId id="455" r:id="rId52"/>
    <p:sldId id="456" r:id="rId53"/>
    <p:sldId id="460" r:id="rId54"/>
    <p:sldId id="476" r:id="rId55"/>
    <p:sldId id="477" r:id="rId56"/>
    <p:sldId id="462" r:id="rId57"/>
    <p:sldId id="463" r:id="rId58"/>
    <p:sldId id="464" r:id="rId59"/>
    <p:sldId id="482" r:id="rId60"/>
    <p:sldId id="458" r:id="rId61"/>
  </p:sldIdLst>
  <p:sldSz cx="9144000" cy="6858000" type="screen4x3"/>
  <p:notesSz cx="9872663" cy="6797675"/>
  <p:custDataLst>
    <p:tags r:id="rId6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fred Koh Peng Yam (SUSS)" initials="AKPY(" lastIdx="1" clrIdx="0">
    <p:extLst>
      <p:ext uri="{19B8F6BF-5375-455C-9EA6-DF929625EA0E}">
        <p15:presenceInfo xmlns:p15="http://schemas.microsoft.com/office/powerpoint/2012/main" userId="Alfred Koh Peng Yam (SUS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8855"/>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37" autoAdjust="0"/>
    <p:restoredTop sz="71353" autoAdjust="0"/>
  </p:normalViewPr>
  <p:slideViewPr>
    <p:cSldViewPr snapToGrid="0">
      <p:cViewPr varScale="1">
        <p:scale>
          <a:sx n="62" d="100"/>
          <a:sy n="62" d="100"/>
        </p:scale>
        <p:origin x="1030" y="34"/>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handoutMaster" Target="handoutMasters/handoutMaster1.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gs" Target="tags/tag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0.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6526241"/>
            <a:ext cx="7020560" cy="27143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236913" y="509588"/>
            <a:ext cx="3398837"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7267" y="3228896"/>
            <a:ext cx="7898130" cy="3058954"/>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6526241"/>
            <a:ext cx="7020560" cy="27143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38.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ags" Target="../tags/tag50.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slide" Target="../slides/slide56.xml"/><Relationship Id="rId2" Type="http://schemas.openxmlformats.org/officeDocument/2006/relationships/notesMaster" Target="../notesMasters/notesMaster1.xml"/><Relationship Id="rId1" Type="http://schemas.openxmlformats.org/officeDocument/2006/relationships/tags" Target="../tags/tag68.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42164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637326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387554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endParaRPr lang="en-SG" kern="1200" dirty="0">
              <a:solidFill>
                <a:schemeClr val="tx1"/>
              </a:solidFill>
              <a:effectLst/>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609070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endParaRPr lang="en-SG" kern="1200" dirty="0">
              <a:solidFill>
                <a:schemeClr val="tx1"/>
              </a:solidFill>
              <a:effectLst/>
              <a:latin typeface="+mn-lt"/>
              <a:ea typeface="+mn-ea"/>
              <a:cs typeface="Arial" panose="020B0604020202020204" pitchFamily="34" charset="0"/>
            </a:endParaRPr>
          </a:p>
        </p:txBody>
      </p:sp>
    </p:spTree>
    <p:extLst>
      <p:ext uri="{BB962C8B-B14F-4D97-AF65-F5344CB8AC3E}">
        <p14:creationId xmlns:p14="http://schemas.microsoft.com/office/powerpoint/2010/main" val="288144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72753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11207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20827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5689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928111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44398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256990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endParaRPr lang="en-GB" kern="1200" dirty="0">
              <a:solidFill>
                <a:schemeClr val="tx1"/>
              </a:solidFill>
              <a:effectLst/>
              <a:latin typeface="+mj-lt"/>
              <a:ea typeface="+mn-ea"/>
              <a:cs typeface="Arial" panose="020B0604020202020204" pitchFamily="34" charset="0"/>
            </a:endParaRPr>
          </a:p>
        </p:txBody>
      </p:sp>
    </p:spTree>
    <p:extLst>
      <p:ext uri="{BB962C8B-B14F-4D97-AF65-F5344CB8AC3E}">
        <p14:creationId xmlns:p14="http://schemas.microsoft.com/office/powerpoint/2010/main" val="35001574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875548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625195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7635318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spcBef>
                <a:spcPts val="0"/>
              </a:spcBef>
              <a:buClrTx/>
              <a:buSzTx/>
              <a:buFontTx/>
              <a:buNone/>
              <a:tabLst/>
              <a:defRPr/>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25699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algn="l"/>
            <a:r>
              <a:rPr lang="en-US"/>
              <a:t>© 2021 Singapore University of Social Sciences.  All rights reserved.</a:t>
            </a:r>
            <a:endParaRPr lang="en-US" dirty="0"/>
          </a:p>
        </p:txBody>
      </p:sp>
    </p:spTree>
    <p:extLst>
      <p:ext uri="{BB962C8B-B14F-4D97-AF65-F5344CB8AC3E}">
        <p14:creationId xmlns:p14="http://schemas.microsoft.com/office/powerpoint/2010/main" val="28110528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lgn="just">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526593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1639317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637336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5060312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383624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endParaRPr lang="en-SG" sz="1800"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7804940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1178790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endParaRPr lang="en-SG" i="0"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22522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0" indent="0" algn="just" defTabSz="914400" rtl="0" eaLnBrk="1" fontAlgn="auto" latinLnBrk="0" hangingPunct="1">
              <a:spcBef>
                <a:spcPts val="0"/>
              </a:spcBef>
              <a:buClrTx/>
              <a:buSzTx/>
              <a:buFontTx/>
              <a:buNone/>
              <a:tabLst/>
              <a:defRPr/>
            </a:pPr>
            <a:endParaRPr lang="en-SG" sz="1200"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62215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marL="0" marR="0" lvl="0" indent="0" algn="l" defTabSz="914400" rtl="0" eaLnBrk="1" fontAlgn="auto" latinLnBrk="0" hangingPunct="1">
              <a:spcBef>
                <a:spcPts val="0"/>
              </a:spcBef>
              <a:buClrTx/>
              <a:buSzTx/>
              <a:buFontTx/>
              <a:buNone/>
              <a:tabLst/>
              <a:defRPr/>
            </a:pPr>
            <a:endParaRPr lang="en-GB" sz="1200"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endParaRPr lang="en-GB"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635318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algn="l"/>
            <a:r>
              <a:rPr lang="en-US"/>
              <a:t>© 2021 Singapore University of Social Sciences.  All rights reserved.</a:t>
            </a:r>
            <a:endParaRPr lang="en-US" dirty="0"/>
          </a:p>
        </p:txBody>
      </p:sp>
    </p:spTree>
    <p:extLst>
      <p:ext uri="{BB962C8B-B14F-4D97-AF65-F5344CB8AC3E}">
        <p14:creationId xmlns:p14="http://schemas.microsoft.com/office/powerpoint/2010/main" val="34328983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endParaRPr lang="en-GB" sz="1200"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5516366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spcBef>
                <a:spcPts val="0"/>
              </a:spcBef>
              <a:buClrTx/>
              <a:buSzTx/>
              <a:buFontTx/>
              <a:buNone/>
              <a:tabLst/>
              <a:defRPr/>
            </a:pPr>
            <a:endParaRPr lang="en-SG" i="0" u="none"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928279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just" defTabSz="914400" rtl="0" eaLnBrk="1" fontAlgn="auto" latinLnBrk="0" hangingPunct="1">
              <a:lnSpc>
                <a:spcPct val="130000"/>
              </a:lnSpc>
              <a:spcBef>
                <a:spcPts val="0"/>
              </a:spcBef>
              <a:spcAft>
                <a:spcPts val="600"/>
              </a:spcAft>
              <a:buClrTx/>
              <a:buSzTx/>
              <a:buFontTx/>
              <a:buNone/>
              <a:tabLst/>
              <a:defRPr/>
            </a:pPr>
            <a:endParaRPr lang="en-GB" kern="1200" dirty="0">
              <a:solidFill>
                <a:schemeClr val="tx1"/>
              </a:solidFill>
              <a:effectLst/>
              <a:latin typeface="Calibri" panose="020F0502020204030204" pitchFamily="34" charset="0"/>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724662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0961770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endParaRPr lang="en-GB"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356653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endParaRPr lang="en-SG" dirty="0">
              <a:effectLst/>
              <a:latin typeface="Palatino Linotype" panose="0204050205050503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67953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5627622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8CF854E-20CB-4ED7-8722-FCA536D762F6}"/>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r>
              <a:rPr lang="en-SG" sz="2000" dirty="0">
                <a:solidFill>
                  <a:schemeClr val="tx1"/>
                </a:solidFill>
                <a:latin typeface="+mn-lt"/>
              </a:rPr>
              <a:t>/57</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r>
              <a:rPr lang="en-SG" sz="2000" dirty="0">
                <a:solidFill>
                  <a:schemeClr val="tx1"/>
                </a:solidFill>
                <a:latin typeface="+mn-lt"/>
              </a:rPr>
              <a:t>/57</a:t>
            </a:r>
          </a:p>
        </p:txBody>
      </p:sp>
      <p:sp>
        <p:nvSpPr>
          <p:cNvPr id="9" name="Title 1">
            <a:extLst>
              <a:ext uri="{FF2B5EF4-FFF2-40B4-BE49-F238E27FC236}">
                <a16:creationId xmlns:a16="http://schemas.microsoft.com/office/drawing/2014/main" id="{C803974A-6919-4DDA-95FB-54737D95A79D}"/>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613346AA-8C3E-4AB3-B131-7BCA91D903E7}"/>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itle 1">
            <a:extLst>
              <a:ext uri="{FF2B5EF4-FFF2-40B4-BE49-F238E27FC236}">
                <a16:creationId xmlns:a16="http://schemas.microsoft.com/office/drawing/2014/main" id="{001EC048-C650-49E3-9F70-474121843DAB}"/>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itle 1">
            <a:extLst>
              <a:ext uri="{FF2B5EF4-FFF2-40B4-BE49-F238E27FC236}">
                <a16:creationId xmlns:a16="http://schemas.microsoft.com/office/drawing/2014/main" id="{2B96C52F-D628-48AA-A015-450747157080}"/>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3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7.x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41.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4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4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45.xml"/><Relationship Id="rId4" Type="http://schemas.openxmlformats.org/officeDocument/2006/relationships/hyperlink" Target="https://scikit-learn.org/stable/modules/generated/sklearn.cluster.KMeans.%20&#8204;html" TargetMode="Externa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4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4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49.xml"/><Relationship Id="rId5" Type="http://schemas.openxmlformats.org/officeDocument/2006/relationships/image" Target="../media/image10.wmf"/><Relationship Id="rId4" Type="http://schemas.openxmlformats.org/officeDocument/2006/relationships/oleObject" Target="../embeddings/oleObject2.bin"/></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5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5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5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5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5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5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59.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60.xml"/><Relationship Id="rId5" Type="http://schemas.openxmlformats.org/officeDocument/2006/relationships/hyperlink" Target="https://scikit-learn.org/stable/modules/generated/sklearn.tree.DecisionTreeRegressor.html" TargetMode="External"/><Relationship Id="rId4" Type="http://schemas.openxmlformats.org/officeDocument/2006/relationships/hyperlink" Target="https://scikit-learn.org/stable/modules/generated/sklearn.tree.DecisionTree&#8204;Classifier.html#sklearn.tree.DecisionTreeClassifier" TargetMode="Externa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61.xml"/><Relationship Id="rId5" Type="http://schemas.openxmlformats.org/officeDocument/2006/relationships/hyperlink" Target="https://scikit-learn.org/stable/modules/generated/sklearn.tree.DecisionTreeRegressor.html" TargetMode="External"/><Relationship Id="rId4" Type="http://schemas.openxmlformats.org/officeDocument/2006/relationships/hyperlink" Target="https://scikit-learn.org/stable/modules/generated/sklearn.tree.DecisionTree&#8204;Classifier.html#sklearn.tree.DecisionTreeClassifier" TargetMode="Externa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5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ags" Target="../tags/tag65.xml"/><Relationship Id="rId4" Type="http://schemas.openxmlformats.org/officeDocument/2006/relationships/hyperlink" Target="https://scikit-learn.org/stable/modules/generated/sklearn.tree.plot_tree.html" TargetMode="Externa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66.xml"/><Relationship Id="rId4" Type="http://schemas.openxmlformats.org/officeDocument/2006/relationships/hyperlink" Target="https://scikit-learn.org/stable/modules/generated/sklearn.tree.plot_tree.html" TargetMode="Externa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67.xml"/><Relationship Id="rId5" Type="http://schemas.openxmlformats.org/officeDocument/2006/relationships/image" Target="../media/image13.wmf"/><Relationship Id="rId4" Type="http://schemas.openxmlformats.org/officeDocument/2006/relationships/oleObject" Target="../embeddings/oleObject3.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5</a:t>
            </a:r>
            <a:br>
              <a:rPr lang="en-US" altLang="en-US" dirty="0">
                <a:ea typeface="ヒラギノ角ゴ Pro W3"/>
                <a:cs typeface="Lucida Sans" panose="020B0602040502020204" pitchFamily="34" charset="0"/>
              </a:rPr>
            </a:b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Data Analytics in Python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Replace Missing Values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GB" dirty="0"/>
              <a:t>Alternatively, we can choose to replace missing values of an entire DataFrame or a particular column by specific values.</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Different variable types may require different treatments of missing values.</a:t>
            </a: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172357"/>
            <a:ext cx="8229599" cy="68272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7313"/>
            <a:r>
              <a:rPr lang="en-US" sz="2000" dirty="0" err="1">
                <a:solidFill>
                  <a:schemeClr val="accent2">
                    <a:lumMod val="50000"/>
                  </a:schemeClr>
                </a:solidFill>
                <a:latin typeface="Consolas" panose="020B0609020204030204" pitchFamily="49" charset="0"/>
              </a:rPr>
              <a:t>DataFrame_name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fillna</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value</a:t>
            </a:r>
            <a:r>
              <a:rPr lang="en-US" sz="2000" dirty="0">
                <a:solidFill>
                  <a:schemeClr val="tx1"/>
                </a:solidFill>
                <a:latin typeface="Consolas" panose="020B0609020204030204" pitchFamily="49" charset="0"/>
              </a:rPr>
              <a:t> = </a:t>
            </a:r>
            <a:r>
              <a:rPr lang="en-US" sz="2000" dirty="0" err="1">
                <a:solidFill>
                  <a:schemeClr val="tx1"/>
                </a:solidFill>
                <a:latin typeface="Consolas" panose="020B0609020204030204" pitchFamily="49" charset="0"/>
              </a:rPr>
              <a:t>repl_value</a:t>
            </a:r>
            <a:r>
              <a:rPr lang="en-US" sz="2000" dirty="0">
                <a:solidFill>
                  <a:schemeClr val="tx1"/>
                </a:solidFill>
                <a:latin typeface="Consolas" panose="020B0609020204030204" pitchFamily="49" charset="0"/>
              </a:rPr>
              <a:t>)</a:t>
            </a:r>
          </a:p>
          <a:p>
            <a:pPr marL="87313"/>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column_label</a:t>
            </a:r>
            <a:r>
              <a:rPr lang="en-US" sz="2000" dirty="0">
                <a:solidFill>
                  <a:schemeClr val="tx1"/>
                </a:solidFill>
                <a:latin typeface="Consolas" panose="020B0609020204030204" pitchFamily="49" charset="0"/>
              </a:rPr>
              <a:t>"].</a:t>
            </a:r>
            <a:r>
              <a:rPr lang="en-US" sz="2000" dirty="0" err="1">
                <a:solidFill>
                  <a:schemeClr val="tx1"/>
                </a:solidFill>
                <a:latin typeface="Consolas" panose="020B0609020204030204" pitchFamily="49" charset="0"/>
              </a:rPr>
              <a:t>fillna</a:t>
            </a:r>
            <a:r>
              <a:rPr lang="en-US" sz="2000" dirty="0">
                <a:solidFill>
                  <a:schemeClr val="tx1"/>
                </a:solidFill>
                <a:latin typeface="Consolas" panose="020B0609020204030204" pitchFamily="49" charset="0"/>
              </a:rPr>
              <a:t>(value = </a:t>
            </a:r>
            <a:r>
              <a:rPr lang="en-US" sz="2000" dirty="0" err="1">
                <a:solidFill>
                  <a:schemeClr val="tx1"/>
                </a:solidFill>
                <a:latin typeface="Consolas" panose="020B0609020204030204" pitchFamily="49" charset="0"/>
              </a:rPr>
              <a:t>repl_value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06789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Reduce Number of Categories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GB" dirty="0">
                <a:latin typeface="Calibri" panose="020F0502020204030204" pitchFamily="34" charset="0"/>
              </a:rPr>
              <a:t>Categorical variables may need to be treated in data analytics.</a:t>
            </a:r>
          </a:p>
          <a:p>
            <a:pPr marL="342900" indent="-342900">
              <a:buFont typeface="Arial" panose="020B0604020202020204" pitchFamily="34" charset="0"/>
              <a:buChar char="•"/>
            </a:pPr>
            <a:r>
              <a:rPr lang="en-GB" dirty="0">
                <a:latin typeface="Calibri" panose="020F0502020204030204" pitchFamily="34" charset="0"/>
              </a:rPr>
              <a:t>Usually, they are converted to dummy variables required by some algorithms.</a:t>
            </a:r>
          </a:p>
          <a:p>
            <a:pPr marL="342900" indent="-342900">
              <a:buFont typeface="Arial" panose="020B0604020202020204" pitchFamily="34" charset="0"/>
              <a:buChar char="•"/>
            </a:pPr>
            <a:r>
              <a:rPr lang="en-GB" dirty="0">
                <a:latin typeface="Calibri" panose="020F0502020204030204" pitchFamily="34" charset="0"/>
              </a:rPr>
              <a:t>Example: Weight of {Normal, Overweight, Obese} can become two dummy variables of Overweight with either 0 or 1; and Obese with either 0 or 1. Here, 0 means No, 1 means Yes. </a:t>
            </a:r>
          </a:p>
          <a:p>
            <a:pPr marL="342900" indent="-342900">
              <a:buFont typeface="Arial" panose="020B0604020202020204" pitchFamily="34" charset="0"/>
              <a:buChar char="•"/>
            </a:pPr>
            <a:r>
              <a:rPr lang="en-GB" dirty="0">
                <a:latin typeface="Calibri" panose="020F0502020204030204" pitchFamily="34" charset="0"/>
              </a:rPr>
              <a:t>Sometimes to reduce the number of categories to simplify the problem.</a:t>
            </a:r>
            <a:endParaRPr lang="en-SG" dirty="0">
              <a:latin typeface="Calibri" panose="020F0502020204030204" pitchFamily="34" charset="0"/>
            </a:endParaRPr>
          </a:p>
          <a:p>
            <a:pPr marL="342900" indent="-342900">
              <a:buFont typeface="Arial" panose="020B0604020202020204" pitchFamily="34" charset="0"/>
              <a:buChar char="•"/>
            </a:pPr>
            <a:r>
              <a:rPr lang="en-GB" dirty="0">
                <a:latin typeface="Calibri" panose="020F0502020204030204" pitchFamily="34" charset="0"/>
              </a:rPr>
              <a:t>Example: Grade {Fail, </a:t>
            </a:r>
            <a:r>
              <a:rPr lang="en-GB" dirty="0" err="1">
                <a:latin typeface="Calibri" panose="020F0502020204030204" pitchFamily="34" charset="0"/>
              </a:rPr>
              <a:t>Subpass</a:t>
            </a:r>
            <a:r>
              <a:rPr lang="en-GB" dirty="0">
                <a:latin typeface="Calibri" panose="020F0502020204030204" pitchFamily="34" charset="0"/>
              </a:rPr>
              <a:t>, Pass} can become {Fail, Pass}</a:t>
            </a:r>
          </a:p>
          <a:p>
            <a:pPr marL="342900" indent="-342900">
              <a:buFont typeface="Arial" panose="020B0604020202020204" pitchFamily="34" charset="0"/>
              <a:buChar char="•"/>
            </a:pPr>
            <a:r>
              <a:rPr lang="en-GB" dirty="0">
                <a:latin typeface="Calibri" panose="020F0502020204030204" pitchFamily="34" charset="0"/>
              </a:rPr>
              <a:t>In Python, we can replace category labels by the </a:t>
            </a:r>
            <a:r>
              <a:rPr lang="en-GB" dirty="0">
                <a:solidFill>
                  <a:schemeClr val="tx2"/>
                </a:solidFill>
                <a:latin typeface="Consolas" panose="020B0609020204030204" pitchFamily="49" charset="0"/>
              </a:rPr>
              <a:t>.replace()</a:t>
            </a:r>
            <a:r>
              <a:rPr lang="en-GB" dirty="0">
                <a:latin typeface="Calibri" panose="020F0502020204030204" pitchFamily="34" charset="0"/>
              </a:rPr>
              <a:t> method:</a:t>
            </a: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526210" y="5129598"/>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column_label</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replace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to_replace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value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163990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Discretisation</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If a categorical variable has ordered numeric values as categories, we can </a:t>
            </a:r>
            <a:r>
              <a:rPr lang="en-US" dirty="0" err="1">
                <a:latin typeface="Calibri" panose="020F0502020204030204" pitchFamily="34" charset="0"/>
              </a:rPr>
              <a:t>discretise</a:t>
            </a:r>
            <a:r>
              <a:rPr lang="en-US" dirty="0">
                <a:latin typeface="Calibri" panose="020F0502020204030204" pitchFamily="34" charset="0"/>
              </a:rPr>
              <a:t> them into new bins by the </a:t>
            </a:r>
            <a:r>
              <a:rPr lang="en-US" dirty="0">
                <a:solidFill>
                  <a:schemeClr val="tx2"/>
                </a:solidFill>
                <a:latin typeface="Consolas" panose="020B0609020204030204" pitchFamily="49" charset="0"/>
              </a:rPr>
              <a:t>cut()</a:t>
            </a:r>
            <a:r>
              <a:rPr lang="en-US" dirty="0">
                <a:latin typeface="Calibri" panose="020F0502020204030204" pitchFamily="34" charset="0"/>
              </a:rPr>
              <a:t> function.</a:t>
            </a:r>
            <a:endParaRPr lang="en-GB" dirty="0">
              <a:latin typeface="Calibri" panose="020F0502020204030204" pitchFamily="34" charset="0"/>
            </a:endParaRPr>
          </a:p>
          <a:p>
            <a:pPr marL="342900" indent="-342900">
              <a:buFont typeface="Arial" panose="020B0604020202020204" pitchFamily="34" charset="0"/>
              <a:buChar char="•"/>
            </a:pPr>
            <a:endParaRPr lang="en-US" dirty="0">
              <a:latin typeface="Calibri" panose="020F0502020204030204" pitchFamily="34" charset="0"/>
            </a:endParaRPr>
          </a:p>
          <a:p>
            <a:pPr marL="342900" indent="-342900">
              <a:buFont typeface="Arial" panose="020B0604020202020204" pitchFamily="34" charset="0"/>
              <a:buChar char="•"/>
            </a:pPr>
            <a:r>
              <a:rPr lang="en-US" dirty="0">
                <a:latin typeface="Calibri" panose="020F0502020204030204" pitchFamily="34" charset="0"/>
              </a:rPr>
              <a:t>The </a:t>
            </a:r>
            <a:r>
              <a:rPr lang="en-US" dirty="0">
                <a:solidFill>
                  <a:schemeClr val="tx2"/>
                </a:solidFill>
                <a:latin typeface="Consolas" panose="020B0609020204030204" pitchFamily="49" charset="0"/>
              </a:rPr>
              <a:t>cut()</a:t>
            </a:r>
            <a:r>
              <a:rPr lang="en-US" dirty="0">
                <a:latin typeface="Calibri" panose="020F0502020204030204" pitchFamily="34" charset="0"/>
              </a:rPr>
              <a:t> function only includes the rightmost edge in each bin and not the leftmost one. </a:t>
            </a:r>
          </a:p>
          <a:p>
            <a:pPr marL="342900" indent="-342900">
              <a:buFont typeface="Arial" panose="020B0604020202020204" pitchFamily="34" charset="0"/>
              <a:buChar char="•"/>
            </a:pPr>
            <a:r>
              <a:rPr lang="en-US" dirty="0">
                <a:latin typeface="Calibri" panose="020F0502020204030204" pitchFamily="34" charset="0"/>
              </a:rPr>
              <a:t>Put the highest value of each category in the list of </a:t>
            </a:r>
            <a:r>
              <a:rPr lang="en-US" dirty="0">
                <a:solidFill>
                  <a:schemeClr val="tx2"/>
                </a:solidFill>
                <a:latin typeface="Consolas" panose="020B0609020204030204" pitchFamily="49" charset="0"/>
              </a:rPr>
              <a:t>x</a:t>
            </a:r>
            <a:r>
              <a:rPr lang="en-US" dirty="0">
                <a:latin typeface="Calibri" panose="020F0502020204030204" pitchFamily="34" charset="0"/>
              </a:rPr>
              <a:t>. Start the list with -1 in case 0 also belongs to the original categories, or 0 otherwise.</a:t>
            </a:r>
            <a:endParaRPr lang="en-GB" dirty="0">
              <a:latin typeface="Calibri" panose="020F0502020204030204" pitchFamily="34" charset="0"/>
            </a:endParaRP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9" y="2062263"/>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 = </a:t>
            </a:r>
            <a:r>
              <a:rPr lang="en-US" sz="2000" dirty="0" err="1">
                <a:solidFill>
                  <a:schemeClr val="tx1"/>
                </a:solidFill>
                <a:latin typeface="Consolas" panose="020B0609020204030204" pitchFamily="49" charset="0"/>
              </a:rPr>
              <a:t>pd.</a:t>
            </a:r>
            <a:r>
              <a:rPr lang="en-US" sz="2000" dirty="0" err="1">
                <a:solidFill>
                  <a:schemeClr val="accent3">
                    <a:lumMod val="75000"/>
                  </a:schemeClr>
                </a:solidFill>
                <a:latin typeface="Consolas" panose="020B0609020204030204" pitchFamily="49" charset="0"/>
              </a:rPr>
              <a:t>cut</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array</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bins</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labels</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61665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Select Variables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Some variables may not be relevant to the analysis</a:t>
            </a:r>
          </a:p>
          <a:p>
            <a:pPr marL="342900" indent="-342900">
              <a:buFont typeface="Arial" panose="020B0604020202020204" pitchFamily="34" charset="0"/>
              <a:buChar char="•"/>
            </a:pPr>
            <a:r>
              <a:rPr lang="en-US" dirty="0">
                <a:latin typeface="Calibri" panose="020F0502020204030204" pitchFamily="34" charset="0"/>
              </a:rPr>
              <a:t>Example: </a:t>
            </a:r>
            <a:r>
              <a:rPr lang="en-US" b="1" dirty="0">
                <a:latin typeface="Calibri" panose="020F0502020204030204" pitchFamily="34" charset="0"/>
              </a:rPr>
              <a:t>Name</a:t>
            </a:r>
            <a:r>
              <a:rPr lang="en-US" dirty="0">
                <a:latin typeface="Calibri" panose="020F0502020204030204" pitchFamily="34" charset="0"/>
              </a:rPr>
              <a:t> is not useful for predicting </a:t>
            </a:r>
            <a:r>
              <a:rPr lang="en-US" b="1" dirty="0">
                <a:latin typeface="Calibri" panose="020F0502020204030204" pitchFamily="34" charset="0"/>
              </a:rPr>
              <a:t>Income</a:t>
            </a:r>
            <a:r>
              <a:rPr lang="en-US" dirty="0">
                <a:latin typeface="Calibri" panose="020F0502020204030204" pitchFamily="34" charset="0"/>
              </a:rPr>
              <a:t> </a:t>
            </a:r>
          </a:p>
          <a:p>
            <a:pPr marL="342900" indent="-342900">
              <a:buFont typeface="Arial" panose="020B0604020202020204" pitchFamily="34" charset="0"/>
              <a:buChar char="•"/>
            </a:pPr>
            <a:r>
              <a:rPr lang="en-US" dirty="0">
                <a:latin typeface="Calibri" panose="020F0502020204030204" pitchFamily="34" charset="0"/>
              </a:rPr>
              <a:t>These variables should be removed from the DataFrame before applying the scikit-learn estimator.</a:t>
            </a:r>
          </a:p>
          <a:p>
            <a:pPr marL="342900" indent="-342900">
              <a:buFont typeface="Arial" panose="020B0604020202020204" pitchFamily="34" charset="0"/>
              <a:buChar char="•"/>
            </a:pPr>
            <a:r>
              <a:rPr lang="en-US" dirty="0">
                <a:latin typeface="Calibri" panose="020F0502020204030204" pitchFamily="34" charset="0"/>
              </a:rPr>
              <a:t>Use the attributes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iloc</a:t>
            </a:r>
            <a:r>
              <a:rPr lang="en-US" dirty="0">
                <a:solidFill>
                  <a:schemeClr val="tx2"/>
                </a:solidFill>
                <a:latin typeface="Consolas" panose="020B0609020204030204" pitchFamily="49" charset="0"/>
              </a:rPr>
              <a:t>()</a:t>
            </a:r>
            <a:r>
              <a:rPr lang="en-US" dirty="0">
                <a:latin typeface="Calibri" panose="020F0502020204030204" pitchFamily="34" charset="0"/>
              </a:rPr>
              <a:t> and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loc</a:t>
            </a:r>
            <a:r>
              <a:rPr lang="en-US" dirty="0">
                <a:solidFill>
                  <a:schemeClr val="tx2"/>
                </a:solidFill>
                <a:latin typeface="Consolas" panose="020B0609020204030204" pitchFamily="49" charset="0"/>
              </a:rPr>
              <a:t>()</a:t>
            </a:r>
            <a:r>
              <a:rPr lang="en-US" dirty="0">
                <a:latin typeface="Calibri" panose="020F0502020204030204" pitchFamily="34" charset="0"/>
              </a:rPr>
              <a:t> to select the necessary columns.</a:t>
            </a: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719510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61534"/>
            <a:ext cx="8468334" cy="5015060"/>
          </a:xfrm>
        </p:spPr>
        <p:txBody>
          <a:bodyPr>
            <a:normAutofit/>
          </a:bodyPr>
          <a:lstStyle/>
          <a:p>
            <a:pPr marL="342900" indent="-342900">
              <a:buFont typeface="Arial" panose="020B0604020202020204" pitchFamily="34" charset="0"/>
              <a:buChar char="•"/>
            </a:pPr>
            <a:r>
              <a:rPr lang="en-US" dirty="0"/>
              <a:t>Suppose we only need Fruits and Prices from the Imports dataset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sp>
        <p:nvSpPr>
          <p:cNvPr id="3" name="Title 2"/>
          <p:cNvSpPr>
            <a:spLocks noGrp="1"/>
          </p:cNvSpPr>
          <p:nvPr>
            <p:ph type="title"/>
          </p:nvPr>
        </p:nvSpPr>
        <p:spPr/>
        <p:txBody>
          <a:bodyPr/>
          <a:lstStyle/>
          <a:p>
            <a:r>
              <a:rPr lang="en-US" dirty="0">
                <a:solidFill>
                  <a:srgbClr val="FF0000"/>
                </a:solidFill>
              </a:rPr>
              <a:t>Using </a:t>
            </a:r>
            <a:r>
              <a:rPr lang="en-US" dirty="0" err="1">
                <a:solidFill>
                  <a:srgbClr val="FF0000"/>
                </a:solidFill>
              </a:rPr>
              <a:t>iloc</a:t>
            </a:r>
            <a:r>
              <a:rPr lang="en-US" dirty="0">
                <a:solidFill>
                  <a:srgbClr val="FF0000"/>
                </a:solidFill>
              </a:rPr>
              <a:t> vs </a:t>
            </a:r>
            <a:r>
              <a:rPr lang="en-US" dirty="0" err="1">
                <a:solidFill>
                  <a:srgbClr val="FF0000"/>
                </a:solidFill>
              </a:rPr>
              <a:t>loc</a:t>
            </a:r>
            <a:r>
              <a:rPr lang="en-US" dirty="0">
                <a:solidFill>
                  <a:srgbClr val="FF0000"/>
                </a:solidFill>
              </a:rPr>
              <a:t> for Selection (I)</a:t>
            </a:r>
            <a:endParaRPr lang="en-SG" dirty="0">
              <a:solidFill>
                <a:srgbClr val="FF0000"/>
              </a:solidFill>
            </a:endParaRPr>
          </a:p>
        </p:txBody>
      </p:sp>
      <p:pic>
        <p:nvPicPr>
          <p:cNvPr id="4" name="Picture 3"/>
          <p:cNvPicPr>
            <a:picLocks noChangeAspect="1"/>
          </p:cNvPicPr>
          <p:nvPr/>
        </p:nvPicPr>
        <p:blipFill rotWithShape="1">
          <a:blip r:embed="rId2"/>
          <a:srcRect l="30384" t="53101" r="52363" b="25692"/>
          <a:stretch/>
        </p:blipFill>
        <p:spPr>
          <a:xfrm>
            <a:off x="2188248" y="1573004"/>
            <a:ext cx="4623599" cy="3196959"/>
          </a:xfrm>
          <a:prstGeom prst="rect">
            <a:avLst/>
          </a:prstGeom>
        </p:spPr>
      </p:pic>
      <p:sp>
        <p:nvSpPr>
          <p:cNvPr id="6" name="Rectangle 5"/>
          <p:cNvSpPr/>
          <p:nvPr/>
        </p:nvSpPr>
        <p:spPr>
          <a:xfrm>
            <a:off x="2752627" y="2257083"/>
            <a:ext cx="2111603" cy="23997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71051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61534"/>
            <a:ext cx="8468334" cy="5015060"/>
          </a:xfrm>
        </p:spPr>
        <p:txBody>
          <a:bodyPr>
            <a:normAutofit/>
          </a:bodyPr>
          <a:lstStyle/>
          <a:p>
            <a:pPr marL="342900" indent="-342900">
              <a:buFont typeface="Arial" panose="020B0604020202020204" pitchFamily="34" charset="0"/>
              <a:buChar char="•"/>
            </a:pPr>
            <a:r>
              <a:rPr lang="en-US" dirty="0" err="1"/>
              <a:t>loc</a:t>
            </a:r>
            <a:r>
              <a:rPr lang="en-US" dirty="0"/>
              <a:t>: we specify the variable labels ‘Fruits’, ‘Prices’</a:t>
            </a:r>
          </a:p>
          <a:p>
            <a:pPr marL="342900" indent="-342900">
              <a:buFont typeface="Arial" panose="020B0604020202020204" pitchFamily="34" charset="0"/>
              <a:buChar char="•"/>
            </a:pPr>
            <a:endParaRPr lang="en-US" dirty="0"/>
          </a:p>
          <a:p>
            <a:endParaRPr lang="en-US" dirty="0"/>
          </a:p>
          <a:p>
            <a:endParaRPr lang="en-US" dirty="0"/>
          </a:p>
          <a:p>
            <a:endParaRPr lang="en-US" dirty="0"/>
          </a:p>
          <a:p>
            <a:endParaRPr lang="en-US" dirty="0"/>
          </a:p>
          <a:p>
            <a:pPr marL="342900" indent="-342900">
              <a:buFont typeface="Arial" panose="020B0604020202020204" pitchFamily="34" charset="0"/>
              <a:buChar char="•"/>
            </a:pPr>
            <a:r>
              <a:rPr lang="en-US" dirty="0" err="1"/>
              <a:t>Iloc</a:t>
            </a:r>
            <a:r>
              <a:rPr lang="en-US" dirty="0"/>
              <a:t>: we specify column indices 0:2 after the comma</a:t>
            </a:r>
            <a:endParaRPr lang="en-SG" dirty="0"/>
          </a:p>
        </p:txBody>
      </p:sp>
      <p:sp>
        <p:nvSpPr>
          <p:cNvPr id="3" name="Title 2"/>
          <p:cNvSpPr>
            <a:spLocks noGrp="1"/>
          </p:cNvSpPr>
          <p:nvPr>
            <p:ph type="title"/>
          </p:nvPr>
        </p:nvSpPr>
        <p:spPr/>
        <p:txBody>
          <a:bodyPr/>
          <a:lstStyle/>
          <a:p>
            <a:r>
              <a:rPr lang="en-US" dirty="0">
                <a:solidFill>
                  <a:srgbClr val="FF0000"/>
                </a:solidFill>
              </a:rPr>
              <a:t>Using </a:t>
            </a:r>
            <a:r>
              <a:rPr lang="en-US" dirty="0" err="1">
                <a:solidFill>
                  <a:srgbClr val="FF0000"/>
                </a:solidFill>
              </a:rPr>
              <a:t>iloc</a:t>
            </a:r>
            <a:r>
              <a:rPr lang="en-US" dirty="0">
                <a:solidFill>
                  <a:srgbClr val="FF0000"/>
                </a:solidFill>
              </a:rPr>
              <a:t> vs </a:t>
            </a:r>
            <a:r>
              <a:rPr lang="en-US" dirty="0" err="1">
                <a:solidFill>
                  <a:srgbClr val="FF0000"/>
                </a:solidFill>
              </a:rPr>
              <a:t>loc</a:t>
            </a:r>
            <a:r>
              <a:rPr lang="en-US" dirty="0">
                <a:solidFill>
                  <a:srgbClr val="FF0000"/>
                </a:solidFill>
              </a:rPr>
              <a:t> for Selection (II)</a:t>
            </a:r>
            <a:endParaRPr lang="en-SG" dirty="0">
              <a:solidFill>
                <a:srgbClr val="FF0000"/>
              </a:solidFill>
            </a:endParaRPr>
          </a:p>
        </p:txBody>
      </p:sp>
      <p:pic>
        <p:nvPicPr>
          <p:cNvPr id="5" name="Picture 4"/>
          <p:cNvPicPr>
            <a:picLocks noChangeAspect="1"/>
          </p:cNvPicPr>
          <p:nvPr/>
        </p:nvPicPr>
        <p:blipFill rotWithShape="1">
          <a:blip r:embed="rId2"/>
          <a:srcRect l="30464" t="43058" r="48815" b="35315"/>
          <a:stretch/>
        </p:blipFill>
        <p:spPr>
          <a:xfrm>
            <a:off x="2796448" y="1397932"/>
            <a:ext cx="3689123" cy="2165752"/>
          </a:xfrm>
          <a:prstGeom prst="rect">
            <a:avLst/>
          </a:prstGeom>
        </p:spPr>
      </p:pic>
      <p:pic>
        <p:nvPicPr>
          <p:cNvPr id="6" name="Picture 5"/>
          <p:cNvPicPr>
            <a:picLocks noChangeAspect="1"/>
          </p:cNvPicPr>
          <p:nvPr/>
        </p:nvPicPr>
        <p:blipFill rotWithShape="1">
          <a:blip r:embed="rId3"/>
          <a:srcRect l="30618" t="56026" r="57537" b="23814"/>
          <a:stretch/>
        </p:blipFill>
        <p:spPr>
          <a:xfrm>
            <a:off x="3339028" y="4166648"/>
            <a:ext cx="2166226" cy="2073897"/>
          </a:xfrm>
          <a:prstGeom prst="rect">
            <a:avLst/>
          </a:prstGeom>
        </p:spPr>
      </p:pic>
    </p:spTree>
    <p:extLst>
      <p:ext uri="{BB962C8B-B14F-4D97-AF65-F5344CB8AC3E}">
        <p14:creationId xmlns:p14="http://schemas.microsoft.com/office/powerpoint/2010/main" val="4279514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Rename Variables</a:t>
            </a:r>
          </a:p>
        </p:txBody>
      </p:sp>
      <p:sp>
        <p:nvSpPr>
          <p:cNvPr id="3" name="Content Placeholder 2"/>
          <p:cNvSpPr>
            <a:spLocks noGrp="1"/>
          </p:cNvSpPr>
          <p:nvPr>
            <p:ph idx="1"/>
          </p:nvPr>
        </p:nvSpPr>
        <p:spPr>
          <a:xfrm>
            <a:off x="457200" y="1305232"/>
            <a:ext cx="8229600" cy="4525963"/>
          </a:xfrm>
        </p:spPr>
        <p:txBody>
          <a:bodyPr/>
          <a:lstStyle/>
          <a:p>
            <a:pPr marL="342900" indent="-342900">
              <a:buFont typeface="Arial" panose="020B0604020202020204" pitchFamily="34" charset="0"/>
              <a:buChar char="•"/>
            </a:pPr>
            <a:r>
              <a:rPr lang="en-US" dirty="0">
                <a:latin typeface="Calibri" panose="020F0502020204030204" pitchFamily="34" charset="0"/>
              </a:rPr>
              <a:t>Use the </a:t>
            </a:r>
            <a:r>
              <a:rPr lang="en-US" dirty="0">
                <a:solidFill>
                  <a:schemeClr val="tx2"/>
                </a:solidFill>
                <a:latin typeface="Consolas" panose="020B0609020204030204" pitchFamily="49" charset="0"/>
              </a:rPr>
              <a:t>.rename()</a:t>
            </a:r>
            <a:r>
              <a:rPr lang="en-US" dirty="0">
                <a:latin typeface="Calibri" panose="020F0502020204030204" pitchFamily="34" charset="0"/>
              </a:rPr>
              <a:t> method to rename the variables in a DataFrame. </a:t>
            </a:r>
          </a:p>
          <a:p>
            <a:pPr marL="342900" indent="-342900">
              <a:buFont typeface="Arial" panose="020B0604020202020204" pitchFamily="34" charset="0"/>
              <a:buChar char="•"/>
            </a:pPr>
            <a:endParaRPr lang="en-US" dirty="0">
              <a:latin typeface="Calibri" panose="020F0502020204030204" pitchFamily="34" charset="0"/>
            </a:endParaRPr>
          </a:p>
          <a:p>
            <a:pPr marL="342900" indent="-342900">
              <a:buFont typeface="Arial" panose="020B0604020202020204" pitchFamily="34" charset="0"/>
              <a:buChar char="•"/>
            </a:pPr>
            <a:r>
              <a:rPr lang="en-US" dirty="0">
                <a:latin typeface="Calibri" panose="020F0502020204030204" pitchFamily="34" charset="0"/>
              </a:rPr>
              <a:t>The column labels to be renamed must be put as keys of a dictionary. </a:t>
            </a:r>
          </a:p>
          <a:p>
            <a:pPr marL="342900" indent="-342900">
              <a:buFont typeface="Arial" panose="020B0604020202020204" pitchFamily="34" charset="0"/>
              <a:buChar char="•"/>
            </a:pPr>
            <a:r>
              <a:rPr lang="en-US" dirty="0">
                <a:latin typeface="Calibri" panose="020F0502020204030204" pitchFamily="34" charset="0"/>
              </a:rPr>
              <a:t>The values of the dictionary will be the new labels of the corresponding columns.</a:t>
            </a:r>
            <a:endParaRPr lang="en-GB" dirty="0">
              <a:latin typeface="Calibri" panose="020F0502020204030204" pitchFamily="34" charset="0"/>
            </a:endParaRPr>
          </a:p>
          <a:p>
            <a:pPr marL="342900" indent="-342900">
              <a:buFont typeface="Arial" panose="020B0604020202020204" pitchFamily="34" charset="0"/>
              <a:buChar char="•"/>
            </a:pPr>
            <a:endParaRPr lang="en-GB" dirty="0">
              <a:latin typeface="Calibri" panose="020F0502020204030204" pitchFamily="34" charset="0"/>
            </a:endParaRP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200" y="1719537"/>
            <a:ext cx="8229599" cy="423170"/>
          </a:xfrm>
          <a:prstGeom prst="rect">
            <a:avLst/>
          </a:prstGeom>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rename</a:t>
            </a:r>
            <a:r>
              <a:rPr lang="en-US" sz="2000" dirty="0">
                <a:solidFill>
                  <a:schemeClr val="tx1"/>
                </a:solidFill>
                <a:latin typeface="Consolas" panose="020B0609020204030204" pitchFamily="49" charset="0"/>
              </a:rPr>
              <a:t>(</a:t>
            </a:r>
            <a:r>
              <a:rPr lang="en-GB" sz="2000" dirty="0">
                <a:solidFill>
                  <a:schemeClr val="tx1">
                    <a:lumMod val="65000"/>
                    <a:lumOff val="35000"/>
                  </a:schemeClr>
                </a:solidFill>
                <a:latin typeface="Consolas" panose="020B0609020204030204" pitchFamily="49" charset="0"/>
              </a:rPr>
              <a:t>columns</a:t>
            </a:r>
            <a:r>
              <a:rPr lang="en-GB" sz="2000" dirty="0">
                <a:latin typeface="Consolas" panose="020B0609020204030204" pitchFamily="49" charset="0"/>
              </a:rPr>
              <a:t> = {"</a:t>
            </a:r>
            <a:r>
              <a:rPr lang="en-GB" sz="2000" dirty="0" err="1">
                <a:solidFill>
                  <a:schemeClr val="accent5">
                    <a:lumMod val="50000"/>
                  </a:schemeClr>
                </a:solidFill>
                <a:latin typeface="Consolas" panose="020B0609020204030204" pitchFamily="49" charset="0"/>
              </a:rPr>
              <a:t>oldvar</a:t>
            </a:r>
            <a:r>
              <a:rPr lang="en-GB" sz="2000" dirty="0">
                <a:latin typeface="Consolas" panose="020B0609020204030204" pitchFamily="49" charset="0"/>
              </a:rPr>
              <a:t>": "</a:t>
            </a:r>
            <a:r>
              <a:rPr lang="en-GB" sz="2000" dirty="0" err="1">
                <a:solidFill>
                  <a:schemeClr val="accent5">
                    <a:lumMod val="50000"/>
                  </a:schemeClr>
                </a:solidFill>
                <a:latin typeface="Consolas" panose="020B0609020204030204" pitchFamily="49" charset="0"/>
              </a:rPr>
              <a:t>newvar</a:t>
            </a:r>
            <a:r>
              <a:rPr lang="en-GB" sz="2000" dirty="0">
                <a:latin typeface="Consolas" panose="020B0609020204030204" pitchFamily="49" charset="0"/>
              </a:rPr>
              <a:t>"}</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570213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Create Dummy Variables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Categorical variables must be converted to dummy variables before included in the scikit-learn algorithms. </a:t>
            </a:r>
          </a:p>
          <a:p>
            <a:pPr marL="354013" indent="-354013">
              <a:buFont typeface="Arial" panose="020B0604020202020204" pitchFamily="34" charset="0"/>
              <a:buChar char="•"/>
            </a:pPr>
            <a:r>
              <a:rPr lang="en-US" dirty="0"/>
              <a:t>Dummy variables only have two values: 0 and 1. </a:t>
            </a:r>
          </a:p>
          <a:p>
            <a:pPr marL="354013" indent="-354013">
              <a:buFont typeface="Arial" panose="020B0604020202020204" pitchFamily="34" charset="0"/>
              <a:buChar char="•"/>
            </a:pPr>
            <a:r>
              <a:rPr lang="en-US" dirty="0"/>
              <a:t>If an observation belongs to a certain category, the corresponding dummy variable will be 1, otherwise 0.</a:t>
            </a:r>
          </a:p>
          <a:p>
            <a:pPr marL="354013" indent="-354013">
              <a:buFont typeface="Arial" panose="020B0604020202020204" pitchFamily="34" charset="0"/>
              <a:buChar char="•"/>
            </a:pPr>
            <a:r>
              <a:rPr lang="en-US" dirty="0"/>
              <a:t>Use </a:t>
            </a:r>
            <a:r>
              <a:rPr lang="en-US" dirty="0" err="1">
                <a:solidFill>
                  <a:schemeClr val="tx2"/>
                </a:solidFill>
                <a:latin typeface="Consolas" panose="020B0609020204030204" pitchFamily="49" charset="0"/>
              </a:rPr>
              <a:t>get_dummies</a:t>
            </a:r>
            <a:r>
              <a:rPr lang="en-US" dirty="0">
                <a:solidFill>
                  <a:schemeClr val="tx2"/>
                </a:solidFill>
                <a:latin typeface="Consolas" panose="020B0609020204030204" pitchFamily="49" charset="0"/>
              </a:rPr>
              <a:t>()</a:t>
            </a:r>
            <a:r>
              <a:rPr lang="en-US" dirty="0"/>
              <a:t> to convert categorical variables to dummy variables.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You </a:t>
            </a:r>
            <a:r>
              <a:rPr lang="en-US"/>
              <a:t>can use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astype</a:t>
            </a:r>
            <a:r>
              <a:rPr lang="en-US" dirty="0">
                <a:solidFill>
                  <a:schemeClr val="tx2"/>
                </a:solidFill>
                <a:latin typeface="Consolas" panose="020B0609020204030204" pitchFamily="49" charset="0"/>
              </a:rPr>
              <a:t>()</a:t>
            </a:r>
            <a:r>
              <a:rPr lang="en-US" dirty="0"/>
              <a:t> to change a numeric categorical variable to “</a:t>
            </a:r>
            <a:r>
              <a:rPr lang="en-US" dirty="0">
                <a:solidFill>
                  <a:schemeClr val="tx2"/>
                </a:solidFill>
                <a:latin typeface="Consolas" panose="020B0609020204030204" pitchFamily="49" charset="0"/>
              </a:rPr>
              <a:t>category</a:t>
            </a:r>
            <a:r>
              <a:rPr lang="en-US" dirty="0"/>
              <a:t>”, “</a:t>
            </a:r>
            <a:r>
              <a:rPr lang="en-US" dirty="0">
                <a:solidFill>
                  <a:schemeClr val="tx2"/>
                </a:solidFill>
                <a:latin typeface="Consolas" panose="020B0609020204030204" pitchFamily="49" charset="0"/>
              </a:rPr>
              <a:t>str</a:t>
            </a:r>
            <a:r>
              <a:rPr lang="en-US" dirty="0"/>
              <a:t>” or “</a:t>
            </a:r>
            <a:r>
              <a:rPr lang="en-US" dirty="0">
                <a:solidFill>
                  <a:schemeClr val="tx2"/>
                </a:solidFill>
                <a:latin typeface="Consolas" panose="020B0609020204030204" pitchFamily="49" charset="0"/>
              </a:rPr>
              <a:t>object</a:t>
            </a:r>
            <a:r>
              <a:rPr lang="en-US" dirty="0"/>
              <a:t>” before converting it to dummy variables.</a:t>
            </a:r>
          </a:p>
        </p:txBody>
      </p:sp>
      <p:sp>
        <p:nvSpPr>
          <p:cNvPr id="6" name="Rectangle 5">
            <a:extLst>
              <a:ext uri="{FF2B5EF4-FFF2-40B4-BE49-F238E27FC236}">
                <a16:creationId xmlns:a16="http://schemas.microsoft.com/office/drawing/2014/main" id="{BE311486-9F54-40F2-BAA5-EBF9E613A883}"/>
              </a:ext>
            </a:extLst>
          </p:cNvPr>
          <p:cNvSpPr/>
          <p:nvPr/>
        </p:nvSpPr>
        <p:spPr>
          <a:xfrm>
            <a:off x="457198" y="5432295"/>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astype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var_name</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type_str</a:t>
            </a:r>
            <a:r>
              <a:rPr lang="en-US" sz="2000" dirty="0">
                <a:solidFill>
                  <a:schemeClr val="tx1">
                    <a:lumMod val="65000"/>
                    <a:lumOff val="35000"/>
                  </a:schemeClr>
                </a:solidFill>
                <a:latin typeface="Consolas" panose="020B0609020204030204" pitchFamily="49" charset="0"/>
              </a:rPr>
              <a:t>", …}</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
        <p:nvSpPr>
          <p:cNvPr id="7" name="Rectangle 6">
            <a:extLst>
              <a:ext uri="{FF2B5EF4-FFF2-40B4-BE49-F238E27FC236}">
                <a16:creationId xmlns:a16="http://schemas.microsoft.com/office/drawing/2014/main" id="{BE311486-9F54-40F2-BAA5-EBF9E613A883}"/>
              </a:ext>
            </a:extLst>
          </p:cNvPr>
          <p:cNvSpPr/>
          <p:nvPr/>
        </p:nvSpPr>
        <p:spPr>
          <a:xfrm>
            <a:off x="457199" y="3765849"/>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DF_name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column</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pd</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get_dummies</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data</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drop_first</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31135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Data Transformation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Variables with wide range of values tend to have higher impact in the model than those with smaller value ranges. </a:t>
            </a:r>
          </a:p>
          <a:p>
            <a:pPr marL="354013" indent="-354013">
              <a:buFont typeface="Arial" panose="020B0604020202020204" pitchFamily="34" charset="0"/>
              <a:buChar char="•"/>
            </a:pPr>
            <a:r>
              <a:rPr lang="en-US" dirty="0"/>
              <a:t>They need to be scaled down to match the other numeric variables. </a:t>
            </a:r>
          </a:p>
          <a:p>
            <a:pPr marL="354013" indent="-354013">
              <a:buFont typeface="Arial" panose="020B0604020202020204" pitchFamily="34" charset="0"/>
              <a:buChar char="•"/>
            </a:pPr>
            <a:r>
              <a:rPr lang="en-US" dirty="0"/>
              <a:t>The most common methods here are </a:t>
            </a:r>
            <a:r>
              <a:rPr lang="en-US" dirty="0" err="1"/>
              <a:t>normalisation</a:t>
            </a:r>
            <a:r>
              <a:rPr lang="en-US" dirty="0"/>
              <a:t> and </a:t>
            </a:r>
            <a:r>
              <a:rPr lang="en-US" dirty="0" err="1"/>
              <a:t>standardisation</a:t>
            </a:r>
            <a:r>
              <a:rPr lang="en-US" dirty="0"/>
              <a:t>.</a:t>
            </a:r>
          </a:p>
          <a:p>
            <a:pPr marL="354013" indent="-354013">
              <a:buFont typeface="Arial" panose="020B0604020202020204" pitchFamily="34" charset="0"/>
              <a:buChar char="•"/>
            </a:pPr>
            <a:r>
              <a:rPr lang="en-US" dirty="0"/>
              <a:t>For </a:t>
            </a:r>
            <a:r>
              <a:rPr lang="en-US" dirty="0" err="1"/>
              <a:t>normalisation</a:t>
            </a:r>
            <a:r>
              <a:rPr lang="en-US" dirty="0"/>
              <a:t>, use </a:t>
            </a:r>
            <a:r>
              <a:rPr lang="en-US" dirty="0">
                <a:solidFill>
                  <a:schemeClr val="tx2"/>
                </a:solidFill>
                <a:latin typeface="Consolas" panose="020B0609020204030204" pitchFamily="49" charset="0"/>
              </a:rPr>
              <a:t>normalize()</a:t>
            </a:r>
            <a:r>
              <a:rPr lang="en-US" dirty="0"/>
              <a:t> from the </a:t>
            </a:r>
            <a:r>
              <a:rPr lang="en-US" dirty="0">
                <a:solidFill>
                  <a:schemeClr val="tx2"/>
                </a:solidFill>
                <a:latin typeface="Consolas" panose="020B0609020204030204" pitchFamily="49" charset="0"/>
              </a:rPr>
              <a:t>preprocessing</a:t>
            </a:r>
            <a:r>
              <a:rPr lang="en-US" dirty="0"/>
              <a:t> module.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For </a:t>
            </a:r>
            <a:r>
              <a:rPr lang="en-US" dirty="0" err="1"/>
              <a:t>standardisation</a:t>
            </a:r>
            <a:r>
              <a:rPr lang="en-US" dirty="0"/>
              <a:t>, the estimator needs to be initiated first before the transformation can take place.</a:t>
            </a:r>
          </a:p>
        </p:txBody>
      </p:sp>
      <p:sp>
        <p:nvSpPr>
          <p:cNvPr id="6" name="Rectangle 5">
            <a:extLst>
              <a:ext uri="{FF2B5EF4-FFF2-40B4-BE49-F238E27FC236}">
                <a16:creationId xmlns:a16="http://schemas.microsoft.com/office/drawing/2014/main" id="{BE311486-9F54-40F2-BAA5-EBF9E613A883}"/>
              </a:ext>
            </a:extLst>
          </p:cNvPr>
          <p:cNvSpPr/>
          <p:nvPr/>
        </p:nvSpPr>
        <p:spPr>
          <a:xfrm>
            <a:off x="457199" y="4622418"/>
            <a:ext cx="8229599" cy="97509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343025"/>
            <a:r>
              <a:rPr lang="en-US" sz="2000" dirty="0">
                <a:solidFill>
                  <a:schemeClr val="accent2">
                    <a:lumMod val="50000"/>
                  </a:schemeClr>
                </a:solidFill>
                <a:latin typeface="Consolas" panose="020B0609020204030204" pitchFamily="49" charset="0"/>
              </a:rPr>
              <a:t>scaler</a:t>
            </a:r>
            <a:r>
              <a:rPr lang="en-US" sz="2000" dirty="0">
                <a:solidFill>
                  <a:schemeClr val="tx1"/>
                </a:solidFill>
                <a:latin typeface="Consolas" panose="020B0609020204030204" pitchFamily="49" charset="0"/>
              </a:rPr>
              <a:t> = </a:t>
            </a:r>
            <a:r>
              <a:rPr lang="en-US" sz="2000" dirty="0" err="1">
                <a:solidFill>
                  <a:srgbClr val="003366"/>
                </a:solidFill>
                <a:latin typeface="Consolas" panose="020B0609020204030204" pitchFamily="49" charset="0"/>
              </a:rPr>
              <a:t>preprocessing</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StandardScaler</a:t>
            </a:r>
            <a:r>
              <a:rPr lang="en-US" sz="2000" dirty="0">
                <a:solidFill>
                  <a:schemeClr val="tx1"/>
                </a:solidFill>
                <a:latin typeface="Consolas" panose="020B0609020204030204" pitchFamily="49" charset="0"/>
              </a:rPr>
              <a:t>()</a:t>
            </a:r>
          </a:p>
          <a:p>
            <a:pPr marL="1343025"/>
            <a:r>
              <a:rPr lang="en-US" sz="2000" dirty="0" err="1">
                <a:solidFill>
                  <a:schemeClr val="accent2">
                    <a:lumMod val="50000"/>
                  </a:schemeClr>
                </a:solidFill>
                <a:latin typeface="Consolas" panose="020B0609020204030204" pitchFamily="49" charset="0"/>
              </a:rPr>
              <a:t>scaler</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fit</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p>
          <a:p>
            <a:pPr marL="1343025"/>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scaler</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transform</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p>
        </p:txBody>
      </p:sp>
      <p:sp>
        <p:nvSpPr>
          <p:cNvPr id="7" name="Rectangle 6">
            <a:extLst>
              <a:ext uri="{FF2B5EF4-FFF2-40B4-BE49-F238E27FC236}">
                <a16:creationId xmlns:a16="http://schemas.microsoft.com/office/drawing/2014/main" id="{BE311486-9F54-40F2-BAA5-EBF9E613A883}"/>
              </a:ext>
            </a:extLst>
          </p:cNvPr>
          <p:cNvSpPr/>
          <p:nvPr/>
        </p:nvSpPr>
        <p:spPr>
          <a:xfrm>
            <a:off x="457199" y="3465770"/>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preprocessing</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normalize</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X</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246509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and Testing Data</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performance of a predictive model is measured by its accuracy of predicting unseen data. </a:t>
            </a:r>
          </a:p>
          <a:p>
            <a:pPr marL="354013" indent="-354013">
              <a:buFont typeface="Arial" panose="020B0604020202020204" pitchFamily="34" charset="0"/>
              <a:buChar char="•"/>
            </a:pPr>
            <a:r>
              <a:rPr lang="en-US" dirty="0"/>
              <a:t>Since such data are usually unavailable, analysts usually “hold back” a subset of data, the testing dataset, for model evaluation purpose. </a:t>
            </a:r>
          </a:p>
          <a:p>
            <a:pPr marL="354013" indent="-354013">
              <a:buFont typeface="Arial" panose="020B0604020202020204" pitchFamily="34" charset="0"/>
              <a:buChar char="•"/>
            </a:pPr>
            <a:r>
              <a:rPr lang="en-US" dirty="0"/>
              <a:t>The remaining data, the training dataset, are used to construct the model.</a:t>
            </a:r>
          </a:p>
          <a:p>
            <a:pPr marL="354013" indent="-354013">
              <a:buFont typeface="Arial" panose="020B0604020202020204" pitchFamily="34" charset="0"/>
              <a:buChar char="•"/>
            </a:pPr>
            <a:r>
              <a:rPr lang="en-US" dirty="0"/>
              <a:t>The </a:t>
            </a:r>
            <a:r>
              <a:rPr lang="en-US" dirty="0" err="1">
                <a:solidFill>
                  <a:schemeClr val="tx2"/>
                </a:solidFill>
                <a:latin typeface="Consolas" panose="020B0609020204030204" pitchFamily="49" charset="0"/>
              </a:rPr>
              <a:t>train_test_split</a:t>
            </a:r>
            <a:r>
              <a:rPr lang="en-US" dirty="0">
                <a:solidFill>
                  <a:schemeClr val="tx2"/>
                </a:solidFill>
                <a:latin typeface="Consolas" panose="020B0609020204030204" pitchFamily="49" charset="0"/>
              </a:rPr>
              <a:t>()</a:t>
            </a:r>
            <a:r>
              <a:rPr lang="en-US" dirty="0"/>
              <a:t> function from the </a:t>
            </a:r>
            <a:r>
              <a:rPr lang="en-US" dirty="0" err="1">
                <a:solidFill>
                  <a:schemeClr val="tx2"/>
                </a:solidFill>
                <a:latin typeface="Consolas" panose="020B0609020204030204" pitchFamily="49" charset="0"/>
              </a:rPr>
              <a:t>model_selection</a:t>
            </a:r>
            <a:r>
              <a:rPr lang="en-US" dirty="0"/>
              <a:t> module splits DataFrame randomly into training and testing datasets.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default proportion of training and testing data in </a:t>
            </a:r>
            <a:r>
              <a:rPr lang="en-US" dirty="0" err="1"/>
              <a:t>sklearn</a:t>
            </a:r>
            <a:r>
              <a:rPr lang="en-US" dirty="0"/>
              <a:t> is 0.75:0.25.</a:t>
            </a:r>
          </a:p>
        </p:txBody>
      </p:sp>
      <p:sp>
        <p:nvSpPr>
          <p:cNvPr id="7" name="Rectangle 6">
            <a:extLst>
              <a:ext uri="{FF2B5EF4-FFF2-40B4-BE49-F238E27FC236}">
                <a16:creationId xmlns:a16="http://schemas.microsoft.com/office/drawing/2014/main" id="{BE311486-9F54-40F2-BAA5-EBF9E613A883}"/>
              </a:ext>
            </a:extLst>
          </p:cNvPr>
          <p:cNvSpPr/>
          <p:nvPr/>
        </p:nvSpPr>
        <p:spPr>
          <a:xfrm>
            <a:off x="457199" y="4114701"/>
            <a:ext cx="8229599" cy="68961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982663" indent="-628650"/>
            <a:r>
              <a:rPr lang="en-US" sz="2000" dirty="0" err="1">
                <a:solidFill>
                  <a:schemeClr val="accent2">
                    <a:lumMod val="50000"/>
                  </a:schemeClr>
                </a:solidFill>
                <a:latin typeface="Consolas" panose="020B0609020204030204" pitchFamily="49" charset="0"/>
              </a:rPr>
              <a:t>Object_name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model_selection</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 </a:t>
            </a:r>
            <a:r>
              <a:rPr lang="en-US" sz="2000" dirty="0" err="1">
                <a:solidFill>
                  <a:schemeClr val="accent3">
                    <a:lumMod val="75000"/>
                  </a:schemeClr>
                </a:solidFill>
                <a:latin typeface="Consolas" panose="020B0609020204030204" pitchFamily="49" charset="0"/>
              </a:rPr>
              <a:t>train_test_split</a:t>
            </a:r>
            <a:r>
              <a:rPr lang="en-US" sz="2000" dirty="0">
                <a:solidFill>
                  <a:schemeClr val="tx1"/>
                </a:solidFill>
                <a:latin typeface="Consolas" panose="020B0609020204030204" pitchFamily="49" charset="0"/>
              </a:rPr>
              <a:t>(</a:t>
            </a:r>
            <a:r>
              <a:rPr lang="en-US" sz="2000" dirty="0">
                <a:solidFill>
                  <a:schemeClr val="accent2">
                    <a:lumMod val="50000"/>
                  </a:schemeClr>
                </a:solidFill>
                <a:latin typeface="Consolas" panose="020B0609020204030204" pitchFamily="49" charset="0"/>
              </a:rPr>
              <a:t>arrays, </a:t>
            </a:r>
            <a:r>
              <a:rPr lang="en-US" sz="2000" dirty="0" err="1">
                <a:solidFill>
                  <a:schemeClr val="accent2">
                    <a:lumMod val="50000"/>
                  </a:schemeClr>
                </a:solidFill>
                <a:latin typeface="Consolas" panose="020B0609020204030204" pitchFamily="49" charset="0"/>
              </a:rPr>
              <a:t>test_size</a:t>
            </a:r>
            <a:r>
              <a:rPr lang="en-US" sz="2000" dirty="0">
                <a:solidFill>
                  <a:schemeClr val="accent2">
                    <a:lumMod val="50000"/>
                  </a:schemeClr>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random_state</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804737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Introduction to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Scikit-Learn</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US" dirty="0"/>
              <a:t>Extract Dependent and Independent Variables (I)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In scikit-learn, the ultimate command of many algorithms is to fit a model by the </a:t>
            </a:r>
            <a:r>
              <a:rPr lang="en-US" dirty="0">
                <a:solidFill>
                  <a:schemeClr val="accent5">
                    <a:lumMod val="50000"/>
                  </a:schemeClr>
                </a:solidFill>
                <a:latin typeface="Consolas" panose="020B0609020204030204" pitchFamily="49" charset="0"/>
              </a:rPr>
              <a:t>.fit()</a:t>
            </a:r>
            <a:r>
              <a:rPr lang="en-US" dirty="0"/>
              <a:t> function which has two parameters: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a:t>
            </a:r>
          </a:p>
          <a:p>
            <a:pPr marL="354013" indent="-354013">
              <a:buFont typeface="Arial" panose="020B0604020202020204" pitchFamily="34" charset="0"/>
              <a:buChar char="•"/>
            </a:pPr>
            <a:r>
              <a:rPr lang="en-US" dirty="0"/>
              <a:t>The parameter </a:t>
            </a:r>
            <a:r>
              <a:rPr lang="en-US" dirty="0">
                <a:solidFill>
                  <a:schemeClr val="tx2"/>
                </a:solidFill>
                <a:latin typeface="Consolas" panose="020B0609020204030204" pitchFamily="49" charset="0"/>
              </a:rPr>
              <a:t>X</a:t>
            </a:r>
            <a:r>
              <a:rPr lang="en-US" dirty="0"/>
              <a:t> is the design matrix containing all independent variables.</a:t>
            </a:r>
          </a:p>
          <a:p>
            <a:pPr marL="354013" indent="-354013">
              <a:buFont typeface="Arial" panose="020B0604020202020204" pitchFamily="34" charset="0"/>
              <a:buChar char="•"/>
            </a:pPr>
            <a:r>
              <a:rPr lang="en-US" dirty="0"/>
              <a:t>The parameter </a:t>
            </a:r>
            <a:r>
              <a:rPr lang="en-US" dirty="0">
                <a:solidFill>
                  <a:schemeClr val="tx2"/>
                </a:solidFill>
                <a:latin typeface="Consolas" panose="020B0609020204030204" pitchFamily="49" charset="0"/>
              </a:rPr>
              <a:t>Y</a:t>
            </a:r>
            <a:r>
              <a:rPr lang="en-US" dirty="0"/>
              <a:t> is the vector of the target variable. </a:t>
            </a:r>
          </a:p>
          <a:p>
            <a:pPr marL="354013" indent="-354013">
              <a:buFont typeface="Arial" panose="020B0604020202020204" pitchFamily="34" charset="0"/>
              <a:buChar char="•"/>
            </a:pPr>
            <a:r>
              <a:rPr lang="en-US" dirty="0"/>
              <a:t>Both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 can be NumPy arrays or pandas DataFrames. </a:t>
            </a:r>
          </a:p>
          <a:p>
            <a:pPr marL="354013" indent="-354013">
              <a:buFont typeface="Arial" panose="020B0604020202020204" pitchFamily="34" charset="0"/>
              <a:buChar char="•"/>
            </a:pPr>
            <a:r>
              <a:rPr lang="en-US" dirty="0"/>
              <a:t>We need to extract </a:t>
            </a:r>
            <a:r>
              <a:rPr lang="en-US" dirty="0">
                <a:solidFill>
                  <a:schemeClr val="tx2"/>
                </a:solidFill>
                <a:latin typeface="Consolas" panose="020B0609020204030204" pitchFamily="49" charset="0"/>
              </a:rPr>
              <a:t>X</a:t>
            </a:r>
            <a:r>
              <a:rPr lang="en-US" dirty="0"/>
              <a:t> and </a:t>
            </a:r>
            <a:r>
              <a:rPr lang="en-US" dirty="0">
                <a:solidFill>
                  <a:schemeClr val="tx2"/>
                </a:solidFill>
                <a:latin typeface="Consolas" panose="020B0609020204030204" pitchFamily="49" charset="0"/>
              </a:rPr>
              <a:t>Y</a:t>
            </a:r>
            <a:r>
              <a:rPr lang="en-US" dirty="0"/>
              <a:t> from the original DataFrame.</a:t>
            </a:r>
          </a:p>
        </p:txBody>
      </p:sp>
    </p:spTree>
    <p:custDataLst>
      <p:tags r:id="rId1"/>
    </p:custDataLst>
    <p:extLst>
      <p:ext uri="{BB962C8B-B14F-4D97-AF65-F5344CB8AC3E}">
        <p14:creationId xmlns:p14="http://schemas.microsoft.com/office/powerpoint/2010/main" val="1492054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US" dirty="0"/>
              <a:t>Extract Dependent and Independent Variables (II)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Select the column representing </a:t>
            </a:r>
            <a:r>
              <a:rPr lang="en-US" dirty="0">
                <a:solidFill>
                  <a:schemeClr val="tx2"/>
                </a:solidFill>
                <a:latin typeface="Consolas" panose="020B0609020204030204" pitchFamily="49" charset="0"/>
              </a:rPr>
              <a:t>Y</a:t>
            </a:r>
            <a:r>
              <a:rPr lang="en-US" dirty="0"/>
              <a:t> and save it as a new object.</a:t>
            </a:r>
          </a:p>
          <a:p>
            <a:pPr marL="354013" indent="-354013"/>
            <a:endParaRPr lang="en-US" dirty="0"/>
          </a:p>
          <a:p>
            <a:pPr marL="354013" indent="-354013"/>
            <a:r>
              <a:rPr lang="en-US" dirty="0"/>
              <a:t>Subset the matrix of </a:t>
            </a:r>
            <a:r>
              <a:rPr lang="en-US" dirty="0">
                <a:solidFill>
                  <a:schemeClr val="tx2"/>
                </a:solidFill>
                <a:latin typeface="Consolas" panose="020B0609020204030204" pitchFamily="49" charset="0"/>
              </a:rPr>
              <a:t>X</a:t>
            </a:r>
            <a:r>
              <a:rPr lang="en-US" dirty="0"/>
              <a:t> from the DataFrame in similar manner.</a:t>
            </a:r>
          </a:p>
          <a:p>
            <a:pPr marL="354013" indent="-354013"/>
            <a:endParaRPr lang="en-US" dirty="0"/>
          </a:p>
          <a:p>
            <a:pPr marL="354013" indent="-354013"/>
            <a:r>
              <a:rPr lang="en-US" dirty="0"/>
              <a:t>If the DataFrame only contains the independent and target variables, just drop the target variable from the original DataFrame to obtain </a:t>
            </a:r>
            <a:r>
              <a:rPr lang="en-US" dirty="0">
                <a:solidFill>
                  <a:schemeClr val="tx2"/>
                </a:solidFill>
                <a:latin typeface="Consolas" panose="020B0609020204030204" pitchFamily="49" charset="0"/>
              </a:rPr>
              <a:t>X</a:t>
            </a:r>
            <a:r>
              <a:rPr lang="en-US" dirty="0"/>
              <a:t>.</a:t>
            </a:r>
          </a:p>
          <a:p>
            <a:pPr marL="354013" indent="-354013"/>
            <a:endParaRPr lang="en-US" dirty="0"/>
          </a:p>
        </p:txBody>
      </p:sp>
      <p:sp>
        <p:nvSpPr>
          <p:cNvPr id="7" name="Rectangle 6">
            <a:extLst>
              <a:ext uri="{FF2B5EF4-FFF2-40B4-BE49-F238E27FC236}">
                <a16:creationId xmlns:a16="http://schemas.microsoft.com/office/drawing/2014/main" id="{BE311486-9F54-40F2-BAA5-EBF9E613A883}"/>
              </a:ext>
            </a:extLst>
          </p:cNvPr>
          <p:cNvSpPr/>
          <p:nvPr/>
        </p:nvSpPr>
        <p:spPr>
          <a:xfrm>
            <a:off x="457199" y="1745127"/>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y</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target_var</a:t>
            </a:r>
            <a:r>
              <a:rPr lang="en-US" sz="2000" dirty="0">
                <a:solidFill>
                  <a:schemeClr val="tx1"/>
                </a:solidFill>
                <a:latin typeface="Consolas" panose="020B0609020204030204" pitchFamily="49" charset="0"/>
              </a:rPr>
              <a:t>"]</a:t>
            </a:r>
          </a:p>
        </p:txBody>
      </p:sp>
      <p:sp>
        <p:nvSpPr>
          <p:cNvPr id="6" name="Rectangle 5">
            <a:extLst>
              <a:ext uri="{FF2B5EF4-FFF2-40B4-BE49-F238E27FC236}">
                <a16:creationId xmlns:a16="http://schemas.microsoft.com/office/drawing/2014/main" id="{618C0C83-2291-4842-8D90-1A331D98112B}"/>
              </a:ext>
            </a:extLst>
          </p:cNvPr>
          <p:cNvSpPr/>
          <p:nvPr/>
        </p:nvSpPr>
        <p:spPr>
          <a:xfrm>
            <a:off x="457199" y="2652054"/>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X1</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X2</a:t>
            </a:r>
            <a:r>
              <a:rPr lang="en-US" sz="2000" dirty="0">
                <a:solidFill>
                  <a:schemeClr val="tx1"/>
                </a:solidFill>
                <a:latin typeface="Consolas" panose="020B0609020204030204" pitchFamily="49" charset="0"/>
              </a:rPr>
              <a:t>", …]]</a:t>
            </a:r>
          </a:p>
        </p:txBody>
      </p:sp>
      <p:sp>
        <p:nvSpPr>
          <p:cNvPr id="10" name="Rectangle 9">
            <a:extLst>
              <a:ext uri="{FF2B5EF4-FFF2-40B4-BE49-F238E27FC236}">
                <a16:creationId xmlns:a16="http://schemas.microsoft.com/office/drawing/2014/main" id="{61C84BD4-5F1D-4E87-BAAF-60F1009C3C1E}"/>
              </a:ext>
            </a:extLst>
          </p:cNvPr>
          <p:cNvSpPr/>
          <p:nvPr/>
        </p:nvSpPr>
        <p:spPr>
          <a:xfrm>
            <a:off x="457199" y="3876499"/>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accent2">
                    <a:lumMod val="50000"/>
                  </a:schemeClr>
                </a:solidFill>
                <a:latin typeface="Consolas" panose="020B0609020204030204" pitchFamily="49" charset="0"/>
              </a:rPr>
              <a:t>X</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DataFrame_name.drop</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target_var</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434652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5027489"/>
          </a:xfrm>
        </p:spPr>
        <p:txBody>
          <a:bodyPr/>
          <a:lstStyle/>
          <a:p>
            <a:pPr algn="just"/>
            <a:r>
              <a:rPr lang="en-US" i="1" u="sng" dirty="0"/>
              <a:t>Car sales program:</a:t>
            </a:r>
          </a:p>
          <a:p>
            <a:pPr algn="just"/>
            <a:r>
              <a:rPr lang="en-US" dirty="0">
                <a:solidFill>
                  <a:schemeClr val="tx1"/>
                </a:solidFill>
              </a:rPr>
              <a:t>Carry out the following tasks in JupyterLab:</a:t>
            </a:r>
          </a:p>
          <a:p>
            <a:pPr marL="342900" indent="-342900" algn="just">
              <a:buFont typeface="Arial" panose="020B0604020202020204" pitchFamily="34" charset="0"/>
              <a:buChar char="•"/>
            </a:pPr>
            <a:r>
              <a:rPr lang="en-US" dirty="0"/>
              <a:t>Since there are many car models (especially their names are complicated and not comparable with each other) in the market, it is rather more important to include “category” than “model” in our analysis later.</a:t>
            </a:r>
          </a:p>
          <a:p>
            <a:pPr marL="800100" lvl="1" indent="-342900" algn="just">
              <a:buFont typeface="Wingdings" panose="05000000000000000000" pitchFamily="2" charset="2"/>
              <a:buChar char="Ø"/>
            </a:pPr>
            <a:r>
              <a:rPr lang="en-US" dirty="0">
                <a:solidFill>
                  <a:schemeClr val="tx1"/>
                </a:solidFill>
              </a:rPr>
              <a:t>Remove “model” from the DataFrame.</a:t>
            </a:r>
          </a:p>
          <a:p>
            <a:pPr marL="800100" lvl="1" indent="-342900" algn="just">
              <a:buFont typeface="Wingdings" panose="05000000000000000000" pitchFamily="2" charset="2"/>
              <a:buChar char="Ø"/>
            </a:pPr>
            <a:r>
              <a:rPr lang="en-US" dirty="0">
                <a:solidFill>
                  <a:schemeClr val="tx1"/>
                </a:solidFill>
              </a:rPr>
              <a:t>Reduce entries with more than one category (e.g., '</a:t>
            </a:r>
            <a:r>
              <a:rPr lang="en-US" dirty="0" err="1">
                <a:solidFill>
                  <a:schemeClr val="tx1"/>
                </a:solidFill>
              </a:rPr>
              <a:t>Convertible,Sedan,Coupe</a:t>
            </a:r>
            <a:r>
              <a:rPr lang="en-US" dirty="0">
                <a:solidFill>
                  <a:schemeClr val="tx1"/>
                </a:solidFill>
              </a:rPr>
              <a:t>‘) in the “Category” field by assigning each car to the first listed category only (i.e., ‘Convertible’).</a:t>
            </a:r>
          </a:p>
          <a:p>
            <a:pPr marL="800100" lvl="1" indent="-342900" algn="just">
              <a:buFont typeface="Wingdings" panose="05000000000000000000" pitchFamily="2" charset="2"/>
              <a:buChar char="Ø"/>
            </a:pPr>
            <a:r>
              <a:rPr lang="en-US" dirty="0">
                <a:solidFill>
                  <a:schemeClr val="tx1"/>
                </a:solidFill>
              </a:rPr>
              <a:t>Create a training and a testing dataset. The proportion here should be 0.7:0.3 and the random state should be set to 0.</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2568055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9"/>
            <a:ext cx="8468334" cy="3925021"/>
          </a:xfrm>
        </p:spPr>
        <p:txBody>
          <a:bodyPr/>
          <a:lstStyle/>
          <a:p>
            <a:pPr marL="354013" indent="-354013">
              <a:buFont typeface="Arial" panose="020B0604020202020204" pitchFamily="34" charset="0"/>
              <a:buChar char="•"/>
            </a:pPr>
            <a:r>
              <a:rPr lang="en-US" dirty="0"/>
              <a:t>Can we use the </a:t>
            </a:r>
            <a:r>
              <a:rPr lang="en-US" dirty="0">
                <a:solidFill>
                  <a:schemeClr val="tx2"/>
                </a:solidFill>
                <a:latin typeface="Consolas" panose="020B0609020204030204" pitchFamily="49" charset="0"/>
              </a:rPr>
              <a:t>.replace()</a:t>
            </a:r>
            <a:r>
              <a:rPr lang="en-US" dirty="0"/>
              <a:t> method to reduce the number of categories of a numeric categorical variable instead of </a:t>
            </a:r>
            <a:r>
              <a:rPr lang="en-US" dirty="0" err="1"/>
              <a:t>discretisation</a:t>
            </a:r>
            <a:r>
              <a:rPr lang="en-US" dirty="0"/>
              <a:t>?</a:t>
            </a:r>
          </a:p>
          <a:p>
            <a:endParaRPr lang="en-US" dirty="0"/>
          </a:p>
          <a:p>
            <a:endParaRPr lang="en-US" dirty="0"/>
          </a:p>
          <a:p>
            <a:pPr marL="354013" indent="-354013">
              <a:buFont typeface="Arial" panose="020B0604020202020204" pitchFamily="34" charset="0"/>
              <a:buChar char="•"/>
            </a:pPr>
            <a:r>
              <a:rPr lang="en-US" dirty="0"/>
              <a:t>If the target variable is categorical and binary, there must be two dummy variables resulting from the dummy-variable-conversion. Which dummy variable shall we choose for the scikit-learn algorithm?</a:t>
            </a:r>
          </a:p>
        </p:txBody>
      </p:sp>
      <p:sp>
        <p:nvSpPr>
          <p:cNvPr id="3" name="Title 2"/>
          <p:cNvSpPr>
            <a:spLocks noGrp="1"/>
          </p:cNvSpPr>
          <p:nvPr>
            <p:ph type="title"/>
          </p:nvPr>
        </p:nvSpPr>
        <p:spPr/>
        <p:txBody>
          <a:bodyPr/>
          <a:lstStyle/>
          <a:p>
            <a:r>
              <a:rPr lang="en-SG" dirty="0"/>
              <a:t>Discussion</a:t>
            </a:r>
          </a:p>
        </p:txBody>
      </p:sp>
    </p:spTree>
    <p:extLst>
      <p:ext uri="{BB962C8B-B14F-4D97-AF65-F5344CB8AC3E}">
        <p14:creationId xmlns:p14="http://schemas.microsoft.com/office/powerpoint/2010/main" val="2175498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5027489"/>
          </a:xfrm>
        </p:spPr>
        <p:txBody>
          <a:bodyPr/>
          <a:lstStyle/>
          <a:p>
            <a:pPr algn="just"/>
            <a:r>
              <a:rPr lang="en-US" i="1" u="sng" dirty="0"/>
              <a:t>SU5 Regression Example</a:t>
            </a:r>
          </a:p>
          <a:p>
            <a:pPr algn="just"/>
            <a:r>
              <a:rPr lang="en-US" dirty="0">
                <a:solidFill>
                  <a:schemeClr val="tx1"/>
                </a:solidFill>
              </a:rPr>
              <a:t>Run through the SU5 linear regression notebook</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graphicFrame>
        <p:nvGraphicFramePr>
          <p:cNvPr id="7" name="Object 6">
            <a:extLst>
              <a:ext uri="{FF2B5EF4-FFF2-40B4-BE49-F238E27FC236}">
                <a16:creationId xmlns:a16="http://schemas.microsoft.com/office/drawing/2014/main" id="{8DE891BE-6925-40D6-9C1D-DF56C3DA8388}"/>
              </a:ext>
            </a:extLst>
          </p:cNvPr>
          <p:cNvGraphicFramePr>
            <a:graphicFrameLocks noChangeAspect="1"/>
          </p:cNvGraphicFramePr>
          <p:nvPr>
            <p:extLst>
              <p:ext uri="{D42A27DB-BD31-4B8C-83A1-F6EECF244321}">
                <p14:modId xmlns:p14="http://schemas.microsoft.com/office/powerpoint/2010/main" val="1339622403"/>
              </p:ext>
            </p:extLst>
          </p:nvPr>
        </p:nvGraphicFramePr>
        <p:xfrm>
          <a:off x="1430075" y="2732488"/>
          <a:ext cx="6909603" cy="1393024"/>
        </p:xfrm>
        <a:graphic>
          <a:graphicData uri="http://schemas.openxmlformats.org/presentationml/2006/ole">
            <mc:AlternateContent xmlns:mc="http://schemas.openxmlformats.org/markup-compatibility/2006">
              <mc:Choice xmlns:v="urn:schemas-microsoft-com:vml" Requires="v">
                <p:oleObj name="Packager Shell Object" showAsIcon="1" r:id="rId4" imgW="2173680" imgH="437400" progId="Package">
                  <p:embed/>
                </p:oleObj>
              </mc:Choice>
              <mc:Fallback>
                <p:oleObj name="Packager Shell Object" showAsIcon="1" r:id="rId4" imgW="2173680" imgH="437400" progId="Package">
                  <p:embed/>
                  <p:pic>
                    <p:nvPicPr>
                      <p:cNvPr id="0" name=""/>
                      <p:cNvPicPr/>
                      <p:nvPr/>
                    </p:nvPicPr>
                    <p:blipFill>
                      <a:blip r:embed="rId5"/>
                      <a:stretch>
                        <a:fillRect/>
                      </a:stretch>
                    </p:blipFill>
                    <p:spPr>
                      <a:xfrm>
                        <a:off x="1430075" y="2732488"/>
                        <a:ext cx="6909603" cy="1393024"/>
                      </a:xfrm>
                      <a:prstGeom prst="rect">
                        <a:avLst/>
                      </a:prstGeom>
                    </p:spPr>
                  </p:pic>
                </p:oleObj>
              </mc:Fallback>
            </mc:AlternateContent>
          </a:graphicData>
        </a:graphic>
      </p:graphicFrame>
    </p:spTree>
    <p:custDataLst>
      <p:tags r:id="rId1"/>
    </p:custDataLst>
    <p:extLst>
      <p:ext uri="{BB962C8B-B14F-4D97-AF65-F5344CB8AC3E}">
        <p14:creationId xmlns:p14="http://schemas.microsoft.com/office/powerpoint/2010/main" val="455219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The rest of the slides are optional</a:t>
            </a:r>
          </a:p>
        </p:txBody>
      </p:sp>
    </p:spTree>
    <p:custDataLst>
      <p:tags r:id="rId1"/>
    </p:custDataLst>
    <p:extLst>
      <p:ext uri="{BB962C8B-B14F-4D97-AF65-F5344CB8AC3E}">
        <p14:creationId xmlns:p14="http://schemas.microsoft.com/office/powerpoint/2010/main" val="1882703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Clustering</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(This section is optional)</a:t>
            </a:r>
          </a:p>
        </p:txBody>
      </p:sp>
    </p:spTree>
    <p:custDataLst>
      <p:tags r:id="rId1"/>
    </p:custDataLst>
    <p:extLst>
      <p:ext uri="{BB962C8B-B14F-4D97-AF65-F5344CB8AC3E}">
        <p14:creationId xmlns:p14="http://schemas.microsoft.com/office/powerpoint/2010/main" val="4182584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One of the most popular clustering algorithms is the K-Means method.</a:t>
            </a:r>
          </a:p>
          <a:p>
            <a:pPr marL="354013" indent="-354013">
              <a:buFont typeface="Arial" panose="020B0604020202020204" pitchFamily="34" charset="0"/>
              <a:buChar char="•"/>
            </a:pPr>
            <a:r>
              <a:rPr lang="en-US" dirty="0"/>
              <a:t>This technique is very efficient in clustering large data sets.</a:t>
            </a:r>
          </a:p>
          <a:p>
            <a:pPr marL="354013" indent="-354013">
              <a:buFont typeface="Arial" panose="020B0604020202020204" pitchFamily="34" charset="0"/>
              <a:buChar char="•"/>
            </a:pPr>
            <a:r>
              <a:rPr lang="en-US" dirty="0"/>
              <a:t>The algorithm here is to split the data into K groups with equal variance by </a:t>
            </a:r>
            <a:r>
              <a:rPr lang="en-US" dirty="0" err="1"/>
              <a:t>minimising</a:t>
            </a:r>
            <a:r>
              <a:rPr lang="en-US" dirty="0"/>
              <a:t> the variation within the cluster (inertia). </a:t>
            </a:r>
          </a:p>
          <a:p>
            <a:pPr marL="354013" indent="-354013">
              <a:buFont typeface="Arial" panose="020B0604020202020204" pitchFamily="34" charset="0"/>
              <a:buChar char="•"/>
            </a:pPr>
            <a:r>
              <a:rPr lang="en-US" dirty="0"/>
              <a:t>The K-Means method requires the number of clusters to be specified before the algorithm starts. </a:t>
            </a:r>
          </a:p>
          <a:p>
            <a:pPr marL="354013" indent="-354013">
              <a:buFont typeface="Arial" panose="020B0604020202020204" pitchFamily="34" charset="0"/>
              <a:buChar char="•"/>
            </a:pPr>
            <a:r>
              <a:rPr lang="en-US" dirty="0"/>
              <a:t>The clusters are </a:t>
            </a:r>
            <a:r>
              <a:rPr lang="en-US" dirty="0" err="1"/>
              <a:t>characterised</a:t>
            </a:r>
            <a:r>
              <a:rPr lang="en-US" dirty="0"/>
              <a:t> by their centroids (means), the </a:t>
            </a:r>
            <a:r>
              <a:rPr lang="en-US" dirty="0" err="1"/>
              <a:t>centre</a:t>
            </a:r>
            <a:r>
              <a:rPr lang="en-US" dirty="0"/>
              <a:t> of an area in a two-dimensional space.</a:t>
            </a:r>
          </a:p>
          <a:p>
            <a:pPr marL="354013" indent="-354013">
              <a:buFont typeface="Arial" panose="020B0604020202020204" pitchFamily="34" charset="0"/>
              <a:buChar char="•"/>
            </a:pPr>
            <a:r>
              <a:rPr lang="en-US" dirty="0"/>
              <a:t>The K different means should be explored during the clustering process.</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478580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980388"/>
            <a:ext cx="8468334" cy="838985"/>
          </a:xfrm>
        </p:spPr>
        <p:txBody>
          <a:bodyPr/>
          <a:lstStyle/>
          <a:p>
            <a:pPr marL="342900" indent="-342900">
              <a:buFont typeface="Arial" panose="020B0604020202020204" pitchFamily="34" charset="0"/>
              <a:buChar char="•"/>
            </a:pPr>
            <a:r>
              <a:rPr lang="en-US" dirty="0"/>
              <a:t>We want members in a cluster to be ‘close’ to each other, and clusters to be far apart from each other.</a:t>
            </a:r>
            <a:endParaRPr lang="en-SG" dirty="0"/>
          </a:p>
        </p:txBody>
      </p:sp>
      <p:sp>
        <p:nvSpPr>
          <p:cNvPr id="3" name="Title 2"/>
          <p:cNvSpPr>
            <a:spLocks noGrp="1"/>
          </p:cNvSpPr>
          <p:nvPr>
            <p:ph type="title"/>
          </p:nvPr>
        </p:nvSpPr>
        <p:spPr/>
        <p:txBody>
          <a:bodyPr/>
          <a:lstStyle/>
          <a:p>
            <a:r>
              <a:rPr lang="en-US" dirty="0"/>
              <a:t>Intuition of K-Means Clustering</a:t>
            </a:r>
            <a:endParaRPr lang="en-SG" dirty="0"/>
          </a:p>
        </p:txBody>
      </p:sp>
      <p:pic>
        <p:nvPicPr>
          <p:cNvPr id="4" name="Picture 3"/>
          <p:cNvPicPr>
            <a:picLocks noChangeAspect="1"/>
          </p:cNvPicPr>
          <p:nvPr/>
        </p:nvPicPr>
        <p:blipFill rotWithShape="1">
          <a:blip r:embed="rId2"/>
          <a:srcRect l="41495" t="26564" r="20361" b="20744"/>
          <a:stretch/>
        </p:blipFill>
        <p:spPr>
          <a:xfrm>
            <a:off x="1545524" y="1819373"/>
            <a:ext cx="5992911" cy="4656654"/>
          </a:xfrm>
          <a:prstGeom prst="rect">
            <a:avLst/>
          </a:prstGeom>
        </p:spPr>
      </p:pic>
    </p:spTree>
    <p:extLst>
      <p:ext uri="{BB962C8B-B14F-4D97-AF65-F5344CB8AC3E}">
        <p14:creationId xmlns:p14="http://schemas.microsoft.com/office/powerpoint/2010/main" val="883047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K-Means Clustering Process</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The process of K-Means clustering contains five main steps:</a:t>
            </a:r>
          </a:p>
          <a:p>
            <a:pPr marL="857250" lvl="1" indent="-457200" algn="l">
              <a:buFont typeface="+mj-lt"/>
              <a:buAutoNum type="arabicPeriod"/>
            </a:pPr>
            <a:r>
              <a:rPr lang="en-US" dirty="0">
                <a:solidFill>
                  <a:schemeClr val="tx1"/>
                </a:solidFill>
              </a:rPr>
              <a:t>Select K observations randomly as initial cluster centroids.</a:t>
            </a:r>
          </a:p>
          <a:p>
            <a:pPr marL="857250" lvl="1" indent="-457200" algn="l">
              <a:buFont typeface="+mj-lt"/>
              <a:buAutoNum type="arabicPeriod"/>
            </a:pPr>
            <a:r>
              <a:rPr lang="en-US" dirty="0">
                <a:solidFill>
                  <a:schemeClr val="tx1"/>
                </a:solidFill>
              </a:rPr>
              <a:t>Compute the distance of each object to the centroid.</a:t>
            </a:r>
          </a:p>
          <a:p>
            <a:pPr marL="857250" lvl="1" indent="-457200" algn="l">
              <a:buFont typeface="+mj-lt"/>
              <a:buAutoNum type="arabicPeriod"/>
            </a:pPr>
            <a:r>
              <a:rPr lang="en-US" dirty="0">
                <a:solidFill>
                  <a:schemeClr val="tx1"/>
                </a:solidFill>
              </a:rPr>
              <a:t>Assign each object to the nearest centroid based on the distance computed. Objects assigned to the same centroid form a cluster. </a:t>
            </a:r>
          </a:p>
          <a:p>
            <a:pPr marL="857250" lvl="1" indent="-457200" algn="l">
              <a:buFont typeface="+mj-lt"/>
              <a:buAutoNum type="arabicPeriod"/>
            </a:pPr>
            <a:r>
              <a:rPr lang="en-US" dirty="0">
                <a:solidFill>
                  <a:schemeClr val="tx1"/>
                </a:solidFill>
              </a:rPr>
              <a:t>Recompute the centroid for each cluster using the objects in it. Restart iteration from Step 2.</a:t>
            </a:r>
          </a:p>
          <a:p>
            <a:pPr marL="857250" lvl="1" indent="-457200" algn="l">
              <a:buFont typeface="+mj-lt"/>
              <a:buAutoNum type="arabicPeriod"/>
            </a:pPr>
            <a:r>
              <a:rPr lang="en-US" dirty="0">
                <a:solidFill>
                  <a:schemeClr val="tx1"/>
                </a:solidFill>
              </a:rPr>
              <a:t>Iteration stops when the centroids remain unchanged, or a specified number of iterations has been performed. </a:t>
            </a:r>
          </a:p>
          <a:p>
            <a:pPr marL="0" indent="0">
              <a:buNone/>
            </a:pPr>
            <a:endParaRPr lang="en-US" dirty="0"/>
          </a:p>
          <a:p>
            <a:pPr marL="354013" indent="-354013"/>
            <a:endParaRPr lang="en-US" dirty="0"/>
          </a:p>
        </p:txBody>
      </p:sp>
    </p:spTree>
    <p:custDataLst>
      <p:tags r:id="rId1"/>
    </p:custDataLst>
    <p:extLst>
      <p:ext uri="{BB962C8B-B14F-4D97-AF65-F5344CB8AC3E}">
        <p14:creationId xmlns:p14="http://schemas.microsoft.com/office/powerpoint/2010/main" val="3908164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It is common to use Python to carry out tasks for data analytics, statistical modelling or machine learning recently. </a:t>
            </a:r>
          </a:p>
          <a:p>
            <a:pPr marL="354013" indent="-354013">
              <a:buFont typeface="Arial" panose="020B0604020202020204" pitchFamily="34" charset="0"/>
              <a:buChar char="•"/>
            </a:pPr>
            <a:r>
              <a:rPr lang="en-US" dirty="0"/>
              <a:t>One of the most common libraries used for these purposes is scikit-learn, a free machine learning library written for Python.</a:t>
            </a:r>
          </a:p>
          <a:p>
            <a:pPr marL="354013" indent="-354013">
              <a:buFont typeface="Arial" panose="020B0604020202020204" pitchFamily="34" charset="0"/>
              <a:buChar char="•"/>
            </a:pPr>
            <a:r>
              <a:rPr lang="en-US" dirty="0"/>
              <a:t>Scikit-learn features various algorithms such as classification, regression, clustering, etc. </a:t>
            </a:r>
          </a:p>
          <a:p>
            <a:pPr marL="354013" indent="-354013">
              <a:buFont typeface="Arial" panose="020B0604020202020204" pitchFamily="34" charset="0"/>
              <a:buChar char="•"/>
            </a:pPr>
            <a:r>
              <a:rPr lang="en-US" dirty="0"/>
              <a:t>In machine learning, programs are constructed with parameters such that they can “learn” from newly fed data. </a:t>
            </a:r>
          </a:p>
          <a:p>
            <a:pPr marL="354013" indent="-354013">
              <a:buFont typeface="Arial" panose="020B0604020202020204" pitchFamily="34" charset="0"/>
              <a:buChar char="•"/>
            </a:pPr>
            <a:r>
              <a:rPr lang="en-US" dirty="0"/>
              <a:t>Programs can automatically adjust and improve their </a:t>
            </a:r>
            <a:r>
              <a:rPr lang="en-US" dirty="0" err="1"/>
              <a:t>behaviour</a:t>
            </a:r>
            <a:r>
              <a:rPr lang="en-US" dirty="0"/>
              <a:t> according to the new “knowledge”.</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986923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K-Means Properties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Euclidean distance is preferred in general when computing the distance between an object to the centroids.</a:t>
            </a:r>
          </a:p>
          <a:p>
            <a:pPr marL="354013" indent="-354013">
              <a:buFont typeface="Arial" panose="020B0604020202020204" pitchFamily="34" charset="0"/>
              <a:buChar char="•"/>
            </a:pPr>
            <a:r>
              <a:rPr lang="en-US" dirty="0"/>
              <a:t>The Euclidean distance is measured by the sum of the squared differences between the values of some selected clustering criteria.</a:t>
            </a:r>
          </a:p>
          <a:p>
            <a:pPr marL="354013" indent="-354013">
              <a:buFont typeface="Arial" panose="020B0604020202020204" pitchFamily="34" charset="0"/>
              <a:buChar char="•"/>
            </a:pPr>
            <a:r>
              <a:rPr lang="en-US" dirty="0"/>
              <a:t>After the clustering process, ensure the insights created by the resulting clusters. A good clustering solution allows clear description of the cluster profile.</a:t>
            </a:r>
          </a:p>
          <a:p>
            <a:pPr marL="354013" indent="-354013">
              <a:buFont typeface="Arial" panose="020B0604020202020204" pitchFamily="34" charset="0"/>
              <a:buChar char="•"/>
            </a:pPr>
            <a:r>
              <a:rPr lang="en-US" dirty="0"/>
              <a:t>Evaluate the quality of clustering solutions by cohesion, separation and parsimony.</a:t>
            </a:r>
          </a:p>
          <a:p>
            <a:pPr marL="342900" indent="-342900">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432028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548778" cy="1305233"/>
          </a:xfrm>
        </p:spPr>
        <p:txBody>
          <a:bodyPr/>
          <a:lstStyle/>
          <a:p>
            <a:pPr>
              <a:lnSpc>
                <a:spcPct val="80000"/>
              </a:lnSpc>
            </a:pPr>
            <a:r>
              <a:rPr lang="en-US" dirty="0"/>
              <a:t>Fitting K-Means Clustering by Scikit-Learn</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In scikit-learn, all algorithms are controlled and executed by the estimator. </a:t>
            </a:r>
          </a:p>
          <a:p>
            <a:pPr marL="354013" indent="-354013">
              <a:buFont typeface="Arial" panose="020B0604020202020204" pitchFamily="34" charset="0"/>
              <a:buChar char="•"/>
            </a:pPr>
            <a:r>
              <a:rPr lang="en-US" dirty="0"/>
              <a:t>Adjust the parameters for the modelling process in the syntax of the estimator declaration. </a:t>
            </a:r>
          </a:p>
          <a:p>
            <a:pPr marL="354013" indent="-354013">
              <a:buFont typeface="Arial" panose="020B0604020202020204" pitchFamily="34" charset="0"/>
              <a:buChar char="•"/>
            </a:pPr>
            <a:r>
              <a:rPr lang="en-US" dirty="0"/>
              <a:t>In K-Means Clustering, the estimator is called </a:t>
            </a:r>
            <a:r>
              <a:rPr lang="en-US" dirty="0" err="1">
                <a:solidFill>
                  <a:schemeClr val="tx2"/>
                </a:solidFill>
                <a:latin typeface="Consolas" panose="020B0609020204030204" pitchFamily="49" charset="0"/>
              </a:rPr>
              <a:t>KMeans</a:t>
            </a:r>
            <a:r>
              <a:rPr lang="en-US" dirty="0"/>
              <a:t>. And it can be imported from the cluster module of the scikit-learn package.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Initiate the </a:t>
            </a:r>
            <a:r>
              <a:rPr lang="en-US" dirty="0" err="1">
                <a:solidFill>
                  <a:schemeClr val="tx2"/>
                </a:solidFill>
                <a:latin typeface="Consolas" panose="020B0609020204030204" pitchFamily="49" charset="0"/>
              </a:rPr>
              <a:t>KMeans</a:t>
            </a:r>
            <a:r>
              <a:rPr lang="en-US" dirty="0"/>
              <a:t> estimator first and adjust the estimation parameters according to the individual needs.</a:t>
            </a:r>
          </a:p>
        </p:txBody>
      </p:sp>
      <p:sp>
        <p:nvSpPr>
          <p:cNvPr id="6" name="Rectangle 5">
            <a:extLst>
              <a:ext uri="{FF2B5EF4-FFF2-40B4-BE49-F238E27FC236}">
                <a16:creationId xmlns:a16="http://schemas.microsoft.com/office/drawing/2014/main" id="{8877EAE8-2248-45D9-9AC4-8B936A7017FF}"/>
              </a:ext>
            </a:extLst>
          </p:cNvPr>
          <p:cNvSpPr/>
          <p:nvPr/>
        </p:nvSpPr>
        <p:spPr>
          <a:xfrm>
            <a:off x="457201" y="3266320"/>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cluster</a:t>
            </a:r>
            <a:r>
              <a:rPr lang="en-GB" sz="2000" dirty="0">
                <a:effectLst/>
                <a:latin typeface="Consolas" panose="020B0609020204030204" pitchFamily="49" charset="0"/>
                <a:ea typeface="SimSun" panose="02010600030101010101" pitchFamily="2" charset="-122"/>
                <a:cs typeface="Times New Roman" panose="02020603050405020304" pitchFamily="18" charset="0"/>
              </a:rPr>
              <a:t> import </a:t>
            </a:r>
            <a:r>
              <a:rPr lang="en-GB" sz="2000" dirty="0" err="1">
                <a:solidFill>
                  <a:srgbClr val="0000CC"/>
                </a:solidFill>
                <a:effectLst/>
                <a:latin typeface="Consolas" panose="020B0609020204030204" pitchFamily="49" charset="0"/>
                <a:ea typeface="SimSun" panose="02010600030101010101" pitchFamily="2" charset="-122"/>
                <a:cs typeface="Times New Roman" panose="02020603050405020304" pitchFamily="18" charset="0"/>
              </a:rPr>
              <a:t>KMeans</a:t>
            </a:r>
            <a:endParaRPr lang="en-US" sz="2400" dirty="0">
              <a:solidFill>
                <a:schemeClr val="accent4">
                  <a:lumMod val="75000"/>
                </a:schemeClr>
              </a:solidFill>
              <a:latin typeface="Consolas" panose="020B0609020204030204" pitchFamily="49" charset="0"/>
            </a:endParaRPr>
          </a:p>
        </p:txBody>
      </p:sp>
      <p:sp>
        <p:nvSpPr>
          <p:cNvPr id="10" name="Rectangle 9">
            <a:extLst>
              <a:ext uri="{FF2B5EF4-FFF2-40B4-BE49-F238E27FC236}">
                <a16:creationId xmlns:a16="http://schemas.microsoft.com/office/drawing/2014/main" id="{D42649CF-8EB4-4FC3-88E4-AC7DB6A302CF}"/>
              </a:ext>
            </a:extLst>
          </p:cNvPr>
          <p:cNvSpPr/>
          <p:nvPr/>
        </p:nvSpPr>
        <p:spPr>
          <a:xfrm>
            <a:off x="457201" y="4548756"/>
            <a:ext cx="8229599" cy="1004012"/>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4013" indent="-354013"/>
            <a:r>
              <a:rPr lang="en-GB" sz="2000" dirty="0" err="1">
                <a:effectLst/>
                <a:latin typeface="Consolas" panose="020B0609020204030204" pitchFamily="49" charset="0"/>
                <a:ea typeface="SimSun" panose="02010600030101010101" pitchFamily="2" charset="-122"/>
                <a:cs typeface="Times New Roman" panose="02020603050405020304" pitchFamily="18" charset="0"/>
              </a:rPr>
              <a:t>km_Object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sklearn</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cluster</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00CC"/>
                </a:solidFill>
                <a:effectLst/>
                <a:latin typeface="Consolas" panose="020B0609020204030204" pitchFamily="49" charset="0"/>
                <a:ea typeface="SimSun" panose="02010600030101010101" pitchFamily="2" charset="-122"/>
                <a:cs typeface="Times New Roman" panose="02020603050405020304" pitchFamily="18" charset="0"/>
              </a:rPr>
              <a:t>KMeans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n_clusters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8</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init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k-means++</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n_init</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10</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max_iter</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300</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tol</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0.0001</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precompute_distances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auto</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random_state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None</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95983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Parameters of the K-Means Estimator</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Below is a list of the parameters of the K-Means estimator.</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88900" indent="0">
              <a:buNone/>
            </a:pPr>
            <a:r>
              <a:rPr lang="en-GB" sz="1400" dirty="0">
                <a:effectLst/>
                <a:latin typeface="+mj-lt"/>
                <a:ea typeface="SimSun" panose="02010600030101010101" pitchFamily="2" charset="-122"/>
                <a:cs typeface="Times New Roman" panose="02020603050405020304" pitchFamily="18" charset="0"/>
              </a:rPr>
              <a:t>(Source: </a:t>
            </a:r>
            <a:r>
              <a:rPr lang="en-GB" sz="1400" u="sng" dirty="0">
                <a:solidFill>
                  <a:srgbClr val="0000FF"/>
                </a:solidFill>
                <a:effectLst/>
                <a:latin typeface="+mj-lt"/>
                <a:ea typeface="SimSun" panose="02010600030101010101" pitchFamily="2" charset="-122"/>
                <a:cs typeface="Times New Roman" panose="02020603050405020304" pitchFamily="18" charset="0"/>
                <a:hlinkClick r:id="rId4"/>
              </a:rPr>
              <a:t>https://scikit-learn.org/stable/modules/generated/sklearn.cluster.KMeans. ‌html</a:t>
            </a:r>
            <a:r>
              <a:rPr lang="en-GB" sz="1400" dirty="0">
                <a:effectLst/>
                <a:latin typeface="+mj-lt"/>
                <a:ea typeface="SimSun" panose="02010600030101010101" pitchFamily="2" charset="-122"/>
                <a:cs typeface="Times New Roman" panose="02020603050405020304" pitchFamily="18" charset="0"/>
              </a:rPr>
              <a:t>)</a:t>
            </a:r>
            <a:endParaRPr lang="en-US" sz="1600" dirty="0">
              <a:latin typeface="+mj-lt"/>
            </a:endParaRPr>
          </a:p>
          <a:p>
            <a:pPr marL="354013" indent="-354013"/>
            <a:endParaRPr lang="en-US" dirty="0"/>
          </a:p>
        </p:txBody>
      </p:sp>
      <p:graphicFrame>
        <p:nvGraphicFramePr>
          <p:cNvPr id="5" name="Table 4">
            <a:extLst>
              <a:ext uri="{FF2B5EF4-FFF2-40B4-BE49-F238E27FC236}">
                <a16:creationId xmlns:a16="http://schemas.microsoft.com/office/drawing/2014/main" id="{4B0457BD-61FA-4EA4-A1B1-3BCE6F8FAD29}"/>
              </a:ext>
            </a:extLst>
          </p:cNvPr>
          <p:cNvGraphicFramePr>
            <a:graphicFrameLocks noGrp="1"/>
          </p:cNvGraphicFramePr>
          <p:nvPr/>
        </p:nvGraphicFramePr>
        <p:xfrm>
          <a:off x="656303" y="1859714"/>
          <a:ext cx="7831394" cy="3971481"/>
        </p:xfrm>
        <a:graphic>
          <a:graphicData uri="http://schemas.openxmlformats.org/drawingml/2006/table">
            <a:tbl>
              <a:tblPr firstRow="1" firstCol="1" bandRow="1">
                <a:tableStyleId>{B301B821-A1FF-4177-AEE7-76D212191A09}</a:tableStyleId>
              </a:tblPr>
              <a:tblGrid>
                <a:gridCol w="3392128">
                  <a:extLst>
                    <a:ext uri="{9D8B030D-6E8A-4147-A177-3AD203B41FA5}">
                      <a16:colId xmlns:a16="http://schemas.microsoft.com/office/drawing/2014/main" val="3512644353"/>
                    </a:ext>
                  </a:extLst>
                </a:gridCol>
                <a:gridCol w="4439266">
                  <a:extLst>
                    <a:ext uri="{9D8B030D-6E8A-4147-A177-3AD203B41FA5}">
                      <a16:colId xmlns:a16="http://schemas.microsoft.com/office/drawing/2014/main" val="1601015386"/>
                    </a:ext>
                  </a:extLst>
                </a:gridCol>
              </a:tblGrid>
              <a:tr h="188393">
                <a:tc>
                  <a:txBody>
                    <a:bodyPr/>
                    <a:lstStyle/>
                    <a:p>
                      <a:pPr algn="ctr">
                        <a:lnSpc>
                          <a:spcPct val="13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30000"/>
                        </a:lnSpc>
                        <a:spcBef>
                          <a:spcPts val="0"/>
                        </a:spcBef>
                        <a:spcAft>
                          <a:spcPts val="0"/>
                        </a:spcAft>
                      </a:pPr>
                      <a:r>
                        <a:rPr lang="en-GB" sz="2000" dirty="0">
                          <a:effectLst/>
                        </a:rPr>
                        <a:t>Value Type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2258342975"/>
                  </a:ext>
                </a:extLst>
              </a:tr>
              <a:tr h="363848">
                <a:tc>
                  <a:txBody>
                    <a:bodyPr/>
                    <a:lstStyle/>
                    <a:p>
                      <a:pPr algn="l">
                        <a:lnSpc>
                          <a:spcPct val="100000"/>
                        </a:lnSpc>
                        <a:spcBef>
                          <a:spcPts val="0"/>
                        </a:spcBef>
                        <a:spcAft>
                          <a:spcPts val="0"/>
                        </a:spcAft>
                      </a:pPr>
                      <a:r>
                        <a:rPr lang="en-GB" sz="2000" b="0" dirty="0" err="1">
                          <a:effectLst/>
                        </a:rPr>
                        <a:t>n_clusters</a:t>
                      </a:r>
                      <a:r>
                        <a:rPr lang="en-GB" sz="2000" b="0" dirty="0">
                          <a:effectLst/>
                        </a:rPr>
                        <a:t> </a:t>
                      </a:r>
                      <a:r>
                        <a:rPr lang="en-GB" sz="2000" b="0" i="1" dirty="0">
                          <a:effectLst/>
                        </a:rPr>
                        <a:t>(Default: 8)</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666809941"/>
                  </a:ext>
                </a:extLst>
              </a:tr>
              <a:tr h="632536">
                <a:tc>
                  <a:txBody>
                    <a:bodyPr/>
                    <a:lstStyle/>
                    <a:p>
                      <a:pPr algn="l">
                        <a:lnSpc>
                          <a:spcPct val="100000"/>
                        </a:lnSpc>
                        <a:spcBef>
                          <a:spcPts val="0"/>
                        </a:spcBef>
                        <a:spcAft>
                          <a:spcPts val="0"/>
                        </a:spcAft>
                      </a:pPr>
                      <a:r>
                        <a:rPr lang="en-GB" sz="2000" b="0" dirty="0" err="1">
                          <a:effectLst/>
                        </a:rPr>
                        <a:t>init</a:t>
                      </a:r>
                      <a:r>
                        <a:rPr lang="en-GB" sz="2000" b="0" dirty="0">
                          <a:effectLst/>
                        </a:rPr>
                        <a:t> </a:t>
                      </a:r>
                      <a:r>
                        <a:rPr lang="en-GB" sz="2000" b="0" i="1" dirty="0">
                          <a:effectLst/>
                        </a:rPr>
                        <a:t>(Default : "</a:t>
                      </a:r>
                      <a:r>
                        <a:rPr lang="en-GB" sz="2000" b="0" i="1" dirty="0">
                          <a:solidFill>
                            <a:schemeClr val="tx2"/>
                          </a:solidFill>
                          <a:effectLst/>
                          <a:latin typeface="Consolas" panose="020B0609020204030204" pitchFamily="49" charset="0"/>
                        </a:rPr>
                        <a:t>k-means++</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k-means++</a:t>
                      </a:r>
                      <a:r>
                        <a:rPr lang="en-GB" sz="2000" b="0" dirty="0">
                          <a:effectLst/>
                        </a:rPr>
                        <a:t>", "</a:t>
                      </a:r>
                      <a:r>
                        <a:rPr lang="en-GB" sz="2000" b="0" dirty="0">
                          <a:solidFill>
                            <a:schemeClr val="tx2"/>
                          </a:solidFill>
                          <a:effectLst/>
                          <a:latin typeface="Consolas" panose="020B0609020204030204" pitchFamily="49" charset="0"/>
                        </a:rPr>
                        <a:t>random</a:t>
                      </a:r>
                      <a:r>
                        <a:rPr lang="en-GB" sz="2000" b="0" dirty="0">
                          <a:effectLst/>
                        </a:rPr>
                        <a:t>", callable, array-like of shape </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05611627"/>
                  </a:ext>
                </a:extLst>
              </a:tr>
              <a:tr h="363848">
                <a:tc>
                  <a:txBody>
                    <a:bodyPr/>
                    <a:lstStyle/>
                    <a:p>
                      <a:pPr algn="l">
                        <a:lnSpc>
                          <a:spcPct val="100000"/>
                        </a:lnSpc>
                        <a:spcBef>
                          <a:spcPts val="0"/>
                        </a:spcBef>
                        <a:spcAft>
                          <a:spcPts val="0"/>
                        </a:spcAft>
                      </a:pPr>
                      <a:r>
                        <a:rPr lang="en-GB" sz="2000" b="0" dirty="0" err="1">
                          <a:effectLst/>
                        </a:rPr>
                        <a:t>n_init</a:t>
                      </a:r>
                      <a:r>
                        <a:rPr lang="en-GB" sz="2000" b="0" dirty="0">
                          <a:effectLst/>
                        </a:rPr>
                        <a:t> </a:t>
                      </a:r>
                      <a:r>
                        <a:rPr lang="en-GB" sz="2000" b="0" i="1" dirty="0">
                          <a:effectLst/>
                        </a:rPr>
                        <a:t>(Default: 10)</a:t>
                      </a:r>
                      <a:endParaRPr lang="en-SG" sz="2000" b="0" i="1" dirty="0">
                        <a:effectLst/>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91186646"/>
                  </a:ext>
                </a:extLst>
              </a:tr>
              <a:tr h="363848">
                <a:tc>
                  <a:txBody>
                    <a:bodyPr/>
                    <a:lstStyle/>
                    <a:p>
                      <a:pPr algn="just">
                        <a:lnSpc>
                          <a:spcPct val="100000"/>
                        </a:lnSpc>
                        <a:spcBef>
                          <a:spcPts val="0"/>
                        </a:spcBef>
                        <a:spcAft>
                          <a:spcPts val="0"/>
                        </a:spcAft>
                      </a:pPr>
                      <a:r>
                        <a:rPr lang="en-GB" sz="2000" b="0" dirty="0" err="1">
                          <a:effectLst/>
                        </a:rPr>
                        <a:t>max_iter</a:t>
                      </a:r>
                      <a:r>
                        <a:rPr lang="en-GB" sz="2000" b="0" dirty="0">
                          <a:effectLst/>
                        </a:rPr>
                        <a:t> </a:t>
                      </a:r>
                      <a:r>
                        <a:rPr lang="en-GB" sz="2000" b="0" i="1" dirty="0">
                          <a:effectLst/>
                        </a:rPr>
                        <a:t>(Default: 300)</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787092079"/>
                  </a:ext>
                </a:extLst>
              </a:tr>
              <a:tr h="363848">
                <a:tc>
                  <a:txBody>
                    <a:bodyPr/>
                    <a:lstStyle/>
                    <a:p>
                      <a:pPr algn="l">
                        <a:lnSpc>
                          <a:spcPct val="100000"/>
                        </a:lnSpc>
                        <a:spcBef>
                          <a:spcPts val="0"/>
                        </a:spcBef>
                        <a:spcAft>
                          <a:spcPts val="0"/>
                        </a:spcAft>
                      </a:pPr>
                      <a:r>
                        <a:rPr lang="en-GB" sz="2000" b="0" dirty="0" err="1">
                          <a:effectLst/>
                        </a:rPr>
                        <a:t>tol</a:t>
                      </a:r>
                      <a:r>
                        <a:rPr lang="en-GB" sz="2000" b="0" dirty="0">
                          <a:effectLst/>
                        </a:rPr>
                        <a:t> </a:t>
                      </a:r>
                      <a:r>
                        <a:rPr lang="en-GB" sz="2000" b="0" i="1" dirty="0">
                          <a:effectLst/>
                        </a:rPr>
                        <a:t>(Default: 1e-4)</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549108200"/>
                  </a:ext>
                </a:extLst>
              </a:tr>
              <a:tr h="632536">
                <a:tc>
                  <a:txBody>
                    <a:bodyPr/>
                    <a:lstStyle/>
                    <a:p>
                      <a:pPr algn="l">
                        <a:lnSpc>
                          <a:spcPct val="100000"/>
                        </a:lnSpc>
                        <a:spcBef>
                          <a:spcPts val="0"/>
                        </a:spcBef>
                        <a:spcAft>
                          <a:spcPts val="0"/>
                        </a:spcAft>
                      </a:pPr>
                      <a:r>
                        <a:rPr lang="en-GB" sz="2000" b="0" dirty="0" err="1">
                          <a:effectLst/>
                        </a:rPr>
                        <a:t>precompute_distances</a:t>
                      </a:r>
                      <a:r>
                        <a:rPr lang="en-GB" sz="2000" b="0" dirty="0">
                          <a:effectLst/>
                        </a:rPr>
                        <a:t> </a:t>
                      </a:r>
                      <a:br>
                        <a:rPr lang="en-GB" sz="2000" b="0" dirty="0">
                          <a:effectLst/>
                        </a:rPr>
                      </a:br>
                      <a:r>
                        <a:rPr lang="en-GB" sz="2000" b="0" i="1" dirty="0">
                          <a:effectLst/>
                        </a:rPr>
                        <a:t>(Default: "</a:t>
                      </a:r>
                      <a:r>
                        <a:rPr lang="en-GB" sz="2000" b="0" i="1" dirty="0">
                          <a:solidFill>
                            <a:schemeClr val="tx2"/>
                          </a:solidFill>
                          <a:effectLst/>
                          <a:latin typeface="Consolas" panose="020B0609020204030204" pitchFamily="49" charset="0"/>
                        </a:rPr>
                        <a:t>auto</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auto</a:t>
                      </a:r>
                      <a:r>
                        <a:rPr lang="en-GB" sz="2000" b="0" dirty="0">
                          <a:effectLst/>
                        </a:rPr>
                        <a:t>", </a:t>
                      </a:r>
                      <a:r>
                        <a:rPr lang="en-GB" sz="2000" b="0" dirty="0">
                          <a:solidFill>
                            <a:schemeClr val="tx2"/>
                          </a:solidFill>
                          <a:effectLst/>
                          <a:latin typeface="Consolas" panose="020B0609020204030204" pitchFamily="49" charset="0"/>
                        </a:rPr>
                        <a:t>True</a:t>
                      </a:r>
                      <a:r>
                        <a:rPr lang="en-GB" sz="2000" b="0" dirty="0">
                          <a:effectLst/>
                        </a:rPr>
                        <a:t>, </a:t>
                      </a:r>
                      <a:r>
                        <a:rPr lang="en-GB" sz="2000" b="0" dirty="0">
                          <a:solidFill>
                            <a:schemeClr val="tx2"/>
                          </a:solidFill>
                          <a:effectLst/>
                          <a:latin typeface="Consolas" panose="020B0609020204030204" pitchFamily="49" charset="0"/>
                        </a:rPr>
                        <a:t>False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47562674"/>
                  </a:ext>
                </a:extLst>
              </a:tr>
              <a:tr h="363848">
                <a:tc>
                  <a:txBody>
                    <a:bodyPr/>
                    <a:lstStyle/>
                    <a:p>
                      <a:pPr algn="l">
                        <a:lnSpc>
                          <a:spcPct val="100000"/>
                        </a:lnSpc>
                        <a:spcBef>
                          <a:spcPts val="0"/>
                        </a:spcBef>
                        <a:spcAft>
                          <a:spcPts val="0"/>
                        </a:spcAft>
                      </a:pPr>
                      <a:r>
                        <a:rPr lang="en-GB" sz="2000" b="0" dirty="0" err="1">
                          <a:effectLst/>
                        </a:rPr>
                        <a:t>random_state</a:t>
                      </a:r>
                      <a:r>
                        <a:rPr lang="en-GB" sz="2000" b="0" dirty="0">
                          <a:effectLst/>
                        </a:rPr>
                        <a:t> </a:t>
                      </a:r>
                      <a:r>
                        <a:rPr lang="en-GB" sz="2000" b="0" i="1" dirty="0">
                          <a:effectLst/>
                        </a:rPr>
                        <a:t>(Default: </a:t>
                      </a:r>
                      <a:r>
                        <a:rPr lang="en-GB" sz="2000" b="0" i="1" dirty="0">
                          <a:solidFill>
                            <a:schemeClr val="tx2"/>
                          </a:solidFill>
                          <a:effectLst/>
                          <a:latin typeface="Consolas" panose="020B0609020204030204" pitchFamily="49" charset="0"/>
                        </a:rPr>
                        <a:t>None</a:t>
                      </a:r>
                      <a:r>
                        <a:rPr lang="en-GB" sz="2000" b="0" i="1" dirty="0">
                          <a:effectLst/>
                        </a:rPr>
                        <a:t>)</a:t>
                      </a:r>
                      <a:endParaRPr lang="en-SG" sz="2000" b="0" i="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 </a:t>
                      </a:r>
                      <a:r>
                        <a:rPr lang="en-GB" sz="2000" dirty="0" err="1">
                          <a:effectLst/>
                        </a:rPr>
                        <a:t>RandomState</a:t>
                      </a:r>
                      <a:r>
                        <a:rPr lang="en-GB" sz="2000" dirty="0">
                          <a:effectLst/>
                        </a:rPr>
                        <a:t> instance, </a:t>
                      </a:r>
                      <a:r>
                        <a:rPr lang="en-GB" sz="2000" dirty="0">
                          <a:solidFill>
                            <a:schemeClr val="tx2"/>
                          </a:solidFill>
                          <a:effectLst/>
                          <a:latin typeface="Consolas" panose="020B0609020204030204" pitchFamily="49" charset="0"/>
                        </a:rPr>
                        <a:t>None</a:t>
                      </a:r>
                      <a:endParaRPr lang="en-SG"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13991710"/>
                  </a:ext>
                </a:extLst>
              </a:tr>
            </a:tbl>
          </a:graphicData>
        </a:graphic>
      </p:graphicFrame>
    </p:spTree>
    <p:custDataLst>
      <p:tags r:id="rId1"/>
    </p:custDataLst>
    <p:extLst>
      <p:ext uri="{BB962C8B-B14F-4D97-AF65-F5344CB8AC3E}">
        <p14:creationId xmlns:p14="http://schemas.microsoft.com/office/powerpoint/2010/main" val="532194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Fit 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Perform K-Means clustering using the </a:t>
            </a:r>
            <a:r>
              <a:rPr lang="en-US" dirty="0" err="1">
                <a:solidFill>
                  <a:schemeClr val="tx2"/>
                </a:solidFill>
                <a:latin typeface="Consolas" panose="020B0609020204030204" pitchFamily="49" charset="0"/>
              </a:rPr>
              <a:t>KMeans</a:t>
            </a:r>
            <a:r>
              <a:rPr lang="en-US" dirty="0"/>
              <a:t> estimator.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X</a:t>
            </a:r>
            <a:r>
              <a:rPr lang="en-US" dirty="0"/>
              <a:t> is a prepared DataFrame based on which the clusters are constructed. </a:t>
            </a:r>
          </a:p>
          <a:p>
            <a:pPr marL="354013" indent="-354013">
              <a:buFont typeface="Arial" panose="020B0604020202020204" pitchFamily="34" charset="0"/>
              <a:buChar char="•"/>
            </a:pPr>
            <a:r>
              <a:rPr lang="en-US" dirty="0"/>
              <a:t>With </a:t>
            </a:r>
            <a:r>
              <a:rPr lang="en-US" dirty="0" err="1">
                <a:solidFill>
                  <a:schemeClr val="tx2"/>
                </a:solidFill>
                <a:latin typeface="Consolas" panose="020B0609020204030204" pitchFamily="49" charset="0"/>
              </a:rPr>
              <a:t>sample_weight</a:t>
            </a:r>
            <a:r>
              <a:rPr lang="en-US" dirty="0"/>
              <a:t> we can pre-specify the weights for each observation in </a:t>
            </a:r>
            <a:r>
              <a:rPr lang="en-US" dirty="0">
                <a:solidFill>
                  <a:schemeClr val="tx2"/>
                </a:solidFill>
                <a:latin typeface="Consolas" panose="020B0609020204030204" pitchFamily="49" charset="0"/>
              </a:rPr>
              <a:t>X</a:t>
            </a:r>
            <a:r>
              <a:rPr lang="en-US" dirty="0"/>
              <a:t>. If it is set to None, all observations will be assigned equal weight. </a:t>
            </a:r>
          </a:p>
          <a:p>
            <a:pPr marL="354013" indent="-354013">
              <a:buFont typeface="Arial" panose="020B0604020202020204" pitchFamily="34" charset="0"/>
              <a:buChar char="•"/>
            </a:pPr>
            <a:r>
              <a:rPr lang="en-US" dirty="0"/>
              <a:t>The fitted estimator of the K-Means algorithm is saved in </a:t>
            </a:r>
            <a:r>
              <a:rPr lang="en-US" dirty="0" err="1">
                <a:solidFill>
                  <a:schemeClr val="tx2"/>
                </a:solidFill>
                <a:latin typeface="Consolas" panose="020B0609020204030204" pitchFamily="49" charset="0"/>
              </a:rPr>
              <a:t>km_fit_Object</a:t>
            </a:r>
            <a:r>
              <a:rPr lang="en-US" dirty="0"/>
              <a:t>.</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1762858"/>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km_fit_Object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fit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err="1">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sample_weight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None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51563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K-Means Clustering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Find the clusters for each observation in the original DataFrame using the </a:t>
            </a:r>
            <a:r>
              <a:rPr lang="en-US" dirty="0" err="1">
                <a:solidFill>
                  <a:schemeClr val="tx2"/>
                </a:solidFill>
                <a:latin typeface="Consolas" panose="020B0609020204030204" pitchFamily="49" charset="0"/>
              </a:rPr>
              <a:t>fit_predict</a:t>
            </a:r>
            <a:r>
              <a:rPr lang="en-US" dirty="0">
                <a:solidFill>
                  <a:schemeClr val="tx2"/>
                </a:solidFill>
                <a:latin typeface="Consolas" panose="020B0609020204030204" pitchFamily="49" charset="0"/>
              </a:rPr>
              <a:t>()</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solidFill>
                  <a:schemeClr val="tx2"/>
                </a:solidFill>
                <a:latin typeface="Consolas" panose="020B0609020204030204" pitchFamily="49" charset="0"/>
              </a:rPr>
              <a:t>X</a:t>
            </a:r>
            <a:r>
              <a:rPr lang="en-US" dirty="0"/>
              <a:t> contains the data for which the cluster prediction is calculated. </a:t>
            </a:r>
          </a:p>
          <a:p>
            <a:pPr marL="354013" indent="-354013">
              <a:buFont typeface="Arial" panose="020B0604020202020204" pitchFamily="34" charset="0"/>
              <a:buChar char="•"/>
            </a:pPr>
            <a:r>
              <a:rPr lang="en-US" dirty="0"/>
              <a:t>The output object here is an array with indices of the clusters to which each sample is assigned.</a:t>
            </a:r>
          </a:p>
          <a:p>
            <a:pPr marL="354013" indent="-354013">
              <a:buFont typeface="Arial" panose="020B0604020202020204" pitchFamily="34" charset="0"/>
              <a:buChar char="•"/>
            </a:pPr>
            <a:r>
              <a:rPr lang="en-US" dirty="0"/>
              <a:t>Use elbow method to determine the optimal number of clusters before the clustering algorithm starts.</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2172928"/>
            <a:ext cx="8229599" cy="65742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589338" indent="-2871788"/>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km_pred_Object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km_Object</a:t>
            </a:r>
            <a:r>
              <a:rPr lang="en-US" sz="2000" dirty="0" err="1">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err="1">
                <a:solidFill>
                  <a:schemeClr val="accent3">
                    <a:lumMod val="75000"/>
                  </a:schemeClr>
                </a:solidFill>
                <a:effectLst/>
                <a:latin typeface="Consolas" panose="020B0609020204030204" pitchFamily="49" charset="0"/>
                <a:ea typeface="SimSun" panose="02010600030101010101" pitchFamily="2" charset="-122"/>
                <a:cs typeface="Times New Roman" panose="02020603050405020304" pitchFamily="18" charset="0"/>
              </a:rPr>
              <a:t>fit_predict</a:t>
            </a:r>
            <a:b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b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X</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err="1">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sample_weight</a:t>
            </a:r>
            <a:r>
              <a:rPr lang="en-US" sz="2000" dirty="0">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a:solidFill>
                  <a:schemeClr val="tx1">
                    <a:lumMod val="65000"/>
                    <a:lumOff val="35000"/>
                  </a:schemeClr>
                </a:solidFill>
                <a:effectLst/>
                <a:latin typeface="Consolas" panose="020B0609020204030204" pitchFamily="49" charset="0"/>
                <a:ea typeface="SimSun" panose="02010600030101010101" pitchFamily="2" charset="-122"/>
                <a:cs typeface="Times New Roman" panose="02020603050405020304" pitchFamily="18" charset="0"/>
              </a:rPr>
              <a:t>None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0807989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1"/>
            <a:ext cx="8548778" cy="838800"/>
          </a:xfrm>
        </p:spPr>
        <p:txBody>
          <a:bodyPr/>
          <a:lstStyle/>
          <a:p>
            <a:r>
              <a:rPr lang="en-SG" dirty="0"/>
              <a:t>Explore K-Means Clustering Models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Explore the characteristics of the clusters by looking at some statistics such as mean, min, max, etc. of the clustering criteria.</a:t>
            </a:r>
          </a:p>
          <a:p>
            <a:pPr marL="354013" indent="-354013">
              <a:buFont typeface="Arial" panose="020B0604020202020204" pitchFamily="34" charset="0"/>
              <a:buChar char="•"/>
            </a:pPr>
            <a:r>
              <a:rPr lang="en-US" dirty="0"/>
              <a:t>Cross-tabulate the clustering criteria and the cluster index to understand the features of the clusters.</a:t>
            </a:r>
          </a:p>
          <a:p>
            <a:pPr marL="354013" indent="-354013">
              <a:buFont typeface="Arial" panose="020B0604020202020204" pitchFamily="34" charset="0"/>
              <a:buChar char="•"/>
            </a:pPr>
            <a:r>
              <a:rPr lang="en-US" dirty="0"/>
              <a:t>If a clustering criteria variable is categorical, interpret the clusters based on the proportional distribution of the clusters in each category. </a:t>
            </a:r>
          </a:p>
          <a:p>
            <a:pPr marL="354013" indent="-354013">
              <a:buFont typeface="Arial" panose="020B0604020202020204" pitchFamily="34" charset="0"/>
              <a:buChar char="•"/>
            </a:pPr>
            <a:r>
              <a:rPr lang="en-US" dirty="0"/>
              <a:t>Create cross-tables with the </a:t>
            </a:r>
            <a:r>
              <a:rPr lang="en-US" dirty="0">
                <a:solidFill>
                  <a:schemeClr val="tx2"/>
                </a:solidFill>
                <a:latin typeface="Consolas" panose="020B0609020204030204" pitchFamily="49" charset="0"/>
              </a:rPr>
              <a:t>crosstab()</a:t>
            </a:r>
            <a:r>
              <a:rPr lang="en-US" dirty="0"/>
              <a:t> function: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Clustering criteria are usually listed in rows rather than in columns. </a:t>
            </a:r>
          </a:p>
          <a:p>
            <a:pPr marL="354013" indent="-354013">
              <a:buFont typeface="Arial" panose="020B0604020202020204" pitchFamily="34" charset="0"/>
              <a:buChar char="•"/>
            </a:pPr>
            <a:r>
              <a:rPr lang="en-US" dirty="0"/>
              <a:t>Cluster indices are placed as columns since the cluster number is limited.</a:t>
            </a:r>
          </a:p>
        </p:txBody>
      </p:sp>
      <p:sp>
        <p:nvSpPr>
          <p:cNvPr id="5" name="Rectangle 4">
            <a:extLst>
              <a:ext uri="{FF2B5EF4-FFF2-40B4-BE49-F238E27FC236}">
                <a16:creationId xmlns:a16="http://schemas.microsoft.com/office/drawing/2014/main" id="{B44F8A37-AFDE-4550-ACDB-16B882769A1A}"/>
              </a:ext>
            </a:extLst>
          </p:cNvPr>
          <p:cNvSpPr/>
          <p:nvPr/>
        </p:nvSpPr>
        <p:spPr>
          <a:xfrm>
            <a:off x="457201" y="4151221"/>
            <a:ext cx="8229599" cy="63708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indent="-354013"/>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pd</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crosstab</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criteria_var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columns</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cluster_index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normalize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index</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margin</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True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42657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pPr algn="just"/>
            <a:r>
              <a:rPr lang="en-US" i="1" u="sng" dirty="0"/>
              <a:t>Run through the SU5 Clustering Notebook</a:t>
            </a: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graphicFrame>
        <p:nvGraphicFramePr>
          <p:cNvPr id="2" name="Object 1">
            <a:extLst>
              <a:ext uri="{FF2B5EF4-FFF2-40B4-BE49-F238E27FC236}">
                <a16:creationId xmlns:a16="http://schemas.microsoft.com/office/drawing/2014/main" id="{5B0B862D-1AC8-420D-8A07-089E6BB7EA68}"/>
              </a:ext>
            </a:extLst>
          </p:cNvPr>
          <p:cNvGraphicFramePr>
            <a:graphicFrameLocks noChangeAspect="1"/>
          </p:cNvGraphicFramePr>
          <p:nvPr>
            <p:extLst>
              <p:ext uri="{D42A27DB-BD31-4B8C-83A1-F6EECF244321}">
                <p14:modId xmlns:p14="http://schemas.microsoft.com/office/powerpoint/2010/main" val="809698610"/>
              </p:ext>
            </p:extLst>
          </p:nvPr>
        </p:nvGraphicFramePr>
        <p:xfrm>
          <a:off x="1873959" y="2493700"/>
          <a:ext cx="4882020" cy="1572272"/>
        </p:xfrm>
        <a:graphic>
          <a:graphicData uri="http://schemas.openxmlformats.org/presentationml/2006/ole">
            <mc:AlternateContent xmlns:mc="http://schemas.openxmlformats.org/markup-compatibility/2006">
              <mc:Choice xmlns:v="urn:schemas-microsoft-com:vml" Requires="v">
                <p:oleObj name="Packager Shell Object" showAsIcon="1" r:id="rId4" imgW="1360800" imgH="437400" progId="Package">
                  <p:embed/>
                </p:oleObj>
              </mc:Choice>
              <mc:Fallback>
                <p:oleObj name="Packager Shell Object" showAsIcon="1" r:id="rId4" imgW="1360800" imgH="437400" progId="Package">
                  <p:embed/>
                  <p:pic>
                    <p:nvPicPr>
                      <p:cNvPr id="0" name=""/>
                      <p:cNvPicPr/>
                      <p:nvPr/>
                    </p:nvPicPr>
                    <p:blipFill>
                      <a:blip r:embed="rId5"/>
                      <a:stretch>
                        <a:fillRect/>
                      </a:stretch>
                    </p:blipFill>
                    <p:spPr>
                      <a:xfrm>
                        <a:off x="1873959" y="2493700"/>
                        <a:ext cx="4882020" cy="1572272"/>
                      </a:xfrm>
                      <a:prstGeom prst="rect">
                        <a:avLst/>
                      </a:prstGeom>
                    </p:spPr>
                  </p:pic>
                </p:oleObj>
              </mc:Fallback>
            </mc:AlternateContent>
          </a:graphicData>
        </a:graphic>
      </p:graphicFrame>
    </p:spTree>
    <p:custDataLst>
      <p:tags r:id="rId1"/>
    </p:custDataLst>
    <p:extLst>
      <p:ext uri="{BB962C8B-B14F-4D97-AF65-F5344CB8AC3E}">
        <p14:creationId xmlns:p14="http://schemas.microsoft.com/office/powerpoint/2010/main" val="24194098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Decision Trees</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(This section is optional)</a:t>
            </a:r>
          </a:p>
        </p:txBody>
      </p:sp>
    </p:spTree>
    <p:custDataLst>
      <p:tags r:id="rId1"/>
    </p:custDataLst>
    <p:extLst>
      <p:ext uri="{BB962C8B-B14F-4D97-AF65-F5344CB8AC3E}">
        <p14:creationId xmlns:p14="http://schemas.microsoft.com/office/powerpoint/2010/main" val="11708330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trees split a sample to reach certain decision points based on some criteria. It is therefore a sample classification technique.</a:t>
            </a:r>
          </a:p>
          <a:p>
            <a:pPr marL="354013" indent="-354013">
              <a:buFont typeface="Arial" panose="020B0604020202020204" pitchFamily="34" charset="0"/>
              <a:buChar char="•"/>
            </a:pPr>
            <a:r>
              <a:rPr lang="en-US" dirty="0"/>
              <a:t>Each decision point is called a node and represents a subset of the sample. </a:t>
            </a:r>
          </a:p>
          <a:p>
            <a:pPr marL="354013" indent="-354013">
              <a:buFont typeface="Arial" panose="020B0604020202020204" pitchFamily="34" charset="0"/>
              <a:buChar char="•"/>
            </a:pPr>
            <a:r>
              <a:rPr lang="en-US" dirty="0"/>
              <a:t>Nodes split from a superordinate node are called the child node while the origin node is called the parent node. </a:t>
            </a:r>
          </a:p>
          <a:p>
            <a:pPr marL="354013" indent="-354013">
              <a:buFont typeface="Arial" panose="020B0604020202020204" pitchFamily="34" charset="0"/>
              <a:buChar char="•"/>
            </a:pPr>
            <a:r>
              <a:rPr lang="en-US" dirty="0"/>
              <a:t>A child node with no further subdivisions or splitting is called a leaf node.</a:t>
            </a:r>
          </a:p>
          <a:p>
            <a:pPr marL="354013" indent="-354013">
              <a:buFont typeface="Arial" panose="020B0604020202020204" pitchFamily="34" charset="0"/>
              <a:buChar char="•"/>
            </a:pPr>
            <a:r>
              <a:rPr lang="en-US" dirty="0"/>
              <a:t>The decision tree algorithm predicts the individual classification based on the input variables and the value of the target variable at the same time. </a:t>
            </a:r>
          </a:p>
          <a:p>
            <a:pPr marL="354013" indent="-354013">
              <a:buFont typeface="Arial" panose="020B0604020202020204" pitchFamily="34" charset="0"/>
              <a:buChar char="•"/>
            </a:pPr>
            <a:r>
              <a:rPr lang="en-US" dirty="0"/>
              <a:t>These rules of decision form the resulting model which can be illustrated by a tree-like structure graphically.</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6557178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 model illustrates the complex relationship between the target variable and the input variables rather well. </a:t>
            </a:r>
          </a:p>
          <a:p>
            <a:pPr marL="354013" indent="-354013">
              <a:buFont typeface="Arial" panose="020B0604020202020204" pitchFamily="34" charset="0"/>
              <a:buChar char="•"/>
            </a:pPr>
            <a:r>
              <a:rPr lang="en-US" dirty="0"/>
              <a:t>The importance of the input variables in the decision rules is reflected in the decision tree. Higher up variables are more important.</a:t>
            </a:r>
          </a:p>
          <a:p>
            <a:pPr marL="354013" indent="-354013">
              <a:buFont typeface="Arial" panose="020B0604020202020204" pitchFamily="34" charset="0"/>
              <a:buChar char="•"/>
            </a:pPr>
            <a:r>
              <a:rPr lang="en-US" dirty="0"/>
              <a:t>The value of a leaf node is the prediction of the target variable for those observations classified in it. </a:t>
            </a:r>
          </a:p>
          <a:p>
            <a:pPr marL="354013" indent="-354013">
              <a:buFont typeface="Arial" panose="020B0604020202020204" pitchFamily="34" charset="0"/>
              <a:buChar char="•"/>
            </a:pPr>
            <a:r>
              <a:rPr lang="en-US" dirty="0"/>
              <a:t>If the target variable is categorical, the predicted value will be the mode. If it is numeric, the value will be the mean. </a:t>
            </a:r>
          </a:p>
        </p:txBody>
      </p:sp>
    </p:spTree>
    <p:custDataLst>
      <p:tags r:id="rId1"/>
    </p:custDataLst>
    <p:extLst>
      <p:ext uri="{BB962C8B-B14F-4D97-AF65-F5344CB8AC3E}">
        <p14:creationId xmlns:p14="http://schemas.microsoft.com/office/powerpoint/2010/main" val="760725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Algorithms in Scikit-Learn</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are some common algorithms available in scikit-learn:</a:t>
            </a:r>
          </a:p>
        </p:txBody>
      </p:sp>
      <p:graphicFrame>
        <p:nvGraphicFramePr>
          <p:cNvPr id="5" name="Table 4"/>
          <p:cNvGraphicFramePr>
            <a:graphicFrameLocks noGrp="1"/>
          </p:cNvGraphicFramePr>
          <p:nvPr/>
        </p:nvGraphicFramePr>
        <p:xfrm>
          <a:off x="768484" y="1865927"/>
          <a:ext cx="7918316" cy="4127500"/>
        </p:xfrm>
        <a:graphic>
          <a:graphicData uri="http://schemas.openxmlformats.org/drawingml/2006/table">
            <a:tbl>
              <a:tblPr firstRow="1" firstCol="1" bandRow="1">
                <a:tableStyleId>{B301B821-A1FF-4177-AEE7-76D212191A09}</a:tableStyleId>
              </a:tblPr>
              <a:tblGrid>
                <a:gridCol w="3472776">
                  <a:extLst>
                    <a:ext uri="{9D8B030D-6E8A-4147-A177-3AD203B41FA5}">
                      <a16:colId xmlns:a16="http://schemas.microsoft.com/office/drawing/2014/main" val="287452101"/>
                    </a:ext>
                  </a:extLst>
                </a:gridCol>
                <a:gridCol w="4445540">
                  <a:extLst>
                    <a:ext uri="{9D8B030D-6E8A-4147-A177-3AD203B41FA5}">
                      <a16:colId xmlns:a16="http://schemas.microsoft.com/office/drawing/2014/main" val="1423796807"/>
                    </a:ext>
                  </a:extLst>
                </a:gridCol>
              </a:tblGrid>
              <a:tr h="200025">
                <a:tc gridSpan="2">
                  <a:txBody>
                    <a:bodyPr/>
                    <a:lstStyle/>
                    <a:p>
                      <a:pPr algn="ctr">
                        <a:spcAft>
                          <a:spcPts val="0"/>
                        </a:spcAft>
                      </a:pPr>
                      <a:r>
                        <a:rPr lang="en-GB" sz="2000" dirty="0">
                          <a:effectLst/>
                        </a:rPr>
                        <a:t>Supervised learning</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tc>
                <a:tc hMerge="1">
                  <a:txBody>
                    <a:bodyPr/>
                    <a:lstStyle/>
                    <a:p>
                      <a:endParaRPr lang="en-GB"/>
                    </a:p>
                  </a:txBody>
                  <a:tcPr/>
                </a:tc>
                <a:extLst>
                  <a:ext uri="{0D108BD9-81ED-4DB2-BD59-A6C34878D82A}">
                    <a16:rowId xmlns:a16="http://schemas.microsoft.com/office/drawing/2014/main" val="2368350551"/>
                  </a:ext>
                </a:extLst>
              </a:tr>
              <a:tr h="188595">
                <a:tc>
                  <a:txBody>
                    <a:bodyPr/>
                    <a:lstStyle/>
                    <a:p>
                      <a:pPr algn="l">
                        <a:spcAft>
                          <a:spcPts val="0"/>
                        </a:spcAft>
                      </a:pPr>
                      <a:r>
                        <a:rPr lang="en-GB" sz="2000" b="0" dirty="0">
                          <a:effectLst/>
                        </a:rPr>
                        <a:t>Linear Models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Gaussian Processes</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887480873"/>
                  </a:ext>
                </a:extLst>
              </a:tr>
              <a:tr h="182880">
                <a:tc>
                  <a:txBody>
                    <a:bodyPr/>
                    <a:lstStyle/>
                    <a:p>
                      <a:pPr algn="l">
                        <a:spcAft>
                          <a:spcPts val="0"/>
                        </a:spcAft>
                      </a:pPr>
                      <a:r>
                        <a:rPr lang="en-GB" sz="2000" b="0" dirty="0">
                          <a:effectLst/>
                        </a:rPr>
                        <a:t>Discriminant Analysis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Cross decomposition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877561408"/>
                  </a:ext>
                </a:extLst>
              </a:tr>
              <a:tr h="182880">
                <a:tc>
                  <a:txBody>
                    <a:bodyPr/>
                    <a:lstStyle/>
                    <a:p>
                      <a:pPr algn="l">
                        <a:spcAft>
                          <a:spcPts val="0"/>
                        </a:spcAft>
                      </a:pPr>
                      <a:r>
                        <a:rPr lang="en-GB" sz="2000" b="0" dirty="0">
                          <a:effectLst/>
                        </a:rPr>
                        <a:t>Kernel ridge regression</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Decision Trees</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797111018"/>
                  </a:ext>
                </a:extLst>
              </a:tr>
              <a:tr h="182880">
                <a:tc>
                  <a:txBody>
                    <a:bodyPr/>
                    <a:lstStyle/>
                    <a:p>
                      <a:pPr algn="l">
                        <a:spcAft>
                          <a:spcPts val="0"/>
                        </a:spcAft>
                      </a:pPr>
                      <a:r>
                        <a:rPr lang="en-GB" sz="2000" b="0" dirty="0">
                          <a:effectLst/>
                        </a:rPr>
                        <a:t>Support Vector Machines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Isotonic regression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701367058"/>
                  </a:ext>
                </a:extLst>
              </a:tr>
              <a:tr h="182880">
                <a:tc>
                  <a:txBody>
                    <a:bodyPr/>
                    <a:lstStyle/>
                    <a:p>
                      <a:pPr algn="l">
                        <a:spcAft>
                          <a:spcPts val="0"/>
                        </a:spcAft>
                      </a:pPr>
                      <a:r>
                        <a:rPr lang="en-GB" sz="2000" b="0" dirty="0">
                          <a:effectLst/>
                        </a:rPr>
                        <a:t>Nearest Neighbours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Neural network models (supervised)</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066124172"/>
                  </a:ext>
                </a:extLst>
              </a:tr>
              <a:tr h="190500">
                <a:tc gridSpan="2">
                  <a:txBody>
                    <a:bodyPr/>
                    <a:lstStyle/>
                    <a:p>
                      <a:pPr algn="ctr">
                        <a:spcAft>
                          <a:spcPts val="0"/>
                        </a:spcAft>
                      </a:pPr>
                      <a:r>
                        <a:rPr lang="en-GB" sz="2000" dirty="0">
                          <a:solidFill>
                            <a:schemeClr val="bg1"/>
                          </a:solidFill>
                          <a:effectLst/>
                        </a:rPr>
                        <a:t>Unsupervised learning</a:t>
                      </a:r>
                      <a:endParaRPr lang="en-SG" sz="2000" dirty="0">
                        <a:solidFill>
                          <a:schemeClr val="bg1"/>
                        </a:solidFill>
                        <a:effectLst/>
                        <a:latin typeface="+mj-lt"/>
                        <a:ea typeface="SimSun" panose="02010600030101010101" pitchFamily="2" charset="-122"/>
                        <a:cs typeface="Times New Roman" panose="02020603050405020304" pitchFamily="18" charset="0"/>
                      </a:endParaRPr>
                    </a:p>
                  </a:txBody>
                  <a:tcPr marL="90170" marR="90170" marT="53975" marB="53975">
                    <a:solidFill>
                      <a:schemeClr val="accent1"/>
                    </a:solidFill>
                  </a:tcPr>
                </a:tc>
                <a:tc hMerge="1">
                  <a:txBody>
                    <a:bodyPr/>
                    <a:lstStyle/>
                    <a:p>
                      <a:endParaRPr lang="en-GB"/>
                    </a:p>
                  </a:txBody>
                  <a:tcPr/>
                </a:tc>
                <a:extLst>
                  <a:ext uri="{0D108BD9-81ED-4DB2-BD59-A6C34878D82A}">
                    <a16:rowId xmlns:a16="http://schemas.microsoft.com/office/drawing/2014/main" val="1934045932"/>
                  </a:ext>
                </a:extLst>
              </a:tr>
              <a:tr h="179070">
                <a:tc>
                  <a:txBody>
                    <a:bodyPr/>
                    <a:lstStyle/>
                    <a:p>
                      <a:pPr algn="l">
                        <a:spcAft>
                          <a:spcPts val="0"/>
                        </a:spcAft>
                      </a:pPr>
                      <a:r>
                        <a:rPr lang="en-GB" sz="2000" b="0" dirty="0">
                          <a:effectLst/>
                        </a:rPr>
                        <a:t>Gaussian mixture models</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Novelty and Outlier Detection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594751612"/>
                  </a:ext>
                </a:extLst>
              </a:tr>
              <a:tr h="178435">
                <a:tc>
                  <a:txBody>
                    <a:bodyPr/>
                    <a:lstStyle/>
                    <a:p>
                      <a:pPr algn="l">
                        <a:spcAft>
                          <a:spcPts val="0"/>
                        </a:spcAft>
                      </a:pPr>
                      <a:r>
                        <a:rPr lang="en-GB" sz="2000" b="0" dirty="0">
                          <a:effectLst/>
                        </a:rPr>
                        <a:t>Clustering</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a:effectLst/>
                        </a:rPr>
                        <a:t>Density Estimation</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0728653"/>
                  </a:ext>
                </a:extLst>
              </a:tr>
              <a:tr h="178435">
                <a:tc>
                  <a:txBody>
                    <a:bodyPr/>
                    <a:lstStyle/>
                    <a:p>
                      <a:pPr algn="l">
                        <a:spcAft>
                          <a:spcPts val="0"/>
                        </a:spcAft>
                      </a:pPr>
                      <a:r>
                        <a:rPr lang="en-GB" sz="2000" b="0" dirty="0">
                          <a:effectLst/>
                        </a:rPr>
                        <a:t>Covariance estimation</a:t>
                      </a:r>
                      <a:endParaRPr lang="en-SG" sz="2000" b="0" dirty="0">
                        <a:effectLst/>
                        <a:latin typeface="+mj-lt"/>
                        <a:ea typeface="SimSun" panose="02010600030101010101" pitchFamily="2" charset="-122"/>
                        <a:cs typeface="Times New Roman" panose="02020603050405020304" pitchFamily="18" charset="0"/>
                      </a:endParaRPr>
                    </a:p>
                  </a:txBody>
                  <a:tcPr marL="90170" marR="90170" marT="53975" marB="53975">
                    <a:lnR w="12700" cap="flat" cmpd="sng" algn="ctr">
                      <a:solidFill>
                        <a:schemeClr val="accent1"/>
                      </a:solidFill>
                      <a:prstDash val="solid"/>
                      <a:round/>
                      <a:headEnd type="none" w="med" len="med"/>
                      <a:tailEnd type="none" w="med" len="med"/>
                    </a:lnR>
                  </a:tcPr>
                </a:tc>
                <a:tc>
                  <a:txBody>
                    <a:bodyPr/>
                    <a:lstStyle/>
                    <a:p>
                      <a:pPr algn="l">
                        <a:spcAft>
                          <a:spcPts val="0"/>
                        </a:spcAft>
                      </a:pPr>
                      <a:r>
                        <a:rPr lang="en-GB" sz="2000" dirty="0">
                          <a:effectLst/>
                        </a:rPr>
                        <a:t>Neural network models (unsupervised)</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394262701"/>
                  </a:ext>
                </a:extLst>
              </a:tr>
            </a:tbl>
          </a:graphicData>
        </a:graphic>
      </p:graphicFrame>
    </p:spTree>
    <p:custDataLst>
      <p:tags r:id="rId1"/>
    </p:custDataLst>
    <p:extLst>
      <p:ext uri="{BB962C8B-B14F-4D97-AF65-F5344CB8AC3E}">
        <p14:creationId xmlns:p14="http://schemas.microsoft.com/office/powerpoint/2010/main" val="6732934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of Decision Tree</a:t>
            </a:r>
            <a:endParaRPr lang="en-SG" dirty="0"/>
          </a:p>
        </p:txBody>
      </p:sp>
      <p:pic>
        <p:nvPicPr>
          <p:cNvPr id="4" name="Picture 3"/>
          <p:cNvPicPr>
            <a:picLocks noChangeAspect="1"/>
          </p:cNvPicPr>
          <p:nvPr/>
        </p:nvPicPr>
        <p:blipFill rotWithShape="1">
          <a:blip r:embed="rId3"/>
          <a:srcRect l="30636" t="20328" r="19413" b="10915"/>
          <a:stretch/>
        </p:blipFill>
        <p:spPr>
          <a:xfrm>
            <a:off x="946263" y="860082"/>
            <a:ext cx="6609762" cy="5117864"/>
          </a:xfrm>
          <a:prstGeom prst="rect">
            <a:avLst/>
          </a:prstGeom>
        </p:spPr>
      </p:pic>
      <p:sp>
        <p:nvSpPr>
          <p:cNvPr id="8" name="Rectangle 7"/>
          <p:cNvSpPr/>
          <p:nvPr/>
        </p:nvSpPr>
        <p:spPr>
          <a:xfrm>
            <a:off x="908730" y="1002163"/>
            <a:ext cx="2174104" cy="584775"/>
          </a:xfrm>
          <a:prstGeom prst="rect">
            <a:avLst/>
          </a:prstGeom>
        </p:spPr>
        <p:txBody>
          <a:bodyPr wrap="square">
            <a:spAutoFit/>
          </a:bodyPr>
          <a:lstStyle/>
          <a:p>
            <a:pPr algn="ctr"/>
            <a:r>
              <a:rPr lang="en-US" sz="1600" dirty="0"/>
              <a:t>Root node; the most important feature</a:t>
            </a:r>
          </a:p>
        </p:txBody>
      </p:sp>
      <p:sp>
        <p:nvSpPr>
          <p:cNvPr id="9" name="Rectangle 8"/>
          <p:cNvSpPr/>
          <p:nvPr/>
        </p:nvSpPr>
        <p:spPr>
          <a:xfrm>
            <a:off x="5468325" y="860082"/>
            <a:ext cx="3405710" cy="584775"/>
          </a:xfrm>
          <a:prstGeom prst="rect">
            <a:avLst/>
          </a:prstGeom>
        </p:spPr>
        <p:txBody>
          <a:bodyPr wrap="square">
            <a:spAutoFit/>
          </a:bodyPr>
          <a:lstStyle/>
          <a:p>
            <a:pPr algn="ctr"/>
            <a:r>
              <a:rPr lang="en-US" sz="1600" dirty="0"/>
              <a:t>Source: https://scikit-learn.org/stable/modules/tree.html</a:t>
            </a:r>
          </a:p>
        </p:txBody>
      </p:sp>
      <p:sp>
        <p:nvSpPr>
          <p:cNvPr id="10" name="Right Arrow 9"/>
          <p:cNvSpPr/>
          <p:nvPr/>
        </p:nvSpPr>
        <p:spPr>
          <a:xfrm>
            <a:off x="3082834" y="1152470"/>
            <a:ext cx="714102" cy="2841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p:cNvSpPr/>
          <p:nvPr/>
        </p:nvSpPr>
        <p:spPr>
          <a:xfrm>
            <a:off x="595222" y="6128253"/>
            <a:ext cx="6076166" cy="338554"/>
          </a:xfrm>
          <a:prstGeom prst="rect">
            <a:avLst/>
          </a:prstGeom>
        </p:spPr>
        <p:txBody>
          <a:bodyPr wrap="square">
            <a:spAutoFit/>
          </a:bodyPr>
          <a:lstStyle/>
          <a:p>
            <a:pPr marL="285750" indent="-285750">
              <a:buFont typeface="Arial" panose="020B0604020202020204" pitchFamily="34" charset="0"/>
              <a:buChar char="•"/>
            </a:pPr>
            <a:r>
              <a:rPr lang="en-US" sz="1600" dirty="0"/>
              <a:t>In total, we have 9 leaf nodes (</a:t>
            </a:r>
            <a:r>
              <a:rPr lang="en-US" sz="1600" dirty="0">
                <a:solidFill>
                  <a:srgbClr val="FF0000"/>
                </a:solidFill>
              </a:rPr>
              <a:t>nodes in the red rectangles</a:t>
            </a:r>
            <a:r>
              <a:rPr lang="en-US" sz="1600" dirty="0"/>
              <a:t>) </a:t>
            </a:r>
          </a:p>
        </p:txBody>
      </p:sp>
      <p:sp>
        <p:nvSpPr>
          <p:cNvPr id="18" name="Rectangle 17"/>
          <p:cNvSpPr/>
          <p:nvPr/>
        </p:nvSpPr>
        <p:spPr>
          <a:xfrm>
            <a:off x="5337111" y="4393038"/>
            <a:ext cx="2080726" cy="7711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p:cNvSpPr/>
          <p:nvPr/>
        </p:nvSpPr>
        <p:spPr>
          <a:xfrm>
            <a:off x="3612862" y="5228111"/>
            <a:ext cx="2080726" cy="7711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Rectangle 19"/>
          <p:cNvSpPr/>
          <p:nvPr/>
        </p:nvSpPr>
        <p:spPr>
          <a:xfrm>
            <a:off x="989233" y="4456993"/>
            <a:ext cx="3029868" cy="7071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Rectangle 21"/>
          <p:cNvSpPr/>
          <p:nvPr/>
        </p:nvSpPr>
        <p:spPr>
          <a:xfrm>
            <a:off x="6553195" y="3546767"/>
            <a:ext cx="1040363" cy="6959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p:cNvSpPr/>
          <p:nvPr/>
        </p:nvSpPr>
        <p:spPr>
          <a:xfrm>
            <a:off x="3346574" y="1795722"/>
            <a:ext cx="1040363" cy="6959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979732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548778" cy="1305233"/>
          </a:xfrm>
        </p:spPr>
        <p:txBody>
          <a:bodyPr/>
          <a:lstStyle/>
          <a:p>
            <a:pPr>
              <a:lnSpc>
                <a:spcPct val="80000"/>
              </a:lnSpc>
            </a:pPr>
            <a:r>
              <a:rPr lang="en-SG" dirty="0"/>
              <a:t>Algorithm of Constructing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most common algorithms for constructing decision trees are CHAID (chi-square automatic interaction detection), C5.0 (a proprietary algorithm) and CART (classification and regression tree). </a:t>
            </a:r>
          </a:p>
          <a:p>
            <a:pPr marL="354013" indent="-354013">
              <a:buFont typeface="Arial" panose="020B0604020202020204" pitchFamily="34" charset="0"/>
              <a:buChar char="•"/>
            </a:pPr>
            <a:r>
              <a:rPr lang="en-US" dirty="0"/>
              <a:t>The estimators </a:t>
            </a:r>
            <a:r>
              <a:rPr lang="en-US" dirty="0" err="1">
                <a:solidFill>
                  <a:schemeClr val="tx2"/>
                </a:solidFill>
                <a:latin typeface="Consolas" panose="020B0609020204030204" pitchFamily="49" charset="0"/>
              </a:rPr>
              <a:t>DecisionTreeClassifier</a:t>
            </a:r>
            <a:r>
              <a:rPr lang="en-US" dirty="0"/>
              <a:t> and </a:t>
            </a:r>
            <a:r>
              <a:rPr lang="en-US" dirty="0" err="1">
                <a:solidFill>
                  <a:schemeClr val="tx2"/>
                </a:solidFill>
                <a:latin typeface="Consolas" panose="020B0609020204030204" pitchFamily="49" charset="0"/>
              </a:rPr>
              <a:t>DecisionTree</a:t>
            </a:r>
            <a:r>
              <a:rPr lang="en-US" dirty="0">
                <a:solidFill>
                  <a:schemeClr val="tx2"/>
                </a:solidFill>
                <a:latin typeface="Consolas" panose="020B0609020204030204" pitchFamily="49" charset="0"/>
              </a:rPr>
              <a:t>-Regressor</a:t>
            </a:r>
            <a:r>
              <a:rPr lang="en-US" dirty="0">
                <a:solidFill>
                  <a:schemeClr val="tx2"/>
                </a:solidFill>
              </a:rPr>
              <a:t> </a:t>
            </a:r>
            <a:r>
              <a:rPr lang="en-US" dirty="0"/>
              <a:t>of scikit-learn use an </a:t>
            </a:r>
            <a:r>
              <a:rPr lang="en-US" dirty="0" err="1"/>
              <a:t>optimised</a:t>
            </a:r>
            <a:r>
              <a:rPr lang="en-US" dirty="0"/>
              <a:t> version of CART.</a:t>
            </a:r>
          </a:p>
          <a:p>
            <a:pPr marL="354013" indent="-354013">
              <a:buFont typeface="Arial" panose="020B0604020202020204" pitchFamily="34" charset="0"/>
              <a:buChar char="•"/>
            </a:pPr>
            <a:r>
              <a:rPr lang="en-US" dirty="0"/>
              <a:t>The CART algorithm can create classification and regression trees.</a:t>
            </a:r>
          </a:p>
          <a:p>
            <a:pPr marL="354013" indent="-354013">
              <a:buFont typeface="Arial" panose="020B0604020202020204" pitchFamily="34" charset="0"/>
              <a:buChar char="•"/>
            </a:pPr>
            <a:r>
              <a:rPr lang="en-US" dirty="0"/>
              <a:t>Regression trees estimate values of continuous target variables, while classification trees predict outcomes of categorical target variables.</a:t>
            </a:r>
          </a:p>
          <a:p>
            <a:pPr marL="354013" indent="-354013">
              <a:buFont typeface="Arial" panose="020B0604020202020204" pitchFamily="34" charset="0"/>
              <a:buChar char="•"/>
            </a:pPr>
            <a:r>
              <a:rPr lang="en-US" dirty="0"/>
              <a:t>CART splits the tree into two sub-samples at every decision point based on the input variables. </a:t>
            </a:r>
          </a:p>
          <a:p>
            <a:pPr marL="354013" indent="-354013">
              <a:buFont typeface="Arial" panose="020B0604020202020204" pitchFamily="34" charset="0"/>
              <a:buChar char="•"/>
            </a:pPr>
            <a:r>
              <a:rPr lang="en-US" dirty="0"/>
              <a:t>The splitting process terminates once certain stopping criteria are fulfilled.</a:t>
            </a:r>
          </a:p>
        </p:txBody>
      </p:sp>
    </p:spTree>
    <p:custDataLst>
      <p:tags r:id="rId1"/>
    </p:custDataLst>
    <p:extLst>
      <p:ext uri="{BB962C8B-B14F-4D97-AF65-F5344CB8AC3E}">
        <p14:creationId xmlns:p14="http://schemas.microsoft.com/office/powerpoint/2010/main" val="4247876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SG" dirty="0"/>
              <a:t>Algorithm of Constructing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sample subset at each node become more homogeneous as the split process advances. </a:t>
            </a:r>
          </a:p>
          <a:p>
            <a:pPr marL="354013" indent="-354013">
              <a:buFont typeface="Arial" panose="020B0604020202020204" pitchFamily="34" charset="0"/>
              <a:buChar char="•"/>
            </a:pPr>
            <a:r>
              <a:rPr lang="en-US" dirty="0"/>
              <a:t>The homogeneity of each subset reflects the split quality from a parent node to its child nodes. </a:t>
            </a:r>
          </a:p>
          <a:p>
            <a:pPr marL="354013" indent="-354013">
              <a:buFont typeface="Arial" panose="020B0604020202020204" pitchFamily="34" charset="0"/>
              <a:buChar char="•"/>
            </a:pPr>
            <a:r>
              <a:rPr lang="en-US" dirty="0"/>
              <a:t>In classification tree, the homogeneity is measured by Gini and Entropy.</a:t>
            </a:r>
          </a:p>
          <a:p>
            <a:pPr marL="354013" indent="-354013">
              <a:buFont typeface="Arial" panose="020B0604020202020204" pitchFamily="34" charset="0"/>
              <a:buChar char="•"/>
            </a:pPr>
            <a:r>
              <a:rPr lang="en-US" dirty="0"/>
              <a:t>In regression tree, the impurity is measured by the sum of squared error (SSE). </a:t>
            </a:r>
          </a:p>
          <a:p>
            <a:pPr marL="354013" indent="-354013">
              <a:buFont typeface="Arial" panose="020B0604020202020204" pitchFamily="34" charset="0"/>
              <a:buChar char="•"/>
            </a:pPr>
            <a:r>
              <a:rPr lang="en-US" dirty="0"/>
              <a:t>In both options, the split with the highest reduction of impurity or highest homogeneity in the child nodes will be chosen.</a:t>
            </a:r>
          </a:p>
        </p:txBody>
      </p:sp>
    </p:spTree>
    <p:custDataLst>
      <p:tags r:id="rId1"/>
    </p:custDataLst>
    <p:extLst>
      <p:ext uri="{BB962C8B-B14F-4D97-AF65-F5344CB8AC3E}">
        <p14:creationId xmlns:p14="http://schemas.microsoft.com/office/powerpoint/2010/main" val="35233085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222" y="-2"/>
            <a:ext cx="8091577" cy="1305233"/>
          </a:xfrm>
        </p:spPr>
        <p:txBody>
          <a:bodyPr/>
          <a:lstStyle/>
          <a:p>
            <a:pPr>
              <a:lnSpc>
                <a:spcPct val="80000"/>
              </a:lnSpc>
            </a:pPr>
            <a:r>
              <a:rPr lang="en-SG" dirty="0"/>
              <a:t>Algorithm of Constructing Decision Trees (III)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Two possibilities to stop the CART algorithm:</a:t>
            </a:r>
          </a:p>
          <a:p>
            <a:pPr marL="754063" lvl="1" indent="-354013" algn="l">
              <a:buFont typeface="Wingdings" panose="05000000000000000000" pitchFamily="2" charset="2"/>
              <a:buChar char="Ø"/>
            </a:pPr>
            <a:r>
              <a:rPr lang="en-US" dirty="0">
                <a:solidFill>
                  <a:schemeClr val="tx1"/>
                </a:solidFill>
              </a:rPr>
              <a:t>no or little improvement of impurity detected after a new split</a:t>
            </a:r>
          </a:p>
          <a:p>
            <a:pPr marL="1154113" lvl="2" indent="-354013" algn="l">
              <a:buFont typeface="Arial" panose="020B0604020202020204" pitchFamily="34" charset="0"/>
              <a:buChar char="•"/>
            </a:pPr>
            <a:r>
              <a:rPr lang="en-US" dirty="0">
                <a:solidFill>
                  <a:schemeClr val="tx1"/>
                </a:solidFill>
              </a:rPr>
              <a:t>Gini/SSE drops below a threshold</a:t>
            </a:r>
          </a:p>
          <a:p>
            <a:pPr marL="1154113" lvl="2" indent="-354013" algn="l">
              <a:buFont typeface="Arial" panose="020B0604020202020204" pitchFamily="34" charset="0"/>
              <a:buChar char="•"/>
            </a:pPr>
            <a:r>
              <a:rPr lang="en-US" dirty="0">
                <a:solidFill>
                  <a:schemeClr val="tx1"/>
                </a:solidFill>
              </a:rPr>
              <a:t>Low Gini or SSE indicates rather homogeneous nodes, another split would not decrease the impurity significantly.</a:t>
            </a:r>
          </a:p>
          <a:p>
            <a:pPr marL="1154113" lvl="2" indent="-354013" algn="l">
              <a:buFont typeface="Arial" panose="020B0604020202020204" pitchFamily="34" charset="0"/>
              <a:buChar char="•"/>
            </a:pPr>
            <a:r>
              <a:rPr lang="en-US" dirty="0">
                <a:solidFill>
                  <a:schemeClr val="tx1"/>
                </a:solidFill>
              </a:rPr>
              <a:t>High thresholds: oversimplified trees. </a:t>
            </a:r>
            <a:br>
              <a:rPr lang="en-US" dirty="0">
                <a:solidFill>
                  <a:schemeClr val="tx1"/>
                </a:solidFill>
              </a:rPr>
            </a:br>
            <a:r>
              <a:rPr lang="en-US" dirty="0">
                <a:solidFill>
                  <a:schemeClr val="tx1"/>
                </a:solidFill>
              </a:rPr>
              <a:t>Low thresholds: overcomplicated trees.</a:t>
            </a:r>
          </a:p>
          <a:p>
            <a:pPr marL="754063" lvl="1" indent="-354013" algn="l">
              <a:buFont typeface="Wingdings" panose="05000000000000000000" pitchFamily="2" charset="2"/>
              <a:buChar char="Ø"/>
            </a:pPr>
            <a:r>
              <a:rPr lang="en-US" dirty="0">
                <a:solidFill>
                  <a:schemeClr val="tx1"/>
                </a:solidFill>
              </a:rPr>
              <a:t>a pre-specified depth (number of splits) of the tree is reached</a:t>
            </a:r>
          </a:p>
          <a:p>
            <a:pPr marL="1154113" lvl="2" indent="-354013" algn="l">
              <a:buFont typeface="Arial" panose="020B0604020202020204" pitchFamily="34" charset="0"/>
              <a:buChar char="•"/>
            </a:pPr>
            <a:r>
              <a:rPr lang="en-US" dirty="0">
                <a:solidFill>
                  <a:schemeClr val="tx1"/>
                </a:solidFill>
              </a:rPr>
              <a:t>control tree size without oversimplifying or overcomplicating it. </a:t>
            </a:r>
          </a:p>
          <a:p>
            <a:pPr marL="1154113" lvl="2" indent="-354013" algn="l">
              <a:buFont typeface="Arial" panose="020B0604020202020204" pitchFamily="34" charset="0"/>
              <a:buChar char="•"/>
            </a:pPr>
            <a:r>
              <a:rPr lang="en-US" dirty="0">
                <a:solidFill>
                  <a:schemeClr val="tx1"/>
                </a:solidFill>
              </a:rPr>
              <a:t>Set a lower bound of observations in the nodes.</a:t>
            </a:r>
          </a:p>
        </p:txBody>
      </p:sp>
    </p:spTree>
    <p:custDataLst>
      <p:tags r:id="rId1"/>
    </p:custDataLst>
    <p:extLst>
      <p:ext uri="{BB962C8B-B14F-4D97-AF65-F5344CB8AC3E}">
        <p14:creationId xmlns:p14="http://schemas.microsoft.com/office/powerpoint/2010/main" val="34767866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Evaluation of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Evaluate the performance of a decision tree by examining its fit on available data. </a:t>
            </a:r>
          </a:p>
          <a:p>
            <a:pPr marL="754063" lvl="1" indent="-354013" algn="l">
              <a:buFont typeface="Wingdings" panose="05000000000000000000" pitchFamily="2" charset="2"/>
              <a:buChar char="Ø"/>
            </a:pPr>
            <a:r>
              <a:rPr lang="en-US" dirty="0">
                <a:solidFill>
                  <a:schemeClr val="tx1"/>
                </a:solidFill>
              </a:rPr>
              <a:t>For classification trees, use confusion matrix</a:t>
            </a:r>
          </a:p>
          <a:p>
            <a:pPr marL="1154113" lvl="2" indent="-354013" algn="l">
              <a:buFont typeface="Arial" panose="020B0604020202020204" pitchFamily="34" charset="0"/>
              <a:buChar char="•"/>
            </a:pPr>
            <a:r>
              <a:rPr lang="en-US" dirty="0" err="1">
                <a:solidFill>
                  <a:schemeClr val="tx1"/>
                </a:solidFill>
              </a:rPr>
              <a:t>Summarise</a:t>
            </a:r>
            <a:r>
              <a:rPr lang="en-US" dirty="0">
                <a:solidFill>
                  <a:schemeClr val="tx1"/>
                </a:solidFill>
              </a:rPr>
              <a:t> correct and incorrect classifications. </a:t>
            </a:r>
          </a:p>
          <a:p>
            <a:pPr marL="1154113" lvl="2" indent="-354013" algn="l">
              <a:buFont typeface="Arial" panose="020B0604020202020204" pitchFamily="34" charset="0"/>
              <a:buChar char="•"/>
            </a:pPr>
            <a:r>
              <a:rPr lang="en-US" dirty="0">
                <a:solidFill>
                  <a:schemeClr val="tx1"/>
                </a:solidFill>
              </a:rPr>
              <a:t>The larger the proportion of identical predicted and observed classifications, the more accurate is the decision tree model. </a:t>
            </a:r>
          </a:p>
          <a:p>
            <a:pPr marL="754063" lvl="1" indent="-354013" algn="l">
              <a:buFont typeface="Wingdings" panose="05000000000000000000" pitchFamily="2" charset="2"/>
              <a:buChar char="Ø"/>
            </a:pPr>
            <a:r>
              <a:rPr lang="en-US" dirty="0">
                <a:solidFill>
                  <a:schemeClr val="tx1"/>
                </a:solidFill>
              </a:rPr>
              <a:t>For regression trees, use Root-Mean-Square-Error (RMSE)</a:t>
            </a:r>
          </a:p>
          <a:p>
            <a:pPr marL="1154113" lvl="2" indent="-354013" algn="l">
              <a:buFont typeface="Arial" panose="020B0604020202020204" pitchFamily="34" charset="0"/>
              <a:buChar char="•"/>
            </a:pPr>
            <a:r>
              <a:rPr lang="en-US" dirty="0">
                <a:solidFill>
                  <a:schemeClr val="tx1"/>
                </a:solidFill>
              </a:rPr>
              <a:t>Average deviance of all predicted values from the observed values. </a:t>
            </a:r>
          </a:p>
          <a:p>
            <a:pPr marL="1154113" lvl="2" indent="-354013" algn="l">
              <a:buFont typeface="Arial" panose="020B0604020202020204" pitchFamily="34" charset="0"/>
              <a:buChar char="•"/>
            </a:pPr>
            <a:r>
              <a:rPr lang="en-US" dirty="0">
                <a:solidFill>
                  <a:schemeClr val="tx1"/>
                </a:solidFill>
              </a:rPr>
              <a:t>The lower the deviance, the closer are the predictions to the actual values, and the better is the model.</a:t>
            </a:r>
          </a:p>
        </p:txBody>
      </p:sp>
    </p:spTree>
    <p:custDataLst>
      <p:tags r:id="rId1"/>
    </p:custDataLst>
    <p:extLst>
      <p:ext uri="{BB962C8B-B14F-4D97-AF65-F5344CB8AC3E}">
        <p14:creationId xmlns:p14="http://schemas.microsoft.com/office/powerpoint/2010/main" val="16811223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Evaluation of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Evaluate also the performance of a decision tree by its prediction accuracy on unseen data.</a:t>
            </a:r>
          </a:p>
          <a:p>
            <a:pPr marL="354013" indent="-354013">
              <a:buFont typeface="Arial" panose="020B0604020202020204" pitchFamily="34" charset="0"/>
              <a:buChar char="•"/>
            </a:pPr>
            <a:r>
              <a:rPr lang="en-US" dirty="0"/>
              <a:t>Partition the original dataset randomly into a training and a testing dataset. </a:t>
            </a:r>
          </a:p>
          <a:p>
            <a:pPr marL="354013" indent="-354013">
              <a:buFont typeface="Arial" panose="020B0604020202020204" pitchFamily="34" charset="0"/>
              <a:buChar char="•"/>
            </a:pPr>
            <a:r>
              <a:rPr lang="en-US" dirty="0"/>
              <a:t>The decision tree as a predictive model is evaluated by its ability to apply what it has “learned” from the training data to the testing data. </a:t>
            </a:r>
          </a:p>
          <a:p>
            <a:pPr marL="354013" indent="-354013">
              <a:buFont typeface="Arial" panose="020B0604020202020204" pitchFamily="34" charset="0"/>
              <a:buChar char="•"/>
            </a:pPr>
            <a:r>
              <a:rPr lang="en-US" dirty="0"/>
              <a:t>If the prediction accuracy of the model on the training data is much higher than the testing data, the model tends to be </a:t>
            </a:r>
            <a:r>
              <a:rPr lang="en-US" dirty="0" err="1"/>
              <a:t>overfitted</a:t>
            </a:r>
            <a:r>
              <a:rPr lang="en-US" dirty="0"/>
              <a:t>.</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3896811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Decision Tree Estimators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Import the </a:t>
            </a:r>
            <a:r>
              <a:rPr lang="en-US" dirty="0" err="1">
                <a:solidFill>
                  <a:schemeClr val="tx2"/>
                </a:solidFill>
                <a:latin typeface="Consolas" panose="020B0609020204030204" pitchFamily="49" charset="0"/>
              </a:rPr>
              <a:t>sklearn.tree</a:t>
            </a:r>
            <a:r>
              <a:rPr lang="en-US" dirty="0"/>
              <a:t> module in the first place.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Initiate the </a:t>
            </a:r>
            <a:r>
              <a:rPr lang="en-US" dirty="0" err="1">
                <a:solidFill>
                  <a:schemeClr val="tx2"/>
                </a:solidFill>
                <a:latin typeface="Consolas" panose="020B0609020204030204" pitchFamily="49" charset="0"/>
              </a:rPr>
              <a:t>DecisionTreeClassifier</a:t>
            </a:r>
            <a:r>
              <a:rPr lang="en-US" dirty="0"/>
              <a:t> estimator for classification tree: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To fit a regression tree, declare the </a:t>
            </a:r>
            <a:r>
              <a:rPr lang="en-US" dirty="0" err="1">
                <a:solidFill>
                  <a:schemeClr val="tx2"/>
                </a:solidFill>
                <a:latin typeface="Consolas" panose="020B0609020204030204" pitchFamily="49" charset="0"/>
              </a:rPr>
              <a:t>DecisionTreeRegressor</a:t>
            </a:r>
            <a:r>
              <a:rPr lang="en-US" dirty="0"/>
              <a:t> estimator.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t>
            </a:r>
            <a:r>
              <a:rPr lang="en-US" dirty="0">
                <a:latin typeface="Consolas" panose="020B0609020204030204" pitchFamily="49" charset="0"/>
              </a:rPr>
              <a:t>…</a:t>
            </a:r>
            <a:r>
              <a:rPr lang="en-US" dirty="0"/>
              <a:t>” indicates the parameters of the estimator that control the fitting of the decision trees.</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1746389"/>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from </a:t>
            </a:r>
            <a:r>
              <a:rPr lang="en-US" sz="2000" dirty="0" err="1">
                <a:solidFill>
                  <a:schemeClr val="accent4">
                    <a:lumMod val="75000"/>
                  </a:schemeClr>
                </a:solidFill>
                <a:latin typeface="Consolas" panose="020B0609020204030204" pitchFamily="49" charset="0"/>
              </a:rPr>
              <a:t>sklearn</a:t>
            </a:r>
            <a:r>
              <a:rPr lang="en-US" sz="2000" dirty="0">
                <a:solidFill>
                  <a:schemeClr val="tx1"/>
                </a:solidFill>
                <a:latin typeface="Consolas" panose="020B0609020204030204" pitchFamily="49" charset="0"/>
              </a:rPr>
              <a:t> import </a:t>
            </a:r>
            <a:r>
              <a:rPr lang="en-US" sz="2000" dirty="0">
                <a:solidFill>
                  <a:srgbClr val="003366"/>
                </a:solidFill>
                <a:latin typeface="Consolas" panose="020B0609020204030204" pitchFamily="49" charset="0"/>
              </a:rPr>
              <a:t>tree</a:t>
            </a:r>
          </a:p>
        </p:txBody>
      </p:sp>
      <p:sp>
        <p:nvSpPr>
          <p:cNvPr id="6" name="Rectangle 5">
            <a:extLst>
              <a:ext uri="{FF2B5EF4-FFF2-40B4-BE49-F238E27FC236}">
                <a16:creationId xmlns:a16="http://schemas.microsoft.com/office/drawing/2014/main" id="{DC0C887D-5C9B-4F3E-A706-3B4D6DE2741E}"/>
              </a:ext>
            </a:extLst>
          </p:cNvPr>
          <p:cNvSpPr/>
          <p:nvPr/>
        </p:nvSpPr>
        <p:spPr>
          <a:xfrm>
            <a:off x="457201" y="2699786"/>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rgbClr val="0000CC"/>
                </a:solidFill>
                <a:latin typeface="Consolas" panose="020B0609020204030204" pitchFamily="49" charset="0"/>
              </a:rPr>
              <a:t>DecisionTreeClassifier</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
        <p:nvSpPr>
          <p:cNvPr id="7" name="Rectangle 6">
            <a:extLst>
              <a:ext uri="{FF2B5EF4-FFF2-40B4-BE49-F238E27FC236}">
                <a16:creationId xmlns:a16="http://schemas.microsoft.com/office/drawing/2014/main" id="{DC0C887D-5C9B-4F3E-A706-3B4D6DE2741E}"/>
              </a:ext>
            </a:extLst>
          </p:cNvPr>
          <p:cNvSpPr/>
          <p:nvPr/>
        </p:nvSpPr>
        <p:spPr>
          <a:xfrm>
            <a:off x="457201" y="3593613"/>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rgbClr val="0000CC"/>
                </a:solidFill>
                <a:latin typeface="Consolas" panose="020B0609020204030204" pitchFamily="49" charset="0"/>
              </a:rPr>
              <a:t>DecisionTreeRegressor</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1570159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Decision Tree Estimators (II)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Here is a list of the parameters of the </a:t>
            </a:r>
            <a:r>
              <a:rPr lang="en-US" dirty="0" err="1">
                <a:solidFill>
                  <a:schemeClr val="tx2"/>
                </a:solidFill>
                <a:latin typeface="Consolas" panose="020B0609020204030204" pitchFamily="49" charset="0"/>
              </a:rPr>
              <a:t>DecisionTreeClassifier</a:t>
            </a:r>
            <a:r>
              <a:rPr lang="en-US" dirty="0"/>
              <a:t> and </a:t>
            </a:r>
            <a:r>
              <a:rPr lang="en-US" dirty="0" err="1">
                <a:solidFill>
                  <a:schemeClr val="tx2"/>
                </a:solidFill>
                <a:latin typeface="Consolas" panose="020B0609020204030204" pitchFamily="49" charset="0"/>
              </a:rPr>
              <a:t>DecisionTreeRegressor</a:t>
            </a:r>
            <a:r>
              <a:rPr lang="en-US" dirty="0"/>
              <a:t> estimators.</a:t>
            </a:r>
          </a:p>
          <a:p>
            <a:pPr marL="354013" indent="-354013">
              <a:buFont typeface="Arial" panose="020B0604020202020204" pitchFamily="34" charset="0"/>
              <a:buChar char="•"/>
            </a:pPr>
            <a:r>
              <a:rPr lang="en-US" dirty="0"/>
              <a:t>The main differences between them are the parameter </a:t>
            </a:r>
            <a:r>
              <a:rPr lang="en-US" dirty="0">
                <a:solidFill>
                  <a:schemeClr val="tx2"/>
                </a:solidFill>
                <a:latin typeface="Consolas" panose="020B0609020204030204" pitchFamily="49" charset="0"/>
              </a:rPr>
              <a:t>criterion</a:t>
            </a:r>
            <a:r>
              <a:rPr lang="en-US" dirty="0"/>
              <a:t> and the availability of the parameter </a:t>
            </a:r>
            <a:r>
              <a:rPr lang="en-US" dirty="0" err="1">
                <a:solidFill>
                  <a:schemeClr val="tx2"/>
                </a:solidFill>
                <a:latin typeface="Consolas" panose="020B0609020204030204" pitchFamily="49" charset="0"/>
              </a:rPr>
              <a:t>class_weight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285750" indent="-285750">
              <a:spcBef>
                <a:spcPts val="0"/>
              </a:spcBef>
              <a:buFont typeface="Arial" panose="020B0604020202020204" pitchFamily="34" charset="0"/>
              <a:buChar char="•"/>
            </a:pPr>
            <a:endParaRPr lang="en-GB" sz="1400" dirty="0"/>
          </a:p>
          <a:p>
            <a:pPr marL="285750" indent="-285750">
              <a:spcBef>
                <a:spcPts val="0"/>
              </a:spcBef>
              <a:buFont typeface="Arial" panose="020B0604020202020204" pitchFamily="34" charset="0"/>
              <a:buChar char="•"/>
            </a:pPr>
            <a:r>
              <a:rPr lang="en-GB" sz="1400" dirty="0"/>
              <a:t>(Source: </a:t>
            </a:r>
            <a:r>
              <a:rPr lang="en-GB" sz="1400" u="sng" dirty="0">
                <a:hlinkClick r:id="rId4"/>
              </a:rPr>
              <a:t>https://scikit-learn.org/stable/modules/generated/sklearn.tree.DecisionTreeClassifier.html</a:t>
            </a:r>
            <a:r>
              <a:rPr lang="en-GB" sz="1400" dirty="0"/>
              <a:t>, </a:t>
            </a:r>
            <a:r>
              <a:rPr lang="en-GB" sz="1400" u="sng" dirty="0">
                <a:hlinkClick r:id="rId5"/>
              </a:rPr>
              <a:t>https://scikit-learn.org/stable/modules/generated/sklearn.tree.DecisionTreeRegressor.html</a:t>
            </a:r>
            <a:r>
              <a:rPr lang="en-GB" sz="1400" dirty="0"/>
              <a:t>)</a:t>
            </a:r>
            <a:endParaRPr lang="en-US" sz="1400" dirty="0"/>
          </a:p>
          <a:p>
            <a:pPr marL="354013" indent="-354013">
              <a:buFont typeface="Arial" panose="020B0604020202020204" pitchFamily="34" charset="0"/>
              <a:buChar char="•"/>
            </a:pPr>
            <a:endParaRPr lang="en-US" dirty="0"/>
          </a:p>
        </p:txBody>
      </p:sp>
      <p:graphicFrame>
        <p:nvGraphicFramePr>
          <p:cNvPr id="8" name="Table 7"/>
          <p:cNvGraphicFramePr>
            <a:graphicFrameLocks noGrp="1"/>
          </p:cNvGraphicFramePr>
          <p:nvPr/>
        </p:nvGraphicFramePr>
        <p:xfrm>
          <a:off x="457201" y="2869658"/>
          <a:ext cx="8229599" cy="2790972"/>
        </p:xfrm>
        <a:graphic>
          <a:graphicData uri="http://schemas.openxmlformats.org/drawingml/2006/table">
            <a:tbl>
              <a:tblPr firstRow="1" firstCol="1" bandRow="1">
                <a:tableStyleId>{B301B821-A1FF-4177-AEE7-76D212191A09}</a:tableStyleId>
              </a:tblPr>
              <a:tblGrid>
                <a:gridCol w="3970058">
                  <a:extLst>
                    <a:ext uri="{9D8B030D-6E8A-4147-A177-3AD203B41FA5}">
                      <a16:colId xmlns:a16="http://schemas.microsoft.com/office/drawing/2014/main" val="2000025729"/>
                    </a:ext>
                  </a:extLst>
                </a:gridCol>
                <a:gridCol w="4259541">
                  <a:extLst>
                    <a:ext uri="{9D8B030D-6E8A-4147-A177-3AD203B41FA5}">
                      <a16:colId xmlns:a16="http://schemas.microsoft.com/office/drawing/2014/main" val="2107809773"/>
                    </a:ext>
                  </a:extLst>
                </a:gridCol>
              </a:tblGrid>
              <a:tr h="130425">
                <a:tc>
                  <a:txBody>
                    <a:bodyPr/>
                    <a:lstStyle/>
                    <a:p>
                      <a:pPr algn="ctr">
                        <a:lnSpc>
                          <a:spcPct val="100000"/>
                        </a:lnSpc>
                        <a:spcBef>
                          <a:spcPts val="0"/>
                        </a:spcBef>
                        <a:spcAft>
                          <a:spcPts val="0"/>
                        </a:spcAft>
                      </a:pPr>
                      <a:r>
                        <a:rPr lang="en-GB" sz="2000" b="1" dirty="0">
                          <a:effectLst/>
                        </a:rPr>
                        <a:t>Parameter</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b="1" dirty="0">
                          <a:effectLst/>
                        </a:rPr>
                        <a:t>Value Type</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2201451329"/>
                  </a:ext>
                </a:extLst>
              </a:tr>
              <a:tr h="455588">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criterion</a:t>
                      </a:r>
                      <a:r>
                        <a:rPr lang="en-GB" sz="2000" b="0" dirty="0">
                          <a:effectLst/>
                        </a:rPr>
                        <a:t> (Default: "</a:t>
                      </a:r>
                      <a:r>
                        <a:rPr lang="en-GB" sz="2000" b="0" dirty="0" err="1">
                          <a:solidFill>
                            <a:schemeClr val="tx2"/>
                          </a:solidFill>
                          <a:effectLst/>
                          <a:latin typeface="Consolas" panose="020B0609020204030204" pitchFamily="49" charset="0"/>
                        </a:rPr>
                        <a:t>gini</a:t>
                      </a:r>
                      <a:r>
                        <a:rPr lang="en-GB" sz="2000" b="0" dirty="0">
                          <a:effectLst/>
                        </a:rPr>
                        <a:t>" for classification, "</a:t>
                      </a:r>
                      <a:r>
                        <a:rPr lang="en-GB" sz="2000" b="0" dirty="0" err="1">
                          <a:solidFill>
                            <a:schemeClr val="tx2"/>
                          </a:solidFill>
                          <a:effectLst/>
                          <a:latin typeface="Consolas" panose="020B0609020204030204" pitchFamily="49" charset="0"/>
                        </a:rPr>
                        <a:t>mse</a:t>
                      </a:r>
                      <a:r>
                        <a:rPr lang="en-GB" sz="2000" b="0" dirty="0">
                          <a:effectLst/>
                        </a:rPr>
                        <a:t>" for regression)</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Classification: "</a:t>
                      </a:r>
                      <a:r>
                        <a:rPr lang="en-GB" sz="2000" b="0" dirty="0" err="1">
                          <a:solidFill>
                            <a:schemeClr val="tx2"/>
                          </a:solidFill>
                          <a:effectLst/>
                          <a:latin typeface="Consolas" panose="020B0609020204030204" pitchFamily="49" charset="0"/>
                        </a:rPr>
                        <a:t>gini</a:t>
                      </a:r>
                      <a:r>
                        <a:rPr lang="en-GB" sz="2000" b="0" dirty="0">
                          <a:effectLst/>
                        </a:rPr>
                        <a:t>", "</a:t>
                      </a:r>
                      <a:r>
                        <a:rPr lang="en-GB" sz="2000" b="0" dirty="0">
                          <a:solidFill>
                            <a:schemeClr val="tx2"/>
                          </a:solidFill>
                          <a:effectLst/>
                          <a:latin typeface="Consolas" panose="020B0609020204030204" pitchFamily="49" charset="0"/>
                        </a:rPr>
                        <a:t>entropy</a:t>
                      </a:r>
                      <a:r>
                        <a:rPr lang="en-GB" sz="2000" b="0" dirty="0">
                          <a:effectLst/>
                        </a:rPr>
                        <a:t>"</a:t>
                      </a:r>
                      <a:endParaRPr lang="en-SG" sz="2000" b="0" dirty="0">
                        <a:effectLst/>
                      </a:endParaRPr>
                    </a:p>
                    <a:p>
                      <a:pPr algn="l">
                        <a:lnSpc>
                          <a:spcPct val="100000"/>
                        </a:lnSpc>
                        <a:spcBef>
                          <a:spcPts val="0"/>
                        </a:spcBef>
                        <a:spcAft>
                          <a:spcPts val="0"/>
                        </a:spcAft>
                      </a:pPr>
                      <a:r>
                        <a:rPr lang="en-GB" sz="2000" b="0" dirty="0">
                          <a:effectLst/>
                        </a:rPr>
                        <a:t>Regression: "</a:t>
                      </a:r>
                      <a:r>
                        <a:rPr lang="en-GB" sz="2000" b="0" dirty="0" err="1">
                          <a:solidFill>
                            <a:schemeClr val="tx2"/>
                          </a:solidFill>
                          <a:effectLst/>
                          <a:latin typeface="Consolas" panose="020B0609020204030204" pitchFamily="49" charset="0"/>
                        </a:rPr>
                        <a:t>mse</a:t>
                      </a:r>
                      <a:r>
                        <a:rPr lang="en-GB" sz="2000" b="0" dirty="0">
                          <a:effectLst/>
                        </a:rPr>
                        <a:t>", "</a:t>
                      </a:r>
                      <a:r>
                        <a:rPr lang="en-GB" sz="2000" b="0" dirty="0" err="1">
                          <a:solidFill>
                            <a:schemeClr val="tx2"/>
                          </a:solidFill>
                          <a:effectLst/>
                          <a:latin typeface="Consolas" panose="020B0609020204030204" pitchFamily="49" charset="0"/>
                        </a:rPr>
                        <a:t>friedman_mse</a:t>
                      </a:r>
                      <a:r>
                        <a:rPr lang="en-GB" sz="2000" b="0" dirty="0">
                          <a:effectLst/>
                        </a:rPr>
                        <a:t>",</a:t>
                      </a:r>
                      <a:br>
                        <a:rPr lang="en-GB" sz="2000" b="0" dirty="0">
                          <a:effectLst/>
                        </a:rPr>
                      </a:br>
                      <a:r>
                        <a:rPr lang="en-GB" sz="2000" b="0" dirty="0">
                          <a:effectLst/>
                        </a:rPr>
                        <a:t>"</a:t>
                      </a:r>
                      <a:r>
                        <a:rPr lang="en-GB" sz="2000" b="0" dirty="0" err="1">
                          <a:solidFill>
                            <a:schemeClr val="tx2"/>
                          </a:solidFill>
                          <a:effectLst/>
                          <a:latin typeface="Consolas" panose="020B0609020204030204" pitchFamily="49" charset="0"/>
                        </a:rPr>
                        <a:t>mae</a:t>
                      </a:r>
                      <a:r>
                        <a:rPr lang="en-GB" sz="2000" b="0" dirty="0">
                          <a:effectLst/>
                        </a:rPr>
                        <a:t>", "</a:t>
                      </a:r>
                      <a:r>
                        <a:rPr lang="en-GB" sz="2000" b="0" dirty="0" err="1">
                          <a:solidFill>
                            <a:schemeClr val="tx2"/>
                          </a:solidFill>
                          <a:effectLst/>
                          <a:latin typeface="Consolas" panose="020B0609020204030204" pitchFamily="49" charset="0"/>
                        </a:rPr>
                        <a:t>poisson</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337093404"/>
                  </a:ext>
                </a:extLst>
              </a:tr>
              <a:tr h="130425">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splitter</a:t>
                      </a:r>
                      <a:r>
                        <a:rPr lang="en-GB" sz="2000" b="0" dirty="0">
                          <a:effectLst/>
                        </a:rPr>
                        <a:t> (Default: "</a:t>
                      </a:r>
                      <a:r>
                        <a:rPr lang="en-GB" sz="2000" b="0" dirty="0">
                          <a:solidFill>
                            <a:schemeClr val="tx2"/>
                          </a:solidFill>
                          <a:effectLst/>
                          <a:latin typeface="Consolas" panose="020B0609020204030204" pitchFamily="49" charset="0"/>
                        </a:rPr>
                        <a:t>best</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best</a:t>
                      </a:r>
                      <a:r>
                        <a:rPr lang="en-GB" sz="2000" b="0" dirty="0">
                          <a:effectLst/>
                        </a:rPr>
                        <a:t>", "</a:t>
                      </a:r>
                      <a:r>
                        <a:rPr lang="en-GB" sz="2000" b="0" dirty="0">
                          <a:solidFill>
                            <a:schemeClr val="tx2"/>
                          </a:solidFill>
                          <a:effectLst/>
                          <a:latin typeface="Consolas" panose="020B0609020204030204" pitchFamily="49" charset="0"/>
                        </a:rPr>
                        <a:t>random</a:t>
                      </a:r>
                      <a:r>
                        <a:rPr lang="en-GB" sz="2000" b="0" dirty="0">
                          <a:effectLst/>
                        </a:rPr>
                        <a:t>" </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34799049"/>
                  </a:ext>
                </a:extLst>
              </a:tr>
              <a:tr h="32270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max_depth</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67189426"/>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min_samples_split</a:t>
                      </a:r>
                      <a:r>
                        <a:rPr lang="en-GB" sz="2000" b="0" dirty="0">
                          <a:effectLst/>
                        </a:rPr>
                        <a:t> (Default: 2)</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a:effectLst/>
                        </a:rPr>
                        <a:t>Integer or float</a:t>
                      </a:r>
                      <a:endParaRPr lang="en-SG" sz="20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900358404"/>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min_samples_leaf</a:t>
                      </a:r>
                      <a:r>
                        <a:rPr lang="en-GB" sz="2000" b="0" dirty="0">
                          <a:effectLst/>
                        </a:rPr>
                        <a:t> (Default: 1)</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or 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661685003"/>
                  </a:ext>
                </a:extLst>
              </a:tr>
            </a:tbl>
          </a:graphicData>
        </a:graphic>
      </p:graphicFrame>
    </p:spTree>
    <p:custDataLst>
      <p:tags r:id="rId1"/>
    </p:custDataLst>
    <p:extLst>
      <p:ext uri="{BB962C8B-B14F-4D97-AF65-F5344CB8AC3E}">
        <p14:creationId xmlns:p14="http://schemas.microsoft.com/office/powerpoint/2010/main" val="10417236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457200" y="1305232"/>
            <a:ext cx="8229600" cy="4525963"/>
          </a:xfrm>
        </p:spPr>
        <p:txBody>
          <a:bodyPr/>
          <a:lstStyle/>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endParaRPr lang="en-GB" sz="1400" dirty="0"/>
          </a:p>
          <a:p>
            <a:pPr marL="0" indent="0">
              <a:spcBef>
                <a:spcPts val="0"/>
              </a:spcBef>
              <a:buNone/>
            </a:pPr>
            <a:endParaRPr lang="en-GB" sz="1400" dirty="0"/>
          </a:p>
          <a:p>
            <a:pPr marL="0" indent="0">
              <a:spcBef>
                <a:spcPts val="0"/>
              </a:spcBef>
              <a:buNone/>
            </a:pPr>
            <a:r>
              <a:rPr lang="en-GB" sz="1400" dirty="0"/>
              <a:t>(Source: </a:t>
            </a:r>
            <a:r>
              <a:rPr lang="en-GB" sz="1400" u="sng" dirty="0">
                <a:hlinkClick r:id="rId4"/>
              </a:rPr>
              <a:t>https://scikit-learn.org/stable/modules/generated/sklearn.tree.DecisionTreeClassifier.html</a:t>
            </a:r>
            <a:r>
              <a:rPr lang="en-GB" sz="1400" dirty="0"/>
              <a:t>, </a:t>
            </a:r>
            <a:r>
              <a:rPr lang="en-GB" sz="1400" u="sng" dirty="0">
                <a:hlinkClick r:id="rId5"/>
              </a:rPr>
              <a:t>https://scikit-learn.org/stable/modules/generated/sklearn.tree.DecisionTreeRegressor.html</a:t>
            </a:r>
            <a:r>
              <a:rPr lang="en-GB" sz="1400" dirty="0"/>
              <a:t>)</a:t>
            </a:r>
            <a:endParaRPr lang="en-US" sz="1400" dirty="0"/>
          </a:p>
          <a:p>
            <a:pPr marL="354013" indent="-354013"/>
            <a:endParaRPr lang="en-US" dirty="0"/>
          </a:p>
        </p:txBody>
      </p:sp>
      <p:sp>
        <p:nvSpPr>
          <p:cNvPr id="2" name="Title 1"/>
          <p:cNvSpPr>
            <a:spLocks noGrp="1"/>
          </p:cNvSpPr>
          <p:nvPr>
            <p:ph type="title"/>
          </p:nvPr>
        </p:nvSpPr>
        <p:spPr/>
        <p:txBody>
          <a:bodyPr/>
          <a:lstStyle/>
          <a:p>
            <a:r>
              <a:rPr lang="en-SG" dirty="0"/>
              <a:t>Decision Tree Estimators (III)</a:t>
            </a:r>
          </a:p>
        </p:txBody>
      </p:sp>
      <p:graphicFrame>
        <p:nvGraphicFramePr>
          <p:cNvPr id="8" name="Table 7"/>
          <p:cNvGraphicFramePr>
            <a:graphicFrameLocks noGrp="1"/>
          </p:cNvGraphicFramePr>
          <p:nvPr/>
        </p:nvGraphicFramePr>
        <p:xfrm>
          <a:off x="457201" y="1391053"/>
          <a:ext cx="8229599" cy="3822896"/>
        </p:xfrm>
        <a:graphic>
          <a:graphicData uri="http://schemas.openxmlformats.org/drawingml/2006/table">
            <a:tbl>
              <a:tblPr firstRow="1" firstCol="1" bandRow="1">
                <a:tableStyleId>{B301B821-A1FF-4177-AEE7-76D212191A09}</a:tableStyleId>
              </a:tblPr>
              <a:tblGrid>
                <a:gridCol w="3970058">
                  <a:extLst>
                    <a:ext uri="{9D8B030D-6E8A-4147-A177-3AD203B41FA5}">
                      <a16:colId xmlns:a16="http://schemas.microsoft.com/office/drawing/2014/main" val="2000025729"/>
                    </a:ext>
                  </a:extLst>
                </a:gridCol>
                <a:gridCol w="4259541">
                  <a:extLst>
                    <a:ext uri="{9D8B030D-6E8A-4147-A177-3AD203B41FA5}">
                      <a16:colId xmlns:a16="http://schemas.microsoft.com/office/drawing/2014/main" val="2107809773"/>
                    </a:ext>
                  </a:extLst>
                </a:gridCol>
              </a:tblGrid>
              <a:tr h="130425">
                <a:tc>
                  <a:txBody>
                    <a:bodyPr/>
                    <a:lstStyle/>
                    <a:p>
                      <a:pPr algn="ctr">
                        <a:lnSpc>
                          <a:spcPct val="100000"/>
                        </a:lnSpc>
                        <a:spcBef>
                          <a:spcPts val="0"/>
                        </a:spcBef>
                        <a:spcAft>
                          <a:spcPts val="0"/>
                        </a:spcAft>
                      </a:pPr>
                      <a:r>
                        <a:rPr lang="en-GB" sz="2000" b="1" dirty="0">
                          <a:effectLst/>
                        </a:rPr>
                        <a:t>Parameter</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tx2">
                          <a:lumMod val="20000"/>
                          <a:lumOff val="8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b="1" dirty="0">
                          <a:effectLst/>
                        </a:rPr>
                        <a:t>Value Type</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tx2">
                          <a:lumMod val="20000"/>
                          <a:lumOff val="80000"/>
                        </a:schemeClr>
                      </a:solidFill>
                      <a:prstDash val="solid"/>
                      <a:round/>
                      <a:headEnd type="none" w="med" len="med"/>
                      <a:tailEnd type="none" w="med" len="med"/>
                    </a:lnL>
                  </a:tcPr>
                </a:tc>
                <a:extLst>
                  <a:ext uri="{0D108BD9-81ED-4DB2-BD59-A6C34878D82A}">
                    <a16:rowId xmlns:a16="http://schemas.microsoft.com/office/drawing/2014/main" val="2201451329"/>
                  </a:ext>
                </a:extLst>
              </a:tr>
              <a:tr h="22203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min_weight_fraction_leaf</a:t>
                      </a:r>
                      <a:br>
                        <a:rPr lang="en-GB" sz="2000" b="0" dirty="0">
                          <a:effectLst/>
                        </a:rPr>
                      </a:br>
                      <a:r>
                        <a:rPr lang="en-GB" sz="2000" b="0" dirty="0">
                          <a:effectLst/>
                        </a:rPr>
                        <a:t>(Default: 0.0)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206315332"/>
                  </a:ext>
                </a:extLst>
              </a:tr>
              <a:tr h="20978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max_features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float, "</a:t>
                      </a:r>
                      <a:r>
                        <a:rPr lang="en-GB" sz="2000" b="0" dirty="0">
                          <a:solidFill>
                            <a:schemeClr val="tx2"/>
                          </a:solidFill>
                          <a:effectLst/>
                          <a:latin typeface="Consolas" panose="020B0609020204030204" pitchFamily="49" charset="0"/>
                        </a:rPr>
                        <a:t>auto</a:t>
                      </a:r>
                      <a:r>
                        <a:rPr lang="en-GB" sz="2000" b="0" dirty="0">
                          <a:effectLst/>
                        </a:rPr>
                        <a:t>", "</a:t>
                      </a:r>
                      <a:r>
                        <a:rPr lang="en-GB" sz="2000" b="0" dirty="0" err="1">
                          <a:solidFill>
                            <a:schemeClr val="tx2"/>
                          </a:solidFill>
                          <a:effectLst/>
                          <a:latin typeface="Consolas" panose="020B0609020204030204" pitchFamily="49" charset="0"/>
                        </a:rPr>
                        <a:t>sqrt</a:t>
                      </a:r>
                      <a:r>
                        <a:rPr lang="en-GB" sz="2000" b="0" dirty="0">
                          <a:effectLst/>
                        </a:rPr>
                        <a:t>", "</a:t>
                      </a:r>
                      <a:r>
                        <a:rPr lang="en-GB" sz="2000" b="0" dirty="0">
                          <a:solidFill>
                            <a:schemeClr val="tx2"/>
                          </a:solidFill>
                          <a:effectLst/>
                          <a:latin typeface="Consolas" panose="020B0609020204030204" pitchFamily="49" charset="0"/>
                        </a:rPr>
                        <a:t>log2</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703596983"/>
                  </a:ext>
                </a:extLst>
              </a:tr>
              <a:tr h="27236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random_state</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 </a:t>
                      </a:r>
                      <a:r>
                        <a:rPr lang="en-GB" sz="2000" b="0" dirty="0" err="1">
                          <a:effectLst/>
                        </a:rPr>
                        <a:t>RandomState</a:t>
                      </a:r>
                      <a:r>
                        <a:rPr lang="en-GB" sz="2000" b="0" dirty="0">
                          <a:effectLst/>
                        </a:rPr>
                        <a:t> instance, </a:t>
                      </a:r>
                      <a:r>
                        <a:rPr lang="en-GB" sz="2000" b="0" dirty="0">
                          <a:solidFill>
                            <a:schemeClr val="tx2"/>
                          </a:solidFill>
                          <a:effectLst/>
                          <a:latin typeface="Consolas" panose="020B0609020204030204" pitchFamily="49" charset="0"/>
                        </a:rPr>
                        <a:t>None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71863920"/>
                  </a:ext>
                </a:extLst>
              </a:tr>
              <a:tr h="22203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max_leaf_nodes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Integer</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906662345"/>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min_impurity_decrease</a:t>
                      </a:r>
                      <a:r>
                        <a:rPr lang="en-GB" sz="2000" b="0" dirty="0">
                          <a:effectLst/>
                        </a:rPr>
                        <a:t> (Default: 0.0)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328016707"/>
                  </a:ext>
                </a:extLst>
              </a:tr>
              <a:tr h="313644">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min_impurity_split</a:t>
                      </a:r>
                      <a:r>
                        <a:rPr lang="en-GB" sz="2000" b="0" dirty="0">
                          <a:effectLst/>
                        </a:rPr>
                        <a:t> (Default: 0)</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Float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011377709"/>
                  </a:ext>
                </a:extLst>
              </a:tr>
              <a:tr h="36397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class_weight</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p>
                      <a:pPr algn="l">
                        <a:lnSpc>
                          <a:spcPct val="100000"/>
                        </a:lnSpc>
                        <a:spcBef>
                          <a:spcPts val="0"/>
                        </a:spcBef>
                        <a:spcAft>
                          <a:spcPts val="0"/>
                        </a:spcAft>
                      </a:pPr>
                      <a:r>
                        <a:rPr lang="en-GB" sz="2000" b="0" dirty="0">
                          <a:effectLst/>
                        </a:rPr>
                        <a:t>Note: Classification trees only.</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b="0" dirty="0">
                          <a:effectLst/>
                        </a:rPr>
                        <a:t>dictionary, list of dictionaries,</a:t>
                      </a:r>
                      <a:endParaRPr lang="en-SG" sz="2000" b="0" dirty="0">
                        <a:effectLst/>
                      </a:endParaRPr>
                    </a:p>
                    <a:p>
                      <a:pPr algn="l">
                        <a:lnSpc>
                          <a:spcPct val="100000"/>
                        </a:lnSpc>
                        <a:spcBef>
                          <a:spcPts val="0"/>
                        </a:spcBef>
                        <a:spcAft>
                          <a:spcPts val="0"/>
                        </a:spcAft>
                      </a:pPr>
                      <a:r>
                        <a:rPr lang="en-GB" sz="2000" b="0" dirty="0">
                          <a:effectLst/>
                        </a:rPr>
                        <a:t>"</a:t>
                      </a:r>
                      <a:r>
                        <a:rPr lang="en-GB" sz="2000" b="0" dirty="0">
                          <a:solidFill>
                            <a:schemeClr val="tx2"/>
                          </a:solidFill>
                          <a:effectLst/>
                          <a:latin typeface="Consolas" panose="020B0609020204030204" pitchFamily="49" charset="0"/>
                        </a:rPr>
                        <a:t>balanced</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49084" marR="49084" marT="29381" marB="29381">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89161116"/>
                  </a:ext>
                </a:extLst>
              </a:tr>
            </a:tbl>
          </a:graphicData>
        </a:graphic>
      </p:graphicFrame>
    </p:spTree>
    <p:custDataLst>
      <p:tags r:id="rId1"/>
    </p:custDataLst>
    <p:extLst>
      <p:ext uri="{BB962C8B-B14F-4D97-AF65-F5344CB8AC3E}">
        <p14:creationId xmlns:p14="http://schemas.microsoft.com/office/powerpoint/2010/main" val="38769682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Fit Decision Trees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Fit decision trees on a prepared training DataFrames by </a:t>
            </a:r>
            <a:r>
              <a:rPr lang="en-US" dirty="0">
                <a:solidFill>
                  <a:schemeClr val="tx2"/>
                </a:solidFill>
                <a:latin typeface="Consolas" panose="020B0609020204030204" pitchFamily="49" charset="0"/>
              </a:rPr>
              <a:t>.fit()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.fit()</a:t>
            </a:r>
            <a:r>
              <a:rPr lang="en-US" dirty="0"/>
              <a:t> method applies to both </a:t>
            </a:r>
            <a:r>
              <a:rPr lang="en-GB" dirty="0" err="1">
                <a:solidFill>
                  <a:schemeClr val="tx2"/>
                </a:solidFill>
                <a:latin typeface="Consolas" panose="020B0609020204030204" pitchFamily="49" charset="0"/>
              </a:rPr>
              <a:t>DecisionTreeClassifier</a:t>
            </a:r>
            <a:r>
              <a:rPr lang="en-GB" dirty="0"/>
              <a:t> and </a:t>
            </a:r>
            <a:r>
              <a:rPr lang="en-GB" dirty="0" err="1">
                <a:solidFill>
                  <a:schemeClr val="tx2"/>
                </a:solidFill>
                <a:latin typeface="Consolas" panose="020B0609020204030204" pitchFamily="49" charset="0"/>
              </a:rPr>
              <a:t>DecisionTreeRegressor</a:t>
            </a:r>
            <a:r>
              <a:rPr lang="en-GB" dirty="0"/>
              <a:t>.</a:t>
            </a:r>
            <a:endParaRPr lang="en-US" dirty="0"/>
          </a:p>
          <a:p>
            <a:pPr marL="354013" indent="-354013">
              <a:buFont typeface="Arial" panose="020B0604020202020204" pitchFamily="34" charset="0"/>
              <a:buChar char="•"/>
            </a:pPr>
            <a:r>
              <a:rPr lang="en-US" dirty="0"/>
              <a:t>Predict the classification of the testing dataset by </a:t>
            </a:r>
            <a:r>
              <a:rPr lang="en-US" dirty="0">
                <a:solidFill>
                  <a:schemeClr val="tx2"/>
                </a:solidFill>
                <a:latin typeface="Consolas" panose="020B0609020204030204" pitchFamily="49" charset="0"/>
              </a:rPr>
              <a:t>.predict()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returned object is a NumPy array with the predicted target values of every observation in the testing dataset.</a:t>
            </a:r>
          </a:p>
        </p:txBody>
      </p:sp>
      <p:sp>
        <p:nvSpPr>
          <p:cNvPr id="6" name="Rectangle 5">
            <a:extLst>
              <a:ext uri="{FF2B5EF4-FFF2-40B4-BE49-F238E27FC236}">
                <a16:creationId xmlns:a16="http://schemas.microsoft.com/office/drawing/2014/main" id="{DC0C887D-5C9B-4F3E-A706-3B4D6DE2741E}"/>
              </a:ext>
            </a:extLst>
          </p:cNvPr>
          <p:cNvSpPr/>
          <p:nvPr/>
        </p:nvSpPr>
        <p:spPr>
          <a:xfrm>
            <a:off x="457201" y="1876068"/>
            <a:ext cx="8229599" cy="67120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5106988" indent="-4746625"/>
            <a:r>
              <a:rPr lang="en-US" sz="2000" dirty="0" err="1">
                <a:solidFill>
                  <a:schemeClr val="accent2">
                    <a:lumMod val="50000"/>
                  </a:schemeClr>
                </a:solidFill>
                <a:latin typeface="Consolas" panose="020B0609020204030204" pitchFamily="49" charset="0"/>
              </a:rPr>
              <a:t>tree_fit_Object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tree_Object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fit</a:t>
            </a:r>
            <a:r>
              <a:rPr lang="en-US" sz="2000" dirty="0">
                <a:solidFill>
                  <a:schemeClr val="accent2">
                    <a:lumMod val="50000"/>
                  </a:schemeClr>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X_train</a:t>
            </a:r>
            <a:r>
              <a:rPr lang="en-US" sz="2000" dirty="0">
                <a:solidFill>
                  <a:schemeClr val="tx1"/>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y_train</a:t>
            </a:r>
            <a:r>
              <a:rPr lang="en-US" sz="2000" dirty="0">
                <a:solidFill>
                  <a:schemeClr val="tx1"/>
                </a:solidFill>
                <a:latin typeface="Consolas" panose="020B0609020204030204" pitchFamily="49" charset="0"/>
              </a:rPr>
              <a:t>, </a:t>
            </a:r>
            <a:br>
              <a:rPr lang="en-US" sz="2000" dirty="0">
                <a:solidFill>
                  <a:schemeClr val="accent2">
                    <a:lumMod val="50000"/>
                  </a:schemeClr>
                </a:solidFill>
                <a:latin typeface="Consolas" panose="020B0609020204030204" pitchFamily="49" charset="0"/>
              </a:rPr>
            </a:br>
            <a:r>
              <a:rPr lang="en-US" sz="2000" dirty="0" err="1">
                <a:solidFill>
                  <a:schemeClr val="tx1">
                    <a:lumMod val="65000"/>
                    <a:lumOff val="35000"/>
                  </a:schemeClr>
                </a:solidFill>
                <a:latin typeface="Consolas" panose="020B0609020204030204" pitchFamily="49" charset="0"/>
              </a:rPr>
              <a:t>sample_weight</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accent2">
                    <a:lumMod val="50000"/>
                  </a:schemeClr>
                </a:solidFill>
                <a:latin typeface="Consolas" panose="020B0609020204030204" pitchFamily="49" charset="0"/>
              </a:rPr>
              <a:t>)</a:t>
            </a:r>
          </a:p>
        </p:txBody>
      </p:sp>
      <p:sp>
        <p:nvSpPr>
          <p:cNvPr id="7" name="Rectangle 6">
            <a:extLst>
              <a:ext uri="{FF2B5EF4-FFF2-40B4-BE49-F238E27FC236}">
                <a16:creationId xmlns:a16="http://schemas.microsoft.com/office/drawing/2014/main" id="{DC0C887D-5C9B-4F3E-A706-3B4D6DE2741E}"/>
              </a:ext>
            </a:extLst>
          </p:cNvPr>
          <p:cNvSpPr/>
          <p:nvPr/>
        </p:nvSpPr>
        <p:spPr>
          <a:xfrm>
            <a:off x="457201" y="3911816"/>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tree_Object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predict</a:t>
            </a:r>
            <a:r>
              <a:rPr lang="en-US" sz="2000" dirty="0">
                <a:solidFill>
                  <a:schemeClr val="tx1"/>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X_test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393327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Install and Import 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syntax to load scikit-learn into the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t>
            </a:r>
            <a:r>
              <a:rPr lang="en-US" dirty="0" err="1"/>
              <a:t>sklearn</a:t>
            </a:r>
            <a:r>
              <a:rPr lang="en-US" dirty="0"/>
              <a:t> and not scikit-learn that refers to the scikit-learn library.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BE311486-9F54-40F2-BAA5-EBF9E613A883}"/>
              </a:ext>
            </a:extLst>
          </p:cNvPr>
          <p:cNvSpPr/>
          <p:nvPr/>
        </p:nvSpPr>
        <p:spPr>
          <a:xfrm>
            <a:off x="457200" y="2155507"/>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import </a:t>
            </a:r>
            <a:r>
              <a:rPr lang="en-US" sz="2000" dirty="0" err="1">
                <a:solidFill>
                  <a:schemeClr val="accent4">
                    <a:lumMod val="75000"/>
                  </a:schemeClr>
                </a:solidFill>
                <a:latin typeface="Consolas" panose="020B0609020204030204" pitchFamily="49" charset="0"/>
              </a:rPr>
              <a:t>sklearn</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278904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Evaluate Decision Trees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One way to evaluate the performance of a decision tree is the confusion matrix.</a:t>
            </a:r>
          </a:p>
          <a:p>
            <a:pPr marL="354013" indent="-354013">
              <a:buFont typeface="Arial" panose="020B0604020202020204" pitchFamily="34" charset="0"/>
              <a:buChar char="•"/>
            </a:pPr>
            <a:r>
              <a:rPr lang="en-US" dirty="0"/>
              <a:t>The confusion matrix can be computed by </a:t>
            </a:r>
            <a:r>
              <a:rPr lang="en-US" dirty="0" err="1">
                <a:solidFill>
                  <a:schemeClr val="tx2"/>
                </a:solidFill>
                <a:latin typeface="Consolas" panose="020B0609020204030204" pitchFamily="49" charset="0"/>
              </a:rPr>
              <a:t>confusion_matrix</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Accuracy, precision, and recall scores can also assess the predictive performance of a decision tree.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These scores are useful in examining binary classification target variables.</a:t>
            </a:r>
          </a:p>
        </p:txBody>
      </p:sp>
      <p:sp>
        <p:nvSpPr>
          <p:cNvPr id="5" name="Rectangle 4">
            <a:extLst>
              <a:ext uri="{FF2B5EF4-FFF2-40B4-BE49-F238E27FC236}">
                <a16:creationId xmlns:a16="http://schemas.microsoft.com/office/drawing/2014/main" id="{DC0C887D-5C9B-4F3E-A706-3B4D6DE2741E}"/>
              </a:ext>
            </a:extLst>
          </p:cNvPr>
          <p:cNvSpPr/>
          <p:nvPr/>
        </p:nvSpPr>
        <p:spPr>
          <a:xfrm>
            <a:off x="457201" y="2524601"/>
            <a:ext cx="8229599" cy="38982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confusion_matrix</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
        <p:nvSpPr>
          <p:cNvPr id="6" name="Rectangle 5">
            <a:extLst>
              <a:ext uri="{FF2B5EF4-FFF2-40B4-BE49-F238E27FC236}">
                <a16:creationId xmlns:a16="http://schemas.microsoft.com/office/drawing/2014/main" id="{DC0C887D-5C9B-4F3E-A706-3B4D6DE2741E}"/>
              </a:ext>
            </a:extLst>
          </p:cNvPr>
          <p:cNvSpPr/>
          <p:nvPr/>
        </p:nvSpPr>
        <p:spPr>
          <a:xfrm>
            <a:off x="457199" y="3717283"/>
            <a:ext cx="8229599" cy="91558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accuracy_score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p>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precision_score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p>
          <a:p>
            <a:pPr marL="360363"/>
            <a:r>
              <a:rPr lang="en-US" sz="2000" dirty="0" err="1">
                <a:solidFill>
                  <a:srgbClr val="003366"/>
                </a:solidFill>
                <a:latin typeface="Consolas" panose="020B0609020204030204" pitchFamily="49" charset="0"/>
              </a:rPr>
              <a:t>metrics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recall_score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target_var</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tree_pred_Object</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8313228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05394" y="1027612"/>
            <a:ext cx="7532916" cy="818605"/>
          </a:xfrm>
        </p:spPr>
        <p:txBody>
          <a:bodyPr>
            <a:normAutofit lnSpcReduction="10000"/>
          </a:bodyPr>
          <a:lstStyle/>
          <a:p>
            <a:pPr marL="342900" indent="-342900">
              <a:buFont typeface="Arial" panose="020B0604020202020204" pitchFamily="34" charset="0"/>
              <a:buChar char="•"/>
            </a:pPr>
            <a:r>
              <a:rPr lang="en-US" dirty="0"/>
              <a:t>Suppose we fit a decision tree to predict if a consumer buys a coke</a:t>
            </a:r>
          </a:p>
          <a:p>
            <a:pPr marL="800100" lvl="1" indent="-342900" algn="l">
              <a:buFont typeface="Wingdings" panose="05000000000000000000" pitchFamily="2" charset="2"/>
              <a:buChar char="Ø"/>
            </a:pPr>
            <a:r>
              <a:rPr lang="en-US" dirty="0"/>
              <a:t>target: ‘1’ for buy a coke; ‘0’ for did not buy a coke.</a:t>
            </a:r>
          </a:p>
        </p:txBody>
      </p:sp>
      <p:sp>
        <p:nvSpPr>
          <p:cNvPr id="3" name="Title 2"/>
          <p:cNvSpPr>
            <a:spLocks noGrp="1"/>
          </p:cNvSpPr>
          <p:nvPr>
            <p:ph type="title"/>
          </p:nvPr>
        </p:nvSpPr>
        <p:spPr/>
        <p:txBody>
          <a:bodyPr/>
          <a:lstStyle/>
          <a:p>
            <a:r>
              <a:rPr lang="en-US" dirty="0"/>
              <a:t>Example of a Confusion Matrix</a:t>
            </a:r>
            <a:endParaRPr lang="en-SG" dirty="0"/>
          </a:p>
        </p:txBody>
      </p:sp>
      <p:pic>
        <p:nvPicPr>
          <p:cNvPr id="1026" name="Picture 2" descr="Confusion Matrix - Applied Deep Learning with Ker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126" y="2188231"/>
            <a:ext cx="6872262" cy="35596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818707" y="3968070"/>
            <a:ext cx="1867989" cy="426720"/>
          </a:xfrm>
          <a:prstGeom prst="rect">
            <a:avLst/>
          </a:prstGeom>
          <a:noFill/>
        </p:spPr>
        <p:txBody>
          <a:bodyPr wrap="none" rtlCol="0" anchor="b">
            <a:noAutofit/>
          </a:bodyPr>
          <a:lstStyle/>
          <a:p>
            <a:r>
              <a:rPr lang="en-US" sz="2000" b="1" dirty="0">
                <a:latin typeface="Calibri Light" panose="020F0302020204030204" pitchFamily="34" charset="0"/>
              </a:rPr>
              <a:t>20 observations</a:t>
            </a:r>
            <a:endParaRPr lang="en-SG" sz="2000" b="1" dirty="0">
              <a:latin typeface="Calibri Light" panose="020F0302020204030204" pitchFamily="34" charset="0"/>
            </a:endParaRPr>
          </a:p>
        </p:txBody>
      </p:sp>
      <p:sp>
        <p:nvSpPr>
          <p:cNvPr id="6" name="TextBox 5"/>
          <p:cNvSpPr txBox="1"/>
          <p:nvPr/>
        </p:nvSpPr>
        <p:spPr>
          <a:xfrm>
            <a:off x="5996451" y="3980324"/>
            <a:ext cx="1867989" cy="426720"/>
          </a:xfrm>
          <a:prstGeom prst="rect">
            <a:avLst/>
          </a:prstGeom>
          <a:noFill/>
        </p:spPr>
        <p:txBody>
          <a:bodyPr wrap="none" rtlCol="0" anchor="b">
            <a:noAutofit/>
          </a:bodyPr>
          <a:lstStyle/>
          <a:p>
            <a:r>
              <a:rPr lang="en-US" sz="2000" b="1" dirty="0">
                <a:latin typeface="Calibri Light" panose="020F0302020204030204" pitchFamily="34" charset="0"/>
              </a:rPr>
              <a:t>30 observations</a:t>
            </a:r>
            <a:endParaRPr lang="en-SG" sz="2000" b="1" dirty="0">
              <a:latin typeface="Calibri Light" panose="020F0302020204030204" pitchFamily="34" charset="0"/>
            </a:endParaRPr>
          </a:p>
        </p:txBody>
      </p:sp>
      <p:sp>
        <p:nvSpPr>
          <p:cNvPr id="7" name="TextBox 6"/>
          <p:cNvSpPr txBox="1"/>
          <p:nvPr/>
        </p:nvSpPr>
        <p:spPr>
          <a:xfrm>
            <a:off x="3818707" y="5115220"/>
            <a:ext cx="1867989" cy="426720"/>
          </a:xfrm>
          <a:prstGeom prst="rect">
            <a:avLst/>
          </a:prstGeom>
          <a:noFill/>
        </p:spPr>
        <p:txBody>
          <a:bodyPr wrap="none" rtlCol="0" anchor="b">
            <a:noAutofit/>
          </a:bodyPr>
          <a:lstStyle/>
          <a:p>
            <a:r>
              <a:rPr lang="en-US" sz="2000" b="1" dirty="0">
                <a:latin typeface="Calibri Light" panose="020F0302020204030204" pitchFamily="34" charset="0"/>
              </a:rPr>
              <a:t>10 observations</a:t>
            </a:r>
            <a:endParaRPr lang="en-SG" sz="2000" b="1" dirty="0">
              <a:latin typeface="Calibri Light" panose="020F0302020204030204" pitchFamily="34" charset="0"/>
            </a:endParaRPr>
          </a:p>
        </p:txBody>
      </p:sp>
      <p:sp>
        <p:nvSpPr>
          <p:cNvPr id="8" name="TextBox 7"/>
          <p:cNvSpPr txBox="1"/>
          <p:nvPr/>
        </p:nvSpPr>
        <p:spPr>
          <a:xfrm>
            <a:off x="6001398" y="5115220"/>
            <a:ext cx="1867989" cy="426720"/>
          </a:xfrm>
          <a:prstGeom prst="rect">
            <a:avLst/>
          </a:prstGeom>
          <a:noFill/>
        </p:spPr>
        <p:txBody>
          <a:bodyPr wrap="none" rtlCol="0" anchor="b">
            <a:noAutofit/>
          </a:bodyPr>
          <a:lstStyle/>
          <a:p>
            <a:r>
              <a:rPr lang="en-US" sz="2000" b="1" dirty="0">
                <a:latin typeface="Calibri Light" panose="020F0302020204030204" pitchFamily="34" charset="0"/>
              </a:rPr>
              <a:t>40 observations</a:t>
            </a:r>
            <a:endParaRPr lang="en-SG" sz="2000" b="1" dirty="0">
              <a:latin typeface="Calibri Light" panose="020F0302020204030204" pitchFamily="34" charset="0"/>
            </a:endParaRPr>
          </a:p>
        </p:txBody>
      </p:sp>
      <p:sp>
        <p:nvSpPr>
          <p:cNvPr id="12" name="Right Arrow 11"/>
          <p:cNvSpPr/>
          <p:nvPr/>
        </p:nvSpPr>
        <p:spPr>
          <a:xfrm rot="2796817">
            <a:off x="2906933" y="3204778"/>
            <a:ext cx="1251415" cy="2829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Subtitle 1"/>
          <p:cNvSpPr txBox="1">
            <a:spLocks/>
          </p:cNvSpPr>
          <p:nvPr/>
        </p:nvSpPr>
        <p:spPr>
          <a:xfrm>
            <a:off x="968084" y="2147068"/>
            <a:ext cx="2323366" cy="1060066"/>
          </a:xfrm>
          <a:prstGeom prst="rect">
            <a:avLst/>
          </a:prstGeom>
        </p:spPr>
        <p:txBody>
          <a:bodyPr vert="horz" lIns="91440" tIns="45720" rIns="91440" bIns="45720" rtlCol="0">
            <a:no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not to buy coke, and actually did not buy coke </a:t>
            </a:r>
          </a:p>
        </p:txBody>
      </p:sp>
      <p:sp>
        <p:nvSpPr>
          <p:cNvPr id="15" name="TextBox 14"/>
          <p:cNvSpPr txBox="1"/>
          <p:nvPr/>
        </p:nvSpPr>
        <p:spPr>
          <a:xfrm>
            <a:off x="3990583" y="3346251"/>
            <a:ext cx="1663340" cy="426720"/>
          </a:xfrm>
          <a:prstGeom prst="rect">
            <a:avLst/>
          </a:prstGeom>
          <a:noFill/>
        </p:spPr>
        <p:txBody>
          <a:bodyPr wrap="none" rtlCol="0" anchor="b">
            <a:noAutofit/>
          </a:bodyPr>
          <a:lstStyle/>
          <a:p>
            <a:r>
              <a:rPr lang="en-US" sz="2000" b="1" dirty="0">
                <a:latin typeface="Calibri Light" panose="020F0302020204030204" pitchFamily="34" charset="0"/>
              </a:rPr>
              <a:t>True Negative</a:t>
            </a:r>
            <a:endParaRPr lang="en-SG" sz="2000" b="1" dirty="0">
              <a:latin typeface="Calibri Light" panose="020F0302020204030204" pitchFamily="34" charset="0"/>
            </a:endParaRPr>
          </a:p>
        </p:txBody>
      </p:sp>
      <p:sp>
        <p:nvSpPr>
          <p:cNvPr id="16" name="TextBox 15"/>
          <p:cNvSpPr txBox="1"/>
          <p:nvPr/>
        </p:nvSpPr>
        <p:spPr>
          <a:xfrm>
            <a:off x="3990583" y="4477192"/>
            <a:ext cx="1663340" cy="426720"/>
          </a:xfrm>
          <a:prstGeom prst="rect">
            <a:avLst/>
          </a:prstGeom>
          <a:noFill/>
        </p:spPr>
        <p:txBody>
          <a:bodyPr wrap="none" rtlCol="0" anchor="b">
            <a:noAutofit/>
          </a:bodyPr>
          <a:lstStyle/>
          <a:p>
            <a:r>
              <a:rPr lang="en-US" sz="2000" b="1" dirty="0">
                <a:latin typeface="Calibri Light" panose="020F0302020204030204" pitchFamily="34" charset="0"/>
              </a:rPr>
              <a:t>False Negative</a:t>
            </a:r>
            <a:endParaRPr lang="en-SG" sz="2000" b="1" dirty="0">
              <a:latin typeface="Calibri Light" panose="020F0302020204030204" pitchFamily="34" charset="0"/>
            </a:endParaRPr>
          </a:p>
        </p:txBody>
      </p:sp>
      <p:sp>
        <p:nvSpPr>
          <p:cNvPr id="17" name="TextBox 16"/>
          <p:cNvSpPr txBox="1"/>
          <p:nvPr/>
        </p:nvSpPr>
        <p:spPr>
          <a:xfrm>
            <a:off x="6097197" y="3354214"/>
            <a:ext cx="1663340" cy="426720"/>
          </a:xfrm>
          <a:prstGeom prst="rect">
            <a:avLst/>
          </a:prstGeom>
          <a:noFill/>
        </p:spPr>
        <p:txBody>
          <a:bodyPr wrap="none" rtlCol="0" anchor="b">
            <a:noAutofit/>
          </a:bodyPr>
          <a:lstStyle/>
          <a:p>
            <a:r>
              <a:rPr lang="en-US" sz="2000" b="1" dirty="0">
                <a:latin typeface="Calibri Light" panose="020F0302020204030204" pitchFamily="34" charset="0"/>
              </a:rPr>
              <a:t>False Positive</a:t>
            </a:r>
            <a:endParaRPr lang="en-SG" sz="2000" b="1" dirty="0">
              <a:latin typeface="Calibri Light" panose="020F0302020204030204" pitchFamily="34" charset="0"/>
            </a:endParaRPr>
          </a:p>
        </p:txBody>
      </p:sp>
      <p:sp>
        <p:nvSpPr>
          <p:cNvPr id="18" name="TextBox 17"/>
          <p:cNvSpPr txBox="1"/>
          <p:nvPr/>
        </p:nvSpPr>
        <p:spPr>
          <a:xfrm>
            <a:off x="6103722" y="4449461"/>
            <a:ext cx="1663340" cy="426720"/>
          </a:xfrm>
          <a:prstGeom prst="rect">
            <a:avLst/>
          </a:prstGeom>
          <a:noFill/>
        </p:spPr>
        <p:txBody>
          <a:bodyPr wrap="none" rtlCol="0" anchor="b">
            <a:noAutofit/>
          </a:bodyPr>
          <a:lstStyle/>
          <a:p>
            <a:r>
              <a:rPr lang="en-US" sz="2000" b="1" dirty="0">
                <a:latin typeface="Calibri Light" panose="020F0302020204030204" pitchFamily="34" charset="0"/>
              </a:rPr>
              <a:t>True Positive</a:t>
            </a:r>
            <a:endParaRPr lang="en-SG" sz="2000" b="1" dirty="0">
              <a:latin typeface="Calibri Light" panose="020F0302020204030204" pitchFamily="34" charset="0"/>
            </a:endParaRPr>
          </a:p>
        </p:txBody>
      </p:sp>
      <p:sp>
        <p:nvSpPr>
          <p:cNvPr id="19" name="Right Arrow 18"/>
          <p:cNvSpPr/>
          <p:nvPr/>
        </p:nvSpPr>
        <p:spPr>
          <a:xfrm rot="19738481">
            <a:off x="2619561" y="5515845"/>
            <a:ext cx="1251415" cy="2581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Subtitle 1"/>
          <p:cNvSpPr txBox="1">
            <a:spLocks/>
          </p:cNvSpPr>
          <p:nvPr/>
        </p:nvSpPr>
        <p:spPr>
          <a:xfrm>
            <a:off x="866109" y="6009595"/>
            <a:ext cx="2981884" cy="818605"/>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not to buy coke, but actually buys coke </a:t>
            </a:r>
          </a:p>
        </p:txBody>
      </p:sp>
      <p:sp>
        <p:nvSpPr>
          <p:cNvPr id="21" name="Right Arrow 20"/>
          <p:cNvSpPr/>
          <p:nvPr/>
        </p:nvSpPr>
        <p:spPr>
          <a:xfrm rot="16200000">
            <a:off x="6593000" y="5618717"/>
            <a:ext cx="552963" cy="258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Subtitle 1"/>
          <p:cNvSpPr txBox="1">
            <a:spLocks/>
          </p:cNvSpPr>
          <p:nvPr/>
        </p:nvSpPr>
        <p:spPr>
          <a:xfrm>
            <a:off x="5569069" y="6024390"/>
            <a:ext cx="2600824" cy="818605"/>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Predicted to buy coke, and actually buys coke </a:t>
            </a:r>
          </a:p>
        </p:txBody>
      </p:sp>
    </p:spTree>
    <p:extLst>
      <p:ext uri="{BB962C8B-B14F-4D97-AF65-F5344CB8AC3E}">
        <p14:creationId xmlns:p14="http://schemas.microsoft.com/office/powerpoint/2010/main" val="262430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92133" y="1256578"/>
            <a:ext cx="8094518" cy="5109387"/>
          </a:xfrm>
        </p:spPr>
        <p:txBody>
          <a:bodyPr>
            <a:normAutofit/>
          </a:bodyPr>
          <a:lstStyle/>
          <a:p>
            <a:pPr marL="342900" indent="-342900">
              <a:buFont typeface="Arial" panose="020B0604020202020204" pitchFamily="34" charset="0"/>
              <a:buChar char="•"/>
            </a:pPr>
            <a:r>
              <a:rPr lang="en-US" dirty="0"/>
              <a:t>Accuracy Score = (TN + TP) / (TN + FP + TP + FN) = (20 + 40)/100 = 0.60</a:t>
            </a:r>
          </a:p>
          <a:p>
            <a:pPr marL="800100" lvl="1" indent="-342900" algn="l">
              <a:buFont typeface="Wingdings" panose="05000000000000000000" pitchFamily="2" charset="2"/>
              <a:buChar char="Ø"/>
            </a:pPr>
            <a:r>
              <a:rPr lang="en-US" dirty="0"/>
              <a:t>Proportion of observations correctly classified in the sample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Precision Score =  TP / (TP + FP) = 40 / (30 + 40) = 4/7 = 0.57</a:t>
            </a:r>
          </a:p>
          <a:p>
            <a:pPr marL="800100" lvl="1" indent="-342900" algn="l">
              <a:buFont typeface="Wingdings" panose="05000000000000000000" pitchFamily="2" charset="2"/>
              <a:buChar char="Ø"/>
            </a:pPr>
            <a:r>
              <a:rPr lang="en-US" dirty="0"/>
              <a:t>Proportion of observations correctly classified in the subsample which is predicted to buy coke</a:t>
            </a:r>
          </a:p>
          <a:p>
            <a:pPr lvl="1" algn="l"/>
            <a:endParaRPr lang="en-US" dirty="0"/>
          </a:p>
          <a:p>
            <a:pPr marL="342900" indent="-342900">
              <a:buFont typeface="Arial" panose="020B0604020202020204" pitchFamily="34" charset="0"/>
              <a:buChar char="•"/>
            </a:pPr>
            <a:r>
              <a:rPr lang="en-US" dirty="0"/>
              <a:t>Recall Score = TP / (TP + FN) = 40 / (40 +  10) = 4/5 = 0.80</a:t>
            </a:r>
          </a:p>
          <a:p>
            <a:pPr marL="800100" lvl="1" indent="-342900" algn="l">
              <a:buFont typeface="Wingdings" panose="05000000000000000000" pitchFamily="2" charset="2"/>
              <a:buChar char="Ø"/>
            </a:pPr>
            <a:r>
              <a:rPr lang="en-US" dirty="0"/>
              <a:t>Proportion of observations correctly predicted to buy coke in the subsample that actually bought coke</a:t>
            </a:r>
          </a:p>
          <a:p>
            <a:pPr marL="800100" lvl="1" indent="-342900" algn="l">
              <a:buFont typeface="Wingdings" panose="05000000000000000000" pitchFamily="2" charset="2"/>
              <a:buChar char="Ø"/>
            </a:pPr>
            <a:endParaRPr lang="en-SG" dirty="0"/>
          </a:p>
        </p:txBody>
      </p:sp>
      <p:sp>
        <p:nvSpPr>
          <p:cNvPr id="3" name="Title 2"/>
          <p:cNvSpPr>
            <a:spLocks noGrp="1"/>
          </p:cNvSpPr>
          <p:nvPr>
            <p:ph type="title"/>
          </p:nvPr>
        </p:nvSpPr>
        <p:spPr/>
        <p:txBody>
          <a:bodyPr/>
          <a:lstStyle/>
          <a:p>
            <a:r>
              <a:rPr lang="en-US" dirty="0"/>
              <a:t>3 Scores from Confusion Matrix</a:t>
            </a:r>
            <a:endParaRPr lang="en-SG" dirty="0"/>
          </a:p>
        </p:txBody>
      </p:sp>
    </p:spTree>
    <p:extLst>
      <p:ext uri="{BB962C8B-B14F-4D97-AF65-F5344CB8AC3E}">
        <p14:creationId xmlns:p14="http://schemas.microsoft.com/office/powerpoint/2010/main" val="18727689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Decision Trees (I)</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Decision tree plot is an important tool to understand and to evaluate its performance.</a:t>
            </a:r>
          </a:p>
          <a:p>
            <a:pPr marL="354013" indent="-354013">
              <a:buFont typeface="Arial" panose="020B0604020202020204" pitchFamily="34" charset="0"/>
              <a:buChar char="•"/>
            </a:pPr>
            <a:r>
              <a:rPr lang="en-US" dirty="0"/>
              <a:t>The plot can be generated by 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US" dirty="0"/>
              <a:t> function of the </a:t>
            </a:r>
            <a:r>
              <a:rPr lang="en-US" dirty="0">
                <a:solidFill>
                  <a:schemeClr val="tx2"/>
                </a:solidFill>
                <a:latin typeface="Consolas" panose="020B0609020204030204" pitchFamily="49" charset="0"/>
              </a:rPr>
              <a:t>tree</a:t>
            </a:r>
            <a:r>
              <a:rPr lang="en-US" dirty="0"/>
              <a:t> module conveniently.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GB" dirty="0"/>
              <a:t> function can also be combined with the </a:t>
            </a:r>
            <a:r>
              <a:rPr lang="en-GB" dirty="0" err="1"/>
              <a:t>matplotlib</a:t>
            </a:r>
            <a:r>
              <a:rPr lang="en-GB" dirty="0"/>
              <a:t> options to optimise the output of the tree.</a:t>
            </a: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DC0C887D-5C9B-4F3E-A706-3B4D6DE2741E}"/>
              </a:ext>
            </a:extLst>
          </p:cNvPr>
          <p:cNvSpPr/>
          <p:nvPr/>
        </p:nvSpPr>
        <p:spPr>
          <a:xfrm>
            <a:off x="457201" y="2894252"/>
            <a:ext cx="8229599" cy="168747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95350" indent="-808038"/>
            <a:r>
              <a:rPr lang="en-US" sz="2000" dirty="0" err="1">
                <a:solidFill>
                  <a:srgbClr val="003366"/>
                </a:solidFill>
                <a:latin typeface="Consolas" panose="020B0609020204030204" pitchFamily="49" charset="0"/>
              </a:rPr>
              <a:t>tree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plot_tree</a:t>
            </a:r>
            <a:r>
              <a:rPr lang="en-US" sz="2000" dirty="0">
                <a:solidFill>
                  <a:schemeClr val="tx1"/>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decision_tree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max_depth</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feature_names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class_names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label</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all</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filled</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impurity</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True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node_ids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proportion</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rounded</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False</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precision</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3</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ax</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fontsize</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None</a:t>
            </a:r>
            <a:r>
              <a:rPr lang="en-US" sz="2000" dirty="0">
                <a:solidFill>
                  <a:schemeClr val="tx1"/>
                </a:solidFill>
                <a:latin typeface="Consolas" panose="020B0609020204030204" pitchFamily="49" charset="0"/>
              </a:rPr>
              <a:t>)</a:t>
            </a:r>
            <a:endParaRPr lang="en-US" sz="2000" dirty="0">
              <a:solidFill>
                <a:srgbClr val="003366"/>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0680466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Plot Decision Trees (II)</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is a list of the parameters of the </a:t>
            </a:r>
            <a:r>
              <a:rPr lang="en-GB" dirty="0" err="1">
                <a:solidFill>
                  <a:schemeClr val="tx2"/>
                </a:solidFill>
                <a:latin typeface="Consolas" panose="020B0609020204030204" pitchFamily="49" charset="0"/>
              </a:rPr>
              <a:t>plot_tree</a:t>
            </a:r>
            <a:r>
              <a:rPr lang="en-GB" dirty="0">
                <a:solidFill>
                  <a:schemeClr val="tx2"/>
                </a:solidFill>
                <a:latin typeface="Consolas" panose="020B0609020204030204" pitchFamily="49" charset="0"/>
              </a:rPr>
              <a:t>()</a:t>
            </a:r>
            <a:r>
              <a:rPr lang="en-US" dirty="0"/>
              <a:t> function.</a:t>
            </a:r>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r>
              <a:rPr lang="en-GB" sz="1400" dirty="0"/>
              <a:t>(Source: </a:t>
            </a:r>
            <a:r>
              <a:rPr lang="en-GB" sz="1400" u="sng" dirty="0">
                <a:hlinkClick r:id="rId4"/>
              </a:rPr>
              <a:t>https://scikit-learn.org/stable/modules/generated/sklearn.tree.plot_tree.html</a:t>
            </a:r>
            <a:r>
              <a:rPr lang="en-GB" sz="1400" dirty="0"/>
              <a:t>)</a:t>
            </a:r>
            <a:endParaRPr lang="en-US" sz="1400" dirty="0"/>
          </a:p>
          <a:p>
            <a:pPr marL="354013" indent="-354013"/>
            <a:endParaRPr lang="en-US" dirty="0"/>
          </a:p>
        </p:txBody>
      </p:sp>
      <p:graphicFrame>
        <p:nvGraphicFramePr>
          <p:cNvPr id="5" name="Table 4"/>
          <p:cNvGraphicFramePr>
            <a:graphicFrameLocks noGrp="1"/>
          </p:cNvGraphicFramePr>
          <p:nvPr/>
        </p:nvGraphicFramePr>
        <p:xfrm>
          <a:off x="573932" y="1896408"/>
          <a:ext cx="8112868" cy="2930656"/>
        </p:xfrm>
        <a:graphic>
          <a:graphicData uri="http://schemas.openxmlformats.org/drawingml/2006/table">
            <a:tbl>
              <a:tblPr firstRow="1" firstCol="1" bandRow="1">
                <a:tableStyleId>{B301B821-A1FF-4177-AEE7-76D212191A09}</a:tableStyleId>
              </a:tblPr>
              <a:tblGrid>
                <a:gridCol w="3852153">
                  <a:extLst>
                    <a:ext uri="{9D8B030D-6E8A-4147-A177-3AD203B41FA5}">
                      <a16:colId xmlns:a16="http://schemas.microsoft.com/office/drawing/2014/main" val="216108685"/>
                    </a:ext>
                  </a:extLst>
                </a:gridCol>
                <a:gridCol w="4260715">
                  <a:extLst>
                    <a:ext uri="{9D8B030D-6E8A-4147-A177-3AD203B41FA5}">
                      <a16:colId xmlns:a16="http://schemas.microsoft.com/office/drawing/2014/main" val="2587827101"/>
                    </a:ext>
                  </a:extLst>
                </a:gridCol>
              </a:tblGrid>
              <a:tr h="197045">
                <a:tc>
                  <a:txBody>
                    <a:bodyPr/>
                    <a:lstStyle/>
                    <a:p>
                      <a:pPr algn="ctr">
                        <a:lnSpc>
                          <a:spcPct val="10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dirty="0">
                          <a:effectLst/>
                        </a:rPr>
                        <a:t>Value Type</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964681442"/>
                  </a:ext>
                </a:extLst>
              </a:tr>
              <a:tr h="21781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decision_tree</a:t>
                      </a:r>
                      <a:r>
                        <a:rPr lang="en-GB" sz="2000" b="0" dirty="0">
                          <a:effectLst/>
                        </a:rPr>
                        <a:t> (No default value)</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Decision tree object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8283868"/>
                  </a:ext>
                </a:extLst>
              </a:tr>
              <a:tr h="114125">
                <a:tc>
                  <a:txBody>
                    <a:bodyPr/>
                    <a:lstStyle/>
                    <a:p>
                      <a:pPr algn="just">
                        <a:lnSpc>
                          <a:spcPct val="100000"/>
                        </a:lnSpc>
                        <a:spcBef>
                          <a:spcPts val="0"/>
                        </a:spcBef>
                        <a:spcAft>
                          <a:spcPts val="0"/>
                        </a:spcAft>
                      </a:pPr>
                      <a:r>
                        <a:rPr lang="en-GB" sz="2000" b="0" dirty="0" err="1">
                          <a:solidFill>
                            <a:schemeClr val="tx2"/>
                          </a:solidFill>
                          <a:effectLst/>
                          <a:latin typeface="Consolas" panose="020B0609020204030204" pitchFamily="49" charset="0"/>
                        </a:rPr>
                        <a:t>max_depth</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43006411"/>
                  </a:ext>
                </a:extLst>
              </a:tr>
              <a:tr h="97989">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feature_names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List of strings</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676124495"/>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class_names</a:t>
                      </a:r>
                      <a:r>
                        <a:rPr lang="en-GB" sz="2000" b="0" dirty="0">
                          <a:effectLst/>
                        </a:rPr>
                        <a:t> (Default: </a:t>
                      </a:r>
                      <a:r>
                        <a:rPr lang="en-GB" sz="2000" b="0" dirty="0">
                          <a:solidFill>
                            <a:schemeClr val="tx2"/>
                          </a:solidFill>
                          <a:effectLst/>
                          <a:latin typeface="Consolas" panose="020B0609020204030204" pitchFamily="49" charset="0"/>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List of strings or Boolean</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386244294"/>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label</a:t>
                      </a:r>
                      <a:r>
                        <a:rPr lang="en-GB" sz="2000" b="0" dirty="0">
                          <a:effectLst/>
                        </a:rPr>
                        <a:t> (Default: "</a:t>
                      </a:r>
                      <a:r>
                        <a:rPr lang="en-GB" sz="2000" b="0" dirty="0">
                          <a:solidFill>
                            <a:schemeClr val="tx2"/>
                          </a:solidFill>
                          <a:effectLst/>
                          <a:latin typeface="Consolas" panose="020B0609020204030204" pitchFamily="49" charset="0"/>
                        </a:rPr>
                        <a:t>all</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a:t>
                      </a:r>
                      <a:r>
                        <a:rPr lang="en-GB" sz="2000" dirty="0">
                          <a:solidFill>
                            <a:schemeClr val="tx2"/>
                          </a:solidFill>
                          <a:effectLst/>
                          <a:latin typeface="Consolas" panose="020B0609020204030204" pitchFamily="49" charset="0"/>
                        </a:rPr>
                        <a:t>all</a:t>
                      </a:r>
                      <a:r>
                        <a:rPr lang="en-GB" sz="2000" dirty="0">
                          <a:effectLst/>
                        </a:rPr>
                        <a:t>", "</a:t>
                      </a:r>
                      <a:r>
                        <a:rPr lang="en-GB" sz="2000" dirty="0">
                          <a:solidFill>
                            <a:schemeClr val="tx2"/>
                          </a:solidFill>
                          <a:effectLst/>
                          <a:latin typeface="Consolas" panose="020B0609020204030204" pitchFamily="49" charset="0"/>
                        </a:rPr>
                        <a:t>root</a:t>
                      </a:r>
                      <a:r>
                        <a:rPr lang="en-GB" sz="2000" dirty="0">
                          <a:effectLst/>
                        </a:rPr>
                        <a:t>", "</a:t>
                      </a:r>
                      <a:r>
                        <a:rPr lang="en-GB" sz="2000" dirty="0">
                          <a:solidFill>
                            <a:schemeClr val="tx2"/>
                          </a:solidFill>
                          <a:effectLst/>
                          <a:latin typeface="Consolas" panose="020B0609020204030204" pitchFamily="49" charset="0"/>
                        </a:rPr>
                        <a:t>none</a:t>
                      </a:r>
                      <a:r>
                        <a:rPr lang="en-GB" sz="2000" dirty="0">
                          <a:effectLst/>
                        </a:rPr>
                        <a: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194244788"/>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filled</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13744602"/>
                  </a:ext>
                </a:extLst>
              </a:tr>
              <a:tr h="332558">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impurity</a:t>
                      </a:r>
                      <a:r>
                        <a:rPr lang="en-GB" sz="2000" b="0" dirty="0">
                          <a:effectLst/>
                        </a:rPr>
                        <a:t> (Default: </a:t>
                      </a:r>
                      <a:r>
                        <a:rPr lang="en-GB" sz="2000" b="0" dirty="0">
                          <a:solidFill>
                            <a:schemeClr val="tx2"/>
                          </a:solidFill>
                          <a:effectLst/>
                          <a:latin typeface="Consolas" panose="020B0609020204030204" pitchFamily="49" charset="0"/>
                        </a:rPr>
                        <a:t>True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34486762"/>
                  </a:ext>
                </a:extLst>
              </a:tr>
            </a:tbl>
          </a:graphicData>
        </a:graphic>
      </p:graphicFrame>
    </p:spTree>
    <p:custDataLst>
      <p:tags r:id="rId1"/>
    </p:custDataLst>
    <p:extLst>
      <p:ext uri="{BB962C8B-B14F-4D97-AF65-F5344CB8AC3E}">
        <p14:creationId xmlns:p14="http://schemas.microsoft.com/office/powerpoint/2010/main" val="29213799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05232"/>
            <a:ext cx="8229600" cy="4525963"/>
          </a:xfrm>
        </p:spPr>
        <p:txBody>
          <a:bodyPr/>
          <a:lstStyle/>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354013" indent="-354013"/>
            <a:endParaRPr lang="en-US" dirty="0"/>
          </a:p>
          <a:p>
            <a:pPr marL="0" indent="0">
              <a:spcBef>
                <a:spcPts val="0"/>
              </a:spcBef>
              <a:buNone/>
            </a:pPr>
            <a:r>
              <a:rPr lang="en-GB" sz="1400" dirty="0"/>
              <a:t>(Source: </a:t>
            </a:r>
            <a:r>
              <a:rPr lang="en-GB" sz="1400" u="sng" dirty="0">
                <a:hlinkClick r:id="rId4"/>
              </a:rPr>
              <a:t>https://scikit-learn.org/stable/modules/generated/sklearn.tree.plot_tree.html</a:t>
            </a:r>
            <a:r>
              <a:rPr lang="en-GB" sz="1400" dirty="0"/>
              <a:t>)</a:t>
            </a:r>
            <a:endParaRPr lang="en-US" sz="1400" dirty="0"/>
          </a:p>
          <a:p>
            <a:pPr marL="354013" indent="-354013"/>
            <a:endParaRPr lang="en-US" dirty="0"/>
          </a:p>
        </p:txBody>
      </p:sp>
      <p:graphicFrame>
        <p:nvGraphicFramePr>
          <p:cNvPr id="6" name="Table 5"/>
          <p:cNvGraphicFramePr>
            <a:graphicFrameLocks noGrp="1"/>
          </p:cNvGraphicFramePr>
          <p:nvPr/>
        </p:nvGraphicFramePr>
        <p:xfrm>
          <a:off x="544748" y="1436982"/>
          <a:ext cx="8229600" cy="2564324"/>
        </p:xfrm>
        <a:graphic>
          <a:graphicData uri="http://schemas.openxmlformats.org/drawingml/2006/table">
            <a:tbl>
              <a:tblPr firstRow="1" firstCol="1" bandRow="1">
                <a:tableStyleId>{B301B821-A1FF-4177-AEE7-76D212191A09}</a:tableStyleId>
              </a:tblPr>
              <a:tblGrid>
                <a:gridCol w="3628417">
                  <a:extLst>
                    <a:ext uri="{9D8B030D-6E8A-4147-A177-3AD203B41FA5}">
                      <a16:colId xmlns:a16="http://schemas.microsoft.com/office/drawing/2014/main" val="216108685"/>
                    </a:ext>
                  </a:extLst>
                </a:gridCol>
                <a:gridCol w="4601183">
                  <a:extLst>
                    <a:ext uri="{9D8B030D-6E8A-4147-A177-3AD203B41FA5}">
                      <a16:colId xmlns:a16="http://schemas.microsoft.com/office/drawing/2014/main" val="2587827101"/>
                    </a:ext>
                  </a:extLst>
                </a:gridCol>
              </a:tblGrid>
              <a:tr h="197045">
                <a:tc>
                  <a:txBody>
                    <a:bodyPr/>
                    <a:lstStyle/>
                    <a:p>
                      <a:pPr algn="ctr">
                        <a:lnSpc>
                          <a:spcPct val="100000"/>
                        </a:lnSpc>
                        <a:spcBef>
                          <a:spcPts val="0"/>
                        </a:spcBef>
                        <a:spcAft>
                          <a:spcPts val="0"/>
                        </a:spcAft>
                      </a:pPr>
                      <a:r>
                        <a:rPr lang="en-GB" sz="2000" dirty="0">
                          <a:effectLst/>
                        </a:rPr>
                        <a:t>Parameter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a:effectLst/>
                        </a:rPr>
                        <a:t>Value Type</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lumMod val="40000"/>
                          <a:lumOff val="60000"/>
                        </a:schemeClr>
                      </a:solidFill>
                      <a:prstDash val="solid"/>
                      <a:round/>
                      <a:headEnd type="none" w="med" len="med"/>
                      <a:tailEnd type="none" w="med" len="med"/>
                    </a:lnL>
                  </a:tcPr>
                </a:tc>
                <a:extLst>
                  <a:ext uri="{0D108BD9-81ED-4DB2-BD59-A6C34878D82A}">
                    <a16:rowId xmlns:a16="http://schemas.microsoft.com/office/drawing/2014/main" val="964681442"/>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node_ids</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748468153"/>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proportion</a:t>
                      </a:r>
                      <a:r>
                        <a:rPr lang="en-GB" sz="2000" b="0" dirty="0">
                          <a:effectLst/>
                        </a:rPr>
                        <a:t> (Default: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98736887"/>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rounded</a:t>
                      </a:r>
                      <a:r>
                        <a:rPr lang="en-GB" sz="2000" b="0" baseline="0" dirty="0">
                          <a:effectLst/>
                        </a:rPr>
                        <a:t> </a:t>
                      </a:r>
                      <a:r>
                        <a:rPr lang="en-GB" sz="2000" b="0" dirty="0">
                          <a:effectLst/>
                        </a:rPr>
                        <a:t>(Default: </a:t>
                      </a:r>
                      <a:r>
                        <a:rPr lang="en-GB" sz="2000" b="0" dirty="0">
                          <a:solidFill>
                            <a:schemeClr val="tx2"/>
                          </a:solidFill>
                          <a:effectLst/>
                          <a:latin typeface="Consolas" panose="020B0609020204030204" pitchFamily="49" charset="0"/>
                        </a:rPr>
                        <a:t>False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Boolean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576183408"/>
                  </a:ext>
                </a:extLst>
              </a:tr>
              <a:tr h="0">
                <a:tc>
                  <a:txBody>
                    <a:bodyPr/>
                    <a:lstStyle/>
                    <a:p>
                      <a:pPr algn="l">
                        <a:lnSpc>
                          <a:spcPct val="100000"/>
                        </a:lnSpc>
                        <a:spcBef>
                          <a:spcPts val="0"/>
                        </a:spcBef>
                        <a:spcAft>
                          <a:spcPts val="0"/>
                        </a:spcAft>
                      </a:pPr>
                      <a:r>
                        <a:rPr lang="en-GB" sz="2000" b="0" dirty="0">
                          <a:solidFill>
                            <a:schemeClr val="tx2"/>
                          </a:solidFill>
                          <a:effectLst/>
                          <a:latin typeface="Consolas" panose="020B0609020204030204" pitchFamily="49" charset="0"/>
                        </a:rPr>
                        <a:t>precision</a:t>
                      </a:r>
                      <a:r>
                        <a:rPr lang="en-GB" sz="2000" b="0" dirty="0">
                          <a:effectLst/>
                        </a:rPr>
                        <a:t> (Default: 3)</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36669185"/>
                  </a:ext>
                </a:extLst>
              </a:tr>
              <a:tr h="0">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ax</a:t>
                      </a:r>
                      <a:r>
                        <a:rPr lang="en-GB" sz="2000" b="0" dirty="0">
                          <a:effectLst/>
                        </a:rPr>
                        <a:t> (Default: </a:t>
                      </a:r>
                      <a:r>
                        <a:rPr lang="en-GB" sz="2000" b="0" dirty="0">
                          <a:solidFill>
                            <a:schemeClr val="tx2"/>
                          </a:solidFill>
                          <a:effectLst/>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matplotlib axes</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875215072"/>
                  </a:ext>
                </a:extLst>
              </a:tr>
              <a:tr h="332558">
                <a:tc>
                  <a:txBody>
                    <a:bodyPr/>
                    <a:lstStyle/>
                    <a:p>
                      <a:pPr algn="l">
                        <a:lnSpc>
                          <a:spcPct val="100000"/>
                        </a:lnSpc>
                        <a:spcBef>
                          <a:spcPts val="0"/>
                        </a:spcBef>
                        <a:spcAft>
                          <a:spcPts val="0"/>
                        </a:spcAft>
                      </a:pPr>
                      <a:r>
                        <a:rPr lang="en-GB" sz="2000" b="0" dirty="0" err="1">
                          <a:solidFill>
                            <a:schemeClr val="tx2"/>
                          </a:solidFill>
                          <a:effectLst/>
                          <a:latin typeface="Consolas" panose="020B0609020204030204" pitchFamily="49" charset="0"/>
                        </a:rPr>
                        <a:t>fontsize</a:t>
                      </a:r>
                      <a:r>
                        <a:rPr lang="en-GB" sz="2000" b="0" dirty="0">
                          <a:effectLst/>
                        </a:rPr>
                        <a:t> (Default: </a:t>
                      </a:r>
                      <a:r>
                        <a:rPr lang="en-GB" sz="2000" b="0" dirty="0">
                          <a:solidFill>
                            <a:schemeClr val="tx2"/>
                          </a:solidFill>
                          <a:effectLst/>
                        </a:rPr>
                        <a:t>None</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Integer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51397" marR="51397" marT="30766" marB="30766">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4180981478"/>
                  </a:ext>
                </a:extLst>
              </a:tr>
            </a:tbl>
          </a:graphicData>
        </a:graphic>
      </p:graphicFrame>
      <p:sp>
        <p:nvSpPr>
          <p:cNvPr id="2" name="Title 1"/>
          <p:cNvSpPr>
            <a:spLocks noGrp="1"/>
          </p:cNvSpPr>
          <p:nvPr>
            <p:ph type="title"/>
          </p:nvPr>
        </p:nvSpPr>
        <p:spPr/>
        <p:txBody>
          <a:bodyPr/>
          <a:lstStyle/>
          <a:p>
            <a:r>
              <a:rPr lang="en-SG" dirty="0"/>
              <a:t>Plot Decision Trees (III)</a:t>
            </a:r>
          </a:p>
        </p:txBody>
      </p:sp>
    </p:spTree>
    <p:custDataLst>
      <p:tags r:id="rId1"/>
    </p:custDataLst>
    <p:extLst>
      <p:ext uri="{BB962C8B-B14F-4D97-AF65-F5344CB8AC3E}">
        <p14:creationId xmlns:p14="http://schemas.microsoft.com/office/powerpoint/2010/main" val="3065790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55115"/>
          </a:xfrm>
        </p:spPr>
        <p:txBody>
          <a:bodyPr/>
          <a:lstStyle/>
          <a:p>
            <a:pPr algn="just"/>
            <a:r>
              <a:rPr lang="en-US" i="1" u="sng" dirty="0"/>
              <a:t>Run through the SU5 Decision Tree Notebook</a:t>
            </a: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graphicFrame>
        <p:nvGraphicFramePr>
          <p:cNvPr id="2" name="Object 1">
            <a:extLst>
              <a:ext uri="{FF2B5EF4-FFF2-40B4-BE49-F238E27FC236}">
                <a16:creationId xmlns:a16="http://schemas.microsoft.com/office/drawing/2014/main" id="{A75CCC11-9F01-4498-99C8-D71565EFFC87}"/>
              </a:ext>
            </a:extLst>
          </p:cNvPr>
          <p:cNvGraphicFramePr>
            <a:graphicFrameLocks noChangeAspect="1"/>
          </p:cNvGraphicFramePr>
          <p:nvPr>
            <p:extLst>
              <p:ext uri="{D42A27DB-BD31-4B8C-83A1-F6EECF244321}">
                <p14:modId xmlns:p14="http://schemas.microsoft.com/office/powerpoint/2010/main" val="1199430604"/>
              </p:ext>
            </p:extLst>
          </p:nvPr>
        </p:nvGraphicFramePr>
        <p:xfrm>
          <a:off x="1944981" y="2495396"/>
          <a:ext cx="4614124" cy="1375268"/>
        </p:xfrm>
        <a:graphic>
          <a:graphicData uri="http://schemas.openxmlformats.org/presentationml/2006/ole">
            <mc:AlternateContent xmlns:mc="http://schemas.openxmlformats.org/markup-compatibility/2006">
              <mc:Choice xmlns:v="urn:schemas-microsoft-com:vml" Requires="v">
                <p:oleObj name="Packager Shell Object" showAsIcon="1" r:id="rId4" imgW="1470600" imgH="437400" progId="Package">
                  <p:embed/>
                </p:oleObj>
              </mc:Choice>
              <mc:Fallback>
                <p:oleObj name="Packager Shell Object" showAsIcon="1" r:id="rId4" imgW="1470600" imgH="437400" progId="Package">
                  <p:embed/>
                  <p:pic>
                    <p:nvPicPr>
                      <p:cNvPr id="0" name=""/>
                      <p:cNvPicPr/>
                      <p:nvPr/>
                    </p:nvPicPr>
                    <p:blipFill>
                      <a:blip r:embed="rId5"/>
                      <a:stretch>
                        <a:fillRect/>
                      </a:stretch>
                    </p:blipFill>
                    <p:spPr>
                      <a:xfrm>
                        <a:off x="1944981" y="2495396"/>
                        <a:ext cx="4614124" cy="1375268"/>
                      </a:xfrm>
                      <a:prstGeom prst="rect">
                        <a:avLst/>
                      </a:prstGeom>
                    </p:spPr>
                  </p:pic>
                </p:oleObj>
              </mc:Fallback>
            </mc:AlternateContent>
          </a:graphicData>
        </a:graphic>
      </p:graphicFrame>
    </p:spTree>
    <p:custDataLst>
      <p:tags r:id="rId1"/>
    </p:custDataLst>
    <p:extLst>
      <p:ext uri="{BB962C8B-B14F-4D97-AF65-F5344CB8AC3E}">
        <p14:creationId xmlns:p14="http://schemas.microsoft.com/office/powerpoint/2010/main" val="15615020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Name all the main differences between classification trees and regression trees.</a:t>
            </a:r>
          </a:p>
          <a:p>
            <a:pPr marL="354013" indent="-354013">
              <a:buFont typeface="Arial" panose="020B0604020202020204" pitchFamily="34" charset="0"/>
              <a:buChar char="•"/>
            </a:pPr>
            <a:r>
              <a:rPr lang="en-US" dirty="0"/>
              <a:t>How do we judge a model with low prediction accuracy for testing data but high accuracy for training data? </a:t>
            </a:r>
          </a:p>
          <a:p>
            <a:pPr marL="354013" indent="-354013">
              <a:buFont typeface="Arial" panose="020B0604020202020204" pitchFamily="34" charset="0"/>
              <a:buChar char="•"/>
            </a:pPr>
            <a:r>
              <a:rPr lang="en-US" dirty="0"/>
              <a:t>Is it possible for a model to have low prediction accuracy for training data, but high accuracy for testing data?</a:t>
            </a:r>
          </a:p>
        </p:txBody>
      </p:sp>
    </p:spTree>
    <p:custDataLst>
      <p:tags r:id="rId1"/>
    </p:custDataLst>
    <p:extLst>
      <p:ext uri="{BB962C8B-B14F-4D97-AF65-F5344CB8AC3E}">
        <p14:creationId xmlns:p14="http://schemas.microsoft.com/office/powerpoint/2010/main" val="52026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Import Algorithms from Scikit-Learn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Since the library is extensive, programmers usually only load the required algorithm or only its “estimator” object. </a:t>
            </a:r>
          </a:p>
          <a:p>
            <a:pPr marL="354013" indent="-354013">
              <a:buFont typeface="Arial" panose="020B0604020202020204" pitchFamily="34" charset="0"/>
              <a:buChar char="•"/>
            </a:pPr>
            <a:r>
              <a:rPr lang="en-US" dirty="0"/>
              <a:t>For instance, if linear regression models are required, import the estimator </a:t>
            </a:r>
            <a:r>
              <a:rPr lang="en-US" dirty="0" err="1">
                <a:solidFill>
                  <a:schemeClr val="tx2"/>
                </a:solidFill>
                <a:latin typeface="Consolas" panose="020B0609020204030204" pitchFamily="49" charset="0"/>
              </a:rPr>
              <a:t>LinearRegression</a:t>
            </a:r>
            <a:r>
              <a:rPr lang="en-US" dirty="0"/>
              <a:t> from the module </a:t>
            </a:r>
            <a:r>
              <a:rPr lang="en-US" dirty="0" err="1">
                <a:solidFill>
                  <a:schemeClr val="tx2"/>
                </a:solidFill>
                <a:latin typeface="Consolas" panose="020B0609020204030204" pitchFamily="49" charset="0"/>
              </a:rPr>
              <a:t>linear_model</a:t>
            </a:r>
            <a:r>
              <a:rPr lang="en-US" dirty="0"/>
              <a:t> by: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not unusual to load multiple algorithms for one analytics task. </a:t>
            </a:r>
          </a:p>
          <a:p>
            <a:pPr marL="354013" indent="-354013">
              <a:buFont typeface="Arial" panose="020B0604020202020204" pitchFamily="34" charset="0"/>
              <a:buChar char="•"/>
            </a:pPr>
            <a:r>
              <a:rPr lang="en-US" dirty="0"/>
              <a:t>Put sufficient comments in the program to explain the purpose and use of each imported module.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9" y="2824742"/>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from </a:t>
            </a:r>
            <a:r>
              <a:rPr lang="en-US" sz="2000" dirty="0" err="1">
                <a:solidFill>
                  <a:schemeClr val="accent4">
                    <a:lumMod val="75000"/>
                  </a:schemeClr>
                </a:solidFill>
                <a:latin typeface="Consolas" panose="020B0609020204030204" pitchFamily="49" charset="0"/>
              </a:rPr>
              <a:t>sklearn</a:t>
            </a:r>
            <a:r>
              <a:rPr lang="en-US" sz="2000" dirty="0" err="1">
                <a:solidFill>
                  <a:schemeClr val="tx1"/>
                </a:solidFill>
                <a:latin typeface="Consolas" panose="020B0609020204030204" pitchFamily="49" charset="0"/>
              </a:rPr>
              <a:t>.</a:t>
            </a:r>
            <a:r>
              <a:rPr lang="en-US" sz="2000" dirty="0" err="1">
                <a:solidFill>
                  <a:srgbClr val="003366"/>
                </a:solidFill>
                <a:latin typeface="Consolas" panose="020B0609020204030204" pitchFamily="49" charset="0"/>
              </a:rPr>
              <a:t>linear_model</a:t>
            </a:r>
            <a:r>
              <a:rPr lang="en-US" sz="2000" dirty="0">
                <a:solidFill>
                  <a:schemeClr val="tx1"/>
                </a:solidFill>
                <a:latin typeface="Consolas" panose="020B0609020204030204" pitchFamily="49" charset="0"/>
              </a:rPr>
              <a:t> import </a:t>
            </a:r>
            <a:r>
              <a:rPr lang="en-US" sz="2000" dirty="0" err="1">
                <a:solidFill>
                  <a:srgbClr val="0000CC"/>
                </a:solidFill>
                <a:latin typeface="Consolas" panose="020B0609020204030204" pitchFamily="49" charset="0"/>
              </a:rPr>
              <a:t>LinearRegression</a:t>
            </a:r>
            <a:endParaRPr lang="en-US" sz="20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864214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881574"/>
          </a:xfrm>
        </p:spPr>
        <p:txBody>
          <a:bodyPr/>
          <a:lstStyle/>
          <a:p>
            <a:pPr marL="342900" indent="-342900">
              <a:buFont typeface="Arial" panose="020B0604020202020204" pitchFamily="34" charset="0"/>
              <a:buChar char="•"/>
            </a:pPr>
            <a:r>
              <a:rPr lang="en-US" dirty="0"/>
              <a:t>Import the following algorithms of scikit-learn into your JupyterLab notebook:</a:t>
            </a:r>
          </a:p>
          <a:p>
            <a:pPr marL="800100" lvl="1" indent="-342900" algn="l">
              <a:buFont typeface="Wingdings" panose="05000000000000000000" pitchFamily="2" charset="2"/>
              <a:buChar char="Ø"/>
            </a:pPr>
            <a:r>
              <a:rPr lang="en-US" dirty="0" err="1">
                <a:solidFill>
                  <a:schemeClr val="tx1"/>
                </a:solidFill>
              </a:rPr>
              <a:t>train_test_split</a:t>
            </a:r>
            <a:endParaRPr lang="en-US" dirty="0">
              <a:solidFill>
                <a:schemeClr val="tx1"/>
              </a:solidFill>
            </a:endParaRPr>
          </a:p>
          <a:p>
            <a:pPr marL="800100" lvl="1" indent="-342900" algn="l">
              <a:buFont typeface="Wingdings" panose="05000000000000000000" pitchFamily="2" charset="2"/>
              <a:buChar char="Ø"/>
            </a:pPr>
            <a:r>
              <a:rPr lang="en-US" dirty="0">
                <a:solidFill>
                  <a:schemeClr val="tx1"/>
                </a:solidFill>
              </a:rPr>
              <a:t>metrics</a:t>
            </a:r>
          </a:p>
          <a:p>
            <a:pPr marL="800100" lvl="1" indent="-342900" algn="l">
              <a:buFont typeface="Wingdings" panose="05000000000000000000" pitchFamily="2" charset="2"/>
              <a:buChar char="Ø"/>
            </a:pPr>
            <a:r>
              <a:rPr lang="en-US" dirty="0">
                <a:solidFill>
                  <a:schemeClr val="tx1"/>
                </a:solidFill>
              </a:rPr>
              <a:t>pre-processing</a:t>
            </a:r>
          </a:p>
          <a:p>
            <a:pPr marL="800100" lvl="1" indent="-342900" algn="l">
              <a:buFont typeface="Wingdings" panose="05000000000000000000" pitchFamily="2" charset="2"/>
              <a:buChar char="Ø"/>
            </a:pPr>
            <a:r>
              <a:rPr lang="en-US" dirty="0">
                <a:solidFill>
                  <a:schemeClr val="tx1"/>
                </a:solidFill>
              </a:rPr>
              <a:t>tree</a:t>
            </a:r>
          </a:p>
          <a:p>
            <a:pPr marL="800100" lvl="1" indent="-342900" algn="l">
              <a:buFont typeface="Wingdings" panose="05000000000000000000" pitchFamily="2" charset="2"/>
              <a:buChar char="Ø"/>
            </a:pPr>
            <a:r>
              <a:rPr lang="en-US" dirty="0">
                <a:solidFill>
                  <a:schemeClr val="tx1"/>
                </a:solidFill>
              </a:rPr>
              <a:t>Module “</a:t>
            </a:r>
            <a:r>
              <a:rPr lang="en-US" dirty="0" err="1">
                <a:solidFill>
                  <a:schemeClr val="tx1"/>
                </a:solidFill>
              </a:rPr>
              <a:t>KMeans</a:t>
            </a:r>
            <a:r>
              <a:rPr lang="en-US" dirty="0">
                <a:solidFill>
                  <a:schemeClr val="tx1"/>
                </a:solidFill>
              </a:rPr>
              <a:t>” from “cluster”</a:t>
            </a:r>
          </a:p>
          <a:p>
            <a:pPr marL="800100" lvl="1" indent="-342900" algn="l">
              <a:buFont typeface="Wingdings" panose="05000000000000000000" pitchFamily="2" charset="2"/>
              <a:buChar char="Ø"/>
            </a:pPr>
            <a:r>
              <a:rPr lang="en-US" dirty="0">
                <a:solidFill>
                  <a:schemeClr val="tx1"/>
                </a:solidFill>
              </a:rPr>
              <a:t>Module “PCA” from “decomposition”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54463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Data Preparation for Analytics Algorithms</a:t>
            </a:r>
          </a:p>
        </p:txBody>
      </p:sp>
    </p:spTree>
    <p:custDataLst>
      <p:tags r:id="rId1"/>
    </p:custDataLst>
    <p:extLst>
      <p:ext uri="{BB962C8B-B14F-4D97-AF65-F5344CB8AC3E}">
        <p14:creationId xmlns:p14="http://schemas.microsoft.com/office/powerpoint/2010/main" val="1551471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Specify and Remove Missing Values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define specific strings (e.g., strings with white space (</a:t>
            </a:r>
            <a:r>
              <a:rPr lang="en-US" dirty="0">
                <a:solidFill>
                  <a:schemeClr val="tx2"/>
                </a:solidFill>
                <a:latin typeface="Consolas" panose="020B0609020204030204" pitchFamily="49" charset="0"/>
              </a:rPr>
              <a:t>""</a:t>
            </a:r>
            <a:r>
              <a:rPr lang="en-US" dirty="0"/>
              <a:t>) as missing values during the import process of a DataFrame using </a:t>
            </a:r>
            <a:r>
              <a:rPr lang="en-US" dirty="0" err="1">
                <a:solidFill>
                  <a:schemeClr val="tx2"/>
                </a:solidFill>
                <a:latin typeface="Consolas" panose="020B0609020204030204" pitchFamily="49" charset="0"/>
              </a:rPr>
              <a:t>read_csv</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r>
              <a:rPr lang="en-GB" dirty="0"/>
              <a:t>One way to deal with missing values is to remove those rows with any missing value from the DataFrame completely.</a:t>
            </a:r>
          </a:p>
          <a:p>
            <a:pPr marL="354013" indent="-354013">
              <a:buFont typeface="Arial" panose="020B0604020202020204" pitchFamily="34" charset="0"/>
              <a:buChar char="•"/>
            </a:pPr>
            <a:endParaRPr lang="en-GB"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BE311486-9F54-40F2-BAA5-EBF9E613A883}"/>
              </a:ext>
            </a:extLst>
          </p:cNvPr>
          <p:cNvSpPr/>
          <p:nvPr/>
        </p:nvSpPr>
        <p:spPr>
          <a:xfrm>
            <a:off x="457198" y="2386866"/>
            <a:ext cx="8229599" cy="68272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166813" indent="-806450"/>
            <a:r>
              <a:rPr lang="en-US" sz="2000" dirty="0" err="1">
                <a:solidFill>
                  <a:schemeClr val="accent2">
                    <a:lumMod val="50000"/>
                  </a:schemeClr>
                </a:solidFill>
                <a:latin typeface="Consolas" panose="020B0609020204030204" pitchFamily="49" charset="0"/>
              </a:rPr>
              <a:t>DataFrame_name</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pd</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read_csv</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csv_file_name.csv</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na_values</a:t>
            </a:r>
            <a:r>
              <a:rPr lang="en-US" sz="2000" dirty="0">
                <a:solidFill>
                  <a:schemeClr val="tx1"/>
                </a:solidFill>
                <a:latin typeface="Consolas" panose="020B0609020204030204" pitchFamily="49" charset="0"/>
              </a:rPr>
              <a:t> = "</a:t>
            </a:r>
            <a:r>
              <a:rPr lang="en-US" sz="2000" dirty="0" err="1">
                <a:solidFill>
                  <a:schemeClr val="accent5">
                    <a:lumMod val="50000"/>
                  </a:schemeClr>
                </a:solidFill>
                <a:latin typeface="Consolas" panose="020B0609020204030204" pitchFamily="49" charset="0"/>
              </a:rPr>
              <a:t>na_string</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na_filer</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True/False</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
        <p:nvSpPr>
          <p:cNvPr id="6" name="Rectangle 5">
            <a:extLst>
              <a:ext uri="{FF2B5EF4-FFF2-40B4-BE49-F238E27FC236}">
                <a16:creationId xmlns:a16="http://schemas.microsoft.com/office/drawing/2014/main" id="{BE311486-9F54-40F2-BAA5-EBF9E613A883}"/>
              </a:ext>
            </a:extLst>
          </p:cNvPr>
          <p:cNvSpPr/>
          <p:nvPr/>
        </p:nvSpPr>
        <p:spPr>
          <a:xfrm>
            <a:off x="457199" y="3722211"/>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DataFrame_name</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dropna</a:t>
            </a:r>
            <a:r>
              <a:rPr lang="en-US" sz="2000" dirty="0">
                <a:solidFill>
                  <a:schemeClr val="tx1"/>
                </a:solidFill>
                <a:latin typeface="Consolas" panose="020B0609020204030204" pitchFamily="49" charset="0"/>
              </a:rPr>
              <a:t>(</a:t>
            </a:r>
            <a:r>
              <a:rPr lang="en-US" sz="2000" dirty="0">
                <a:solidFill>
                  <a:schemeClr val="tx1">
                    <a:lumMod val="65000"/>
                    <a:lumOff val="35000"/>
                  </a:schemeClr>
                </a:solidFill>
                <a:latin typeface="Consolas" panose="020B0609020204030204" pitchFamily="49" charset="0"/>
              </a:rPr>
              <a:t>axis</a:t>
            </a:r>
            <a:r>
              <a:rPr lang="en-US" sz="2000" dirty="0">
                <a:solidFill>
                  <a:schemeClr val="tx1"/>
                </a:solidFill>
                <a:latin typeface="Consolas" panose="020B0609020204030204" pitchFamily="49" charset="0"/>
              </a:rPr>
              <a:t> = </a:t>
            </a:r>
            <a:r>
              <a:rPr lang="en-US" sz="2000" dirty="0">
                <a:solidFill>
                  <a:schemeClr val="tx1">
                    <a:lumMod val="65000"/>
                    <a:lumOff val="35000"/>
                  </a:schemeClr>
                </a:solidFill>
                <a:latin typeface="Consolas" panose="020B0609020204030204" pitchFamily="49" charset="0"/>
              </a:rPr>
              <a:t>0</a:t>
            </a:r>
            <a:r>
              <a:rPr lang="en-US" sz="2000" dirty="0">
                <a:solidFill>
                  <a:schemeClr val="tx1"/>
                </a:solidFill>
                <a:latin typeface="Consolas" panose="020B0609020204030204" pitchFamily="49" charset="0"/>
              </a:rPr>
              <a:t>, </a:t>
            </a:r>
            <a:r>
              <a:rPr lang="en-US" sz="2000" dirty="0">
                <a:solidFill>
                  <a:schemeClr val="tx1">
                    <a:lumMod val="65000"/>
                    <a:lumOff val="35000"/>
                  </a:schemeClr>
                </a:solidFill>
                <a:latin typeface="Consolas" panose="020B0609020204030204" pitchFamily="49" charset="0"/>
              </a:rPr>
              <a:t>how</a:t>
            </a:r>
            <a:r>
              <a:rPr lang="en-US" sz="2000" dirty="0">
                <a:solidFill>
                  <a:schemeClr val="tx1"/>
                </a:solidFill>
                <a:latin typeface="Consolas" panose="020B0609020204030204" pitchFamily="49" charset="0"/>
              </a:rPr>
              <a:t> = "</a:t>
            </a:r>
            <a:r>
              <a:rPr lang="en-US" sz="2000" dirty="0">
                <a:solidFill>
                  <a:schemeClr val="accent5">
                    <a:lumMod val="50000"/>
                  </a:schemeClr>
                </a:solidFill>
                <a:latin typeface="Consolas" panose="020B0609020204030204" pitchFamily="49" charset="0"/>
              </a:rPr>
              <a:t>any</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all</a:t>
            </a:r>
            <a:r>
              <a:rPr lang="en-US" sz="2000" dirty="0">
                <a:solidFill>
                  <a:schemeClr val="tx1"/>
                </a:solidFill>
                <a:latin typeface="Consolas" panose="020B0609020204030204" pitchFamily="49" charset="0"/>
              </a:rPr>
              <a:t>")</a:t>
            </a:r>
            <a:endParaRPr lang="en-US" sz="20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41998922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277"/>
  <p:tag name="ARTICULATE_AUDIO_RECORDED" val="1"/>
  <p:tag name="ELAPSEDTIME" val="64.5"/>
</p:tagLst>
</file>

<file path=ppt/tags/tag1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MARGIN_1" val="0"/>
  <p:tag name="MARGIN_2" val="36"/>
  <p:tag name="MARGIN_3" val="72"/>
  <p:tag name="MARGIN_4" val="108"/>
  <p:tag name="MARGIN_5" val="144"/>
  <p:tag name="FONT_SIZE" val="12"/>
</p:tagLst>
</file>

<file path=ppt/tags/tag15.xml><?xml version="1.0" encoding="utf-8"?>
<p:tagLst xmlns:a="http://schemas.openxmlformats.org/drawingml/2006/main" xmlns:r="http://schemas.openxmlformats.org/officeDocument/2006/relationships" xmlns:p="http://schemas.openxmlformats.org/presentationml/2006/main">
  <p:tag name="ARTICULATE_USED_LAYOUT" val="2"/>
  <p:tag name="AUDIO_ID" val="375"/>
  <p:tag name="ARTICULATE_AUDIO_RECORDED" val="1"/>
  <p:tag name="ELAPSEDTIME" val="18.5"/>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76"/>
  <p:tag name="ARTICULATE_AUDIO_RECORDED" val="1"/>
  <p:tag name="ELAPSEDTIME" val="26.8"/>
</p:tagLst>
</file>

<file path=ppt/tags/tag1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USED_LAYOUT" val="2"/>
  <p:tag name="AUDIO_ID" val="377"/>
  <p:tag name="ARTICULATE_AUDIO_RECORDED" val="1"/>
  <p:tag name="ELAPSEDTIME" val="68.3"/>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MARGIN_1" val="0"/>
  <p:tag name="MARGIN_2" val="36"/>
  <p:tag name="MARGIN_3" val="72"/>
  <p:tag name="MARGIN_4" val="108"/>
  <p:tag name="MARGIN_5" val="144"/>
  <p:tag name="FONT_SIZE" val="12"/>
</p:tagLst>
</file>

<file path=ppt/tags/tag21.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2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7.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9.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50BC6695-9009-4E8C-96D7-2BD9B437109A}">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A8AED1B3-2F45-4762-91FA-ED08F295B5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4699</TotalTime>
  <Words>4907</Words>
  <Application>Microsoft Office PowerPoint</Application>
  <PresentationFormat>On-screen Show (4:3)</PresentationFormat>
  <Paragraphs>513</Paragraphs>
  <Slides>57</Slides>
  <Notes>46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6" baseType="lpstr">
      <vt:lpstr>Arial</vt:lpstr>
      <vt:lpstr>Calibri</vt:lpstr>
      <vt:lpstr>Calibri Light</vt:lpstr>
      <vt:lpstr>Consolas</vt:lpstr>
      <vt:lpstr>Courier New</vt:lpstr>
      <vt:lpstr>Palatino Linotype</vt:lpstr>
      <vt:lpstr>Wingdings</vt:lpstr>
      <vt:lpstr>SBIZ</vt:lpstr>
      <vt:lpstr>Packager Shell Object</vt:lpstr>
      <vt:lpstr>Study Unit 5  Data Analytics in Python </vt:lpstr>
      <vt:lpstr>Introduction to  Scikit-Learn</vt:lpstr>
      <vt:lpstr>Scikit-Learn</vt:lpstr>
      <vt:lpstr>Algorithms in Scikit-Learn</vt:lpstr>
      <vt:lpstr>Install and Import Scikit-Learn</vt:lpstr>
      <vt:lpstr>Import Algorithms from Scikit-Learn</vt:lpstr>
      <vt:lpstr>Activity</vt:lpstr>
      <vt:lpstr>Data Preparation for Analytics Algorithms</vt:lpstr>
      <vt:lpstr>Specify and Remove Missing Values</vt:lpstr>
      <vt:lpstr>Replace Missing Values</vt:lpstr>
      <vt:lpstr>Reduce Number of Categories</vt:lpstr>
      <vt:lpstr>Discretisation</vt:lpstr>
      <vt:lpstr>Select Variables</vt:lpstr>
      <vt:lpstr>Using iloc vs loc for Selection (I)</vt:lpstr>
      <vt:lpstr>Using iloc vs loc for Selection (II)</vt:lpstr>
      <vt:lpstr>Rename Variables</vt:lpstr>
      <vt:lpstr>Create Dummy Variables</vt:lpstr>
      <vt:lpstr>Data Transformation</vt:lpstr>
      <vt:lpstr>Training and Testing Data</vt:lpstr>
      <vt:lpstr>Extract Dependent and Independent Variables (I)</vt:lpstr>
      <vt:lpstr>Extract Dependent and Independent Variables (II)</vt:lpstr>
      <vt:lpstr>Activity</vt:lpstr>
      <vt:lpstr>Discussion</vt:lpstr>
      <vt:lpstr>Activity</vt:lpstr>
      <vt:lpstr>The rest of the slides are optional</vt:lpstr>
      <vt:lpstr>Clustering (This section is optional)</vt:lpstr>
      <vt:lpstr>Introduction to K-Means Clustering</vt:lpstr>
      <vt:lpstr>Intuition of K-Means Clustering</vt:lpstr>
      <vt:lpstr>K-Means Clustering Process</vt:lpstr>
      <vt:lpstr>K-Means Properties</vt:lpstr>
      <vt:lpstr>Fitting K-Means Clustering by Scikit-Learn</vt:lpstr>
      <vt:lpstr>Parameters of the K-Means Estimator</vt:lpstr>
      <vt:lpstr>Fit K-Means Clustering</vt:lpstr>
      <vt:lpstr>K-Means Clustering</vt:lpstr>
      <vt:lpstr>Explore K-Means Clustering Models</vt:lpstr>
      <vt:lpstr>Activity</vt:lpstr>
      <vt:lpstr>Decision Trees (This section is optional)</vt:lpstr>
      <vt:lpstr>Introduction to Decision Trees (I)</vt:lpstr>
      <vt:lpstr>Introduction to Decision Trees (II)</vt:lpstr>
      <vt:lpstr>Example of Decision Tree</vt:lpstr>
      <vt:lpstr>Algorithm of Constructing Decision Trees (I)</vt:lpstr>
      <vt:lpstr>Algorithm of Constructing Decision Trees (II)</vt:lpstr>
      <vt:lpstr>Algorithm of Constructing Decision Trees (III)</vt:lpstr>
      <vt:lpstr>Evaluation of Decision Trees (I)</vt:lpstr>
      <vt:lpstr>Evaluation of Decision Trees (II)</vt:lpstr>
      <vt:lpstr>Decision Tree Estimators (I)</vt:lpstr>
      <vt:lpstr>Decision Tree Estimators (II)</vt:lpstr>
      <vt:lpstr>Decision Tree Estimators (III)</vt:lpstr>
      <vt:lpstr>Fit Decision Trees</vt:lpstr>
      <vt:lpstr>Evaluate Decision Trees</vt:lpstr>
      <vt:lpstr>Example of a Confusion Matrix</vt:lpstr>
      <vt:lpstr>3 Scores from Confusion Matrix</vt:lpstr>
      <vt:lpstr>Plot Decision Trees (I)</vt:lpstr>
      <vt:lpstr>Plot Decision Trees (II)</vt:lpstr>
      <vt:lpstr>Plot Decision Trees (III)</vt:lpstr>
      <vt:lpstr>Activity</vt:lpstr>
      <vt:lpstr>Discussion</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#ZHU SIYING#</cp:lastModifiedBy>
  <cp:revision>279</cp:revision>
  <cp:lastPrinted>2022-03-25T09:07:32Z</cp:lastPrinted>
  <dcterms:created xsi:type="dcterms:W3CDTF">2012-07-12T02:13:12Z</dcterms:created>
  <dcterms:modified xsi:type="dcterms:W3CDTF">2022-12-29T00:35:09Z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