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45"/>
  </p:notesMasterIdLst>
  <p:handoutMasterIdLst>
    <p:handoutMasterId r:id="rId46"/>
  </p:handoutMasterIdLst>
  <p:sldIdLst>
    <p:sldId id="396" r:id="rId7"/>
    <p:sldId id="397" r:id="rId8"/>
    <p:sldId id="257" r:id="rId9"/>
    <p:sldId id="268" r:id="rId10"/>
    <p:sldId id="335" r:id="rId11"/>
    <p:sldId id="344" r:id="rId12"/>
    <p:sldId id="345" r:id="rId13"/>
    <p:sldId id="357" r:id="rId14"/>
    <p:sldId id="358" r:id="rId15"/>
    <p:sldId id="317" r:id="rId16"/>
    <p:sldId id="339" r:id="rId17"/>
    <p:sldId id="405" r:id="rId18"/>
    <p:sldId id="346" r:id="rId19"/>
    <p:sldId id="354" r:id="rId20"/>
    <p:sldId id="355" r:id="rId21"/>
    <p:sldId id="356" r:id="rId22"/>
    <p:sldId id="387" r:id="rId23"/>
    <p:sldId id="403" r:id="rId24"/>
    <p:sldId id="340" r:id="rId25"/>
    <p:sldId id="341" r:id="rId26"/>
    <p:sldId id="347" r:id="rId27"/>
    <p:sldId id="349" r:id="rId28"/>
    <p:sldId id="350" r:id="rId29"/>
    <p:sldId id="351" r:id="rId30"/>
    <p:sldId id="352" r:id="rId31"/>
    <p:sldId id="353" r:id="rId32"/>
    <p:sldId id="342" r:id="rId33"/>
    <p:sldId id="343" r:id="rId34"/>
    <p:sldId id="348" r:id="rId35"/>
    <p:sldId id="362" r:id="rId36"/>
    <p:sldId id="392" r:id="rId37"/>
    <p:sldId id="381" r:id="rId38"/>
    <p:sldId id="400" r:id="rId39"/>
    <p:sldId id="401" r:id="rId40"/>
    <p:sldId id="402" r:id="rId41"/>
    <p:sldId id="404" r:id="rId42"/>
    <p:sldId id="267" r:id="rId43"/>
    <p:sldId id="331"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7" autoAdjust="0"/>
    <p:restoredTop sz="91069" autoAdjust="0"/>
  </p:normalViewPr>
  <p:slideViewPr>
    <p:cSldViewPr snapToGrid="0" snapToObjects="1">
      <p:cViewPr varScale="1">
        <p:scale>
          <a:sx n="132" d="100"/>
          <a:sy n="132" d="100"/>
        </p:scale>
        <p:origin x="894" y="120"/>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a:t>
            </a:r>
            <a:r>
              <a:rPr lang="en-SG" baseline="0"/>
              <a:t>retrieve only US data</a:t>
            </a:r>
            <a:endParaRPr lang="en-SG" baseline="0" dirty="0"/>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a:p>
          <a:p>
            <a:r>
              <a:rPr lang="en-US" sz="1200" b="0" i="0" kern="1200" dirty="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a:p>
          <a:p>
            <a:r>
              <a:rPr lang="en-US" sz="1200" b="1" i="0" u="none" strike="noStrike" kern="1200" dirty="0" err="1">
                <a:solidFill>
                  <a:schemeClr val="tx1"/>
                </a:solidFill>
                <a:effectLst/>
                <a:latin typeface="+mn-lt"/>
                <a:ea typeface="+mn-ea"/>
                <a:cs typeface="+mn-cs"/>
                <a:hlinkClick r:id="rId3"/>
              </a:rPr>
              <a:t>Overplotting</a:t>
            </a:r>
            <a:endParaRPr lang="en-US" sz="1200" b="1"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When we have lots of data points to plot, this can run into the issue of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a:solidFill>
                  <a:schemeClr val="tx1"/>
                </a:solidFill>
                <a:effectLst/>
                <a:latin typeface="+mn-lt"/>
                <a:ea typeface="+mn-ea"/>
                <a:cs typeface="+mn-cs"/>
                <a:hlinkClick r:id="rId4"/>
              </a:rPr>
              <a:t>heatmap</a:t>
            </a:r>
            <a:r>
              <a:rPr lang="en-US" sz="1200" b="0" i="0" kern="1200" dirty="0">
                <a:solidFill>
                  <a:schemeClr val="tx1"/>
                </a:solidFill>
                <a:effectLst/>
                <a:latin typeface="+mn-lt"/>
                <a:ea typeface="+mn-ea"/>
                <a:cs typeface="+mn-cs"/>
              </a:rPr>
              <a:t>, where color indicates the number of points in each bin. </a:t>
            </a:r>
            <a:r>
              <a:rPr lang="en-US" sz="1200" b="0" i="0" kern="1200" dirty="0" err="1">
                <a:solidFill>
                  <a:schemeClr val="tx1"/>
                </a:solidFill>
                <a:effectLst/>
                <a:latin typeface="+mn-lt"/>
                <a:ea typeface="+mn-ea"/>
                <a:cs typeface="+mn-cs"/>
              </a:rPr>
              <a:t>Heatmaps</a:t>
            </a:r>
            <a:r>
              <a:rPr lang="en-US" sz="1200" b="0" i="0" kern="1200" dirty="0">
                <a:solidFill>
                  <a:schemeClr val="tx1"/>
                </a:solidFill>
                <a:effectLst/>
                <a:latin typeface="+mn-lt"/>
                <a:ea typeface="+mn-ea"/>
                <a:cs typeface="+mn-cs"/>
              </a:rPr>
              <a:t> in this use case are also known as 2-d histograms.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nterpreting correlations as causation</a:t>
            </a:r>
          </a:p>
          <a:p>
            <a:r>
              <a:rPr lang="en-US" sz="1200" b="0" i="0" kern="1200" dirty="0">
                <a:solidFill>
                  <a:schemeClr val="tx1"/>
                </a:solidFill>
                <a:effectLst/>
                <a:latin typeface="+mn-lt"/>
                <a:ea typeface="+mn-ea"/>
                <a:cs typeface="+mn-cs"/>
              </a:rPr>
              <a:t>Add a trend line</a:t>
            </a:r>
          </a:p>
          <a:p>
            <a:r>
              <a:rPr lang="en-US" sz="1200" b="0" i="0" kern="1200" dirty="0">
                <a:solidFill>
                  <a:schemeClr val="tx1"/>
                </a:solidFill>
                <a:effectLst/>
                <a:latin typeface="+mn-lt"/>
                <a:ea typeface="+mn-ea"/>
                <a:cs typeface="+mn-cs"/>
              </a:rPr>
              <a:t>Categorical third variable</a:t>
            </a:r>
          </a:p>
          <a:p>
            <a:r>
              <a:rPr lang="en-US" sz="1200" b="0" i="0" kern="1200" dirty="0">
                <a:solidFill>
                  <a:schemeClr val="tx1"/>
                </a:solidFill>
                <a:effectLst/>
                <a:latin typeface="+mn-lt"/>
                <a:ea typeface="+mn-ea"/>
                <a:cs typeface="+mn-cs"/>
              </a:rPr>
              <a:t>Numeric third variable</a:t>
            </a:r>
          </a:p>
          <a:p>
            <a:endParaRPr lang="en-US" sz="1200" b="0" i="0" kern="1200" dirty="0">
              <a:solidFill>
                <a:schemeClr val="tx1"/>
              </a:solidFill>
              <a:effectLst/>
              <a:latin typeface="+mn-lt"/>
              <a:ea typeface="+mn-ea"/>
              <a:cs typeface="+mn-cs"/>
            </a:endParaRPr>
          </a:p>
          <a:p>
            <a:br>
              <a:rPr lang="en-US" dirty="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14</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17</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18</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575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309757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3057179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154172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3603927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57164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67603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696010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9044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73096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33751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0132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719312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061553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44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270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818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111518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592450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390278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3774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32058"/>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22372069"/>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chartio.com/learn/charts/what-is-a-scatter-plot/#overplotting"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74013488"/>
              </p:ext>
            </p:extLst>
          </p:nvPr>
        </p:nvGraphicFramePr>
        <p:xfrm>
          <a:off x="1223628" y="1121269"/>
          <a:ext cx="6683956" cy="329184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6th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8th Feb – 15th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
        <p:nvSpPr>
          <p:cNvPr id="5" name="Rectangle 4">
            <a:extLst>
              <a:ext uri="{FF2B5EF4-FFF2-40B4-BE49-F238E27FC236}">
                <a16:creationId xmlns:a16="http://schemas.microsoft.com/office/drawing/2014/main" id="{4DCEE4EC-BB64-4E6F-B716-73C93306FBE4}"/>
              </a:ext>
            </a:extLst>
          </p:cNvPr>
          <p:cNvSpPr/>
          <p:nvPr/>
        </p:nvSpPr>
        <p:spPr>
          <a:xfrm>
            <a:off x="1127005" y="3866363"/>
            <a:ext cx="7381995" cy="10390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just">
              <a:buFont typeface="Arial" panose="020B0604020202020204" pitchFamily="34" charset="0"/>
              <a:buChar char="•"/>
            </a:pPr>
            <a:r>
              <a:rPr lang="en-US" sz="1400" dirty="0">
                <a:solidFill>
                  <a:srgbClr val="6600FF"/>
                </a:solidFill>
              </a:rPr>
              <a:t>Correlation </a:t>
            </a:r>
            <a:r>
              <a:rPr lang="en-US" sz="1400" dirty="0">
                <a:solidFill>
                  <a:srgbClr val="6600FF"/>
                </a:solidFill>
                <a:sym typeface="Wingdings" panose="05000000000000000000" pitchFamily="2" charset="2"/>
              </a:rPr>
              <a:t> how one variable’s value tends to change in a certain way as the other variable’s value changes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Causation  Extent of how one variable will impact another</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Easier to prove correlation than causation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Correlation DOES NOT IMPLY Causation</a:t>
            </a:r>
            <a:endParaRPr lang="en-US" sz="1400" dirty="0">
              <a:solidFill>
                <a:srgbClr val="6600FF"/>
              </a:solidFill>
            </a:endParaRPr>
          </a:p>
        </p:txBody>
      </p:sp>
    </p:spTree>
    <p:extLst>
      <p:ext uri="{BB962C8B-B14F-4D97-AF65-F5344CB8AC3E}">
        <p14:creationId xmlns:p14="http://schemas.microsoft.com/office/powerpoint/2010/main" val="169672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2E9B-2230-4BEB-BD48-34B269391EC0}"/>
              </a:ext>
            </a:extLst>
          </p:cNvPr>
          <p:cNvSpPr>
            <a:spLocks noGrp="1"/>
          </p:cNvSpPr>
          <p:nvPr>
            <p:ph type="title"/>
          </p:nvPr>
        </p:nvSpPr>
        <p:spPr/>
        <p:txBody>
          <a:bodyPr/>
          <a:lstStyle/>
          <a:p>
            <a:r>
              <a:rPr lang="en-GB" sz="3200" dirty="0">
                <a:latin typeface="Roboto Medium" panose="02000000000000000000" pitchFamily="2" charset="0"/>
              </a:rPr>
              <a:t>Visualisation of Multi Variable Data</a:t>
            </a:r>
            <a:endParaRPr lang="en-SG" sz="3200" dirty="0">
              <a:latin typeface="Roboto Medium" panose="02000000000000000000" pitchFamily="2" charset="0"/>
            </a:endParaRPr>
          </a:p>
        </p:txBody>
      </p:sp>
      <p:sp>
        <p:nvSpPr>
          <p:cNvPr id="3" name="Content Placeholder 2">
            <a:extLst>
              <a:ext uri="{FF2B5EF4-FFF2-40B4-BE49-F238E27FC236}">
                <a16:creationId xmlns:a16="http://schemas.microsoft.com/office/drawing/2014/main" id="{6D8D2AE9-E1E9-490E-85FD-6ED6DFF4C80B}"/>
              </a:ext>
            </a:extLst>
          </p:cNvPr>
          <p:cNvSpPr>
            <a:spLocks noGrp="1"/>
          </p:cNvSpPr>
          <p:nvPr>
            <p:ph idx="10"/>
          </p:nvPr>
        </p:nvSpPr>
        <p:spPr/>
        <p:txBody>
          <a:bodyPr/>
          <a:lstStyle/>
          <a:p>
            <a:r>
              <a:rPr lang="en-US" dirty="0"/>
              <a:t>Correlation vs Causation – An (absurd) example</a:t>
            </a:r>
            <a:endParaRPr lang="en-SG" dirty="0"/>
          </a:p>
        </p:txBody>
      </p:sp>
      <p:sp>
        <p:nvSpPr>
          <p:cNvPr id="6" name="Rectangle 5">
            <a:extLst>
              <a:ext uri="{FF2B5EF4-FFF2-40B4-BE49-F238E27FC236}">
                <a16:creationId xmlns:a16="http://schemas.microsoft.com/office/drawing/2014/main" id="{11952117-E8EC-4A0F-BD35-568CA133813E}"/>
              </a:ext>
            </a:extLst>
          </p:cNvPr>
          <p:cNvSpPr/>
          <p:nvPr/>
        </p:nvSpPr>
        <p:spPr>
          <a:xfrm>
            <a:off x="1199635" y="3945617"/>
            <a:ext cx="7540760" cy="9597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Correlation is in the range of +/- 1, the larger the absolute number, the stronger the relationship between the 2 variables. </a:t>
            </a:r>
          </a:p>
          <a:p>
            <a:pPr algn="just"/>
            <a:endParaRPr lang="en-US" sz="1200" dirty="0">
              <a:solidFill>
                <a:srgbClr val="6600FF"/>
              </a:solidFill>
            </a:endParaRPr>
          </a:p>
          <a:p>
            <a:pPr algn="just"/>
            <a:r>
              <a:rPr lang="en-US" sz="1200" dirty="0">
                <a:solidFill>
                  <a:srgbClr val="6600FF"/>
                </a:solidFill>
              </a:rPr>
              <a:t>In the above example, I would say there is a (fairly) strong correlation between Big Foot Sightings and Netflix growth in the US. But would it be logical if I said big foot sightings cause the growth in US Netflix users?</a:t>
            </a:r>
          </a:p>
        </p:txBody>
      </p:sp>
      <p:pic>
        <p:nvPicPr>
          <p:cNvPr id="8" name="Picture 7">
            <a:extLst>
              <a:ext uri="{FF2B5EF4-FFF2-40B4-BE49-F238E27FC236}">
                <a16:creationId xmlns:a16="http://schemas.microsoft.com/office/drawing/2014/main" id="{9627D695-39CA-40C7-A82E-D9206EE2F0CB}"/>
              </a:ext>
            </a:extLst>
          </p:cNvPr>
          <p:cNvPicPr>
            <a:picLocks noChangeAspect="1"/>
          </p:cNvPicPr>
          <p:nvPr/>
        </p:nvPicPr>
        <p:blipFill>
          <a:blip r:embed="rId2"/>
          <a:stretch>
            <a:fillRect/>
          </a:stretch>
        </p:blipFill>
        <p:spPr>
          <a:xfrm>
            <a:off x="403605" y="1695559"/>
            <a:ext cx="8336790" cy="2169688"/>
          </a:xfrm>
          <a:prstGeom prst="rect">
            <a:avLst/>
          </a:prstGeom>
        </p:spPr>
      </p:pic>
    </p:spTree>
    <p:extLst>
      <p:ext uri="{BB962C8B-B14F-4D97-AF65-F5344CB8AC3E}">
        <p14:creationId xmlns:p14="http://schemas.microsoft.com/office/powerpoint/2010/main" val="304828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2693189" y="4443855"/>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5041651" y="1582607"/>
            <a:ext cx="3540092" cy="2694279"/>
          </a:xfrm>
          <a:prstGeom prst="rect">
            <a:avLst/>
          </a:prstGeom>
          <a:ln>
            <a:solidFill>
              <a:schemeClr val="accent1"/>
            </a:solidFill>
          </a:ln>
        </p:spPr>
      </p:pic>
      <p:sp>
        <p:nvSpPr>
          <p:cNvPr id="6" name="Rectangle 5">
            <a:extLst>
              <a:ext uri="{FF2B5EF4-FFF2-40B4-BE49-F238E27FC236}">
                <a16:creationId xmlns:a16="http://schemas.microsoft.com/office/drawing/2014/main" id="{AB3AD8CE-8FD3-440B-958A-94C4CEA06B0C}"/>
              </a:ext>
            </a:extLst>
          </p:cNvPr>
          <p:cNvSpPr/>
          <p:nvPr/>
        </p:nvSpPr>
        <p:spPr>
          <a:xfrm>
            <a:off x="238550" y="1610731"/>
            <a:ext cx="4311788" cy="28738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1100" dirty="0">
                <a:solidFill>
                  <a:srgbClr val="6600FF"/>
                </a:solidFill>
              </a:rPr>
              <a:t>Uses Cartesian coordinates to display values for typically two variables for a set of data. </a:t>
            </a:r>
          </a:p>
          <a:p>
            <a:pPr marL="171450" indent="-171450">
              <a:buFont typeface="Arial" panose="020B0604020202020204" pitchFamily="34" charset="0"/>
              <a:buChar char="•"/>
            </a:pPr>
            <a:r>
              <a:rPr lang="en-US" sz="1100" dirty="0">
                <a:solidFill>
                  <a:srgbClr val="6600FF"/>
                </a:solidFill>
              </a:rPr>
              <a:t>Dots not only report the values of individual data points, but also patterns when data are taken together i.e., how closely points are clustered together. Also useful to identify gaps in data.</a:t>
            </a:r>
          </a:p>
          <a:p>
            <a:pPr marL="171450" indent="-171450">
              <a:buFont typeface="Arial" panose="020B0604020202020204" pitchFamily="34" charset="0"/>
              <a:buChar char="•"/>
            </a:pPr>
            <a:r>
              <a:rPr lang="en-US" sz="1100" dirty="0">
                <a:solidFill>
                  <a:srgbClr val="6600FF"/>
                </a:solidFill>
              </a:rPr>
              <a:t>Identification of correlational relationships are common with scatter plots. Variable on horizontal axis denoted an independent variable, and the variable on the vertical axis the dependent variable. Relationships between variables can be described in many ways: positive or negative, strong or weak, linear or nonlinear.</a:t>
            </a:r>
          </a:p>
          <a:p>
            <a:endParaRPr lang="en-US" sz="1100" dirty="0">
              <a:solidFill>
                <a:srgbClr val="6600FF"/>
              </a:solidFill>
            </a:endParaRPr>
          </a:p>
          <a:p>
            <a:r>
              <a:rPr lang="en-US" sz="1100" dirty="0">
                <a:solidFill>
                  <a:srgbClr val="6600FF"/>
                </a:solidFill>
                <a:hlinkClick r:id="rId5">
                  <a:extLst>
                    <a:ext uri="{A12FA001-AC4F-418D-AE19-62706E023703}">
                      <ahyp:hlinkClr xmlns:ahyp="http://schemas.microsoft.com/office/drawing/2018/hyperlinkcolor" val="tx"/>
                    </a:ext>
                  </a:extLst>
                </a:hlinkClick>
              </a:rPr>
              <a:t>Overplotting</a:t>
            </a:r>
          </a:p>
          <a:p>
            <a:r>
              <a:rPr lang="en-US" sz="1100" dirty="0">
                <a:solidFill>
                  <a:srgbClr val="6600FF"/>
                </a:solidFill>
              </a:rPr>
              <a:t>Can be difficult to tell how densely-packed data points are when many of them are in a small area. </a:t>
            </a:r>
          </a:p>
          <a:p>
            <a:pPr marL="171450" indent="-171450">
              <a:buFontTx/>
              <a:buChar char="-"/>
            </a:pPr>
            <a:r>
              <a:rPr lang="en-US" sz="1100" dirty="0">
                <a:solidFill>
                  <a:srgbClr val="6600FF"/>
                </a:solidFill>
              </a:rPr>
              <a:t>Subset/Averaging </a:t>
            </a:r>
          </a:p>
          <a:p>
            <a:pPr marL="171450" indent="-171450">
              <a:buFontTx/>
              <a:buChar char="-"/>
            </a:pPr>
            <a:r>
              <a:rPr lang="en-US" sz="1100" dirty="0">
                <a:solidFill>
                  <a:srgbClr val="6600FF"/>
                </a:solidFill>
              </a:rPr>
              <a:t>Optics - Adding transparency or reducing point size</a:t>
            </a:r>
            <a:endParaRPr lang="en-SG" sz="1200" dirty="0">
              <a:solidFill>
                <a:srgbClr val="6600FF"/>
              </a:solidFill>
            </a:endParaRPr>
          </a:p>
        </p:txBody>
      </p:sp>
    </p:spTree>
    <p:extLst>
      <p:ext uri="{BB962C8B-B14F-4D97-AF65-F5344CB8AC3E}">
        <p14:creationId xmlns:p14="http://schemas.microsoft.com/office/powerpoint/2010/main" val="414311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1"/>
            <a:ext cx="5058918" cy="97893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274917"/>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56233" y="3224817"/>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Tree>
    <p:extLst>
      <p:ext uri="{BB962C8B-B14F-4D97-AF65-F5344CB8AC3E}">
        <p14:creationId xmlns:p14="http://schemas.microsoft.com/office/powerpoint/2010/main" val="126687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Map</a:t>
            </a: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Circle View</a:t>
            </a: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Side-by-Side Circle Plot Chart</a:t>
            </a:r>
          </a:p>
        </p:txBody>
      </p:sp>
    </p:spTree>
    <p:extLst>
      <p:ext uri="{BB962C8B-B14F-4D97-AF65-F5344CB8AC3E}">
        <p14:creationId xmlns:p14="http://schemas.microsoft.com/office/powerpoint/2010/main" val="291254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348339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3019366" y="4407138"/>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2482141" y="1710872"/>
            <a:ext cx="6238875" cy="2295525"/>
          </a:xfrm>
          <a:prstGeom prst="rect">
            <a:avLst/>
          </a:prstGeom>
          <a:ln>
            <a:solidFill>
              <a:schemeClr val="accent1"/>
            </a:solidFill>
          </a:ln>
        </p:spPr>
      </p:pic>
      <p:sp>
        <p:nvSpPr>
          <p:cNvPr id="6" name="Rectangle 5">
            <a:extLst>
              <a:ext uri="{FF2B5EF4-FFF2-40B4-BE49-F238E27FC236}">
                <a16:creationId xmlns:a16="http://schemas.microsoft.com/office/drawing/2014/main" id="{DC710B8D-C0F8-4AF0-92A2-22733D1D5767}"/>
              </a:ext>
            </a:extLst>
          </p:cNvPr>
          <p:cNvSpPr/>
          <p:nvPr/>
        </p:nvSpPr>
        <p:spPr>
          <a:xfrm>
            <a:off x="173237" y="1800203"/>
            <a:ext cx="2090992" cy="8233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Reference line and reference distributions</a:t>
            </a:r>
            <a:endParaRPr lang="en-SG" sz="1400" dirty="0">
              <a:solidFill>
                <a:srgbClr val="6600FF"/>
              </a:solidFill>
            </a:endParaRPr>
          </a:p>
        </p:txBody>
      </p:sp>
    </p:spTree>
    <p:extLst>
      <p:ext uri="{BB962C8B-B14F-4D97-AF65-F5344CB8AC3E}">
        <p14:creationId xmlns:p14="http://schemas.microsoft.com/office/powerpoint/2010/main" val="230204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2452879" y="4607967"/>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4688412" y="1748063"/>
            <a:ext cx="3715496" cy="2773160"/>
          </a:xfrm>
          <a:prstGeom prst="rect">
            <a:avLst/>
          </a:prstGeom>
          <a:ln>
            <a:solidFill>
              <a:schemeClr val="accent1"/>
            </a:solidFill>
          </a:ln>
        </p:spPr>
      </p:pic>
      <p:sp>
        <p:nvSpPr>
          <p:cNvPr id="6" name="Rectangle 5">
            <a:extLst>
              <a:ext uri="{FF2B5EF4-FFF2-40B4-BE49-F238E27FC236}">
                <a16:creationId xmlns:a16="http://schemas.microsoft.com/office/drawing/2014/main" id="{989EB08D-4C1D-4E74-8923-3312A1648DCC}"/>
              </a:ext>
            </a:extLst>
          </p:cNvPr>
          <p:cNvSpPr/>
          <p:nvPr/>
        </p:nvSpPr>
        <p:spPr>
          <a:xfrm>
            <a:off x="173236" y="1800203"/>
            <a:ext cx="3803677" cy="15235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Use packed bubble charts to display data in a cluster of circles.</a:t>
            </a:r>
          </a:p>
          <a:p>
            <a:endParaRPr lang="en-US" sz="1200" dirty="0">
              <a:solidFill>
                <a:srgbClr val="6600FF"/>
              </a:solidFill>
            </a:endParaRPr>
          </a:p>
          <a:p>
            <a:r>
              <a:rPr lang="en-US" sz="1200" dirty="0">
                <a:solidFill>
                  <a:srgbClr val="6600FF"/>
                </a:solidFill>
              </a:rPr>
              <a:t>Dimensions define the individual bubbles, and measures define the size and color of the individual circles.</a:t>
            </a:r>
          </a:p>
          <a:p>
            <a:endParaRPr lang="en-US" sz="1200" dirty="0">
              <a:solidFill>
                <a:srgbClr val="6600FF"/>
              </a:solidFill>
            </a:endParaRPr>
          </a:p>
          <a:p>
            <a:r>
              <a:rPr lang="en-US" sz="1200" dirty="0">
                <a:solidFill>
                  <a:srgbClr val="6600FF"/>
                </a:solidFill>
              </a:rPr>
              <a:t>Note that its not very useful for precise comparisons</a:t>
            </a:r>
          </a:p>
        </p:txBody>
      </p:sp>
    </p:spTree>
    <p:extLst>
      <p:ext uri="{BB962C8B-B14F-4D97-AF65-F5344CB8AC3E}">
        <p14:creationId xmlns:p14="http://schemas.microsoft.com/office/powerpoint/2010/main" val="10402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
        <p:nvSpPr>
          <p:cNvPr id="8" name="Rectangle 7">
            <a:extLst>
              <a:ext uri="{FF2B5EF4-FFF2-40B4-BE49-F238E27FC236}">
                <a16:creationId xmlns:a16="http://schemas.microsoft.com/office/drawing/2014/main" id="{4511ADD0-A9D7-4AF3-9B88-6D89BF17964C}"/>
              </a:ext>
            </a:extLst>
          </p:cNvPr>
          <p:cNvSpPr/>
          <p:nvPr/>
        </p:nvSpPr>
        <p:spPr>
          <a:xfrm>
            <a:off x="173236" y="1800202"/>
            <a:ext cx="3803677" cy="170499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Histograms are used to </a:t>
            </a:r>
            <a:r>
              <a:rPr lang="en-US" sz="1200" u="sng" dirty="0">
                <a:solidFill>
                  <a:srgbClr val="6600FF"/>
                </a:solidFill>
              </a:rPr>
              <a:t>show distributions </a:t>
            </a:r>
            <a:r>
              <a:rPr lang="en-US" sz="1200" dirty="0">
                <a:solidFill>
                  <a:srgbClr val="6600FF"/>
                </a:solidFill>
              </a:rPr>
              <a:t>of variables while bar charts are used to compare variables. </a:t>
            </a:r>
          </a:p>
          <a:p>
            <a:endParaRPr lang="en-US" sz="1200" dirty="0">
              <a:solidFill>
                <a:srgbClr val="6600FF"/>
              </a:solidFill>
            </a:endParaRPr>
          </a:p>
          <a:p>
            <a:r>
              <a:rPr lang="en-US" sz="1200" dirty="0">
                <a:solidFill>
                  <a:srgbClr val="6600FF"/>
                </a:solidFill>
              </a:rPr>
              <a:t>Histograms plot quantitative data with ranges of the data grouped into bins or intervals while bar charts plot categorical data.</a:t>
            </a:r>
          </a:p>
        </p:txBody>
      </p:sp>
    </p:spTree>
    <p:extLst>
      <p:ext uri="{BB962C8B-B14F-4D97-AF65-F5344CB8AC3E}">
        <p14:creationId xmlns:p14="http://schemas.microsoft.com/office/powerpoint/2010/main" val="1070528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Tree>
    <p:extLst>
      <p:ext uri="{BB962C8B-B14F-4D97-AF65-F5344CB8AC3E}">
        <p14:creationId xmlns:p14="http://schemas.microsoft.com/office/powerpoint/2010/main" val="422016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971A3048-AEE7-46C9-B6D0-B1778F8EF803}"/>
              </a:ext>
            </a:extLst>
          </p:cNvPr>
          <p:cNvSpPr/>
          <p:nvPr/>
        </p:nvSpPr>
        <p:spPr>
          <a:xfrm>
            <a:off x="1335266" y="4279132"/>
            <a:ext cx="7003191" cy="8212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6600FF"/>
                </a:solidFill>
              </a:rPr>
              <a:t>Tableau recommends the best forecasting method for the data but note that “predicting” the future is always imprecise. Even simple trend lines have an implied “Ceteris Paribus” (all things being equal) assumption.</a:t>
            </a:r>
          </a:p>
          <a:p>
            <a:endParaRPr lang="en-US" sz="1100" dirty="0">
              <a:solidFill>
                <a:srgbClr val="6600FF"/>
              </a:solidFill>
            </a:endParaRPr>
          </a:p>
          <a:p>
            <a:r>
              <a:rPr lang="en-US" sz="1100" dirty="0">
                <a:solidFill>
                  <a:srgbClr val="6600FF"/>
                </a:solidFill>
              </a:rPr>
              <a:t>Don’t try to suggest/utilize forecasting data unless you are familiar with the methods, especially pros and cons.</a:t>
            </a:r>
          </a:p>
        </p:txBody>
      </p:sp>
    </p:spTree>
    <p:extLst>
      <p:ext uri="{BB962C8B-B14F-4D97-AF65-F5344CB8AC3E}">
        <p14:creationId xmlns:p14="http://schemas.microsoft.com/office/powerpoint/2010/main" val="8844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371600" y="1040732"/>
            <a:ext cx="6400800" cy="238526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the following visuals:</a:t>
            </a:r>
          </a:p>
          <a:p>
            <a:pPr marL="342900" indent="-342900">
              <a:buFont typeface="+mj-lt"/>
              <a:buAutoNum type="arabicPeriod"/>
            </a:pPr>
            <a:endParaRPr lang="en-SG" sz="1600" dirty="0">
              <a:latin typeface="Roboto Light"/>
            </a:endParaRP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endParaRPr lang="en-SG" sz="2100" dirty="0"/>
          </a:p>
        </p:txBody>
      </p:sp>
    </p:spTree>
    <p:extLst>
      <p:ext uri="{BB962C8B-B14F-4D97-AF65-F5344CB8AC3E}">
        <p14:creationId xmlns:p14="http://schemas.microsoft.com/office/powerpoint/2010/main" val="264563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spatial data is with maps that place values within a geographic coordinate. We can visualise the geographic coordinate of a location by mapping the latitude and longitude 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density of individual locations across a region is more informative than the overlapping points on a map, we may want to colour code the region 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size the regions by the data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
        <p:nvSpPr>
          <p:cNvPr id="5" name="Rectangle 4">
            <a:extLst>
              <a:ext uri="{FF2B5EF4-FFF2-40B4-BE49-F238E27FC236}">
                <a16:creationId xmlns:a16="http://schemas.microsoft.com/office/drawing/2014/main" id="{49F66EEE-E670-49A5-800F-6788D518CAFC}"/>
              </a:ext>
            </a:extLst>
          </p:cNvPr>
          <p:cNvSpPr/>
          <p:nvPr/>
        </p:nvSpPr>
        <p:spPr>
          <a:xfrm>
            <a:off x="1226457" y="3621314"/>
            <a:ext cx="7255143" cy="138730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A practical tip - there is a “local” context component to spatial data mapping. For example, would you expect someone who has never been to Singapore to know where Clementi is on a map, unless its explicitly pointed out? </a:t>
            </a:r>
          </a:p>
          <a:p>
            <a:pPr algn="just"/>
            <a:endParaRPr lang="en-US" sz="1200" dirty="0">
              <a:solidFill>
                <a:srgbClr val="6600FF"/>
              </a:solidFill>
            </a:endParaRPr>
          </a:p>
          <a:p>
            <a:pPr algn="just"/>
            <a:r>
              <a:rPr lang="en-US" sz="1200" dirty="0">
                <a:solidFill>
                  <a:srgbClr val="6600FF"/>
                </a:solidFill>
              </a:rPr>
              <a:t>Maps require that you have some background knowledge of the locale; therefore, if you want to use maps, know your audience!</a:t>
            </a:r>
          </a:p>
        </p:txBody>
      </p:sp>
    </p:spTree>
    <p:extLst>
      <p:ext uri="{BB962C8B-B14F-4D97-AF65-F5344CB8AC3E}">
        <p14:creationId xmlns:p14="http://schemas.microsoft.com/office/powerpoint/2010/main" val="261063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4286960" y="1626132"/>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3311662" y="4671303"/>
            <a:ext cx="5333605"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
        <p:nvSpPr>
          <p:cNvPr id="6" name="Rectangle 5">
            <a:extLst>
              <a:ext uri="{FF2B5EF4-FFF2-40B4-BE49-F238E27FC236}">
                <a16:creationId xmlns:a16="http://schemas.microsoft.com/office/drawing/2014/main" id="{BFD13933-626A-4C6F-A477-AF2521A347D6}"/>
              </a:ext>
            </a:extLst>
          </p:cNvPr>
          <p:cNvSpPr/>
          <p:nvPr/>
        </p:nvSpPr>
        <p:spPr>
          <a:xfrm>
            <a:off x="260212" y="1985448"/>
            <a:ext cx="3817258" cy="226573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indent="-228600" algn="just">
              <a:buFont typeface="+mj-lt"/>
              <a:buAutoNum type="arabicPeriod"/>
            </a:pPr>
            <a:r>
              <a:rPr lang="en-US" sz="1200" dirty="0">
                <a:solidFill>
                  <a:srgbClr val="6600FF"/>
                </a:solidFill>
              </a:rPr>
              <a:t>Assign “Geographic Role” to fields that are Geographic data.</a:t>
            </a:r>
          </a:p>
          <a:p>
            <a:pPr marL="228600" indent="-228600" algn="jus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Double click the “Region” field under Dimension of the Data window. The Tableau will automatically add Longitude and Latitude coordinates to the columns and rows shelves. The “Region” field is automatically placed on the Level of Detail shelf.</a:t>
            </a:r>
          </a:p>
          <a:p>
            <a:pPr marL="228600" indent="-228600" algn="just">
              <a:buFont typeface="+mj-l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Drag the “Postal Code” field to the Level of Detail shelf to specify more details.</a:t>
            </a:r>
          </a:p>
        </p:txBody>
      </p:sp>
    </p:spTree>
    <p:extLst>
      <p:ext uri="{BB962C8B-B14F-4D97-AF65-F5344CB8AC3E}">
        <p14:creationId xmlns:p14="http://schemas.microsoft.com/office/powerpoint/2010/main" val="181597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2358966" y="4682489"/>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4259187" y="1690006"/>
            <a:ext cx="4196140" cy="3021221"/>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33F1E80A-7E60-4902-ADC2-4F1C7F2CAD5D}"/>
              </a:ext>
            </a:extLst>
          </p:cNvPr>
          <p:cNvSpPr/>
          <p:nvPr/>
        </p:nvSpPr>
        <p:spPr>
          <a:xfrm>
            <a:off x="463035" y="1758029"/>
            <a:ext cx="3593331" cy="17616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Used to see linkages between data points e.g., point of origin of goods to where customers are based to answer questions related to “zone of influence”. Could be used to map transportation or logistic routes as well.</a:t>
            </a:r>
          </a:p>
          <a:p>
            <a:pPr algn="just"/>
            <a:endParaRPr lang="en-US" sz="1200" dirty="0">
              <a:solidFill>
                <a:srgbClr val="6600FF"/>
              </a:solidFill>
            </a:endParaRPr>
          </a:p>
          <a:p>
            <a:pPr algn="just"/>
            <a:r>
              <a:rPr lang="en-US" sz="1200" dirty="0">
                <a:solidFill>
                  <a:srgbClr val="6600FF"/>
                </a:solidFill>
              </a:rPr>
              <a:t>Note that it can be a bit overwhelming; sometimes in visualization, less is more!</a:t>
            </a:r>
          </a:p>
        </p:txBody>
      </p:sp>
    </p:spTree>
    <p:extLst>
      <p:ext uri="{BB962C8B-B14F-4D97-AF65-F5344CB8AC3E}">
        <p14:creationId xmlns:p14="http://schemas.microsoft.com/office/powerpoint/2010/main" val="1701465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3321</TotalTime>
  <Words>4141</Words>
  <Application>Microsoft Office PowerPoint</Application>
  <PresentationFormat>On-screen Show (16:9)</PresentationFormat>
  <Paragraphs>341</Paragraphs>
  <Slides>38</Slides>
  <Notes>16</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38</vt:i4>
      </vt:variant>
    </vt:vector>
  </HeadingPairs>
  <TitlesOfParts>
    <vt:vector size="50"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274</cp:revision>
  <dcterms:created xsi:type="dcterms:W3CDTF">2010-04-12T23:12:02Z</dcterms:created>
  <dcterms:modified xsi:type="dcterms:W3CDTF">2021-01-28T03:06:26Z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