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notesSlides/notesSlide27.xml" ContentType="application/vnd.openxmlformats-officedocument.presentationml.notesSlide+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notesSlides/notesSlide33.xml" ContentType="application/vnd.openxmlformats-officedocument.presentationml.notesSlide+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notesSlides/notesSlide39.xml" ContentType="application/vnd.openxmlformats-officedocument.presentationml.notesSlide+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notesSlides/notesSlide41.xml" ContentType="application/vnd.openxmlformats-officedocument.presentationml.notesSlide+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notesSlides/notesSlide43.xml" ContentType="application/vnd.openxmlformats-officedocument.presentationml.notesSlide+xml"/>
  <Override PartName="/ppt/tags/tag69.xml" ContentType="application/vnd.openxmlformats-officedocument.presentationml.tags+xml"/>
  <Override PartName="/ppt/notesSlides/notesSlide4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handoutMasterIdLst>
    <p:handoutMasterId r:id="rId65"/>
  </p:handoutMasterIdLst>
  <p:sldIdLst>
    <p:sldId id="337" r:id="rId5"/>
    <p:sldId id="257" r:id="rId6"/>
    <p:sldId id="277" r:id="rId7"/>
    <p:sldId id="375" r:id="rId8"/>
    <p:sldId id="379" r:id="rId9"/>
    <p:sldId id="380" r:id="rId10"/>
    <p:sldId id="376" r:id="rId11"/>
    <p:sldId id="478" r:id="rId12"/>
    <p:sldId id="468" r:id="rId13"/>
    <p:sldId id="382" r:id="rId14"/>
    <p:sldId id="383" r:id="rId15"/>
    <p:sldId id="385" r:id="rId16"/>
    <p:sldId id="389" r:id="rId17"/>
    <p:sldId id="393" r:id="rId18"/>
    <p:sldId id="469" r:id="rId19"/>
    <p:sldId id="470" r:id="rId20"/>
    <p:sldId id="486" r:id="rId21"/>
    <p:sldId id="399" r:id="rId22"/>
    <p:sldId id="401" r:id="rId23"/>
    <p:sldId id="405" r:id="rId24"/>
    <p:sldId id="408" r:id="rId25"/>
    <p:sldId id="409" r:id="rId26"/>
    <p:sldId id="398" r:id="rId27"/>
    <p:sldId id="479" r:id="rId28"/>
    <p:sldId id="483" r:id="rId29"/>
    <p:sldId id="339" r:id="rId30"/>
    <p:sldId id="484" r:id="rId31"/>
    <p:sldId id="419" r:id="rId32"/>
    <p:sldId id="472" r:id="rId33"/>
    <p:sldId id="420" r:id="rId34"/>
    <p:sldId id="421" r:id="rId35"/>
    <p:sldId id="422" r:id="rId36"/>
    <p:sldId id="423" r:id="rId37"/>
    <p:sldId id="424" r:id="rId38"/>
    <p:sldId id="425" r:id="rId39"/>
    <p:sldId id="432" r:id="rId40"/>
    <p:sldId id="445" r:id="rId41"/>
    <p:sldId id="344" r:id="rId42"/>
    <p:sldId id="446" r:id="rId43"/>
    <p:sldId id="447" r:id="rId44"/>
    <p:sldId id="473" r:id="rId45"/>
    <p:sldId id="448" r:id="rId46"/>
    <p:sldId id="449" r:id="rId47"/>
    <p:sldId id="450" r:id="rId48"/>
    <p:sldId id="451" r:id="rId49"/>
    <p:sldId id="452" r:id="rId50"/>
    <p:sldId id="453" r:id="rId51"/>
    <p:sldId id="454" r:id="rId52"/>
    <p:sldId id="455" r:id="rId53"/>
    <p:sldId id="456" r:id="rId54"/>
    <p:sldId id="460" r:id="rId55"/>
    <p:sldId id="476" r:id="rId56"/>
    <p:sldId id="477" r:id="rId57"/>
    <p:sldId id="462" r:id="rId58"/>
    <p:sldId id="463" r:id="rId59"/>
    <p:sldId id="464" r:id="rId60"/>
    <p:sldId id="482" r:id="rId61"/>
    <p:sldId id="458" r:id="rId62"/>
    <p:sldId id="481" r:id="rId63"/>
  </p:sldIdLst>
  <p:sldSz cx="9144000" cy="6858000" type="screen4x3"/>
  <p:notesSz cx="9872663" cy="6797675"/>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15" autoAdjust="0"/>
  </p:normalViewPr>
  <p:slideViewPr>
    <p:cSldViewPr snapToGrid="0">
      <p:cViewPr varScale="1">
        <p:scale>
          <a:sx n="69" d="100"/>
          <a:sy n="69" d="100"/>
        </p:scale>
        <p:origin x="1224" y="4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6526241"/>
            <a:ext cx="7020560" cy="27143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267" y="3228896"/>
            <a:ext cx="7898130" cy="3058954"/>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6526241"/>
            <a:ext cx="7020560" cy="27143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3732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79233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hyperlink" Target="https://scikit-learn.org/stable/modules/generated/sklearn.cluster.KMeans.%20&#8204;html"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3.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7.xml"/><Relationship Id="rId4" Type="http://schemas.openxmlformats.org/officeDocument/2006/relationships/hyperlink" Target="https://scikit-learn.org/stable/modules/generated/sklearn.tree.plot_tree.html"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hyperlink" Target="https://scikit-learn.org/stable/modules/generated/sklearn.tree.plot_tree.html"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(e.g., strings with white space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8" y="2386866"/>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DataFrame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loc</a:t>
            </a:r>
            <a:r>
              <a:rPr lang="en-US" dirty="0">
                <a:solidFill>
                  <a:schemeClr val="tx2"/>
                </a:solidFill>
                <a:latin typeface="Consolas" panose="020B0609020204030204" pitchFamily="49" charset="0"/>
              </a:rPr>
              <a:t>()</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the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smtClean="0">
                <a:latin typeface="Calibri" panose="020F0502020204030204" pitchFamily="34" charset="0"/>
              </a:rPr>
              <a:t>Use </a:t>
            </a:r>
            <a:r>
              <a:rPr lang="en-US" dirty="0">
                <a:latin typeface="Calibri" panose="020F0502020204030204" pitchFamily="34" charset="0"/>
              </a:rPr>
              <a:t>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200" y="1719537"/>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57021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You </a:t>
            </a:r>
            <a:r>
              <a:rPr lang="en-US"/>
              <a:t>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8" y="5432295"/>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a:t>
            </a:r>
            <a:r>
              <a:rPr lang="en-US" dirty="0" smtClean="0">
                <a:solidFill>
                  <a:schemeClr val="tx1"/>
                </a:solidFill>
              </a:rPr>
              <a:t>entries with more than one category (e.g</a:t>
            </a:r>
            <a:r>
              <a:rPr lang="en-US" dirty="0">
                <a:solidFill>
                  <a:schemeClr val="tx1"/>
                </a:solidFill>
              </a:rPr>
              <a:t>., </a:t>
            </a:r>
            <a:r>
              <a:rPr lang="en-US" dirty="0" smtClean="0">
                <a:solidFill>
                  <a:schemeClr val="tx1"/>
                </a:solidFill>
              </a:rPr>
              <a:t>'</a:t>
            </a:r>
            <a:r>
              <a:rPr lang="en-US" dirty="0" err="1" smtClean="0">
                <a:solidFill>
                  <a:schemeClr val="tx1"/>
                </a:solidFill>
              </a:rPr>
              <a:t>Convertible,Sedan,Coupe</a:t>
            </a:r>
            <a:r>
              <a:rPr lang="en-US" dirty="0" smtClean="0">
                <a:solidFill>
                  <a:schemeClr val="tx1"/>
                </a:solidFill>
              </a:rPr>
              <a:t>‘) i</a:t>
            </a:r>
            <a:r>
              <a:rPr lang="en-US" dirty="0" smtClean="0">
                <a:solidFill>
                  <a:schemeClr val="tx1"/>
                </a:solidFill>
              </a:rPr>
              <a:t>n the “Category</a:t>
            </a:r>
            <a:r>
              <a:rPr lang="en-US" dirty="0">
                <a:solidFill>
                  <a:schemeClr val="tx1"/>
                </a:solidFill>
              </a:rPr>
              <a:t>” </a:t>
            </a:r>
            <a:r>
              <a:rPr lang="en-US" dirty="0" smtClean="0">
                <a:solidFill>
                  <a:schemeClr val="tx1"/>
                </a:solidFill>
              </a:rPr>
              <a:t>field by </a:t>
            </a:r>
            <a:r>
              <a:rPr lang="en-US" dirty="0">
                <a:solidFill>
                  <a:schemeClr val="tx1"/>
                </a:solidFill>
              </a:rPr>
              <a:t>assigning each car to </a:t>
            </a:r>
            <a:r>
              <a:rPr lang="en-US" dirty="0" smtClean="0">
                <a:solidFill>
                  <a:schemeClr val="tx1"/>
                </a:solidFill>
              </a:rPr>
              <a:t>the first listed category only (i.e., ‘Convertible’).</a:t>
            </a:r>
            <a:endParaRPr lang="en-US" dirty="0">
              <a:solidFill>
                <a:schemeClr val="tx1"/>
              </a:solidFill>
            </a:endParaRP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extLst>
              <p:ext uri="{D42A27DB-BD31-4B8C-83A1-F6EECF244321}">
                <p14:modId xmlns:p14="http://schemas.microsoft.com/office/powerpoint/2010/main" val="1339622403"/>
              </p:ext>
            </p:extLst>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5" imgW="2173680" imgH="437400" progId="Package">
                  <p:embed/>
                </p:oleObj>
              </mc:Choice>
              <mc:Fallback>
                <p:oleObj name="Packager Shell Object" showAsIcon="1" r:id="rId5" imgW="2173680" imgH="437400" progId="Package">
                  <p:embed/>
                  <p:pic>
                    <p:nvPicPr>
                      <p:cNvPr id="0" name=""/>
                      <p:cNvPicPr/>
                      <p:nvPr/>
                    </p:nvPicPr>
                    <p:blipFill>
                      <a:blip r:embed="rId6"/>
                      <a:stretch>
                        <a:fillRect/>
                      </a:stretch>
                    </p:blipFill>
                    <p:spPr>
                      <a:xfrm>
                        <a:off x="1430075" y="2732488"/>
                        <a:ext cx="6909603" cy="139302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55219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Find the clusters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extLst>
              <p:ext uri="{D42A27DB-BD31-4B8C-83A1-F6EECF244321}">
                <p14:modId xmlns:p14="http://schemas.microsoft.com/office/powerpoint/2010/main" val="809698610"/>
              </p:ext>
            </p:extLst>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spid="_x0000_s2056" name="Packager Shell Object" showAsIcon="1" r:id="rId5" imgW="1360800" imgH="437400" progId="Package">
                  <p:embed/>
                </p:oleObj>
              </mc:Choice>
              <mc:Fallback>
                <p:oleObj name="Packager Shell Object" showAsIcon="1" r:id="rId5" imgW="1360800" imgH="437400" progId="Package">
                  <p:embed/>
                  <p:pic>
                    <p:nvPicPr>
                      <p:cNvPr id="0" name=""/>
                      <p:cNvPicPr/>
                      <p:nvPr/>
                    </p:nvPicPr>
                    <p:blipFill>
                      <a:blip r:embed="rId6"/>
                      <a:stretch>
                        <a:fillRect/>
                      </a:stretch>
                    </p:blipFill>
                    <p:spPr>
                      <a:xfrm>
                        <a:off x="1873959" y="2493700"/>
                        <a:ext cx="4882020" cy="157227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19409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r>
                        <a:rPr lang="en-GB" sz="2000" b="0" dirty="0">
                          <a:effectLst/>
                        </a:rPr>
                        <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2155507"/>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extLst>
              <p:ext uri="{D42A27DB-BD31-4B8C-83A1-F6EECF244321}">
                <p14:modId xmlns:p14="http://schemas.microsoft.com/office/powerpoint/2010/main" val="1199430604"/>
              </p:ext>
            </p:extLst>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spid="_x0000_s3080" name="Packager Shell Object" showAsIcon="1" r:id="rId5" imgW="1470600" imgH="437400" progId="Package">
                  <p:embed/>
                </p:oleObj>
              </mc:Choice>
              <mc:Fallback>
                <p:oleObj name="Packager Shell Object" showAsIcon="1" r:id="rId5" imgW="1470600" imgH="437400" progId="Package">
                  <p:embed/>
                  <p:pic>
                    <p:nvPicPr>
                      <p:cNvPr id="0" name=""/>
                      <p:cNvPicPr/>
                      <p:nvPr/>
                    </p:nvPicPr>
                    <p:blipFill>
                      <a:blip r:embed="rId6"/>
                      <a:stretch>
                        <a:fillRect/>
                      </a:stretch>
                    </p:blipFill>
                    <p:spPr>
                      <a:xfrm>
                        <a:off x="1944981" y="2495396"/>
                        <a:ext cx="4614124" cy="137526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61502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(answers)</a:t>
            </a:r>
          </a:p>
        </p:txBody>
      </p:sp>
      <p:sp>
        <p:nvSpPr>
          <p:cNvPr id="3" name="Content Placeholder 2"/>
          <p:cNvSpPr>
            <a:spLocks noGrp="1"/>
          </p:cNvSpPr>
          <p:nvPr>
            <p:ph idx="1"/>
          </p:nvPr>
        </p:nvSpPr>
        <p:spPr>
          <a:xfrm>
            <a:off x="492133" y="1256579"/>
            <a:ext cx="8468334" cy="3269239"/>
          </a:xfrm>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Supervised: has a target; unsupervised: no target</a:t>
            </a:r>
          </a:p>
          <a:p>
            <a:pPr marL="354013" indent="-354013">
              <a:buFont typeface="Arial" panose="020B0604020202020204" pitchFamily="34" charset="0"/>
              <a:buChar char="•"/>
            </a:pPr>
            <a:endParaRPr lang="en-US" dirty="0"/>
          </a:p>
          <a:p>
            <a:pPr marL="811213" lvl="1" indent="-354013" algn="l">
              <a:buFont typeface="Wingdings" panose="05000000000000000000" pitchFamily="2" charset="2"/>
              <a:buChar char="Ø"/>
            </a:pPr>
            <a:endParaRPr lang="en-US" dirty="0"/>
          </a:p>
        </p:txBody>
      </p:sp>
    </p:spTree>
    <p:custDataLst>
      <p:tags r:id="rId1"/>
    </p:custDataLst>
    <p:extLst>
      <p:ext uri="{BB962C8B-B14F-4D97-AF65-F5344CB8AC3E}">
        <p14:creationId xmlns:p14="http://schemas.microsoft.com/office/powerpoint/2010/main" val="89223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1.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3619</TotalTime>
  <Words>10894</Words>
  <Application>Microsoft Office PowerPoint</Application>
  <PresentationFormat>On-screen Show (4:3)</PresentationFormat>
  <Paragraphs>986</Paragraphs>
  <Slides>59</Slides>
  <Notes>45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2" baseType="lpstr">
      <vt:lpstr>SimSun</vt:lpstr>
      <vt:lpstr>ヒラギノ角ゴ Pro W3</vt:lpstr>
      <vt:lpstr>Arial</vt:lpstr>
      <vt:lpstr>Calibri</vt:lpstr>
      <vt:lpstr>Calibri Light</vt:lpstr>
      <vt:lpstr>Consolas</vt:lpstr>
      <vt:lpstr>Courier New</vt:lpstr>
      <vt:lpstr>Lucida Sans</vt:lpstr>
      <vt:lpstr>Palatino Linotype</vt:lpstr>
      <vt:lpstr>Times New Roman</vt:lpstr>
      <vt:lpstr>Wingdings</vt:lpstr>
      <vt:lpstr>SBIZ</vt:lpstr>
      <vt:lpstr>Packager Shell Object</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 (answers)</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 (Answers)</vt:lpstr>
      <vt:lpstr>Activity</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K-Means Clustering</vt:lpstr>
      <vt:lpstr>Explore K-Means Clustering Models (I)</vt:lpstr>
      <vt:lpstr>Activity</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James Tan Swee Chuan (SUSS)</cp:lastModifiedBy>
  <cp:revision>263</cp:revision>
  <cp:lastPrinted>2022-03-25T09:07:32Z</cp:lastPrinted>
  <dcterms:created xsi:type="dcterms:W3CDTF">2012-07-12T02:13:12Z</dcterms:created>
  <dcterms:modified xsi:type="dcterms:W3CDTF">2022-04-12T05:07:27Z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