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 id="2147493492" r:id="rId6"/>
  </p:sldMasterIdLst>
  <p:notesMasterIdLst>
    <p:notesMasterId r:id="rId72"/>
  </p:notesMasterIdLst>
  <p:handoutMasterIdLst>
    <p:handoutMasterId r:id="rId73"/>
  </p:handoutMasterIdLst>
  <p:sldIdLst>
    <p:sldId id="328" r:id="rId7"/>
    <p:sldId id="257" r:id="rId8"/>
    <p:sldId id="326" r:id="rId9"/>
    <p:sldId id="365" r:id="rId10"/>
    <p:sldId id="333" r:id="rId11"/>
    <p:sldId id="289" r:id="rId12"/>
    <p:sldId id="378" r:id="rId13"/>
    <p:sldId id="385" r:id="rId14"/>
    <p:sldId id="268" r:id="rId15"/>
    <p:sldId id="366" r:id="rId16"/>
    <p:sldId id="293" r:id="rId17"/>
    <p:sldId id="379" r:id="rId18"/>
    <p:sldId id="380" r:id="rId19"/>
    <p:sldId id="294" r:id="rId20"/>
    <p:sldId id="295" r:id="rId21"/>
    <p:sldId id="296" r:id="rId22"/>
    <p:sldId id="290" r:id="rId23"/>
    <p:sldId id="297" r:id="rId24"/>
    <p:sldId id="309" r:id="rId25"/>
    <p:sldId id="298" r:id="rId26"/>
    <p:sldId id="381" r:id="rId27"/>
    <p:sldId id="299" r:id="rId28"/>
    <p:sldId id="313" r:id="rId29"/>
    <p:sldId id="310" r:id="rId30"/>
    <p:sldId id="311" r:id="rId31"/>
    <p:sldId id="312" r:id="rId32"/>
    <p:sldId id="382" r:id="rId33"/>
    <p:sldId id="367" r:id="rId34"/>
    <p:sldId id="364" r:id="rId35"/>
    <p:sldId id="368" r:id="rId36"/>
    <p:sldId id="369" r:id="rId37"/>
    <p:sldId id="291" r:id="rId38"/>
    <p:sldId id="314" r:id="rId39"/>
    <p:sldId id="316" r:id="rId40"/>
    <p:sldId id="370" r:id="rId41"/>
    <p:sldId id="301" r:id="rId42"/>
    <p:sldId id="384" r:id="rId43"/>
    <p:sldId id="302" r:id="rId44"/>
    <p:sldId id="303" r:id="rId45"/>
    <p:sldId id="363" r:id="rId46"/>
    <p:sldId id="292" r:id="rId47"/>
    <p:sldId id="304" r:id="rId48"/>
    <p:sldId id="305" r:id="rId49"/>
    <p:sldId id="374" r:id="rId50"/>
    <p:sldId id="306" r:id="rId51"/>
    <p:sldId id="371" r:id="rId52"/>
    <p:sldId id="372" r:id="rId53"/>
    <p:sldId id="373" r:id="rId54"/>
    <p:sldId id="307" r:id="rId55"/>
    <p:sldId id="360" r:id="rId56"/>
    <p:sldId id="375" r:id="rId57"/>
    <p:sldId id="376" r:id="rId58"/>
    <p:sldId id="308" r:id="rId59"/>
    <p:sldId id="361" r:id="rId60"/>
    <p:sldId id="377" r:id="rId61"/>
    <p:sldId id="362" r:id="rId62"/>
    <p:sldId id="383" r:id="rId63"/>
    <p:sldId id="337" r:id="rId64"/>
    <p:sldId id="355" r:id="rId65"/>
    <p:sldId id="356" r:id="rId66"/>
    <p:sldId id="357" r:id="rId67"/>
    <p:sldId id="353" r:id="rId68"/>
    <p:sldId id="317" r:id="rId69"/>
    <p:sldId id="318" r:id="rId70"/>
    <p:sldId id="331" r:id="rId7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85276" autoAdjust="0"/>
  </p:normalViewPr>
  <p:slideViewPr>
    <p:cSldViewPr snapToGrid="0" snapToObjects="1">
      <p:cViewPr varScale="1">
        <p:scale>
          <a:sx n="123" d="100"/>
          <a:sy n="123" d="100"/>
        </p:scale>
        <p:origin x="786" y="120"/>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a:t>
          </a:r>
          <a:r>
            <a:rPr lang="en-US" dirty="0" err="1"/>
            <a:t>underken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a:t>
          </a:r>
          <a:r>
            <a:rPr lang="en-US" sz="1000" kern="1200" dirty="0" err="1"/>
            <a:t>underken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53</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198449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43742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979357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787628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7575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 id="2147493491"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263608"/>
      </p:ext>
    </p:extLst>
  </p:cSld>
  <p:clrMap bg1="lt1" tx1="dk1" bg2="lt2" tx2="dk2" accent1="accent1" accent2="accent2" accent3="accent3" accent4="accent4" accent5="accent5" accent6="accent6" hlink="hlink" folHlink="folHlink"/>
  <p:sldLayoutIdLst>
    <p:sldLayoutId id="2147493493" r:id="rId1"/>
    <p:sldLayoutId id="214749349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3.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nvGraphicFramePr>
        <p:xfrm>
          <a:off x="1223628" y="112126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8</a:t>
                      </a:r>
                      <a:r>
                        <a:rPr lang="en-US" sz="1200" baseline="30000" dirty="0">
                          <a:solidFill>
                            <a:srgbClr val="FF0000"/>
                          </a:solidFill>
                        </a:rPr>
                        <a:t>th</a:t>
                      </a:r>
                      <a:r>
                        <a:rPr lang="en-US" sz="1200" dirty="0">
                          <a:solidFill>
                            <a:srgbClr val="FF0000"/>
                          </a:solidFill>
                        </a:rPr>
                        <a:t> Feb – 15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8551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&amp; Satisfied Customers</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u="sng"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3225535578"/>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extLst>
              <p:ext uri="{D42A27DB-BD31-4B8C-83A1-F6EECF244321}">
                <p14:modId xmlns:p14="http://schemas.microsoft.com/office/powerpoint/2010/main" val="3213800953"/>
              </p:ext>
            </p:extLst>
          </p:nvPr>
        </p:nvGraphicFramePr>
        <p:xfrm>
          <a:off x="949121" y="1170293"/>
          <a:ext cx="7934667" cy="377190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25 Jan–5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8–15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22–1 Mar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0" i="0" dirty="0">
                          <a:solidFill>
                            <a:srgbClr val="01385B"/>
                          </a:solidFill>
                          <a:latin typeface="Roboto Condensed" panose="02000000000000000000" pitchFamily="2" charset="0"/>
                          <a:ea typeface="Roboto Condensed" panose="02000000000000000000" pitchFamily="2" charset="0"/>
                        </a:rPr>
                        <a:t>18%</a:t>
                      </a:r>
                    </a:p>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17 February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3 Mar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18</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1460001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3" name="Picture 2"/>
          <p:cNvPicPr>
            <a:picLocks noChangeAspect="1"/>
          </p:cNvPicPr>
          <p:nvPr/>
        </p:nvPicPr>
        <p:blipFill>
          <a:blip r:embed="rId3"/>
          <a:stretch>
            <a:fillRect/>
          </a:stretch>
        </p:blipFill>
        <p:spPr>
          <a:xfrm>
            <a:off x="4053463" y="228601"/>
            <a:ext cx="3941304" cy="4665889"/>
          </a:xfrm>
          <a:prstGeom prst="rect">
            <a:avLst/>
          </a:prstGeom>
        </p:spPr>
      </p:pic>
    </p:spTree>
    <p:extLst>
      <p:ext uri="{BB962C8B-B14F-4D97-AF65-F5344CB8AC3E}">
        <p14:creationId xmlns:p14="http://schemas.microsoft.com/office/powerpoint/2010/main" val="339681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2021 semester, Tableau Desktop 2020.4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TCTJ-DDA4-9380-E452-1E4C</a:t>
            </a:r>
          </a:p>
        </p:txBody>
      </p:sp>
    </p:spTree>
    <p:extLst>
      <p:ext uri="{BB962C8B-B14F-4D97-AF65-F5344CB8AC3E}">
        <p14:creationId xmlns:p14="http://schemas.microsoft.com/office/powerpoint/2010/main" val="655041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err="1"/>
              <a:t>visualisation</a:t>
            </a:r>
            <a:r>
              <a:rPr lang="en-US" sz="1800" dirty="0"/>
              <a:t>?</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89" y="883604"/>
            <a:ext cx="3362771" cy="165382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8572" t="10546" r="25078"/>
          <a:stretch/>
        </p:blipFill>
        <p:spPr>
          <a:xfrm>
            <a:off x="7056276" y="-74944"/>
            <a:ext cx="972108" cy="1407123"/>
          </a:xfrm>
          <a:prstGeom prst="rect">
            <a:avLst/>
          </a:prstGeom>
        </p:spPr>
      </p:pic>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093465"/>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a:buFont typeface="Arial" panose="020B0604020202020204" pitchFamily="34" charset="0"/>
              <a:buChar char="•"/>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endParaRPr lang="en-SG" altLang="zh-SG" sz="1600" dirty="0">
              <a:latin typeface="Arial" panose="020B0604020202020204" pitchFamily="34" charset="0"/>
              <a:ea typeface="ヒラギノ角ゴ Pro W3"/>
              <a:cs typeface="Arial" panose="020B0604020202020204" pitchFamily="34" charset="0"/>
            </a:endParaRPr>
          </a:p>
          <a:p>
            <a:pPr marL="0" indent="0"/>
            <a:r>
              <a:rPr lang="en-SG" altLang="zh-SG" sz="1600" dirty="0">
                <a:latin typeface="Arial" panose="020B0604020202020204" pitchFamily="34" charset="0"/>
                <a:ea typeface="ヒラギノ角ゴ Pro W3"/>
                <a:cs typeface="Arial" panose="020B0604020202020204" pitchFamily="34" charset="0"/>
              </a:rPr>
              <a:t>Only available on Tuesday night.</a:t>
            </a:r>
            <a:endParaRPr lang="en-SG" altLang="en-US" sz="1600" dirty="0">
              <a:latin typeface="Lucida Sans" panose="020B0602030504020204" pitchFamily="34" charset="0"/>
              <a:ea typeface="ヒラギノ角ゴ Pro W3"/>
              <a:cs typeface="ヒラギノ角ゴ Pro W3"/>
            </a:endParaRPr>
          </a:p>
        </p:txBody>
      </p:sp>
      <p:pic>
        <p:nvPicPr>
          <p:cNvPr id="8" name="Picture 7"/>
          <p:cNvPicPr>
            <a:picLocks/>
          </p:cNvPicPr>
          <p:nvPr/>
        </p:nvPicPr>
        <p:blipFill rotWithShape="1">
          <a:blip r:embed="rId5"/>
          <a:srcRect l="4326" t="16511" r="13775" b="5404"/>
          <a:stretch/>
        </p:blipFill>
        <p:spPr>
          <a:xfrm>
            <a:off x="4517995" y="2895786"/>
            <a:ext cx="3384779" cy="16842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12485</TotalTime>
  <Words>5004</Words>
  <Application>Microsoft Office PowerPoint</Application>
  <PresentationFormat>On-screen Show (16:9)</PresentationFormat>
  <Paragraphs>597</Paragraphs>
  <Slides>65</Slides>
  <Notes>21</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65</vt:i4>
      </vt:variant>
    </vt:vector>
  </HeadingPairs>
  <TitlesOfParts>
    <vt:vector size="80"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1_Office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SUSS Associate faculty: Dr Munish Kumar</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81</cp:revision>
  <dcterms:created xsi:type="dcterms:W3CDTF">2020-01-02T08:25:03Z</dcterms:created>
  <dcterms:modified xsi:type="dcterms:W3CDTF">2021-02-04T03:52:06Z</dcterms:modified>
</cp:coreProperties>
</file>