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4.xml" ContentType="application/vnd.openxmlformats-officedocument.presentationml.notesSlide+xml"/>
  <Override PartName="/ppt/tags/tag61.xml" ContentType="application/vnd.openxmlformats-officedocument.presentationml.tags+xml"/>
  <Override PartName="/ppt/notesSlides/notesSlide35.xml" ContentType="application/vnd.openxmlformats-officedocument.presentationml.notesSlide+xml"/>
  <Override PartName="/ppt/tags/tag62.xml" ContentType="application/vnd.openxmlformats-officedocument.presentationml.tags+xml"/>
  <Override PartName="/ppt/notesSlides/notesSlide3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4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3.xml" ContentType="application/vnd.openxmlformats-officedocument.presentationml.notesSlide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337" r:id="rId5"/>
    <p:sldId id="257" r:id="rId6"/>
    <p:sldId id="277" r:id="rId7"/>
    <p:sldId id="280" r:id="rId8"/>
    <p:sldId id="384" r:id="rId9"/>
    <p:sldId id="385" r:id="rId10"/>
    <p:sldId id="284" r:id="rId11"/>
    <p:sldId id="289" r:id="rId12"/>
    <p:sldId id="292" r:id="rId13"/>
    <p:sldId id="420" r:id="rId14"/>
    <p:sldId id="495" r:id="rId15"/>
    <p:sldId id="339" r:id="rId16"/>
    <p:sldId id="340" r:id="rId17"/>
    <p:sldId id="341" r:id="rId18"/>
    <p:sldId id="342" r:id="rId19"/>
    <p:sldId id="493" r:id="rId20"/>
    <p:sldId id="408" r:id="rId21"/>
    <p:sldId id="298" r:id="rId22"/>
    <p:sldId id="387" r:id="rId23"/>
    <p:sldId id="301" r:id="rId24"/>
    <p:sldId id="389" r:id="rId25"/>
    <p:sldId id="304" r:id="rId26"/>
    <p:sldId id="309" r:id="rId27"/>
    <p:sldId id="421" r:id="rId28"/>
    <p:sldId id="496" r:id="rId29"/>
    <p:sldId id="415" r:id="rId30"/>
    <p:sldId id="346" r:id="rId31"/>
    <p:sldId id="391" r:id="rId32"/>
    <p:sldId id="347" r:id="rId33"/>
    <p:sldId id="392" r:id="rId34"/>
    <p:sldId id="320" r:id="rId35"/>
    <p:sldId id="393" r:id="rId36"/>
    <p:sldId id="321" r:id="rId37"/>
    <p:sldId id="394" r:id="rId38"/>
    <p:sldId id="322" r:id="rId39"/>
    <p:sldId id="395" r:id="rId40"/>
    <p:sldId id="323" r:id="rId41"/>
    <p:sldId id="324" r:id="rId42"/>
    <p:sldId id="422" r:id="rId43"/>
    <p:sldId id="497" r:id="rId44"/>
    <p:sldId id="423" r:id="rId45"/>
    <p:sldId id="498" r:id="rId46"/>
    <p:sldId id="349" r:id="rId47"/>
    <p:sldId id="351" r:id="rId48"/>
    <p:sldId id="333" r:id="rId49"/>
    <p:sldId id="334" r:id="rId50"/>
    <p:sldId id="354" r:id="rId51"/>
    <p:sldId id="405" r:id="rId52"/>
    <p:sldId id="357" r:id="rId53"/>
    <p:sldId id="358" r:id="rId54"/>
    <p:sldId id="332" r:id="rId55"/>
    <p:sldId id="409" r:id="rId56"/>
    <p:sldId id="494" r:id="rId57"/>
    <p:sldId id="504" r:id="rId58"/>
    <p:sldId id="506" r:id="rId59"/>
    <p:sldId id="360" r:id="rId60"/>
    <p:sldId id="411" r:id="rId61"/>
    <p:sldId id="361" r:id="rId62"/>
    <p:sldId id="363" r:id="rId63"/>
    <p:sldId id="335" r:id="rId64"/>
    <p:sldId id="366" r:id="rId65"/>
    <p:sldId id="369" r:id="rId66"/>
    <p:sldId id="370" r:id="rId67"/>
    <p:sldId id="492" r:id="rId68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Tan Swee Chuan (SUSS)" initials="JTSC(" lastIdx="0" clrIdx="0">
    <p:extLst>
      <p:ext uri="{19B8F6BF-5375-455C-9EA6-DF929625EA0E}">
        <p15:presenceInfo xmlns:p15="http://schemas.microsoft.com/office/powerpoint/2012/main" userId="S-1-5-21-4120361604-2253236254-1653895524-25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70289" autoAdjust="0"/>
  </p:normalViewPr>
  <p:slideViewPr>
    <p:cSldViewPr snapToGrid="0">
      <p:cViewPr varScale="1">
        <p:scale>
          <a:sx n="80" d="100"/>
          <a:sy n="80" d="100"/>
        </p:scale>
        <p:origin x="62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202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4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6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632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978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034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584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918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856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2793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617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6312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652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23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8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958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6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4707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9770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464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95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9826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842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57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890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8225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239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67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915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546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306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57139-A143-42E8-82D5-56F89639B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A398C-AB64-4B75-A4A8-AC23FFCB8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6C143F-0CAE-4322-85F8-A84B2F2B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A2616B-02CE-4236-99D0-04116F8593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1002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hyperlink" Target="https://docs.python.org/3/library/functions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hyperlink" Target="https://www.w3schools.com/python/python_ref_string.asp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6" Type="http://schemas.openxmlformats.org/officeDocument/2006/relationships/hyperlink" Target="https://www.w3schools.com/python/python_ref_dictionary.asp" TargetMode="Externa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s://www.w3schools.com/python/python_ref_tuple.as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2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Data Types 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and Functions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838799"/>
            <a:ext cx="8468334" cy="609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two tuples: Tuple 1—The names of three people; Tuple 2—The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length of Tuple 1 and Tuple 2, respectively?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content in Tuple 1 and Tuple 2 with </a:t>
            </a:r>
            <a:r>
              <a:rPr lang="en-US" b="1" dirty="0"/>
              <a:t>for loops</a:t>
            </a:r>
            <a:r>
              <a:rPr lang="en-US" dirty="0"/>
              <a:t>, respectively.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Try to concatenate the two tuples.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96" y="-1"/>
            <a:ext cx="85574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for Students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0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838799"/>
            <a:ext cx="8468334" cy="609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two tuples: Tuple 1—The names of three people; Tuple 2—The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length of Tuple 1 and Tuple 2, respectively?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content in Tuple 1 and Tuple 2 with </a:t>
            </a:r>
            <a:r>
              <a:rPr lang="en-US" b="1" dirty="0"/>
              <a:t>for loops</a:t>
            </a:r>
            <a:r>
              <a:rPr lang="en-US" dirty="0"/>
              <a:t>, respectively.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Try to concatenate the two tuples.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96" y="-1"/>
            <a:ext cx="82989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58BCA-0380-1A4C-AA89-E9D2C9208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2" y="1553739"/>
            <a:ext cx="7001449" cy="480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918DE-9BBA-8044-B38C-191A1C044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3" y="2453758"/>
            <a:ext cx="7001449" cy="107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FE39A-ABFB-1843-9BF5-736ABE1D5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" y="3884077"/>
            <a:ext cx="7001449" cy="1745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8B93D-9DB7-9D46-90BE-16DCF270CD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" y="6176779"/>
            <a:ext cx="7001449" cy="5831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C85703-C43E-CB45-A782-06FADA60D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86" y="3884077"/>
            <a:ext cx="1348014" cy="10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70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Python list is just like a tuple with two main differences: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 are comma-separated and wrapped by a pair of square brackets.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Content is modifiable.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construct a Python list in a similar fashion like a tuple.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square brackets are not omittable.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Contents can be any type of objects: floats, integer, Booleans, strings, tuples, or even lists.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1" y="314981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specific elements in a list.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indexing and subsetting techniques for tuples are applicable to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57200" y="2314958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list_subset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list_name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 err="1"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B3309-46E8-416C-ABE3-A885E8AB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7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8"/>
            <a:ext cx="8468334" cy="4278517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specific list items by subsetting and assigning new values to them.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multiple indexing </a:t>
            </a:r>
            <a:r>
              <a:rPr lang="en-US" b="1" dirty="0"/>
              <a:t>to edit multiple items</a:t>
            </a:r>
            <a:r>
              <a:rPr lang="en-US" dirty="0"/>
              <a:t>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list of new values will occupy the locations within [start </a:t>
            </a:r>
            <a:r>
              <a:rPr lang="en-US" dirty="0" err="1"/>
              <a:t>index:end</a:t>
            </a:r>
            <a:r>
              <a:rPr lang="en-US" dirty="0"/>
              <a:t> index] </a:t>
            </a:r>
            <a:r>
              <a:rPr lang="en-US" dirty="0" err="1"/>
              <a:t>loactions</a:t>
            </a:r>
            <a:r>
              <a:rPr lang="en-US" dirty="0"/>
              <a:t> on the left-hand side. The list on the left-hand side will expand or shrink accordingly.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22077-5FF1-4E57-B910-7ADB373DDFCB}"/>
              </a:ext>
            </a:extLst>
          </p:cNvPr>
          <p:cNvSpPr/>
          <p:nvPr/>
        </p:nvSpPr>
        <p:spPr>
          <a:xfrm>
            <a:off x="457200" y="1744330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new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5D921-361E-47D9-9C97-EEDF54F1B8E6}"/>
              </a:ext>
            </a:extLst>
          </p:cNvPr>
          <p:cNvSpPr/>
          <p:nvPr/>
        </p:nvSpPr>
        <p:spPr>
          <a:xfrm>
            <a:off x="521898" y="3523068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list with new 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7A863-115A-43B5-81D5-FD27F22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Modify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85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47531-0843-BD06-8CEE-42519E1F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7" y="1432901"/>
            <a:ext cx="6775015" cy="41845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modifying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0621" y="3659215"/>
            <a:ext cx="1753886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2449114" y="5054760"/>
            <a:ext cx="2025493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Callout 17"/>
          <p:cNvSpPr/>
          <p:nvPr/>
        </p:nvSpPr>
        <p:spPr>
          <a:xfrm>
            <a:off x="5686595" y="2905520"/>
            <a:ext cx="2261652" cy="665510"/>
          </a:xfrm>
          <a:prstGeom prst="wedgeEllipseCallout">
            <a:avLst>
              <a:gd name="adj1" fmla="val -119661"/>
              <a:gd name="adj2" fmla="val 61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Replacement</a:t>
            </a:r>
            <a:endParaRPr lang="en-SG" dirty="0"/>
          </a:p>
        </p:txBody>
      </p:sp>
      <p:sp>
        <p:nvSpPr>
          <p:cNvPr id="19" name="Oval Callout 18"/>
          <p:cNvSpPr/>
          <p:nvPr/>
        </p:nvSpPr>
        <p:spPr>
          <a:xfrm>
            <a:off x="6672778" y="4561558"/>
            <a:ext cx="2261652" cy="665510"/>
          </a:xfrm>
          <a:prstGeom prst="wedgeEllipseCallout">
            <a:avLst>
              <a:gd name="adj1" fmla="val -145488"/>
              <a:gd name="adj2" fmla="val 28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&amp; expand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93201" y="1034848"/>
            <a:ext cx="3604450" cy="359808"/>
            <a:chOff x="3084313" y="3887727"/>
            <a:chExt cx="3460436" cy="359808"/>
          </a:xfrm>
        </p:grpSpPr>
        <p:sp>
          <p:nvSpPr>
            <p:cNvPr id="21" name="TextBox 2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98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393901"/>
            <a:ext cx="8468334" cy="4683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fruits[0:1] is a list ["Apple"]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To replace a list, we need a list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fruits[0:1] = ["Papaya"]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fruits[0] is a string, i.e., "Apple"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To replace a string, we need a string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fruits[0] = "Papaya"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subtle points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09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concatenate multiple lists into one by “adding” them together.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Addition operation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” is used to concatenate objects such as string, tuples, or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Concatenating lists is recommended if content and type of the lists are identical.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Even if the nature of the two lists is not identical, it is sometimes quite convenient to store the data in one list for later use.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172194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combined_list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26D0E-57D6-4A9F-A460-E2DF69C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Concatenate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81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189703"/>
            <a:ext cx="8468334" cy="4679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combined = fruits +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concatenating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633" y="1698532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["Apple", "Orange", "Banana"]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53" y="2413535"/>
            <a:ext cx="6990736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vegetables = ["Spinach", "Lettuce", "Cabbage"]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951" y="4122233"/>
            <a:ext cx="6708939" cy="99550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</a:rPr>
              <a:t>combined = ["Apple", "Orange", "Banana",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</a:rPr>
              <a:t>"Spinach", "Lettuce", "Cabbage"]</a:t>
            </a:r>
            <a:endParaRPr lang="en-SG" sz="3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1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Meaning and source of the elements in a concatenated list with different nature of data will become untraceable with 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two lists into a new list without combining the elements together.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element of the new list is a list and not a single value.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Define a new list by putting the list names as elements.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to refer to a whole sub-list.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Possible to trace back the origin and meaning of the data in the new list.</a:t>
            </a: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2986391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CBFFA9-7792-4A3D-B7B4-6C8AE83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16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6596" y="1133179"/>
            <a:ext cx="8468334" cy="3411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merge the two lists: combined = [fruits, vegetables]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merging lists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1275" y="1551342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["Apple", "Orange", "Banana"]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154" y="2130858"/>
            <a:ext cx="6990736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vegetables = ["Spinach", "Lettuce", "Cabbage"]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311" y="4662015"/>
            <a:ext cx="6708939" cy="995505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</a:rPr>
              <a:t>combined = [ ["Apple", "Orange", "Banana"],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</a:rPr>
              <a:t>["Spinach", "Lettuce", "Cabbage"] ]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434095" y="3444041"/>
            <a:ext cx="436735" cy="49787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87430" y="6247893"/>
            <a:ext cx="4296697" cy="366533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2nd element of combined is vegetables</a:t>
            </a:r>
            <a:endParaRPr lang="en-SG" sz="2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9372" y="3898468"/>
            <a:ext cx="4296697" cy="366533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1st element of combined is fruits</a:t>
            </a:r>
            <a:endParaRPr lang="en-SG" sz="2000" dirty="0">
              <a:latin typeface="Calibri Light" panose="020F0302020204030204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6200000" flipV="1">
            <a:off x="5493521" y="2293369"/>
            <a:ext cx="436735" cy="43800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37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loops to subset lists and print the items to the screen.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Include lists in the for-statement to print the list items instead of using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D435B-1C63-4EF3-983F-C4A58FABCB00}"/>
              </a:ext>
            </a:extLst>
          </p:cNvPr>
          <p:cNvSpPr/>
          <p:nvPr/>
        </p:nvSpPr>
        <p:spPr>
          <a:xfrm>
            <a:off x="457200" y="2486254"/>
            <a:ext cx="8229599" cy="739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700213">
              <a:tabLst>
                <a:tab pos="233045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C497C-0B54-414E-99F2-A4F04AFF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64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User-defined instead of pre-defined values for list items.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Let users enter their own data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US" dirty="0"/>
              <a:t> function.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Store the input into a list.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 not limit the number of entries and 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-loop with appropriate exit condition.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CF9F6-8BC2-41E0-BE7D-73B9A43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Enter Data to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96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two lists: List 1—The names of three people; List 2—The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the middle item in List 2.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items in List 2 with </a:t>
            </a:r>
            <a:r>
              <a:rPr lang="en-US" b="1" dirty="0"/>
              <a:t>for loop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Concatenate the two lists.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the two lists (including two sub-lists)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AE457D0-9D19-8C80-9A7C-0F15F5B5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-1"/>
            <a:ext cx="82989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for Students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794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two lists: List 1—The names of three people; List 2—The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the middle item in List 2.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items in List 2 with </a:t>
            </a:r>
            <a:r>
              <a:rPr lang="en-US" b="1" dirty="0"/>
              <a:t>for loop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Concatenate the two lists.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the two lists (including two sub-lists)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8493-A12D-6B4F-AA5C-497F62952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1" y="1690668"/>
            <a:ext cx="8284269" cy="571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B29E6-D945-3942-8621-8D59F38B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1" y="2604038"/>
            <a:ext cx="8284269" cy="681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2F0EB-E3A1-0C46-8C40-3CB0B7848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1" y="3614585"/>
            <a:ext cx="8284269" cy="96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05C780-CAFB-9947-8446-1235AFC74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1" y="4906860"/>
            <a:ext cx="8284269" cy="630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589B26-9B25-BB46-89A2-324BDF62C1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5829959"/>
            <a:ext cx="8284269" cy="609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704FB2-72E4-6C4D-9412-F461D33FC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98" y="3642858"/>
            <a:ext cx="1324429" cy="88060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AE457D0-9D19-8C80-9A7C-0F15F5B5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-1"/>
            <a:ext cx="82989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28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00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Define and Access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dictionary is an unordered set of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key:value</a:t>
            </a:r>
            <a:r>
              <a:rPr lang="en-US" dirty="0"/>
              <a:t> pairs.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keys must be unique within one dictionary.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key:value</a:t>
            </a:r>
            <a:r>
              <a:rPr lang="en-US" dirty="0"/>
              <a:t> pairs are separated by commas and wrapped in a pair of braces.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Dictionaries are indexed by keys, which are usually strings or numbers.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Extract values in a dictionary by the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586596" y="2923676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{"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457201" y="437743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value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86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Examples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Let us create a dictionary for the prices of our Fruits list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get the price of Apple, we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03124" y="1985760"/>
            <a:ext cx="8557343" cy="674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fruits_price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{"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 1.20,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0.70,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0.90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521898" y="375016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apple_price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fruits_price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43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Printing syntax for dictionaries is quite different from tuples and lists.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possible to use the key to extract a value, but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cannot refer to the keys.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.keys()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.values()</a:t>
            </a:r>
            <a:r>
              <a:rPr lang="en-US" dirty="0"/>
              <a:t> to extract the dictionary’s keys and values.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.item()</a:t>
            </a:r>
            <a:r>
              <a:rPr lang="en-US" dirty="0"/>
              <a:t> to extract all keys and values in the same step.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814020"/>
            <a:ext cx="8229599" cy="1047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.keys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206533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.items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C39448-1775-4C34-B41F-AFC9D57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2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Define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collection of values written as comma-separated items between a pair of round brackets.</a:t>
            </a:r>
            <a:endParaRPr lang="en-SG" u="sn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Tuples are not specifically designed for mathematical operations.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tuple is like a database record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Example: employee_A1 = </a:t>
            </a:r>
            <a:r>
              <a:rPr lang="it-IT" dirty="0"/>
              <a:t>("Jimmy Chow", "Engineer", "Grade 2")</a:t>
            </a: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items in a tuple can be numeric, string, or a mixture of both.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Useful when sharing data with others but not giving others the permission to edit the contents (aka, Immutable --- the contents cannot be changed)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0" y="2007716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element2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printing dictionaries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75666" y="1101459"/>
            <a:ext cx="8320850" cy="552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fruits_price.keys</a:t>
            </a:r>
            <a:r>
              <a:rPr lang="en-US" dirty="0"/>
              <a:t>(), we get the dictionary’s keys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fruits_price.values</a:t>
            </a:r>
            <a:r>
              <a:rPr lang="en-US" dirty="0"/>
              <a:t>(), we get the dictionary’s values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fruits_price.items</a:t>
            </a:r>
            <a:r>
              <a:rPr lang="en-US" dirty="0"/>
              <a:t>(), we get the dictionary’s keys and values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1607912"/>
            <a:ext cx="69639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dict_keys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3004000"/>
            <a:ext cx="69639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1.20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0.70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0.90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891976" y="4353854"/>
            <a:ext cx="7008244" cy="975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dict_items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([("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",1.20), 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0.70), 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0.90)])</a:t>
            </a:r>
          </a:p>
        </p:txBody>
      </p:sp>
    </p:spTree>
    <p:extLst>
      <p:ext uri="{BB962C8B-B14F-4D97-AF65-F5344CB8AC3E}">
        <p14:creationId xmlns:p14="http://schemas.microsoft.com/office/powerpoint/2010/main" val="1433195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dict_items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object contains tuples with keys and values as items.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and the index operator to print the contents.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Extend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so that indices are omitted when referring to dictionary items.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also iterate through any list created from a dictionary.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Two temporary storage variables instead of one are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 one for the key, one for the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354343"/>
            <a:ext cx="8229599" cy="816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element1, element2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 list(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.items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()):</a:t>
            </a:r>
          </a:p>
          <a:p>
            <a:pPr marL="717550"/>
            <a:r>
              <a:rPr lang="en-US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C4C7F-AD2C-45CA-A5DB-93211E1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 Dictionaries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556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printing dictionary items</a:t>
            </a:r>
            <a:endParaRPr lang="en-SG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86596" y="1491886"/>
            <a:ext cx="8468334" cy="301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Printing the items of our </a:t>
            </a:r>
            <a:r>
              <a:rPr lang="en-US" dirty="0" err="1"/>
              <a:t>fruits_price</a:t>
            </a:r>
            <a:r>
              <a:rPr lang="en-US" dirty="0"/>
              <a:t> dictionary</a:t>
            </a:r>
            <a:endParaRPr lang="en-S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8A6-D539-FFDF-B133-CAE82FE3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7" y="1942893"/>
            <a:ext cx="578248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3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Change a value of a dictionary by assigning a new value to a certain key.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value can be a numeric value, a character string, a tuple, or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342087"/>
            <a:ext cx="8229599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86351C-9130-47D6-A05F-3BFD142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749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708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us change the price of Apple from 1.20 to 120.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Verify that the price of Apple is 120 in </a:t>
            </a:r>
            <a:r>
              <a:rPr lang="en-US" dirty="0" err="1"/>
              <a:t>Fruits_Price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editing dictionary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8180" y="1978294"/>
            <a:ext cx="4596581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6213"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ruits_price</a:t>
            </a:r>
            <a:r>
              <a:rPr lang="en-SG" sz="20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Apple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120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14432-1745-30A8-0547-83C79298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3617247"/>
            <a:ext cx="577295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9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Editing a key in a dictionary is not straightforward.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keys are immutable and cannot be changed directly.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Instead, we can create a new key in a dictionary, take over the values from the old key, and then delete the old key.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syntax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del</a:t>
            </a:r>
            <a:r>
              <a:rPr lang="en-US" dirty="0"/>
              <a:t> deletes an object in Python, including a dictionary key.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Once an object is deleted, it will no longer be available in the 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429000"/>
            <a:ext cx="8229599" cy="433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B4E21-FBF7-49C2-AA64-D14ED1A8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Dictionary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29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deleting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005" y="1406232"/>
            <a:ext cx="544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the key, Apple, in </a:t>
            </a:r>
            <a:r>
              <a:rPr lang="en-US" dirty="0" err="1"/>
              <a:t>fruits_price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005" y="3008960"/>
            <a:ext cx="544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Verify the key, Apple, is deleted from </a:t>
            </a:r>
            <a:r>
              <a:rPr lang="en-US" dirty="0" err="1"/>
              <a:t>fruits_price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3B3C2-E6C5-3C48-378C-B6983B6C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069280"/>
            <a:ext cx="2724530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DA63F-A4C7-24E9-E8D6-3197CDDD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3730819"/>
            <a:ext cx="284837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5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add a dictionary key, we simply assign a value to a new key.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syntax is just the same as the syntax to edit an existing key.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only difference is that the key in the index operator must be a new one here, and an existing one for editing.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45579"/>
            <a:ext cx="8229599" cy="52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dictionary_name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 key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"]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28918-7035-49EF-A8F6-5A4840F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Items to Dictionary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0309A-55AA-ED05-F4DF-5EB5E3AE6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576" y="3830871"/>
            <a:ext cx="3562847" cy="876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4319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merge two dictionaries, Python offers two options.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Python version 3.9 onwards uses the “Bitwise Or” operator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” to merge two dictionaries: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Python version 3.5 onwards: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45724"/>
            <a:ext cx="8229599" cy="468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new_dictionary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dictionary1 | dictionary2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40630-C84D-4293-82D0-7E7ECB104F7B}"/>
              </a:ext>
            </a:extLst>
          </p:cNvPr>
          <p:cNvSpPr/>
          <p:nvPr/>
        </p:nvSpPr>
        <p:spPr>
          <a:xfrm>
            <a:off x="457200" y="3357914"/>
            <a:ext cx="8229599" cy="468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new_dictionary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{**dictionary1, **dictionary2}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AF04-7142-4E71-9E3E-95C9DDAE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Merge 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727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one dictionary: Keys—The names of three people; Values—The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keys of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values of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Extract all keys and values of the dictionary at the same time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dictionary items line by line with for loops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5B56712-9399-1C0F-3D8E-21685215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-1"/>
            <a:ext cx="82989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for Students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47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specific elements in a tuple.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index begins with 0 and ends with the number of elements minus 1.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subset multiple elements, put the start and end indices, connected by a colon in the index operator.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Important: The end index 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included in the subsetting procedure.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Apply negative indices to access elements starting from the last element.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57200" y="2944222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tuple_subset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 err="1"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5D6B9-096C-4B0C-A816-4ECEBB04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and Index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32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one dictionary: Keys—The names of three people; Values—The ages of the three people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keys of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the values of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Extract all keys and values of the dictionary at the same time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Print dictionary items line by line with for loops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40EBB-2895-D345-BD0A-9546AF8E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1730829"/>
            <a:ext cx="8251614" cy="48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DD3DD-190E-5A4C-BD06-F92B78778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2566789"/>
            <a:ext cx="8251614" cy="665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BC39C-CC24-184D-B4D8-10229232B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3521499"/>
            <a:ext cx="8251614" cy="6640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78F6F3-A2DB-144F-8BCF-5C8EAEB5F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4412014"/>
            <a:ext cx="8251614" cy="655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5A5E15-4229-8E43-8A47-6FDC4C00E5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0" y="5459995"/>
            <a:ext cx="8251614" cy="98343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5B56712-9399-1C0F-3D8E-21685215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-1"/>
            <a:ext cx="82989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69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the value of the middle item in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Delete the middle item in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 another item (</a:t>
            </a:r>
            <a:r>
              <a:rPr lang="en-SG" dirty="0"/>
              <a:t>'</a:t>
            </a:r>
            <a:r>
              <a:rPr lang="en-US" dirty="0"/>
              <a:t>name</a:t>
            </a:r>
            <a:r>
              <a:rPr lang="en-SG" dirty="0"/>
              <a:t>'</a:t>
            </a:r>
            <a:r>
              <a:rPr lang="en-US" dirty="0"/>
              <a:t>:age) to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a new ('</a:t>
            </a:r>
            <a:r>
              <a:rPr lang="en-US" dirty="0" err="1"/>
              <a:t>name':age</a:t>
            </a:r>
            <a:r>
              <a:rPr lang="en-US" dirty="0"/>
              <a:t>) dictionary with two items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the two dictionaries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885F84C-4082-16BE-010A-B2EEBB3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-1"/>
            <a:ext cx="8657765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for Students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9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02531" y="1045030"/>
            <a:ext cx="8468334" cy="561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Modify the value of the middle item in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Delete the middle item in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 another item (</a:t>
            </a:r>
            <a:r>
              <a:rPr lang="en-SG" dirty="0"/>
              <a:t>'</a:t>
            </a:r>
            <a:r>
              <a:rPr lang="en-US" dirty="0"/>
              <a:t>name</a:t>
            </a:r>
            <a:r>
              <a:rPr lang="en-SG" dirty="0"/>
              <a:t>'</a:t>
            </a:r>
            <a:r>
              <a:rPr lang="en-US" dirty="0"/>
              <a:t>:age) to the dictionary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a new ('</a:t>
            </a:r>
            <a:r>
              <a:rPr lang="en-US" dirty="0" err="1"/>
              <a:t>name':age</a:t>
            </a:r>
            <a:r>
              <a:rPr lang="en-US" dirty="0"/>
              <a:t>) dictionary with two items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Merge the two dictionaries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139BA-0DAC-3443-88B6-B8DBF6BB7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6" y="1387929"/>
            <a:ext cx="7621885" cy="652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E30A16-AD99-A448-BE24-A2DE39533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6" y="2301992"/>
            <a:ext cx="7621885" cy="660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76F05-B20E-094C-8A21-7F4693771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5" y="3223767"/>
            <a:ext cx="7621885" cy="6297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47997-133A-6E40-9D47-6E8021804F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5" y="4247535"/>
            <a:ext cx="7621885" cy="397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99AD07-5431-8445-B989-ED9E44E9C6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5" y="5141340"/>
            <a:ext cx="7621885" cy="110884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4885F84C-4082-16BE-010A-B2EEBB3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23751"/>
            <a:ext cx="855740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71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Integrated Methods and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237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are routine programs for value processing.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are passed on to functions as arguments/parameters and results will be returned as output to the user.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int()</a:t>
            </a:r>
            <a:r>
              <a:rPr lang="en-US" dirty="0"/>
              <a:t> removes all decimal digits of a value and returns an integer as result.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196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Built-in functions are integrated in Python, 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Here is a list of all Python built-in functions in alphabetical order.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(Source: </a:t>
            </a:r>
            <a:r>
              <a:rPr lang="en-SG" sz="1400" u="sng" dirty="0"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https://docs.python.org/3/library/functions.html</a:t>
            </a:r>
            <a:r>
              <a:rPr lang="en-SG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30429B-8554-464D-B13B-F6D4DB09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1337"/>
              </p:ext>
            </p:extLst>
          </p:nvPr>
        </p:nvGraphicFramePr>
        <p:xfrm>
          <a:off x="530940" y="2191302"/>
          <a:ext cx="8155860" cy="396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172">
                  <a:extLst>
                    <a:ext uri="{9D8B030D-6E8A-4147-A177-3AD203B41FA5}">
                      <a16:colId xmlns:a16="http://schemas.microsoft.com/office/drawing/2014/main" val="3836983470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459439320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3562017812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1378366044"/>
                    </a:ext>
                  </a:extLst>
                </a:gridCol>
                <a:gridCol w="1631172">
                  <a:extLst>
                    <a:ext uri="{9D8B030D-6E8A-4147-A177-3AD203B41FA5}">
                      <a16:colId xmlns:a16="http://schemas.microsoft.com/office/drawing/2014/main" val="2783267235"/>
                    </a:ext>
                  </a:extLst>
                </a:gridCol>
              </a:tblGrid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abs()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all()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any()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ascii()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bin()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596971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bool()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breakpoint()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bytearray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bytes()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callable()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7542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chr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classmethod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compile()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complex()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delattr()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61367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dict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divmod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enumerate()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eval()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71431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exec()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filter()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float()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format()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frozenset()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648653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getattr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globals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hasattr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hash()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help()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0909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hex()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id()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input()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int()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isinstance()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799290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issubclass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iter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len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list()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locals()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61776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map()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max()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memoryview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min()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next()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430769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object()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oct()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open()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ord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pow()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55385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print()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property()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range()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repr()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reversed()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1964334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round()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set()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setattr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slice()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sorted()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69622"/>
                  </a:ext>
                </a:extLst>
              </a:tr>
              <a:tr h="275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>
                          <a:effectLst/>
                        </a:rPr>
                        <a:t>staticmethod</a:t>
                      </a:r>
                      <a:r>
                        <a:rPr lang="en-SG" sz="1800" u="none" strike="noStrike" dirty="0">
                          <a:effectLst/>
                        </a:rPr>
                        <a:t>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str()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sum()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super()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tuple()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148581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type()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vars()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zip()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__import__()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9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441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Built-In Methods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Methods are routines that are applied to the objects they are attached to.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.format()</a:t>
            </a:r>
            <a:r>
              <a:rPr lang="en-US" dirty="0"/>
              <a:t> for formatting string,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.keys()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.values()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.items()</a:t>
            </a:r>
            <a:r>
              <a:rPr lang="en-US" dirty="0"/>
              <a:t> for dictionaries.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Methods return results to the program once they are applied on defined objects during runtime.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method is only applicable to certain object types.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list of some common methods can be found on: </a:t>
            </a:r>
          </a:p>
          <a:p>
            <a:pPr marL="354013" indent="0">
              <a:buNone/>
              <a:tabLst>
                <a:tab pos="354013" algn="l"/>
              </a:tabLst>
            </a:pPr>
            <a:r>
              <a:rPr lang="en-US" dirty="0">
                <a:hlinkClick r:id="rId4"/>
              </a:rPr>
              <a:t>https://www.w3schools.com/python/python_ref_tuple.asp</a:t>
            </a:r>
            <a:r>
              <a:rPr lang="en-US" dirty="0"/>
              <a:t>  </a:t>
            </a:r>
            <a:r>
              <a:rPr lang="en-US" dirty="0">
                <a:hlinkClick r:id="rId5"/>
              </a:rPr>
              <a:t>https://www.w3schools.com/python/python_ref_list.asp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https://www.w3schools.com/python/python_ref_dictionary.asp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https://www.w3schools.com/python/python_ref_string.asp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435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can we get the information on the components of a built-in function or method before applying them in our program?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avoid the use of functions or methods and write such routines by ourselves?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670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4179021"/>
          </a:xfrm>
        </p:spPr>
        <p:txBody>
          <a:bodyPr>
            <a:normAutofit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can we get the information on the components of a built-in function or method before applying them in our program?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 the help() command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l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avoid the use of functions or methods and write such routines by ourselves?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user-written functions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83" t="46956" r="51343" b="38641"/>
          <a:stretch/>
        </p:blipFill>
        <p:spPr>
          <a:xfrm>
            <a:off x="2336800" y="2362200"/>
            <a:ext cx="4402666" cy="1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8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User-defined functions are functions that we write to suit our own needs.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They will only be executed when they are called from the main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function usually consists of four parts: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Function name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Instructions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Output object (or value)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index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92133" y="1189702"/>
            <a:ext cx="8468334" cy="505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Suppose we have a tuple of fruits, named as Fruits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index this tuple using a positive index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Alternatively, we can refer to elements of this tuple using a negative index</a:t>
            </a:r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651295" y="3021558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("Apple", "Orange", "Banana")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56377" y="3638533"/>
            <a:ext cx="4127649" cy="359808"/>
            <a:chOff x="3084313" y="3887727"/>
            <a:chExt cx="3460436" cy="359808"/>
          </a:xfrm>
        </p:grpSpPr>
        <p:sp>
          <p:nvSpPr>
            <p:cNvPr id="11" name="TextBox 1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13527" y="476678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("Apple", "Orange", "Banana")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47089" y="5436308"/>
            <a:ext cx="3899286" cy="353962"/>
            <a:chOff x="4282340" y="3887727"/>
            <a:chExt cx="3460436" cy="353962"/>
          </a:xfrm>
        </p:grpSpPr>
        <p:sp>
          <p:nvSpPr>
            <p:cNvPr id="20" name="TextBox 19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-3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-2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4856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-1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51295" y="1578673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("Apple", "Orange", "Banana")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08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139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 “outsourcing” of main program parts to functions because of “program cleanliness”.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Debugging is challenging if the code jumps between main program and functions.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Rules of thumb for using user-defined functions: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Same routine appears more than once in main program.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Combination of various functions is used on multiple occasions.</a:t>
            </a:r>
          </a:p>
          <a:p>
            <a:pPr marL="806450" lvl="1" indent="-4572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Increase of main program’s efficiency.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A26FE1-FDF7-456F-9FE7-C9318801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-1"/>
            <a:ext cx="8479583" cy="838800"/>
          </a:xfrm>
        </p:spPr>
        <p:txBody>
          <a:bodyPr/>
          <a:lstStyle/>
          <a:p>
            <a:r>
              <a:rPr lang="en-SG" dirty="0"/>
              <a:t>Correct Use of User-Defined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65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Syntax of 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dirty="0"/>
              <a:t>-syntax indicates the definition of a function: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are called in the main program by integrating the function name with the arguments at an appropriate place.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684FD-735A-4F11-9C81-33B6B22497B7}"/>
              </a:ext>
            </a:extLst>
          </p:cNvPr>
          <p:cNvSpPr/>
          <p:nvPr/>
        </p:nvSpPr>
        <p:spPr>
          <a:xfrm>
            <a:off x="457201" y="1950283"/>
            <a:ext cx="8229599" cy="989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95350" algn="l">
              <a:spcBef>
                <a:spcPts val="600"/>
              </a:spcBef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function_name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 marL="895350" algn="l">
              <a:tabLst>
                <a:tab pos="1435100" algn="l"/>
              </a:tabLst>
            </a:pP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95350">
              <a:tabLst>
                <a:tab pos="143510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694F-EEAF-4EE2-9476-7AB6C02848AB}"/>
              </a:ext>
            </a:extLst>
          </p:cNvPr>
          <p:cNvSpPr/>
          <p:nvPr/>
        </p:nvSpPr>
        <p:spPr>
          <a:xfrm>
            <a:off x="457201" y="3914715"/>
            <a:ext cx="8229599" cy="1602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411538" indent="-2516188" algn="l">
              <a:tabLst>
                <a:tab pos="4163695" algn="l"/>
              </a:tabLst>
            </a:pPr>
            <a:r>
              <a:rPr lang="en-SG" sz="2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 (Main program)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11538" indent="-2516188" algn="l"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function_name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argument2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object2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11538" indent="-2516188" algn="l">
              <a:tabLst>
                <a:tab pos="9239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11538" indent="-2516188"/>
            <a:r>
              <a:rPr lang="en-US" sz="20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 (Continue with main program)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5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user-defined functions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42BC7-5B32-E759-ABC3-8A614D73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6" y="1930955"/>
            <a:ext cx="7606243" cy="27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3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0999C9-0E5A-6908-FB23-D60C1BF87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4" y="1410958"/>
            <a:ext cx="8468334" cy="3012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write user-defined functions that enable users to perform addition, subtraction, multiplication, and division with two input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 the user-defined functions in your main </a:t>
            </a:r>
            <a:r>
              <a:rPr lang="en-US" dirty="0" err="1"/>
              <a:t>programme</a:t>
            </a:r>
            <a:r>
              <a:rPr lang="en-US" dirty="0"/>
              <a:t> and display the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86962-2503-A1CA-AA5C-E4C82A8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4" y="190005"/>
            <a:ext cx="8468334" cy="838800"/>
          </a:xfrm>
        </p:spPr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for Students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912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0999C9-0E5A-6908-FB23-D60C1BF87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4" y="1410958"/>
            <a:ext cx="8468334" cy="3012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86962-2503-A1CA-AA5C-E4C82A8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4" y="190005"/>
            <a:ext cx="8468334" cy="838800"/>
          </a:xfrm>
        </p:spPr>
        <p:txBody>
          <a:bodyPr/>
          <a:lstStyle/>
          <a:p>
            <a:r>
              <a:rPr lang="en-SG" dirty="0"/>
              <a:t>Example Program (Answers)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692DD-7798-7D4C-9551-D066D4AD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49" y="2376587"/>
            <a:ext cx="2743199" cy="1581374"/>
          </a:xfrm>
          <a:prstGeom prst="rect">
            <a:avLst/>
          </a:prstGeom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EDCF646E-7CDE-7845-BE29-CF8B3A0BD784}"/>
              </a:ext>
            </a:extLst>
          </p:cNvPr>
          <p:cNvSpPr txBox="1">
            <a:spLocks/>
          </p:cNvSpPr>
          <p:nvPr/>
        </p:nvSpPr>
        <p:spPr>
          <a:xfrm>
            <a:off x="644534" y="1563358"/>
            <a:ext cx="8468334" cy="39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Hints: Partial program—Perform addition, subtraction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6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0999C9-0E5A-6908-FB23-D60C1BF87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4" y="1410958"/>
            <a:ext cx="8468334" cy="3012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86962-2503-A1CA-AA5C-E4C82A8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4" y="190005"/>
            <a:ext cx="8468334" cy="838800"/>
          </a:xfrm>
        </p:spPr>
        <p:txBody>
          <a:bodyPr/>
          <a:lstStyle/>
          <a:p>
            <a:r>
              <a:rPr lang="en-SG" dirty="0"/>
              <a:t>Example Program (Answers)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EDCF646E-7CDE-7845-BE29-CF8B3A0BD784}"/>
              </a:ext>
            </a:extLst>
          </p:cNvPr>
          <p:cNvSpPr txBox="1">
            <a:spLocks/>
          </p:cNvSpPr>
          <p:nvPr/>
        </p:nvSpPr>
        <p:spPr>
          <a:xfrm>
            <a:off x="644534" y="1563358"/>
            <a:ext cx="8468334" cy="39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Full Answer: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92D6C-34E3-D148-95AB-38EBD4BD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00" y="1028804"/>
            <a:ext cx="4243975" cy="58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6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appropriate for us to write a user-defined function?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444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appropriate for us to write a user-defined function?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E.g., break very complex codes into chunks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50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Modules, Packages and Libraries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sz="3200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(This section is for your information only because you are using Anaconda3)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17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Modules, Packages,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Python packages are like directories of Python scripts, or modules.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Modules specify functions, methods, and object types to solve certain tasks.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Packages may contain sub-packages or regular modules.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Packages of standard libraries are already installed in Python.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Library is a collection of codes to perform specific tasks without writing our own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7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492133" y="1189702"/>
            <a:ext cx="8468334" cy="505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Returning to our tuple named as ‘fruits’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fruits_subset</a:t>
            </a:r>
            <a:r>
              <a:rPr lang="en-US" dirty="0"/>
              <a:t> = fruits[0:2], obtain all elements except index 2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fruits_subset</a:t>
            </a:r>
            <a:r>
              <a:rPr lang="en-US" dirty="0"/>
              <a:t> = fruits[-3:-1], obtain all elements except index -1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subset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296" y="1610629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latin typeface="Calibri Light" panose="020F0302020204030204" pitchFamily="34" charset="0"/>
              </a:rPr>
              <a:t>fruits = ("Apple", "Orange", "Banana")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295" y="3021558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 err="1">
                <a:latin typeface="Calibri Light" panose="020F0302020204030204" pitchFamily="34" charset="0"/>
              </a:rPr>
              <a:t>fruits_subset</a:t>
            </a:r>
            <a:r>
              <a:rPr lang="en-US" sz="3000" dirty="0">
                <a:latin typeface="Calibri Light" panose="020F0302020204030204" pitchFamily="34" charset="0"/>
              </a:rPr>
              <a:t> = ("Apple", "Orange")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5781" y="3333135"/>
            <a:ext cx="914400" cy="91440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85411" y="3536689"/>
            <a:ext cx="2436499" cy="359807"/>
            <a:chOff x="3084313" y="3887728"/>
            <a:chExt cx="2085947" cy="359807"/>
          </a:xfrm>
        </p:grpSpPr>
        <p:sp>
          <p:nvSpPr>
            <p:cNvPr id="11" name="TextBox 10"/>
            <p:cNvSpPr txBox="1"/>
            <p:nvPr/>
          </p:nvSpPr>
          <p:spPr>
            <a:xfrm>
              <a:off x="3084313" y="3893574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0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latin typeface="Calibri Light" panose="020F0302020204030204" pitchFamily="34" charset="0"/>
                </a:rPr>
                <a:t>Index 1</a:t>
              </a:r>
              <a:endParaRPr lang="en-SG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52220" y="485341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 err="1">
                <a:latin typeface="Calibri Light" panose="020F0302020204030204" pitchFamily="34" charset="0"/>
              </a:rPr>
              <a:t>fruits_subset</a:t>
            </a:r>
            <a:r>
              <a:rPr lang="en-US" sz="3000" dirty="0">
                <a:latin typeface="Calibri Light" panose="020F0302020204030204" pitchFamily="34" charset="0"/>
              </a:rPr>
              <a:t> = ("Apple", "Orange")</a:t>
            </a:r>
            <a:endParaRPr lang="en-SG" sz="30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9838" y="5534894"/>
            <a:ext cx="6538975" cy="570272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r>
              <a:rPr lang="en-US" sz="3000" dirty="0">
                <a:solidFill>
                  <a:srgbClr val="7030A0"/>
                </a:solidFill>
                <a:latin typeface="Calibri Light" panose="020F0302020204030204" pitchFamily="34" charset="0"/>
              </a:rPr>
              <a:t>fruits = ("Apple", "Orange", "Banana")</a:t>
            </a:r>
            <a:endParaRPr lang="en-SG" sz="3000" dirty="0">
              <a:solidFill>
                <a:srgbClr val="7030A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72907" y="6177713"/>
            <a:ext cx="3968442" cy="353962"/>
            <a:chOff x="4282340" y="3887727"/>
            <a:chExt cx="3521809" cy="353962"/>
          </a:xfrm>
        </p:grpSpPr>
        <p:sp>
          <p:nvSpPr>
            <p:cNvPr id="22" name="TextBox 21"/>
            <p:cNvSpPr txBox="1"/>
            <p:nvPr/>
          </p:nvSpPr>
          <p:spPr>
            <a:xfrm>
              <a:off x="4282340" y="3887728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-3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568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-2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16229" y="3887727"/>
              <a:ext cx="887920" cy="35396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libri Light" panose="020F0302020204030204" pitchFamily="34" charset="0"/>
                </a:rPr>
                <a:t>Index -1</a:t>
              </a:r>
              <a:endParaRPr lang="en-SG" dirty="0">
                <a:solidFill>
                  <a:srgbClr val="7030A0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41289" y="5582196"/>
            <a:ext cx="2851355" cy="96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476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Packages 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we can choose to import the entire package or a specific module of the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an alias to refer to a specific package or module from thereon in the program.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Alias is advantageous if the package or module has a very long 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079C-E95D-40B2-AD0D-5A757A41E90E}"/>
              </a:ext>
            </a:extLst>
          </p:cNvPr>
          <p:cNvSpPr/>
          <p:nvPr/>
        </p:nvSpPr>
        <p:spPr>
          <a:xfrm>
            <a:off x="457201" y="2108035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54013">
              <a:tabLst>
                <a:tab pos="4163695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package_alias</a:t>
            </a:r>
            <a:endParaRPr lang="en-SG" sz="2000" dirty="0">
              <a:solidFill>
                <a:srgbClr val="632423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4013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module_alias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865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 with pip/pip3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More Python packages are available on the internet.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Download and install them by the pip or pip3 Python package.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PowerShell or Command Prompt as well (or similar terminal apps from other operation systems) to execute the following command: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“pip3” is a newer version of “pip”. Use either one for the installation.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8E1D-F129-4226-8736-758E36DE34CA}"/>
              </a:ext>
            </a:extLst>
          </p:cNvPr>
          <p:cNvSpPr/>
          <p:nvPr/>
        </p:nvSpPr>
        <p:spPr>
          <a:xfrm>
            <a:off x="457201" y="3042591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15265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045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and Uninstall Packages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update/upgrade a package, we need to type the following syntax in the terminal apps.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Uninstall a package by the command: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8E1D-F129-4226-8736-758E36DE34CA}"/>
              </a:ext>
            </a:extLst>
          </p:cNvPr>
          <p:cNvSpPr/>
          <p:nvPr/>
        </p:nvSpPr>
        <p:spPr>
          <a:xfrm>
            <a:off x="457201" y="2039700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--upgrade </a:t>
            </a:r>
          </a:p>
          <a:p>
            <a:pPr marL="143510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upgrade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686E7-50F3-4D8E-866D-BA8A3B19FDE5}"/>
              </a:ext>
            </a:extLst>
          </p:cNvPr>
          <p:cNvSpPr/>
          <p:nvPr/>
        </p:nvSpPr>
        <p:spPr>
          <a:xfrm>
            <a:off x="457201" y="3406877"/>
            <a:ext cx="8229599" cy="772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 algn="l">
              <a:spcBef>
                <a:spcPts val="600"/>
              </a:spcBef>
              <a:spcAft>
                <a:spcPts val="600"/>
              </a:spcAft>
              <a:tabLst>
                <a:tab pos="416242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 uninstall 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435100">
              <a:tabLst>
                <a:tab pos="416242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 pip3 uninstall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package_name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605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Packages in Python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294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Here are some common packages for data analytics in Python.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B9EA2-C897-49A8-881B-9ED9D00A5392}"/>
              </a:ext>
            </a:extLst>
          </p:cNvPr>
          <p:cNvGraphicFramePr>
            <a:graphicFrameLocks noGrp="1"/>
          </p:cNvGraphicFramePr>
          <p:nvPr/>
        </p:nvGraphicFramePr>
        <p:xfrm>
          <a:off x="1105338" y="1891055"/>
          <a:ext cx="7542924" cy="398863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06127">
                  <a:extLst>
                    <a:ext uri="{9D8B030D-6E8A-4147-A177-3AD203B41FA5}">
                      <a16:colId xmlns:a16="http://schemas.microsoft.com/office/drawing/2014/main" val="3165408696"/>
                    </a:ext>
                  </a:extLst>
                </a:gridCol>
                <a:gridCol w="5736797">
                  <a:extLst>
                    <a:ext uri="{9D8B030D-6E8A-4147-A177-3AD203B41FA5}">
                      <a16:colId xmlns:a16="http://schemas.microsoft.com/office/drawing/2014/main" val="3639907538"/>
                    </a:ext>
                  </a:extLst>
                </a:gridCol>
              </a:tblGrid>
              <a:tr h="49942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100" dirty="0">
                          <a:effectLst/>
                        </a:rPr>
                        <a:t>Package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624" marR="96624" marT="57035" marB="57035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100" dirty="0">
                          <a:effectLst/>
                        </a:rPr>
                        <a:t>Description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624" marR="96624" marT="57035" marB="57035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3304435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matplotlib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Creates data visualisation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5377916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NumPy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Manages multi-dimensional arrays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6313035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pandas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Handles two-dimensional data tables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724447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dirty="0">
                          <a:effectLst/>
                        </a:rPr>
                        <a:t>pendulum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Provides complex coding for dates and times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628798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dirty="0">
                          <a:effectLst/>
                        </a:rPr>
                        <a:t>requests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Sends HTTP requests from Python code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3001784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sciki</a:t>
                      </a:r>
                      <a:r>
                        <a:rPr lang="en-SG" sz="2100" b="0" dirty="0">
                          <a:effectLst/>
                        </a:rPr>
                        <a:t>t-learn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Provides tools of data analytics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961270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scipy</a:t>
                      </a:r>
                      <a:endParaRPr lang="en-SG" sz="2100" b="0" u="non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Carries out scientific and technical computations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700138"/>
                  </a:ext>
                </a:extLst>
              </a:tr>
              <a:tr h="436151">
                <a:tc>
                  <a:txBody>
                    <a:bodyPr/>
                    <a:lstStyle/>
                    <a:p>
                      <a:pPr algn="l"/>
                      <a:r>
                        <a:rPr lang="en-SG" sz="2100" b="0" u="none" strike="noStrike" dirty="0">
                          <a:effectLst/>
                        </a:rPr>
                        <a:t>sqlite</a:t>
                      </a:r>
                      <a:r>
                        <a:rPr lang="en-SG" sz="2100" b="0" dirty="0">
                          <a:effectLst/>
                        </a:rPr>
                        <a:t>3</a:t>
                      </a:r>
                      <a:endParaRPr lang="en-SG" sz="21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100" dirty="0">
                          <a:effectLst/>
                        </a:rPr>
                        <a:t>Manages SQL database in Python</a:t>
                      </a:r>
                      <a:endParaRPr lang="en-SG" sz="2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468" marR="72468" marT="57035" marB="5703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88849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6539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5511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Tuple:</a:t>
            </a:r>
          </a:p>
          <a:p>
            <a:r>
              <a:rPr lang="en-US" dirty="0"/>
              <a:t>	https://www.w3schools.com/python/python_tuples.asp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List:</a:t>
            </a:r>
          </a:p>
          <a:p>
            <a:r>
              <a:rPr lang="en-US" dirty="0"/>
              <a:t>	https://www.w3schools.com/python/python_lists.asp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Dictionary:</a:t>
            </a:r>
          </a:p>
          <a:p>
            <a:r>
              <a:rPr lang="en-US" dirty="0"/>
              <a:t>	https://www.w3schools.com/python/python_dictionaries.asp</a:t>
            </a:r>
            <a:endParaRPr lang="en-US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Functions:</a:t>
            </a:r>
          </a:p>
          <a:p>
            <a:r>
              <a:rPr lang="en-US" dirty="0"/>
              <a:t>	https://www.w3schools.com/python/python_dictionaries.asp</a:t>
            </a:r>
            <a:endParaRPr lang="en-US" i="1" u="sng" dirty="0"/>
          </a:p>
          <a:p>
            <a:endParaRPr lang="en-US" i="1" u="sng" dirty="0"/>
          </a:p>
          <a:p>
            <a:pPr algn="just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Online Learning Platform </a:t>
            </a:r>
            <a:r>
              <a:rPr lang="en-SG"/>
              <a:t>(Optional)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22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Recall: Tuples are immutable.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of a tuple cannot be changed.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are also not allowed to add a new value to an existing tuple.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CD45C-6650-46A8-A618-5A20264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Edit and Concatenate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46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length of a tuple is the number of elements in it.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as an index to subset a tuple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Control the indexing so that the indices do not get out of range.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88645-E08F-4F50-A72B-36338219E37D}"/>
              </a:ext>
            </a:extLst>
          </p:cNvPr>
          <p:cNvSpPr/>
          <p:nvPr/>
        </p:nvSpPr>
        <p:spPr>
          <a:xfrm>
            <a:off x="457200" y="2757409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tuple_length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53DEC-596C-4CFC-9D6A-40B5602D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Length of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1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Tuple elements are can accessible by running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iteratively.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Put the name of the tuple in the for-statement directly.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also applicable to lists and dictionaries.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88645-E08F-4F50-A72B-36338219E37D}"/>
              </a:ext>
            </a:extLst>
          </p:cNvPr>
          <p:cNvSpPr/>
          <p:nvPr/>
        </p:nvSpPr>
        <p:spPr>
          <a:xfrm>
            <a:off x="457200" y="2295292"/>
            <a:ext cx="8229599" cy="671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tuple_name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21526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D323F-6413-4C3D-A4E0-011CD17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For-Loops and 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2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91.3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BULLET_19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ARTICULATE_AUDIO_RECORDED" val="1"/>
  <p:tag name="ELAPSEDTIME" val="63.7"/>
  <p:tag name="ARTICULATE_USED_LAYOUT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12.7"/>
  <p:tag name="ARTICULATE_USED_LAYOUT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ARTICULATE_AUDIO_RECORDED" val="1"/>
  <p:tag name="ELAPSEDTIME" val="26.5"/>
  <p:tag name="ARTICULATE_USED_LAYOUT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7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0"/>
  <p:tag name="ARTICULATE_AUDIO_RECORDED" val="1"/>
  <p:tag name="ELAPSEDTIME" val="1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4"/>
  <p:tag name="ARTICULATE_AUDIO_RECORDED" val="1"/>
  <p:tag name="ELAPSEDTIME" val="5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98"/>
  <p:tag name="ARTICULATE_AUDIO_RECORDED" val="1"/>
  <p:tag name="ELAPSEDTIME" val="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1"/>
  <p:tag name="ARTICULATE_AUDIO_RECORDED" val="1"/>
  <p:tag name="ELAPSEDTIME" val="134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4"/>
  <p:tag name="ARTICULATE_AUDIO_RECORDED" val="1"/>
  <p:tag name="ELAPSEDTIME" val="46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309"/>
  <p:tag name="ARTICULATE_AUDIO_RECORDED" val="1"/>
  <p:tag name="ELAPSEDTIME" val="21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21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3"/>
  <p:tag name="ARTICULATE_AUDIO_RECORDED" val="1"/>
  <p:tag name="ELAPSEDTIME" val="65.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4"/>
  <p:tag name="ARTICULATE_AUDIO_RECORDED" val="1"/>
  <p:tag name="ELAPSEDTIME" val="5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25.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94.4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AUDIO_RECORDED" val="1"/>
  <p:tag name="ELAPSEDTIME" val="62.7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2"/>
  <p:tag name="ARTICULATE_AUDIO_RECORDED" val="1"/>
  <p:tag name="ELAPSEDTIME" val="56.2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268"/>
  <p:tag name="ARTICULATE_AUDIO_RECORDED" val="1"/>
  <p:tag name="ELAPSEDTIME" val="23.4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268"/>
  <p:tag name="ARTICULATE_AUDIO_RECORDED" val="1"/>
  <p:tag name="ELAPSEDTIME" val="23.4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46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5"/>
  <p:tag name="ARTICULATE_AUDIO_RECORDED" val="1"/>
  <p:tag name="ELAPSEDTIME" val="6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38"/>
  <p:tag name="ARTICULATE_AUDIO_RECORDED" val="1"/>
  <p:tag name="ELAPSEDTIME" val="56.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41"/>
  <p:tag name="ARTICULATE_AUDIO_RECORDED" val="1"/>
  <p:tag name="ELAPSEDTIME" val="18.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42"/>
  <p:tag name="ARTICULATE_AUDIO_RECORDED" val="1"/>
  <p:tag name="ELAPSEDTIME" val="9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4127</Words>
  <Application>Microsoft Office PowerPoint</Application>
  <PresentationFormat>On-screen Show (4:3)</PresentationFormat>
  <Paragraphs>705</Paragraphs>
  <Slides>64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Courier New</vt:lpstr>
      <vt:lpstr>Palatino Linotype</vt:lpstr>
      <vt:lpstr>Wingdings</vt:lpstr>
      <vt:lpstr>SBIZ</vt:lpstr>
      <vt:lpstr>Study Unit 2  Data Types  and Functions </vt:lpstr>
      <vt:lpstr>Tuples</vt:lpstr>
      <vt:lpstr>Define Tuples</vt:lpstr>
      <vt:lpstr>Subset and Index Tuples</vt:lpstr>
      <vt:lpstr>Example of index</vt:lpstr>
      <vt:lpstr>Example of subset</vt:lpstr>
      <vt:lpstr>Edit and Concatenate Tuples</vt:lpstr>
      <vt:lpstr>Length of Tuples</vt:lpstr>
      <vt:lpstr>For-Loops and Tuples</vt:lpstr>
      <vt:lpstr>Example Program for Students</vt:lpstr>
      <vt:lpstr>Example Program (Answers)</vt:lpstr>
      <vt:lpstr>Lists</vt:lpstr>
      <vt:lpstr>Create Lists</vt:lpstr>
      <vt:lpstr>Subset Lists</vt:lpstr>
      <vt:lpstr>Modify Lists</vt:lpstr>
      <vt:lpstr>Examples of modifying lists</vt:lpstr>
      <vt:lpstr>Some subtle points</vt:lpstr>
      <vt:lpstr>Concatenate Lists</vt:lpstr>
      <vt:lpstr>Example of concatenating lists</vt:lpstr>
      <vt:lpstr>Merge Lists</vt:lpstr>
      <vt:lpstr>Example of merging lists</vt:lpstr>
      <vt:lpstr>Print Lists</vt:lpstr>
      <vt:lpstr>Enter Data to Lists</vt:lpstr>
      <vt:lpstr>Example Program for Students</vt:lpstr>
      <vt:lpstr>Example Program (Answers)</vt:lpstr>
      <vt:lpstr>Dictionaries</vt:lpstr>
      <vt:lpstr>Define and Access Dictionaries</vt:lpstr>
      <vt:lpstr>Examples of Dictionaries</vt:lpstr>
      <vt:lpstr>Print Dictionaries</vt:lpstr>
      <vt:lpstr>Examples of printing dictionaries</vt:lpstr>
      <vt:lpstr>Print Dictionaries Items</vt:lpstr>
      <vt:lpstr>Example of printing dictionary items</vt:lpstr>
      <vt:lpstr>Edit Dictionaries</vt:lpstr>
      <vt:lpstr>Example of editing dictionary</vt:lpstr>
      <vt:lpstr>Change Dictionary Keys</vt:lpstr>
      <vt:lpstr>Example of deleting</vt:lpstr>
      <vt:lpstr>Add Items to Dictionary</vt:lpstr>
      <vt:lpstr>Merge Dictionaries</vt:lpstr>
      <vt:lpstr>Example Program for Students</vt:lpstr>
      <vt:lpstr>Example Program (answers)</vt:lpstr>
      <vt:lpstr>Example Program for Students</vt:lpstr>
      <vt:lpstr>Example Program (answers)</vt:lpstr>
      <vt:lpstr>Integrated Methods and Functions</vt:lpstr>
      <vt:lpstr>Functions</vt:lpstr>
      <vt:lpstr>Built-In Functions</vt:lpstr>
      <vt:lpstr>Built-In Methods in Python</vt:lpstr>
      <vt:lpstr>Discussion</vt:lpstr>
      <vt:lpstr>Discussion (answer)</vt:lpstr>
      <vt:lpstr>User-Defined Functions</vt:lpstr>
      <vt:lpstr>Correct Use of User-Defined Functions</vt:lpstr>
      <vt:lpstr>Syntax of User-Defined Functions</vt:lpstr>
      <vt:lpstr>Example: user-defined functions</vt:lpstr>
      <vt:lpstr>Example Program for Students</vt:lpstr>
      <vt:lpstr>Example Program (Answers)</vt:lpstr>
      <vt:lpstr>Example Program (Answers)</vt:lpstr>
      <vt:lpstr>Discussion</vt:lpstr>
      <vt:lpstr>Discussion (answers)</vt:lpstr>
      <vt:lpstr>Modules, Packages and Libraries  (This section is for your information only because you are using Anaconda3)</vt:lpstr>
      <vt:lpstr>Modules, Packages, Libraries</vt:lpstr>
      <vt:lpstr>Import Packages and Modules</vt:lpstr>
      <vt:lpstr>Install Packages with pip/pip3</vt:lpstr>
      <vt:lpstr>Upgrade and Uninstall Packages</vt:lpstr>
      <vt:lpstr>Common Packages in Python</vt:lpstr>
      <vt:lpstr>Online Learning Platform (Optional)</vt:lpstr>
    </vt:vector>
  </TitlesOfParts>
  <Company>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Siying Zhu (SUSS)</cp:lastModifiedBy>
  <cp:revision>396</cp:revision>
  <dcterms:created xsi:type="dcterms:W3CDTF">2012-07-12T02:13:12Z</dcterms:created>
  <dcterms:modified xsi:type="dcterms:W3CDTF">2024-01-04T04:14:09Z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