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5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6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7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8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9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0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1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2.xml" ContentType="application/vnd.openxmlformats-officedocument.presentationml.notesSlide+xml"/>
  <Override PartName="/ppt/tags/tag47.xml" ContentType="application/vnd.openxmlformats-officedocument.presentationml.tags+xml"/>
  <Override PartName="/ppt/notesSlides/notesSlide23.xml" ContentType="application/vnd.openxmlformats-officedocument.presentationml.notesSlide+xml"/>
  <Override PartName="/ppt/tags/tag48.xml" ContentType="application/vnd.openxmlformats-officedocument.presentationml.tags+xml"/>
  <Override PartName="/ppt/notesSlides/notesSlide24.xml" ContentType="application/vnd.openxmlformats-officedocument.presentationml.notesSlide+xml"/>
  <Override PartName="/ppt/tags/tag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337" r:id="rId5"/>
    <p:sldId id="374" r:id="rId6"/>
    <p:sldId id="378" r:id="rId7"/>
    <p:sldId id="290" r:id="rId8"/>
    <p:sldId id="291" r:id="rId9"/>
    <p:sldId id="389" r:id="rId10"/>
    <p:sldId id="293" r:id="rId11"/>
    <p:sldId id="390" r:id="rId12"/>
    <p:sldId id="297" r:id="rId13"/>
    <p:sldId id="391" r:id="rId14"/>
    <p:sldId id="405" r:id="rId15"/>
    <p:sldId id="493" r:id="rId16"/>
    <p:sldId id="408" r:id="rId17"/>
    <p:sldId id="494" r:id="rId18"/>
    <p:sldId id="301" r:id="rId19"/>
    <p:sldId id="401" r:id="rId20"/>
    <p:sldId id="511" r:id="rId21"/>
    <p:sldId id="379" r:id="rId22"/>
    <p:sldId id="395" r:id="rId23"/>
    <p:sldId id="376" r:id="rId24"/>
    <p:sldId id="380" r:id="rId25"/>
    <p:sldId id="381" r:id="rId26"/>
    <p:sldId id="303" r:id="rId27"/>
    <p:sldId id="383" r:id="rId28"/>
    <p:sldId id="307" r:id="rId29"/>
    <p:sldId id="403" r:id="rId30"/>
    <p:sldId id="512" r:id="rId31"/>
    <p:sldId id="402" r:id="rId32"/>
    <p:sldId id="513" r:id="rId33"/>
    <p:sldId id="387" r:id="rId34"/>
    <p:sldId id="385" r:id="rId35"/>
    <p:sldId id="399" r:id="rId36"/>
    <p:sldId id="492" r:id="rId37"/>
  </p:sldIdLst>
  <p:sldSz cx="9144000" cy="6858000" type="screen4x3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2077"/>
    <a:srgbClr val="007DBA"/>
    <a:srgbClr val="64A70B"/>
    <a:srgbClr val="FFCD00"/>
    <a:srgbClr val="0093B2"/>
    <a:srgbClr val="00ABCD"/>
    <a:srgbClr val="F2D31A"/>
    <a:srgbClr val="FFF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3" autoAdjust="0"/>
    <p:restoredTop sz="70061" autoAdjust="0"/>
  </p:normalViewPr>
  <p:slideViewPr>
    <p:cSldViewPr snapToGrid="0">
      <p:cViewPr varScale="1">
        <p:scale>
          <a:sx n="114" d="100"/>
          <a:sy n="114" d="100"/>
        </p:scale>
        <p:origin x="135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2"/>
          </p:nvPr>
        </p:nvSpPr>
        <p:spPr>
          <a:xfrm>
            <a:off x="0" y="8778875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1773923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778875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125828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stable/reference/generated/numpy.mean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3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5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9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stable/reference/generated/numpy.mean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74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‘Python </a:t>
            </a:r>
            <a:r>
              <a:rPr lang="en-S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mean’: </a:t>
            </a:r>
            <a:r>
              <a:rPr lang="en-SG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https://numpy.org/doc/stable/reference/generated/numpy.mean.html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S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When you learn Python as a programming language, one very import thing is to conduct some research by yourself, use the search engines like Google. You can always see a lot of related materials. In the future, when you work in the industry, there must be a lot of things that have not been covered in this course, because I only have six weeks to teach you some basic things about Python. It is very important for you to have the ability to do the self study and search online. 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72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endParaRPr lang="en-SG" dirty="0">
              <a:effectLst/>
              <a:latin typeface="+mn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8761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67716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97573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endParaRPr lang="en-SG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7554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78960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5734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6402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48816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77860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0199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33302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89373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97573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9448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57672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7554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endParaRPr lang="en-SG" dirty="0">
              <a:effectLst/>
              <a:latin typeface="+mn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28166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78960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49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endParaRPr lang="en-SG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6402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lang="en-SG" dirty="0">
              <a:effectLst/>
              <a:latin typeface="+mn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4903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‘Python </a:t>
            </a:r>
            <a:r>
              <a:rPr lang="en-S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mean’: </a:t>
            </a:r>
            <a:r>
              <a:rPr lang="en-SG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https://numpy.org/doc/stable/reference/generated/numpy.mean.html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S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When you learn Python as a programming language, one very import thing is to conduct some research by yourself, use the search engines like Google. You can always see a lot of related materials. In the future, when you work in the industry, there must be a lot of things that have not been covered in this course, because I only have six weeks to teach you some basic things about Python. It is very important for you to have the ability to do the self study and search online. 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60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8CF854E-20CB-4ED7-8722-FCA536D76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23" y="-1"/>
            <a:ext cx="8548777" cy="838800"/>
          </a:xfr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Picture 8" descr="holding device-02.png">
            <a:extLst>
              <a:ext uri="{FF2B5EF4-FFF2-40B4-BE49-F238E27FC236}">
                <a16:creationId xmlns:a16="http://schemas.microsoft.com/office/drawing/2014/main" id="{AA410A6D-8E37-40A0-B8CC-1C96208382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2BD45AE7-ECF6-4289-BFAE-B988AB3AD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012503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F1E37139-96F0-452A-889E-7BC6FD1F677F}"/>
              </a:ext>
            </a:extLst>
          </p:cNvPr>
          <p:cNvSpPr txBox="1"/>
          <p:nvPr userDrawn="1"/>
        </p:nvSpPr>
        <p:spPr>
          <a:xfrm>
            <a:off x="7893170" y="6366294"/>
            <a:ext cx="1250830" cy="491706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DABD27E-81FF-4AE6-B3A8-188A6AB14720}" type="slidenum">
              <a:rPr lang="en-SG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en-SG" sz="2000" dirty="0">
              <a:solidFill>
                <a:schemeClr val="tx1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lding device-02.png">
            <a:extLst>
              <a:ext uri="{FF2B5EF4-FFF2-40B4-BE49-F238E27FC236}">
                <a16:creationId xmlns:a16="http://schemas.microsoft.com/office/drawing/2014/main" id="{77683DCF-304F-4543-AC23-5629F576D6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17BF815-5C07-4BFA-9409-344E12682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01250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F1E37139-96F0-452A-889E-7BC6FD1F677F}"/>
              </a:ext>
            </a:extLst>
          </p:cNvPr>
          <p:cNvSpPr txBox="1"/>
          <p:nvPr userDrawn="1"/>
        </p:nvSpPr>
        <p:spPr>
          <a:xfrm>
            <a:off x="7893170" y="6366294"/>
            <a:ext cx="1250830" cy="491706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210C1F-565F-4EF7-BF6D-830115892A1B}" type="slidenum">
              <a:rPr lang="en-SG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en-SG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284F7DF-06C9-41D2-A59B-0E6E64EB6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23" y="-1"/>
            <a:ext cx="8548777" cy="838800"/>
          </a:xfr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203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olding device-02.png">
            <a:extLst>
              <a:ext uri="{FF2B5EF4-FFF2-40B4-BE49-F238E27FC236}">
                <a16:creationId xmlns:a16="http://schemas.microsoft.com/office/drawing/2014/main" id="{40570172-6531-4623-94F6-969DC93D5C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6DCAD2DA-B888-43BF-AF5D-2273C167D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01250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3CD5D55-1099-4159-9CFD-0106588C1C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23" y="-1"/>
            <a:ext cx="8548777" cy="838800"/>
          </a:xfr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olding device-02.png">
            <a:extLst>
              <a:ext uri="{FF2B5EF4-FFF2-40B4-BE49-F238E27FC236}">
                <a16:creationId xmlns:a16="http://schemas.microsoft.com/office/drawing/2014/main" id="{DC58F275-C00E-4C38-8E85-7D10AB5BC6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655A8B44-E113-4C6B-A2FC-5BEFE731A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01250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8AFF7E4-4251-4D1B-8B85-D15FF4FD71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23" y="-1"/>
            <a:ext cx="8548777" cy="838800"/>
          </a:xfr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olding device-02.png">
            <a:extLst>
              <a:ext uri="{FF2B5EF4-FFF2-40B4-BE49-F238E27FC236}">
                <a16:creationId xmlns:a16="http://schemas.microsoft.com/office/drawing/2014/main" id="{2DB593FB-453B-49CE-8C22-EC4F23596A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B8C2D3B4-8000-4C3B-83C3-D27675CA2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01250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F7ABC16-230B-4B3A-A3F9-787C3C9892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23" y="-1"/>
            <a:ext cx="8548777" cy="838800"/>
          </a:xfr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233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mplate01-01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69"/>
          <a:stretch/>
        </p:blipFill>
        <p:spPr>
          <a:xfrm>
            <a:off x="-25065" y="-14359"/>
            <a:ext cx="9207710" cy="6905783"/>
          </a:xfrm>
          <a:prstGeom prst="rect">
            <a:avLst/>
          </a:prstGeom>
        </p:spPr>
      </p:pic>
      <p:pic>
        <p:nvPicPr>
          <p:cNvPr id="4" name="Picture 3" descr="01 Singapore University of Social Sciences_Horizontal Format_Version A_White Background_RGB.png">
            <a:extLst>
              <a:ext uri="{FF2B5EF4-FFF2-40B4-BE49-F238E27FC236}">
                <a16:creationId xmlns:a16="http://schemas.microsoft.com/office/drawing/2014/main" id="{F4B87DF8-359B-428C-8106-C024322B14E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688" y="6182831"/>
            <a:ext cx="831234" cy="42116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99BAE98-A49E-472D-8ACE-E2B33FF24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436" y="1219199"/>
            <a:ext cx="8229600" cy="1713676"/>
          </a:xfrm>
        </p:spPr>
        <p:txBody>
          <a:bodyPr/>
          <a:lstStyle>
            <a:lvl1pPr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004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E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E0000"/>
              </a:solidFill>
            </a:endParaRPr>
          </a:p>
        </p:txBody>
      </p:sp>
      <p:pic>
        <p:nvPicPr>
          <p:cNvPr id="8" name="Picture 7" descr="Template01-02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336"/>
          <a:stretch/>
        </p:blipFill>
        <p:spPr>
          <a:xfrm>
            <a:off x="0" y="-2"/>
            <a:ext cx="8541204" cy="685800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6436" y="1219199"/>
            <a:ext cx="8229600" cy="1713676"/>
          </a:xfrm>
        </p:spPr>
        <p:txBody>
          <a:bodyPr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10" name="Picture 9" descr="holding device-02.png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71" y="-1"/>
            <a:ext cx="143662" cy="1219200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56566" y="3007297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 descr="01 Singapore University of Social Sciences_Horizontal Format_Version A_White Background_RGB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688" y="6182831"/>
            <a:ext cx="831234" cy="4211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571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240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3" r:id="rId3"/>
    <p:sldLayoutId id="2147483655" r:id="rId4"/>
    <p:sldLayoutId id="2147483659" r:id="rId5"/>
    <p:sldLayoutId id="2147483657" r:id="rId6"/>
    <p:sldLayoutId id="2147483658" r:id="rId7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2600" b="1" kern="1200">
          <a:solidFill>
            <a:schemeClr val="tx1"/>
          </a:solidFill>
          <a:latin typeface="+mn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2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12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12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Relationship Id="rId4" Type="http://schemas.openxmlformats.org/officeDocument/2006/relationships/hyperlink" Target="https://matplotlib.org/api/_as_gen/matplotlib.pyplot.plot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F3EA4-3F28-4BD5-A8B1-5992ED3EADE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6436" y="1219199"/>
            <a:ext cx="8229600" cy="26524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n-US" altLang="en-US" dirty="0">
                <a:ea typeface="ヒラギノ角ゴ Pro W3"/>
                <a:cs typeface="Lucida Sans" panose="020B0602040502020204" pitchFamily="34" charset="0"/>
              </a:rPr>
              <a:t>Study Unit 3</a:t>
            </a:r>
            <a:br>
              <a:rPr lang="en-US" altLang="en-US" dirty="0">
                <a:ea typeface="ヒラギノ角ゴ Pro W3"/>
                <a:cs typeface="Lucida Sans" panose="020B0602040502020204" pitchFamily="34" charset="0"/>
              </a:rPr>
            </a:br>
            <a:br>
              <a:rPr lang="en-US" altLang="en-US" sz="2400" dirty="0">
                <a:ea typeface="ヒラギノ角ゴ Pro W3"/>
                <a:cs typeface="Lucida Sans" panose="020B0602040502020204" pitchFamily="34" charset="0"/>
              </a:rPr>
            </a:br>
            <a:r>
              <a:rPr lang="en-US" altLang="en-US" dirty="0">
                <a:ea typeface="ヒラギノ角ゴ Pro W3"/>
                <a:cs typeface="Lucida Sans" panose="020B0602040502020204" pitchFamily="34" charset="0"/>
              </a:rPr>
              <a:t>Arrays and Plots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4184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of array properties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734429-E748-A72D-3971-60D0A10AD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557" y="1134393"/>
            <a:ext cx="3340357" cy="497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97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 Program</a:t>
            </a:r>
            <a:r>
              <a:rPr lang="en-US" dirty="0"/>
              <a:t> for Students</a:t>
            </a:r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0B326E-F27D-3942-B381-FEAB7638F151}"/>
              </a:ext>
            </a:extLst>
          </p:cNvPr>
          <p:cNvSpPr/>
          <p:nvPr/>
        </p:nvSpPr>
        <p:spPr>
          <a:xfrm>
            <a:off x="804041" y="1245504"/>
            <a:ext cx="7851228" cy="543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prstClr val="black"/>
                </a:solidFill>
                <a:cs typeface="Arial" pitchFamily="34" charset="0"/>
              </a:rPr>
              <a:t>Create a NumPy array of </a:t>
            </a:r>
            <a:r>
              <a:rPr lang="en-US" sz="1900" dirty="0" err="1">
                <a:solidFill>
                  <a:prstClr val="black"/>
                </a:solidFill>
                <a:cs typeface="Arial" pitchFamily="34" charset="0"/>
              </a:rPr>
              <a:t>age_heights</a:t>
            </a:r>
            <a:r>
              <a:rPr lang="en-US" sz="1900" dirty="0">
                <a:solidFill>
                  <a:prstClr val="black"/>
                </a:solidFill>
                <a:cs typeface="Arial" pitchFamily="34" charset="0"/>
              </a:rPr>
              <a:t> of three people.(the first row on ages, the second row on heights).</a:t>
            </a:r>
          </a:p>
          <a:p>
            <a:pPr marL="342900" lvl="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900" dirty="0">
              <a:solidFill>
                <a:prstClr val="black"/>
              </a:solidFill>
              <a:cs typeface="Arial" pitchFamily="34" charset="0"/>
            </a:endParaRPr>
          </a:p>
          <a:p>
            <a:pPr marL="342900" lvl="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900" dirty="0">
              <a:solidFill>
                <a:prstClr val="black"/>
              </a:solidFill>
              <a:cs typeface="Arial" pitchFamily="34" charset="0"/>
            </a:endParaRPr>
          </a:p>
          <a:p>
            <a:pPr marL="342900" lvl="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prstClr val="black"/>
                </a:solidFill>
                <a:cs typeface="Arial" pitchFamily="34" charset="0"/>
              </a:rPr>
              <a:t>For the array that you just created, how is the dimension, shape, size, and datatype?</a:t>
            </a:r>
          </a:p>
          <a:p>
            <a:pPr marL="342900" lvl="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900" dirty="0">
              <a:solidFill>
                <a:prstClr val="black"/>
              </a:solidFill>
              <a:cs typeface="Arial" pitchFamily="34" charset="0"/>
            </a:endParaRPr>
          </a:p>
          <a:p>
            <a:pPr marL="342900" lvl="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900" dirty="0">
              <a:solidFill>
                <a:prstClr val="black"/>
              </a:solidFill>
              <a:cs typeface="Arial" pitchFamily="34" charset="0"/>
            </a:endParaRPr>
          </a:p>
          <a:p>
            <a:pPr marL="342900" lvl="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900" dirty="0">
              <a:solidFill>
                <a:prstClr val="black"/>
              </a:solidFill>
              <a:cs typeface="Arial" pitchFamily="34" charset="0"/>
            </a:endParaRPr>
          </a:p>
          <a:p>
            <a:pPr marL="342900" lvl="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900" dirty="0">
              <a:solidFill>
                <a:prstClr val="black"/>
              </a:solidFill>
              <a:cs typeface="Arial" pitchFamily="34" charset="0"/>
            </a:endParaRPr>
          </a:p>
          <a:p>
            <a:pPr marL="342900" lvl="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prstClr val="black"/>
                </a:solidFill>
                <a:cs typeface="Arial" pitchFamily="34" charset="0"/>
              </a:rPr>
              <a:t>Subsetting</a:t>
            </a:r>
            <a:r>
              <a:rPr lang="en-US" sz="1900" dirty="0">
                <a:solidFill>
                  <a:prstClr val="black"/>
                </a:solidFill>
                <a:cs typeface="Arial" pitchFamily="34" charset="0"/>
              </a:rPr>
              <a:t> of array: Please only print the heights.</a:t>
            </a:r>
          </a:p>
          <a:p>
            <a:pPr marL="342900" lvl="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900" dirty="0">
              <a:solidFill>
                <a:prstClr val="black"/>
              </a:solidFill>
              <a:cs typeface="Arial" pitchFamily="34" charset="0"/>
            </a:endParaRPr>
          </a:p>
          <a:p>
            <a:pPr marL="342900" lvl="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900" dirty="0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922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 Program </a:t>
            </a:r>
            <a:r>
              <a:rPr lang="en-US" dirty="0"/>
              <a:t>(Answers)</a:t>
            </a:r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0B326E-F27D-3942-B381-FEAB7638F151}"/>
              </a:ext>
            </a:extLst>
          </p:cNvPr>
          <p:cNvSpPr/>
          <p:nvPr/>
        </p:nvSpPr>
        <p:spPr>
          <a:xfrm>
            <a:off x="804041" y="1245504"/>
            <a:ext cx="7851228" cy="543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prstClr val="black"/>
                </a:solidFill>
                <a:cs typeface="Arial" pitchFamily="34" charset="0"/>
              </a:rPr>
              <a:t>Create a NumPy array of </a:t>
            </a:r>
            <a:r>
              <a:rPr lang="en-US" sz="1900" dirty="0" err="1">
                <a:solidFill>
                  <a:prstClr val="black"/>
                </a:solidFill>
                <a:cs typeface="Arial" pitchFamily="34" charset="0"/>
              </a:rPr>
              <a:t>age_heights</a:t>
            </a:r>
            <a:r>
              <a:rPr lang="en-US" sz="1900" dirty="0">
                <a:solidFill>
                  <a:prstClr val="black"/>
                </a:solidFill>
                <a:cs typeface="Arial" pitchFamily="34" charset="0"/>
              </a:rPr>
              <a:t> of three people.(the first row on ages, the second row on heights).</a:t>
            </a:r>
          </a:p>
          <a:p>
            <a:pPr marL="342900" lvl="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900" dirty="0">
              <a:solidFill>
                <a:prstClr val="black"/>
              </a:solidFill>
              <a:cs typeface="Arial" pitchFamily="34" charset="0"/>
            </a:endParaRPr>
          </a:p>
          <a:p>
            <a:pPr marL="342900" lvl="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900" dirty="0">
              <a:solidFill>
                <a:prstClr val="black"/>
              </a:solidFill>
              <a:cs typeface="Arial" pitchFamily="34" charset="0"/>
            </a:endParaRPr>
          </a:p>
          <a:p>
            <a:pPr marL="342900" lvl="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prstClr val="black"/>
                </a:solidFill>
                <a:cs typeface="Arial" pitchFamily="34" charset="0"/>
              </a:rPr>
              <a:t>For the array that you just created, how is the dimension, shape, size, and datatype?</a:t>
            </a:r>
          </a:p>
          <a:p>
            <a:pPr marL="342900" lvl="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900" dirty="0">
              <a:solidFill>
                <a:prstClr val="black"/>
              </a:solidFill>
              <a:cs typeface="Arial" pitchFamily="34" charset="0"/>
            </a:endParaRPr>
          </a:p>
          <a:p>
            <a:pPr marL="342900" lvl="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900" dirty="0">
              <a:solidFill>
                <a:prstClr val="black"/>
              </a:solidFill>
              <a:cs typeface="Arial" pitchFamily="34" charset="0"/>
            </a:endParaRPr>
          </a:p>
          <a:p>
            <a:pPr marL="342900" lvl="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900" dirty="0">
              <a:solidFill>
                <a:prstClr val="black"/>
              </a:solidFill>
              <a:cs typeface="Arial" pitchFamily="34" charset="0"/>
            </a:endParaRPr>
          </a:p>
          <a:p>
            <a:pPr marL="342900" lvl="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900" dirty="0">
              <a:solidFill>
                <a:prstClr val="black"/>
              </a:solidFill>
              <a:cs typeface="Arial" pitchFamily="34" charset="0"/>
            </a:endParaRPr>
          </a:p>
          <a:p>
            <a:pPr marL="342900" lvl="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prstClr val="black"/>
                </a:solidFill>
                <a:cs typeface="Arial" pitchFamily="34" charset="0"/>
              </a:rPr>
              <a:t>Subsetting</a:t>
            </a:r>
            <a:r>
              <a:rPr lang="en-US" sz="1900" dirty="0">
                <a:solidFill>
                  <a:prstClr val="black"/>
                </a:solidFill>
                <a:cs typeface="Arial" pitchFamily="34" charset="0"/>
              </a:rPr>
              <a:t> of array: Please only print the heights.</a:t>
            </a:r>
          </a:p>
          <a:p>
            <a:pPr marL="342900" lvl="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900" dirty="0">
              <a:solidFill>
                <a:prstClr val="black"/>
              </a:solidFill>
              <a:cs typeface="Arial" pitchFamily="34" charset="0"/>
            </a:endParaRPr>
          </a:p>
          <a:p>
            <a:pPr marL="342900" lvl="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900" dirty="0">
              <a:solidFill>
                <a:prstClr val="black"/>
              </a:solidFill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B10B90-CC0C-6841-A14D-3804840C30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65" y="1939745"/>
            <a:ext cx="6999890" cy="83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92F509-25D2-814E-B473-D57B0A0385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65" y="3473192"/>
            <a:ext cx="6999890" cy="19072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FB66F7-4721-113F-A49F-E351199FC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165" y="5751999"/>
            <a:ext cx="7089355" cy="50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0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 Program</a:t>
            </a:r>
            <a:r>
              <a:rPr lang="en-US" dirty="0"/>
              <a:t> for Students</a:t>
            </a:r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0B326E-F27D-3942-B381-FEAB7638F151}"/>
              </a:ext>
            </a:extLst>
          </p:cNvPr>
          <p:cNvSpPr/>
          <p:nvPr/>
        </p:nvSpPr>
        <p:spPr>
          <a:xfrm>
            <a:off x="804041" y="1245504"/>
            <a:ext cx="7851228" cy="574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1900" b="1" dirty="0">
                <a:solidFill>
                  <a:prstClr val="black"/>
                </a:solidFill>
                <a:cs typeface="Arial" pitchFamily="34" charset="0"/>
              </a:rPr>
              <a:t>Mean Value – </a:t>
            </a:r>
            <a:r>
              <a:rPr lang="en-US" sz="1900" b="1" dirty="0">
                <a:solidFill>
                  <a:srgbClr val="C00000"/>
                </a:solidFill>
                <a:cs typeface="Arial" pitchFamily="34" charset="0"/>
              </a:rPr>
              <a:t>Please do research on </a:t>
            </a:r>
            <a:r>
              <a:rPr lang="en-US" sz="1900" b="1" dirty="0" err="1">
                <a:solidFill>
                  <a:srgbClr val="C00000"/>
                </a:solidFill>
                <a:cs typeface="Arial" pitchFamily="34" charset="0"/>
              </a:rPr>
              <a:t>Numpy</a:t>
            </a:r>
            <a:r>
              <a:rPr lang="en-US" sz="1900" b="1" dirty="0">
                <a:solidFill>
                  <a:srgbClr val="C00000"/>
                </a:solidFill>
                <a:cs typeface="Arial" pitchFamily="34" charset="0"/>
              </a:rPr>
              <a:t>!</a:t>
            </a:r>
          </a:p>
          <a:p>
            <a:pPr marL="342900" lvl="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prstClr val="black"/>
                </a:solidFill>
                <a:cs typeface="Arial" pitchFamily="34" charset="0"/>
              </a:rPr>
              <a:t>Calculate the mean value of the </a:t>
            </a:r>
            <a:r>
              <a:rPr lang="en-US" sz="1900" dirty="0" err="1">
                <a:solidFill>
                  <a:prstClr val="black"/>
                </a:solidFill>
                <a:cs typeface="Arial" pitchFamily="34" charset="0"/>
              </a:rPr>
              <a:t>Numpy</a:t>
            </a:r>
            <a:r>
              <a:rPr lang="en-US" sz="1900" dirty="0">
                <a:solidFill>
                  <a:prstClr val="black"/>
                </a:solidFill>
                <a:cs typeface="Arial" pitchFamily="34" charset="0"/>
              </a:rPr>
              <a:t> array: </a:t>
            </a:r>
            <a:r>
              <a:rPr lang="en-US" sz="1900" dirty="0" err="1">
                <a:solidFill>
                  <a:prstClr val="black"/>
                </a:solidFill>
                <a:cs typeface="Arial" pitchFamily="34" charset="0"/>
              </a:rPr>
              <a:t>age_heights</a:t>
            </a:r>
            <a:endParaRPr lang="en-US" sz="1900" dirty="0">
              <a:solidFill>
                <a:prstClr val="black"/>
              </a:solidFill>
              <a:cs typeface="Arial" pitchFamily="34" charset="0"/>
            </a:endParaRPr>
          </a:p>
          <a:p>
            <a:pPr lvl="0">
              <a:spcBef>
                <a:spcPts val="1200"/>
              </a:spcBef>
            </a:pPr>
            <a:endParaRPr lang="en-US" sz="1900" dirty="0">
              <a:solidFill>
                <a:prstClr val="black"/>
              </a:solidFill>
              <a:cs typeface="Arial" pitchFamily="34" charset="0"/>
            </a:endParaRPr>
          </a:p>
          <a:p>
            <a:pPr lvl="0">
              <a:spcBef>
                <a:spcPts val="1200"/>
              </a:spcBef>
            </a:pPr>
            <a:r>
              <a:rPr lang="en-US" sz="1900" dirty="0">
                <a:solidFill>
                  <a:prstClr val="black"/>
                </a:solidFill>
                <a:cs typeface="Arial" pitchFamily="34" charset="0"/>
              </a:rPr>
              <a:t> </a:t>
            </a:r>
          </a:p>
          <a:p>
            <a:pPr marL="342900" lvl="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prstClr val="black"/>
                </a:solidFill>
                <a:cs typeface="Arial" pitchFamily="34" charset="0"/>
              </a:rPr>
              <a:t>Calculate the mean value of the age of three people</a:t>
            </a:r>
          </a:p>
          <a:p>
            <a:pPr marL="342900" lvl="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900" dirty="0">
              <a:solidFill>
                <a:prstClr val="black"/>
              </a:solidFill>
              <a:cs typeface="Arial" pitchFamily="34" charset="0"/>
            </a:endParaRPr>
          </a:p>
          <a:p>
            <a:pPr lvl="0">
              <a:spcBef>
                <a:spcPts val="1200"/>
              </a:spcBef>
            </a:pPr>
            <a:endParaRPr lang="en-US" sz="1900" dirty="0">
              <a:solidFill>
                <a:prstClr val="black"/>
              </a:solidFill>
              <a:cs typeface="Arial" pitchFamily="3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prstClr val="black"/>
                </a:solidFill>
                <a:cs typeface="Arial" pitchFamily="34" charset="0"/>
              </a:rPr>
              <a:t>Calculate the mean value of the heights of three people</a:t>
            </a:r>
          </a:p>
          <a:p>
            <a:pPr marL="342900" lvl="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900" dirty="0">
              <a:solidFill>
                <a:prstClr val="black"/>
              </a:solidFill>
              <a:cs typeface="Arial" pitchFamily="34" charset="0"/>
            </a:endParaRPr>
          </a:p>
          <a:p>
            <a:pPr lvl="0">
              <a:spcBef>
                <a:spcPts val="1200"/>
              </a:spcBef>
            </a:pPr>
            <a:endParaRPr lang="en-US" sz="1900" dirty="0">
              <a:solidFill>
                <a:prstClr val="black"/>
              </a:solidFill>
              <a:cs typeface="Arial" pitchFamily="34" charset="0"/>
            </a:endParaRPr>
          </a:p>
          <a:p>
            <a:pPr lvl="0">
              <a:spcBef>
                <a:spcPts val="1200"/>
              </a:spcBef>
            </a:pPr>
            <a:endParaRPr lang="en-US" sz="1900" dirty="0">
              <a:solidFill>
                <a:prstClr val="black"/>
              </a:solidFill>
              <a:cs typeface="Arial" pitchFamily="34" charset="0"/>
            </a:endParaRPr>
          </a:p>
          <a:p>
            <a:pPr lvl="0">
              <a:spcBef>
                <a:spcPts val="1200"/>
              </a:spcBef>
            </a:pPr>
            <a:endParaRPr lang="en-US" sz="1900" dirty="0">
              <a:solidFill>
                <a:prstClr val="black"/>
              </a:solidFill>
              <a:cs typeface="Arial" pitchFamily="34" charset="0"/>
            </a:endParaRPr>
          </a:p>
          <a:p>
            <a:pPr marL="342900" lvl="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900" dirty="0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759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 Program </a:t>
            </a:r>
            <a:r>
              <a:rPr lang="en-US" dirty="0"/>
              <a:t>(Answers)</a:t>
            </a:r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0B326E-F27D-3942-B381-FEAB7638F151}"/>
              </a:ext>
            </a:extLst>
          </p:cNvPr>
          <p:cNvSpPr/>
          <p:nvPr/>
        </p:nvSpPr>
        <p:spPr>
          <a:xfrm>
            <a:off x="804041" y="1245504"/>
            <a:ext cx="7851228" cy="574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1900" b="1" dirty="0">
                <a:solidFill>
                  <a:prstClr val="black"/>
                </a:solidFill>
                <a:cs typeface="Arial" pitchFamily="34" charset="0"/>
              </a:rPr>
              <a:t>Mean Value – </a:t>
            </a:r>
            <a:r>
              <a:rPr lang="en-US" sz="1900" b="1" dirty="0">
                <a:solidFill>
                  <a:srgbClr val="C00000"/>
                </a:solidFill>
                <a:cs typeface="Arial" pitchFamily="34" charset="0"/>
              </a:rPr>
              <a:t>Please do research on </a:t>
            </a:r>
            <a:r>
              <a:rPr lang="en-US" sz="1900" b="1" dirty="0" err="1">
                <a:solidFill>
                  <a:srgbClr val="C00000"/>
                </a:solidFill>
                <a:cs typeface="Arial" pitchFamily="34" charset="0"/>
              </a:rPr>
              <a:t>Numpy</a:t>
            </a:r>
            <a:r>
              <a:rPr lang="en-US" sz="1900" b="1" dirty="0">
                <a:solidFill>
                  <a:srgbClr val="C00000"/>
                </a:solidFill>
                <a:cs typeface="Arial" pitchFamily="34" charset="0"/>
              </a:rPr>
              <a:t>!</a:t>
            </a:r>
          </a:p>
          <a:p>
            <a:pPr marL="342900" lvl="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prstClr val="black"/>
                </a:solidFill>
                <a:cs typeface="Arial" pitchFamily="34" charset="0"/>
              </a:rPr>
              <a:t>Calculate the mean value of the </a:t>
            </a:r>
            <a:r>
              <a:rPr lang="en-US" sz="1900" dirty="0" err="1">
                <a:solidFill>
                  <a:prstClr val="black"/>
                </a:solidFill>
                <a:cs typeface="Arial" pitchFamily="34" charset="0"/>
              </a:rPr>
              <a:t>Numpy</a:t>
            </a:r>
            <a:r>
              <a:rPr lang="en-US" sz="1900" dirty="0">
                <a:solidFill>
                  <a:prstClr val="black"/>
                </a:solidFill>
                <a:cs typeface="Arial" pitchFamily="34" charset="0"/>
              </a:rPr>
              <a:t> array: </a:t>
            </a:r>
            <a:r>
              <a:rPr lang="en-US" sz="1900" dirty="0" err="1">
                <a:solidFill>
                  <a:prstClr val="black"/>
                </a:solidFill>
                <a:cs typeface="Arial" pitchFamily="34" charset="0"/>
              </a:rPr>
              <a:t>age_heights</a:t>
            </a:r>
            <a:endParaRPr lang="en-US" sz="1900" dirty="0">
              <a:solidFill>
                <a:prstClr val="black"/>
              </a:solidFill>
              <a:cs typeface="Arial" pitchFamily="34" charset="0"/>
            </a:endParaRPr>
          </a:p>
          <a:p>
            <a:pPr lvl="0">
              <a:spcBef>
                <a:spcPts val="1200"/>
              </a:spcBef>
            </a:pPr>
            <a:endParaRPr lang="en-US" sz="1900" dirty="0">
              <a:solidFill>
                <a:prstClr val="black"/>
              </a:solidFill>
              <a:cs typeface="Arial" pitchFamily="34" charset="0"/>
            </a:endParaRPr>
          </a:p>
          <a:p>
            <a:pPr lvl="0">
              <a:spcBef>
                <a:spcPts val="1200"/>
              </a:spcBef>
            </a:pPr>
            <a:r>
              <a:rPr lang="en-US" sz="1900" dirty="0">
                <a:solidFill>
                  <a:prstClr val="black"/>
                </a:solidFill>
                <a:cs typeface="Arial" pitchFamily="34" charset="0"/>
              </a:rPr>
              <a:t> </a:t>
            </a:r>
          </a:p>
          <a:p>
            <a:pPr marL="342900" lvl="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prstClr val="black"/>
                </a:solidFill>
                <a:cs typeface="Arial" pitchFamily="34" charset="0"/>
              </a:rPr>
              <a:t>Calculate the mean value of the age of three people</a:t>
            </a:r>
          </a:p>
          <a:p>
            <a:pPr marL="342900" lvl="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900" dirty="0">
              <a:solidFill>
                <a:prstClr val="black"/>
              </a:solidFill>
              <a:cs typeface="Arial" pitchFamily="34" charset="0"/>
            </a:endParaRPr>
          </a:p>
          <a:p>
            <a:pPr lvl="0">
              <a:spcBef>
                <a:spcPts val="1200"/>
              </a:spcBef>
            </a:pPr>
            <a:endParaRPr lang="en-US" sz="1900" dirty="0">
              <a:solidFill>
                <a:prstClr val="black"/>
              </a:solidFill>
              <a:cs typeface="Arial" pitchFamily="3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prstClr val="black"/>
                </a:solidFill>
                <a:cs typeface="Arial" pitchFamily="34" charset="0"/>
              </a:rPr>
              <a:t>Calculate the mean value of the heights of three people</a:t>
            </a:r>
          </a:p>
          <a:p>
            <a:pPr marL="342900" lvl="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900" dirty="0">
              <a:solidFill>
                <a:prstClr val="black"/>
              </a:solidFill>
              <a:cs typeface="Arial" pitchFamily="34" charset="0"/>
            </a:endParaRPr>
          </a:p>
          <a:p>
            <a:pPr lvl="0">
              <a:spcBef>
                <a:spcPts val="1200"/>
              </a:spcBef>
            </a:pPr>
            <a:endParaRPr lang="en-US" sz="1900" dirty="0">
              <a:solidFill>
                <a:prstClr val="black"/>
              </a:solidFill>
              <a:cs typeface="Arial" pitchFamily="34" charset="0"/>
            </a:endParaRPr>
          </a:p>
          <a:p>
            <a:pPr lvl="0">
              <a:spcBef>
                <a:spcPts val="1200"/>
              </a:spcBef>
            </a:pPr>
            <a:endParaRPr lang="en-US" sz="1900" dirty="0">
              <a:solidFill>
                <a:prstClr val="black"/>
              </a:solidFill>
              <a:cs typeface="Arial" pitchFamily="34" charset="0"/>
            </a:endParaRPr>
          </a:p>
          <a:p>
            <a:pPr lvl="0">
              <a:spcBef>
                <a:spcPts val="1200"/>
              </a:spcBef>
            </a:pPr>
            <a:endParaRPr lang="en-US" sz="1900" dirty="0">
              <a:solidFill>
                <a:prstClr val="black"/>
              </a:solidFill>
              <a:cs typeface="Arial" pitchFamily="34" charset="0"/>
            </a:endParaRPr>
          </a:p>
          <a:p>
            <a:pPr marL="342900" lvl="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900" dirty="0">
              <a:solidFill>
                <a:prstClr val="black"/>
              </a:solidFill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85D848-C652-2A71-C0B7-F4A87BB28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41" y="2138082"/>
            <a:ext cx="8227447" cy="711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8E29E8-738D-459A-0B9F-FD2B425A3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440" y="3538968"/>
            <a:ext cx="8227447" cy="7239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C99061-ADE8-58A1-F632-E3570CEBF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440" y="4882065"/>
            <a:ext cx="8227447" cy="73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1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</a:t>
            </a:r>
            <a:r>
              <a:rPr lang="en-US" dirty="0" err="1"/>
              <a:t>ork</a:t>
            </a:r>
            <a:r>
              <a:rPr lang="en-US" dirty="0"/>
              <a:t> with NumPy </a:t>
            </a:r>
            <a:r>
              <a:rPr lang="en-SG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72" y="1295400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NumPy provides various functions to us to work with arrays.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Each function deals with specific type of values in the array.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For instance,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log()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sqrt()</a:t>
            </a:r>
            <a:r>
              <a:rPr lang="en-US" dirty="0"/>
              <a:t> are only applicable to numeric arrays.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Functions like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strip()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upper()</a:t>
            </a:r>
            <a:r>
              <a:rPr lang="en-US" dirty="0"/>
              <a:t> are specifically designed for strings arrays.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Each function may have effect on different axes of the array.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Below are some examples of some frequently used NumPy functions.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7B6ABD-65B8-4519-86F5-E97D0FABC6D1}"/>
              </a:ext>
            </a:extLst>
          </p:cNvPr>
          <p:cNvGraphicFramePr>
            <a:graphicFrameLocks noGrp="1"/>
          </p:cNvGraphicFramePr>
          <p:nvPr/>
        </p:nvGraphicFramePr>
        <p:xfrm>
          <a:off x="803430" y="4434333"/>
          <a:ext cx="7652312" cy="18442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992233">
                  <a:extLst>
                    <a:ext uri="{9D8B030D-6E8A-4147-A177-3AD203B41FA5}">
                      <a16:colId xmlns:a16="http://schemas.microsoft.com/office/drawing/2014/main" val="2528793138"/>
                    </a:ext>
                  </a:extLst>
                </a:gridCol>
                <a:gridCol w="5660079">
                  <a:extLst>
                    <a:ext uri="{9D8B030D-6E8A-4147-A177-3AD203B41FA5}">
                      <a16:colId xmlns:a16="http://schemas.microsoft.com/office/drawing/2014/main" val="2845598653"/>
                    </a:ext>
                  </a:extLst>
                </a:gridCol>
              </a:tblGrid>
              <a:tr h="28376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Function</a:t>
                      </a:r>
                      <a:endParaRPr lang="en-SG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7" marR="53497" marT="32023" marB="320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Description</a:t>
                      </a:r>
                      <a:endParaRPr lang="en-SG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7" marR="53497" marT="32023" marB="32023"/>
                </a:tc>
                <a:extLst>
                  <a:ext uri="{0D108BD9-81ED-4DB2-BD59-A6C34878D82A}">
                    <a16:rowId xmlns:a16="http://schemas.microsoft.com/office/drawing/2014/main" val="3575106097"/>
                  </a:ext>
                </a:extLst>
              </a:tr>
              <a:tr h="283766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percentile()</a:t>
                      </a:r>
                      <a:endParaRPr lang="en-SG" sz="2000" b="0" dirty="0"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7" marR="53497" marT="32023" marB="3202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effectLst/>
                        </a:rPr>
                        <a:t>Return row, column, or array percentile</a:t>
                      </a:r>
                      <a:endParaRPr lang="en-SG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7" marR="53497" marT="32023" marB="32023"/>
                </a:tc>
                <a:extLst>
                  <a:ext uri="{0D108BD9-81ED-4DB2-BD59-A6C34878D82A}">
                    <a16:rowId xmlns:a16="http://schemas.microsoft.com/office/drawing/2014/main" val="4177379542"/>
                  </a:ext>
                </a:extLst>
              </a:tr>
              <a:tr h="283766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mean()</a:t>
                      </a:r>
                      <a:endParaRPr lang="en-SG" sz="2000" b="0" dirty="0"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7" marR="53497" marT="32023" marB="3202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effectLst/>
                        </a:rPr>
                        <a:t>Return row, column, or array mean</a:t>
                      </a:r>
                      <a:endParaRPr lang="en-SG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7" marR="53497" marT="32023" marB="32023"/>
                </a:tc>
                <a:extLst>
                  <a:ext uri="{0D108BD9-81ED-4DB2-BD59-A6C34878D82A}">
                    <a16:rowId xmlns:a16="http://schemas.microsoft.com/office/drawing/2014/main" val="676215402"/>
                  </a:ext>
                </a:extLst>
              </a:tr>
              <a:tr h="283766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exp()</a:t>
                      </a:r>
                      <a:endParaRPr lang="en-SG" sz="2000" b="0" dirty="0"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7" marR="53497" marT="32023" marB="3202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effectLst/>
                        </a:rPr>
                        <a:t>Return exponential</a:t>
                      </a:r>
                      <a:endParaRPr lang="en-SG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7" marR="53497" marT="32023" marB="32023"/>
                </a:tc>
                <a:extLst>
                  <a:ext uri="{0D108BD9-81ED-4DB2-BD59-A6C34878D82A}">
                    <a16:rowId xmlns:a16="http://schemas.microsoft.com/office/drawing/2014/main" val="1877971069"/>
                  </a:ext>
                </a:extLst>
              </a:tr>
              <a:tr h="314519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err="1">
                          <a:effectLst/>
                          <a:latin typeface="Consolas" panose="020B0609020204030204" pitchFamily="49" charset="0"/>
                        </a:rPr>
                        <a:t>random.ranf</a:t>
                      </a:r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endParaRPr lang="en-SG" sz="2000" b="0" dirty="0"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7" marR="53497" marT="32023" marB="3202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effectLst/>
                        </a:rPr>
                        <a:t>Return array with random floats in the interval [0, 1)</a:t>
                      </a:r>
                      <a:endParaRPr lang="en-SG" sz="2000" dirty="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7" marR="53497" marT="32023" marB="32023"/>
                </a:tc>
                <a:extLst>
                  <a:ext uri="{0D108BD9-81ED-4DB2-BD59-A6C34878D82A}">
                    <a16:rowId xmlns:a16="http://schemas.microsoft.com/office/drawing/2014/main" val="246901499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26621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93386" y="-1"/>
            <a:ext cx="8093413" cy="838800"/>
          </a:xfrm>
        </p:spPr>
        <p:txBody>
          <a:bodyPr/>
          <a:lstStyle/>
          <a:p>
            <a:r>
              <a:rPr lang="en-SG" dirty="0"/>
              <a:t>Activity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2133" y="1256579"/>
            <a:ext cx="8468334" cy="4803753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1) Compute the statistics for each column of the housing data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Extrac</a:t>
            </a:r>
            <a:r>
              <a:rPr lang="en-US" dirty="0"/>
              <a:t>t the values for each column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Compute the min, max, mean, median and standard deviation of each column in the array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Load Boston Housing dataset: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9E0ADB-3A31-364B-8839-EF2E68B8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99" y="3303112"/>
            <a:ext cx="6946900" cy="3175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90197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4F9D688-CBF1-5B48-9BD3-F78E989D2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62A581-A870-CF4B-BD84-5646C3D1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Activity 1 (Answers)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B8BF2-092A-DE4A-BAD3-D5EE0E2D8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6522"/>
            <a:ext cx="9144000" cy="538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47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When is it more sensible to use arrays instead of tuples, lists, or dictionaries? And when is it vice versa?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Why do some NumPy functions require the whole axis or array for its process and why some of them do not?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4103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347171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When is it more sensible to use arrays instead of tuples, lists, or dictionaries? And when is it vice versa?</a:t>
            </a:r>
          </a:p>
          <a:p>
            <a:pPr marL="811213" lvl="1" indent="-354013" algn="l">
              <a:buFont typeface="Wingdings" panose="05000000000000000000" pitchFamily="2" charset="2"/>
              <a:buChar char="Ø"/>
            </a:pPr>
            <a:r>
              <a:rPr lang="en-US" dirty="0"/>
              <a:t>Use arrays when we have multi-dimensional objects</a:t>
            </a:r>
          </a:p>
          <a:p>
            <a:pPr lvl="1" algn="l"/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Why do some NumPy functions require the whole axis of array for its process and why some of them do not?</a:t>
            </a:r>
          </a:p>
          <a:p>
            <a:pPr marL="811213" lvl="1" indent="-354013" algn="l">
              <a:buFont typeface="Wingdings" panose="05000000000000000000" pitchFamily="2" charset="2"/>
              <a:buChar char="Ø"/>
            </a:pPr>
            <a:r>
              <a:rPr lang="en-US" dirty="0"/>
              <a:t>Depends on what we are calculating. E.g., mean of a column vs the mean of an array</a:t>
            </a:r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(answer)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5388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DF29706-0BF6-40D2-8B1C-3EC71B2E01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6436" y="1219199"/>
            <a:ext cx="8229600" cy="17136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Array Management </a:t>
            </a:r>
            <a:b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</a:br>
            <a: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with NumPy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5174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DF29706-0BF6-40D2-8B1C-3EC71B2E01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6436" y="1219199"/>
            <a:ext cx="8229600" cy="17136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Plotting with </a:t>
            </a:r>
            <a:b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</a:br>
            <a: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matplotlib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0455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matplotlib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“matplotlib” is the most common </a:t>
            </a:r>
            <a:r>
              <a:rPr lang="en-US" dirty="0" err="1"/>
              <a:t>visualisation</a:t>
            </a:r>
            <a:r>
              <a:rPr lang="en-US" dirty="0"/>
              <a:t> package for Python.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sub-package “</a:t>
            </a:r>
            <a:r>
              <a:rPr lang="en-US" dirty="0" err="1"/>
              <a:t>pyplot</a:t>
            </a:r>
            <a:r>
              <a:rPr lang="en-US" dirty="0"/>
              <a:t>” contains all functions and plot types we need here, e.g., bar chart, histogram, scatter plot, etc.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the following syntax to import “</a:t>
            </a:r>
            <a:r>
              <a:rPr lang="en-US" dirty="0" err="1"/>
              <a:t>pyplot</a:t>
            </a:r>
            <a:r>
              <a:rPr lang="en-US" dirty="0"/>
              <a:t>” into a program: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A2D2B3-A02E-453C-8F39-8DC1EDB595BC}"/>
              </a:ext>
            </a:extLst>
          </p:cNvPr>
          <p:cNvSpPr/>
          <p:nvPr/>
        </p:nvSpPr>
        <p:spPr>
          <a:xfrm>
            <a:off x="457201" y="3123056"/>
            <a:ext cx="8229599" cy="445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sz="2000" dirty="0" err="1">
                <a:solidFill>
                  <a:srgbClr val="5F497A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matplotlib.pyplot</a:t>
            </a:r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solidFill>
                  <a:srgbClr val="5F497A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plt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3561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Create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15232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plot()</a:t>
            </a:r>
            <a:r>
              <a:rPr lang="en-US" dirty="0"/>
              <a:t> function to create simple line plot.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function parameters control:</a:t>
            </a:r>
          </a:p>
          <a:p>
            <a:pPr marL="400050" lvl="1" algn="l">
              <a:spcBef>
                <a:spcPts val="600"/>
              </a:spcBef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y</a:t>
            </a:r>
            <a:r>
              <a:rPr lang="en-US" dirty="0"/>
              <a:t>: lists of the x-axis and y-axis values</a:t>
            </a:r>
          </a:p>
          <a:p>
            <a:pPr marL="400050" lvl="1" algn="l">
              <a:spcBef>
                <a:spcPts val="600"/>
              </a:spcBef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color</a:t>
            </a:r>
            <a:r>
              <a:rPr lang="en-US" dirty="0"/>
              <a:t>: </a:t>
            </a:r>
            <a:r>
              <a:rPr lang="en-US" dirty="0" err="1"/>
              <a:t>colour</a:t>
            </a:r>
            <a:r>
              <a:rPr lang="en-US" dirty="0"/>
              <a:t> of the line</a:t>
            </a:r>
          </a:p>
          <a:p>
            <a:pPr marL="400050" lvl="1" algn="l">
              <a:spcBef>
                <a:spcPts val="600"/>
              </a:spcBef>
            </a:pP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linestyle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linewidth</a:t>
            </a:r>
            <a:r>
              <a:rPr lang="en-US" dirty="0"/>
              <a:t>: formatting options of the line. </a:t>
            </a:r>
          </a:p>
          <a:p>
            <a:pPr marL="400050" lvl="1" algn="l">
              <a:spcBef>
                <a:spcPts val="600"/>
              </a:spcBef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marker</a:t>
            </a:r>
            <a:r>
              <a:rPr lang="en-US" dirty="0"/>
              <a:t>: style of the data points, e.g., point, circle, square, etc. </a:t>
            </a:r>
          </a:p>
          <a:p>
            <a:pPr marL="400050" lvl="1" algn="l">
              <a:spcBef>
                <a:spcPts val="600"/>
              </a:spcBef>
            </a:pP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markerfacecolor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markeredgecolor</a:t>
            </a:r>
            <a:r>
              <a:rPr lang="en-US" dirty="0"/>
              <a:t> and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markersize</a:t>
            </a:r>
            <a:r>
              <a:rPr lang="en-US" dirty="0"/>
              <a:t>: </a:t>
            </a:r>
            <a:r>
              <a:rPr lang="en-US" dirty="0" err="1"/>
              <a:t>colour</a:t>
            </a:r>
            <a:r>
              <a:rPr lang="en-US" dirty="0"/>
              <a:t> and size of data points.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Refer to </a:t>
            </a:r>
            <a:r>
              <a:rPr lang="en-US" dirty="0">
                <a:hlinkClick r:id="rId4"/>
              </a:rPr>
              <a:t>https://matplotlib.org/api/_as_gen/matplotlib.pyplot.plot.html</a:t>
            </a:r>
            <a:r>
              <a:rPr lang="en-US" dirty="0"/>
              <a:t> for more arguments of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plot()</a:t>
            </a:r>
            <a:r>
              <a:rPr lang="en-US" dirty="0"/>
              <a:t> function.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7FF02-2A8E-4E51-9087-A889A405E435}"/>
              </a:ext>
            </a:extLst>
          </p:cNvPr>
          <p:cNvSpPr/>
          <p:nvPr/>
        </p:nvSpPr>
        <p:spPr>
          <a:xfrm>
            <a:off x="457201" y="1770922"/>
            <a:ext cx="8229599" cy="7805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1524000" indent="-1258888"/>
            <a:r>
              <a:rPr lang="en-SG" sz="200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plt</a:t>
            </a:r>
            <a:r>
              <a:rPr lang="en-SG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SG" sz="2000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plot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color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linestyle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linewidth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marker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</a:p>
          <a:p>
            <a:pPr marL="1524000" indent="-1258888"/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SG" sz="20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markerfacecolor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markeredgecolor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markersize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7469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Other Plot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15232"/>
          </a:xfrm>
        </p:spPr>
        <p:txBody>
          <a:bodyPr/>
          <a:lstStyle/>
          <a:p>
            <a:pPr marL="354013" indent="-354013"/>
            <a:r>
              <a:rPr lang="en-US" dirty="0"/>
              <a:t>Apply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xlabel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ylabel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/>
              <a:t>methods to add labels to both axis.</a:t>
            </a:r>
          </a:p>
          <a:p>
            <a:pPr marL="354013" indent="-354013"/>
            <a:endParaRPr lang="en-US" dirty="0"/>
          </a:p>
          <a:p>
            <a:pPr marL="354013" indent="-354013"/>
            <a:endParaRPr lang="en-US" dirty="0"/>
          </a:p>
          <a:p>
            <a:pPr marL="354013" indent="-354013"/>
            <a:r>
              <a:rPr lang="en-US" dirty="0"/>
              <a:t>Set a title to the current plot by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title()</a:t>
            </a:r>
            <a:r>
              <a:rPr lang="en-US" dirty="0"/>
              <a:t>.</a:t>
            </a:r>
          </a:p>
          <a:p>
            <a:pPr marL="354013" indent="-354013"/>
            <a:endParaRPr lang="en-US" dirty="0"/>
          </a:p>
          <a:p>
            <a:pPr marL="354013" indent="-354013"/>
            <a:r>
              <a:rPr lang="en-US" dirty="0"/>
              <a:t>We can define the text and location of the labels on each tick of both axes.</a:t>
            </a:r>
          </a:p>
          <a:p>
            <a:pPr marL="354013" indent="-354013"/>
            <a:endParaRPr lang="en-US" dirty="0"/>
          </a:p>
          <a:p>
            <a:pPr marL="354013" indent="-354013"/>
            <a:endParaRPr lang="en-US" dirty="0"/>
          </a:p>
          <a:p>
            <a:pPr marL="354013" indent="-354013"/>
            <a:r>
              <a:rPr lang="en-US" dirty="0"/>
              <a:t>Python waits for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show()</a:t>
            </a:r>
            <a:r>
              <a:rPr lang="en-US" dirty="0"/>
              <a:t> to display all figures.</a:t>
            </a:r>
          </a:p>
          <a:p>
            <a:pPr marL="354013" indent="-354013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7FF02-2A8E-4E51-9087-A889A405E435}"/>
              </a:ext>
            </a:extLst>
          </p:cNvPr>
          <p:cNvSpPr/>
          <p:nvPr/>
        </p:nvSpPr>
        <p:spPr>
          <a:xfrm>
            <a:off x="457201" y="1770923"/>
            <a:ext cx="8229599" cy="7805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1700213">
              <a:spcBef>
                <a:spcPts val="600"/>
              </a:spcBef>
              <a:spcAft>
                <a:spcPts val="600"/>
              </a:spcAft>
            </a:pPr>
            <a:r>
              <a:rPr lang="en-SG" sz="2000" dirty="0" err="1">
                <a:solidFill>
                  <a:srgbClr val="5F497A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plt</a:t>
            </a:r>
            <a:r>
              <a:rPr lang="en-SG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SG" sz="2000" dirty="0" err="1">
                <a:solidFill>
                  <a:srgbClr val="76923C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xlabel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SG" sz="2000" dirty="0">
                <a:solidFill>
                  <a:srgbClr val="215868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My X-Label String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")</a:t>
            </a:r>
          </a:p>
          <a:p>
            <a:pPr marL="1700213"/>
            <a:r>
              <a:rPr lang="en-US" sz="2000" dirty="0" err="1">
                <a:solidFill>
                  <a:srgbClr val="5F497A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plt</a:t>
            </a:r>
            <a:r>
              <a:rPr lang="en-US" sz="2000" dirty="0" err="1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76923C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ylabel</a:t>
            </a:r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sz="2000" dirty="0">
                <a:solidFill>
                  <a:srgbClr val="215868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My Y-Label String</a:t>
            </a:r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")</a:t>
            </a:r>
            <a:endParaRPr lang="en-SG" sz="2400" dirty="0">
              <a:solidFill>
                <a:schemeClr val="tx1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77BBC5-9E2B-4763-8628-2D2E717AE83B}"/>
              </a:ext>
            </a:extLst>
          </p:cNvPr>
          <p:cNvSpPr/>
          <p:nvPr/>
        </p:nvSpPr>
        <p:spPr>
          <a:xfrm>
            <a:off x="457201" y="3072421"/>
            <a:ext cx="8229599" cy="4376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SG" sz="2000" dirty="0" err="1">
                <a:solidFill>
                  <a:srgbClr val="5F497A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plt</a:t>
            </a:r>
            <a:r>
              <a:rPr lang="en-SG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SG" sz="2000" dirty="0" err="1">
                <a:solidFill>
                  <a:srgbClr val="76923C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title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SG" sz="2000" dirty="0">
                <a:solidFill>
                  <a:srgbClr val="215868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My Plot Title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7F21C2-A600-488C-8736-9440F1624EAF}"/>
              </a:ext>
            </a:extLst>
          </p:cNvPr>
          <p:cNvSpPr/>
          <p:nvPr/>
        </p:nvSpPr>
        <p:spPr>
          <a:xfrm>
            <a:off x="457201" y="4031019"/>
            <a:ext cx="8229599" cy="7805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1700213">
              <a:spcBef>
                <a:spcPts val="600"/>
              </a:spcBef>
              <a:spcAft>
                <a:spcPts val="600"/>
              </a:spcAft>
              <a:tabLst>
                <a:tab pos="4163695" algn="l"/>
              </a:tabLst>
            </a:pPr>
            <a:r>
              <a:rPr lang="en-SG" sz="2000" dirty="0" err="1">
                <a:solidFill>
                  <a:srgbClr val="5F497A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plt</a:t>
            </a:r>
            <a:r>
              <a:rPr lang="en-SG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SG" sz="2000" dirty="0" err="1">
                <a:solidFill>
                  <a:srgbClr val="76923C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xticks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SG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ticks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labels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rotation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1700213"/>
            <a:r>
              <a:rPr lang="en-US" sz="2000" dirty="0" err="1">
                <a:solidFill>
                  <a:srgbClr val="5F497A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plt</a:t>
            </a:r>
            <a:r>
              <a:rPr lang="en-US" sz="2000" dirty="0" err="1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76923C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yticks</a:t>
            </a:r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ticks</a:t>
            </a:r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labels</a:t>
            </a:r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rotation</a:t>
            </a:r>
            <a:r>
              <a:rPr lang="en-US" sz="2000" dirty="0"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SG" sz="2800" dirty="0">
              <a:solidFill>
                <a:schemeClr val="tx1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8EE298-E138-4FFC-949B-2CF50CC94AC8}"/>
              </a:ext>
            </a:extLst>
          </p:cNvPr>
          <p:cNvSpPr/>
          <p:nvPr/>
        </p:nvSpPr>
        <p:spPr>
          <a:xfrm>
            <a:off x="457201" y="5392275"/>
            <a:ext cx="8229599" cy="4376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SG" sz="2000" dirty="0" err="1">
                <a:solidFill>
                  <a:srgbClr val="5F497A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plt</a:t>
            </a:r>
            <a:r>
              <a:rPr lang="en-SG" sz="2000" dirty="0" err="1">
                <a:solidFill>
                  <a:srgbClr val="632423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SG" sz="2000" dirty="0" err="1">
                <a:solidFill>
                  <a:srgbClr val="76923C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show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0210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704" y="1295400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Histogram shows the distribution of a variable.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With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hist()</a:t>
            </a:r>
            <a:r>
              <a:rPr lang="en-US" dirty="0"/>
              <a:t> function, we can control </a:t>
            </a:r>
          </a:p>
          <a:p>
            <a:pPr marL="754063" lvl="1" indent="-354013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number of bins, </a:t>
            </a:r>
          </a:p>
          <a:p>
            <a:pPr marL="754063" lvl="1" indent="-354013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range of values, </a:t>
            </a:r>
          </a:p>
          <a:p>
            <a:pPr marL="754063" lvl="1" indent="-354013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chart’s orientation,</a:t>
            </a:r>
          </a:p>
          <a:p>
            <a:pPr marL="754063" lvl="1" indent="-354013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width of the bars,</a:t>
            </a:r>
          </a:p>
          <a:p>
            <a:pPr marL="754063" lvl="1" indent="-354013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position of the bars (between two ticks or on top of a tick),</a:t>
            </a:r>
          </a:p>
          <a:p>
            <a:pPr marL="754063" lvl="1" indent="-354013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</a:rPr>
              <a:t>colour</a:t>
            </a:r>
            <a:r>
              <a:rPr lang="en-US" dirty="0">
                <a:solidFill>
                  <a:schemeClr val="tx1"/>
                </a:solidFill>
              </a:rPr>
              <a:t> of the bars.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7FF02-2A8E-4E51-9087-A889A405E435}"/>
              </a:ext>
            </a:extLst>
          </p:cNvPr>
          <p:cNvSpPr/>
          <p:nvPr/>
        </p:nvSpPr>
        <p:spPr>
          <a:xfrm>
            <a:off x="457201" y="1895586"/>
            <a:ext cx="8229599" cy="9754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2152650" indent="-1258888"/>
            <a:r>
              <a:rPr lang="en-SG" sz="200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plt</a:t>
            </a:r>
            <a:r>
              <a:rPr lang="en-SG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SG" sz="2000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hist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bins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None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range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None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b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align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"</a:t>
            </a:r>
            <a:r>
              <a:rPr lang="en-SG" sz="200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mid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", 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orientation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"</a:t>
            </a:r>
            <a:r>
              <a:rPr lang="en-SG" sz="200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vertical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", </a:t>
            </a:r>
            <a:r>
              <a:rPr lang="en-SG" sz="20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rwidth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None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color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None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683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Scatter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704" y="1295400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Scatter plots are used to study the correlation between two variables.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parameters of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scatter()</a:t>
            </a:r>
            <a:r>
              <a:rPr lang="en-US" dirty="0"/>
              <a:t> function control </a:t>
            </a:r>
          </a:p>
          <a:p>
            <a:pPr marL="754063" lvl="1" indent="-354013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values of x and y, </a:t>
            </a:r>
          </a:p>
          <a:p>
            <a:pPr marL="754063" lvl="1" indent="-354013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</a:rPr>
              <a:t>colour</a:t>
            </a:r>
            <a:r>
              <a:rPr lang="en-US" dirty="0">
                <a:solidFill>
                  <a:schemeClr val="tx1"/>
                </a:solidFill>
              </a:rPr>
              <a:t> and style of the markers, </a:t>
            </a:r>
          </a:p>
          <a:p>
            <a:pPr marL="754063" lvl="1" indent="-354013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width and </a:t>
            </a:r>
            <a:r>
              <a:rPr lang="en-US" dirty="0" err="1">
                <a:solidFill>
                  <a:schemeClr val="tx1"/>
                </a:solidFill>
              </a:rPr>
              <a:t>colour</a:t>
            </a:r>
            <a:r>
              <a:rPr lang="en-US" dirty="0">
                <a:solidFill>
                  <a:schemeClr val="tx1"/>
                </a:solidFill>
              </a:rPr>
              <a:t> of the markers’ edge.</a:t>
            </a:r>
          </a:p>
          <a:p>
            <a:pPr marL="354013" indent="-354013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7FF02-2A8E-4E51-9087-A889A405E435}"/>
              </a:ext>
            </a:extLst>
          </p:cNvPr>
          <p:cNvSpPr/>
          <p:nvPr/>
        </p:nvSpPr>
        <p:spPr>
          <a:xfrm>
            <a:off x="457201" y="1895586"/>
            <a:ext cx="8229599" cy="9754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2330450" indent="-1701800"/>
            <a:r>
              <a:rPr lang="en-SG" sz="200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plt</a:t>
            </a:r>
            <a:r>
              <a:rPr lang="en-SG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SG" sz="2000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scatter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color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None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marker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None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linewidths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None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edgecolors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None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1547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93386" y="-1"/>
            <a:ext cx="8093413" cy="838800"/>
          </a:xfrm>
        </p:spPr>
        <p:txBody>
          <a:bodyPr/>
          <a:lstStyle/>
          <a:p>
            <a:r>
              <a:rPr lang="en-SG" dirty="0"/>
              <a:t>Activity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2133" y="1256579"/>
            <a:ext cx="8468334" cy="4803753"/>
          </a:xfrm>
        </p:spPr>
        <p:txBody>
          <a:bodyPr>
            <a:noAutofit/>
          </a:bodyPr>
          <a:lstStyle/>
          <a:p>
            <a:r>
              <a:rPr lang="en-US" dirty="0"/>
              <a:t>2) Plot a bar graph showing the mean values of houses in different housing features as shown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717" y="2133961"/>
            <a:ext cx="4901554" cy="35029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1332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4F9D688-CBF1-5B48-9BD3-F78E989D2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62A581-A870-CF4B-BD84-5646C3D1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Activity 2 (Answers)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B89A12-5DF2-E24D-8AC1-C67337F523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" r="10000"/>
          <a:stretch/>
        </p:blipFill>
        <p:spPr>
          <a:xfrm>
            <a:off x="492133" y="646771"/>
            <a:ext cx="8229600" cy="6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65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93386" y="-1"/>
            <a:ext cx="8093413" cy="838800"/>
          </a:xfrm>
        </p:spPr>
        <p:txBody>
          <a:bodyPr/>
          <a:lstStyle/>
          <a:p>
            <a:r>
              <a:rPr lang="en-SG" dirty="0"/>
              <a:t>Activity 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2133" y="1256579"/>
            <a:ext cx="8468334" cy="4803753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3) Plot a scatter plot showing the % lower status of the population (LSTAT) and Median value of owner-occupied homes in $1000's (MEDV)</a:t>
            </a:r>
          </a:p>
          <a:p>
            <a:pPr algn="just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709" y="2055973"/>
            <a:ext cx="4521963" cy="36459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8324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4F9D688-CBF1-5B48-9BD3-F78E989D2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62A581-A870-CF4B-BD84-5646C3D1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Activity 3 (Answers)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921B9-59BF-E345-A40D-73B6A3195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88" y="725869"/>
            <a:ext cx="4907590" cy="613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4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NumPy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Compound data such as lists, tuples, or dictionaries are one-dimensional.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Arrays should be used to store multidimensional data.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All values must be of the same type, typically numeric values or strings.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NumPy is the most common package in Python to work with arrays.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3822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93386" y="-1"/>
            <a:ext cx="8093413" cy="838800"/>
          </a:xfrm>
        </p:spPr>
        <p:txBody>
          <a:bodyPr/>
          <a:lstStyle/>
          <a:p>
            <a:r>
              <a:rPr lang="en-SG" dirty="0"/>
              <a:t>Activity 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2133" y="1256579"/>
            <a:ext cx="8468334" cy="5504144"/>
          </a:xfrm>
        </p:spPr>
        <p:txBody>
          <a:bodyPr>
            <a:noAutofit/>
          </a:bodyPr>
          <a:lstStyle/>
          <a:p>
            <a:pPr algn="just"/>
            <a:r>
              <a:rPr lang="en-US" i="1" u="sng" dirty="0"/>
              <a:t>Revisit the earlier plotting exercises on the housing dataset: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Find at least one modification to improve each of any two plots done earlier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Discuss what you have found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  <a:p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0543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What are the additional matplotlib functions that can help us to improve the </a:t>
            </a:r>
            <a:r>
              <a:rPr lang="en-US" dirty="0" err="1"/>
              <a:t>visualisation</a:t>
            </a:r>
            <a:r>
              <a:rPr lang="en-US" dirty="0"/>
              <a:t> of our charts?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Name some situations in which a line chart, or a histogram, or a scatter plot is more suitable than other plot types for data </a:t>
            </a:r>
            <a:r>
              <a:rPr lang="en-US" dirty="0" err="1"/>
              <a:t>visualisation</a:t>
            </a: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3497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436071"/>
          </a:xfrm>
        </p:spPr>
        <p:txBody>
          <a:bodyPr>
            <a:normAutofit fontScale="92500" lnSpcReduction="10000"/>
          </a:bodyPr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What are the additional matplotlib functions that can help us to improve the </a:t>
            </a:r>
            <a:r>
              <a:rPr lang="en-US" dirty="0" err="1"/>
              <a:t>visualisation</a:t>
            </a:r>
            <a:r>
              <a:rPr lang="en-US" dirty="0"/>
              <a:t> of our charts?</a:t>
            </a:r>
          </a:p>
          <a:p>
            <a:pPr marL="811213" lvl="1" indent="-354013" algn="l">
              <a:buFont typeface="Wingdings" panose="05000000000000000000" pitchFamily="2" charset="2"/>
              <a:buChar char="Ø"/>
            </a:pPr>
            <a:r>
              <a:rPr lang="en-US" dirty="0"/>
              <a:t>E.g., type of markers used, labels rotated, etc.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Name some situations in which a line chart, or a histogram, or a scatter plot is more suitable than other plot types for data </a:t>
            </a:r>
            <a:r>
              <a:rPr lang="en-US" dirty="0" err="1"/>
              <a:t>visualisation</a:t>
            </a:r>
            <a:r>
              <a:rPr lang="en-US" dirty="0"/>
              <a:t>.</a:t>
            </a: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US" dirty="0"/>
              <a:t>Line chart: track changes in a variable over time</a:t>
            </a: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US" dirty="0"/>
              <a:t>Histogram: interested only in a variable’s distribution</a:t>
            </a: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US" dirty="0"/>
              <a:t>Scatter plot: relationship between two variables</a:t>
            </a: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(answers)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A7E8CE-3EA0-9744-8771-043929CB836C}"/>
              </a:ext>
            </a:extLst>
          </p:cNvPr>
          <p:cNvSpPr txBox="1"/>
          <p:nvPr/>
        </p:nvSpPr>
        <p:spPr>
          <a:xfrm>
            <a:off x="8875986" y="6668814"/>
            <a:ext cx="0" cy="0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endParaRPr lang="en-GB" sz="4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357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2133" y="1256579"/>
            <a:ext cx="8468334" cy="4755115"/>
          </a:xfrm>
        </p:spPr>
        <p:txBody>
          <a:bodyPr/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Matplotlib Tutorial:</a:t>
            </a:r>
          </a:p>
          <a:p>
            <a:r>
              <a:rPr lang="en-US" dirty="0"/>
              <a:t>	https://www.w3schools.com/python/matplotlib_intro.asp</a:t>
            </a:r>
          </a:p>
          <a:p>
            <a:pPr algn="just"/>
            <a:endParaRPr lang="en-US" i="1" u="sng" dirty="0"/>
          </a:p>
          <a:p>
            <a:pPr algn="just"/>
            <a:endParaRPr lang="en-US" i="1" u="sng" dirty="0"/>
          </a:p>
          <a:p>
            <a:pPr algn="just"/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  <a:p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99B643-6127-4AF4-B3E6-9F913F39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Online Learning Platform </a:t>
            </a:r>
            <a:r>
              <a:rPr lang="en-SG"/>
              <a:t>(Optional)</a:t>
            </a: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122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Install and Import NumPy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import</a:t>
            </a:r>
            <a:r>
              <a:rPr lang="en-US" dirty="0"/>
              <a:t> statement to load “</a:t>
            </a:r>
            <a:r>
              <a:rPr lang="en-US" dirty="0" err="1"/>
              <a:t>numpy</a:t>
            </a:r>
            <a:r>
              <a:rPr lang="en-US" dirty="0"/>
              <a:t>” package in our program.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most common alias for “</a:t>
            </a:r>
            <a:r>
              <a:rPr lang="en-US" dirty="0" err="1"/>
              <a:t>numpy</a:t>
            </a:r>
            <a:r>
              <a:rPr lang="en-US" dirty="0"/>
              <a:t>” is “np”.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CDFFD8-D6AB-4DAE-9BFF-6D8C8B124E67}"/>
              </a:ext>
            </a:extLst>
          </p:cNvPr>
          <p:cNvSpPr/>
          <p:nvPr/>
        </p:nvSpPr>
        <p:spPr>
          <a:xfrm>
            <a:off x="492133" y="2114516"/>
            <a:ext cx="8229599" cy="4188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>
              <a:tabLst>
                <a:tab pos="4163695" algn="l"/>
              </a:tabLst>
            </a:pPr>
            <a:r>
              <a:rPr lang="en-US" sz="2000" dirty="0"/>
              <a:t>import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numpy</a:t>
            </a:r>
            <a:r>
              <a:rPr lang="en-US" sz="2000" dirty="0">
                <a:solidFill>
                  <a:schemeClr val="tx1"/>
                </a:solidFill>
              </a:rPr>
              <a:t> as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np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96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Create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array()</a:t>
            </a:r>
            <a:r>
              <a:rPr lang="en-US" dirty="0"/>
              <a:t> function to create n-dimensional NumPy arrays (ndarray).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Data in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array()</a:t>
            </a:r>
            <a:r>
              <a:rPr lang="en-US" dirty="0"/>
              <a:t> function are stored in various regular Python lists.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Each list corresponds to a row of the array.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Number of elements in each list must be identical.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All lists in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array()</a:t>
            </a:r>
            <a:r>
              <a:rPr lang="en-US" dirty="0"/>
              <a:t> function, separated by commas, must be wrapped by a pair of outer square brackets.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Each direction of an array is called an axis.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7FF02-2A8E-4E51-9087-A889A405E435}"/>
              </a:ext>
            </a:extLst>
          </p:cNvPr>
          <p:cNvSpPr/>
          <p:nvPr/>
        </p:nvSpPr>
        <p:spPr>
          <a:xfrm>
            <a:off x="457201" y="1800419"/>
            <a:ext cx="8229599" cy="7805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3136900" indent="-3048000"/>
            <a:r>
              <a:rPr lang="en-SG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array_name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sz="2000" dirty="0" err="1">
                <a:solidFill>
                  <a:srgbClr val="5F497A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np</a:t>
            </a:r>
            <a:r>
              <a:rPr lang="en-SG" sz="2000" dirty="0" err="1">
                <a:solidFill>
                  <a:srgbClr val="632423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SG" sz="2000" dirty="0" err="1">
                <a:solidFill>
                  <a:srgbClr val="4F6228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array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([[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list1_data1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list1_data2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], </a:t>
            </a:r>
          </a:p>
          <a:p>
            <a:pPr marL="3313113"/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list2_data1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list2_data2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],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])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595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44164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Import packages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Suppose we have two lists, fruits and vegetables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Combine fruits and vegetables into one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Print the array to take a look at its contents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of 2 dimensional </a:t>
            </a:r>
            <a:r>
              <a:rPr lang="en-US" dirty="0" err="1">
                <a:solidFill>
                  <a:srgbClr val="FF0000"/>
                </a:solidFill>
              </a:rPr>
              <a:t>numpy</a:t>
            </a:r>
            <a:r>
              <a:rPr lang="en-US" dirty="0">
                <a:solidFill>
                  <a:srgbClr val="FF0000"/>
                </a:solidFill>
              </a:rPr>
              <a:t> array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0851" t="32270" r="40053" b="57801"/>
          <a:stretch/>
        </p:blipFill>
        <p:spPr>
          <a:xfrm>
            <a:off x="1762802" y="2576133"/>
            <a:ext cx="5321030" cy="1021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0851" t="44201" r="40053" b="52747"/>
          <a:stretch/>
        </p:blipFill>
        <p:spPr>
          <a:xfrm>
            <a:off x="1819066" y="4435700"/>
            <a:ext cx="5110001" cy="3015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30554" t="41664" r="50159" b="52249"/>
          <a:stretch/>
        </p:blipFill>
        <p:spPr>
          <a:xfrm>
            <a:off x="2305878" y="5878461"/>
            <a:ext cx="3564186" cy="632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19052A-638E-1D40-89CE-193F9C3A6D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02" y="5392179"/>
            <a:ext cx="5926995" cy="484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3EDC55-73FC-9548-A4AA-79A63434B6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130" y="1624293"/>
            <a:ext cx="2362200" cy="4953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7832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Subset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704" y="1295400"/>
            <a:ext cx="8229600" cy="452596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Use index operator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[]</a:t>
            </a:r>
            <a:r>
              <a:rPr lang="en-US" dirty="0"/>
              <a:t> to access elements of an array.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Two ways to subset an array:</a:t>
            </a:r>
          </a:p>
          <a:p>
            <a:pPr marL="717550" lvl="1" indent="-354013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By index: Including multiple indexing, open-end indexing, negative indexing.</a:t>
            </a:r>
          </a:p>
          <a:p>
            <a:pPr marL="717550" lvl="1" indent="-354013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Boolean masking: Values of an array that fulfil certain conditions are selected in the subset.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Syntax for subsetting two-dimensional arrays: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The order of the indices in the index operator must follow the sequence of the axes (dimension).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7FF02-2A8E-4E51-9087-A889A405E435}"/>
              </a:ext>
            </a:extLst>
          </p:cNvPr>
          <p:cNvSpPr/>
          <p:nvPr/>
        </p:nvSpPr>
        <p:spPr>
          <a:xfrm>
            <a:off x="595223" y="4176358"/>
            <a:ext cx="8229599" cy="445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SG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array_name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SG" sz="20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row_index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column_index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844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92133" y="1256579"/>
            <a:ext cx="8468334" cy="356389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our example, we created </a:t>
            </a:r>
            <a:r>
              <a:rPr lang="en-US" dirty="0" err="1"/>
              <a:t>fruits_vegetables</a:t>
            </a:r>
            <a:r>
              <a:rPr lang="en-US" dirty="0"/>
              <a:t> as a </a:t>
            </a:r>
            <a:r>
              <a:rPr lang="en-US" dirty="0" err="1"/>
              <a:t>numpy</a:t>
            </a:r>
            <a:r>
              <a:rPr lang="en-US" dirty="0"/>
              <a:t> array.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Row index: 0 is the fruits list, 1 is the vegetables list 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Column index: 0 is the 1</a:t>
            </a:r>
            <a:r>
              <a:rPr lang="en-US" baseline="30000" dirty="0"/>
              <a:t>st</a:t>
            </a:r>
            <a:r>
              <a:rPr lang="en-US" dirty="0"/>
              <a:t> element in a given list, 1 is the 2</a:t>
            </a:r>
            <a:r>
              <a:rPr lang="en-US" baseline="30000" dirty="0"/>
              <a:t>nd</a:t>
            </a:r>
            <a:r>
              <a:rPr lang="en-US" dirty="0"/>
              <a:t> element…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get ‘banana’ from </a:t>
            </a:r>
            <a:r>
              <a:rPr lang="en-US" dirty="0" err="1"/>
              <a:t>fruits_vegetables</a:t>
            </a:r>
            <a:r>
              <a:rPr lang="en-US" dirty="0"/>
              <a:t>, we need 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row index = 0 (i.e., fruits list) and,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column index = 1 (i.e., 2</a:t>
            </a:r>
            <a:r>
              <a:rPr lang="en-US" baseline="30000" dirty="0"/>
              <a:t>nd</a:t>
            </a:r>
            <a:r>
              <a:rPr lang="en-US" dirty="0"/>
              <a:t> element)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Subsetting</a:t>
            </a:r>
            <a:r>
              <a:rPr lang="en-US" dirty="0">
                <a:solidFill>
                  <a:srgbClr val="FF0000"/>
                </a:solidFill>
              </a:rPr>
              <a:t> example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0554" t="41664" r="50159" b="52249"/>
          <a:stretch/>
        </p:blipFill>
        <p:spPr>
          <a:xfrm>
            <a:off x="2284610" y="2473998"/>
            <a:ext cx="4237490" cy="7522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0904" t="52695" r="55213" b="38729"/>
          <a:stretch/>
        </p:blipFill>
        <p:spPr>
          <a:xfrm>
            <a:off x="2647314" y="4820478"/>
            <a:ext cx="3404459" cy="118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66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Array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704" y="1295400"/>
            <a:ext cx="8229600" cy="4525963"/>
          </a:xfrm>
        </p:spPr>
        <p:txBody>
          <a:bodyPr/>
          <a:lstStyle/>
          <a:p>
            <a:pPr marL="354013" indent="-354013"/>
            <a:r>
              <a:rPr lang="en-US" dirty="0"/>
              <a:t>Check properties of an array using some NumPy functions and methods:</a:t>
            </a:r>
          </a:p>
          <a:p>
            <a:pPr marL="354013" indent="-354013"/>
            <a:endParaRPr lang="en-US" dirty="0"/>
          </a:p>
          <a:p>
            <a:pPr marL="354013" indent="-354013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7FF02-2A8E-4E51-9087-A889A405E435}"/>
              </a:ext>
            </a:extLst>
          </p:cNvPr>
          <p:cNvSpPr/>
          <p:nvPr/>
        </p:nvSpPr>
        <p:spPr>
          <a:xfrm>
            <a:off x="457201" y="1858297"/>
            <a:ext cx="8229599" cy="1651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2871788" algn="l">
              <a:tabLst>
                <a:tab pos="4163695" algn="l"/>
              </a:tabLst>
            </a:pP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type(</a:t>
            </a:r>
            <a:r>
              <a:rPr lang="en-SG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array_name</a:t>
            </a:r>
            <a:r>
              <a:rPr lang="en-SG" sz="20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2871788" algn="l">
              <a:tabLst>
                <a:tab pos="4163695" algn="l"/>
              </a:tabLst>
            </a:pPr>
            <a:r>
              <a:rPr lang="en-SG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array_name</a:t>
            </a:r>
            <a:r>
              <a:rPr lang="en-SG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.ndim</a:t>
            </a:r>
            <a:endParaRPr lang="en-SG" sz="2000" dirty="0">
              <a:solidFill>
                <a:schemeClr val="tx1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71788" algn="l">
              <a:tabLst>
                <a:tab pos="4163695" algn="l"/>
              </a:tabLst>
            </a:pPr>
            <a:r>
              <a:rPr lang="en-SG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array_name</a:t>
            </a:r>
            <a:r>
              <a:rPr lang="en-SG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.shape</a:t>
            </a:r>
            <a:endParaRPr lang="en-SG" sz="2000" dirty="0">
              <a:solidFill>
                <a:schemeClr val="tx1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71788" algn="l">
              <a:tabLst>
                <a:tab pos="4163695" algn="l"/>
              </a:tabLst>
            </a:pPr>
            <a:r>
              <a:rPr lang="en-SG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array_name</a:t>
            </a:r>
            <a:r>
              <a:rPr lang="en-SG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.size</a:t>
            </a:r>
            <a:endParaRPr lang="en-SG" sz="2000" dirty="0">
              <a:solidFill>
                <a:schemeClr val="tx1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71788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array_name</a:t>
            </a:r>
            <a:r>
              <a:rPr lang="en-US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.dtype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57718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REFERENCE_ID" val="8b835ccb-b19d-4d4a-920b-a5e6061851aa"/>
  <p:tag name="ARTICULATE_REFERENCE_TYPE_1" val="1"/>
  <p:tag name="ARTICULATE_REFERENCE_1" val="D:\ePub_course\Jan18_T1\FMT302\FMT302_201801_UP7\PDF\FMT302_SU01CH01_P1_V2_0.pdf"/>
  <p:tag name="ARTICULATE_REFERENCE_TITLE_1" val="Test"/>
  <p:tag name="ARTICULATE_REFERENCE_ID_1" val="1599f05d-b1ed-4f2e-b0a4-52da08d3af75"/>
  <p:tag name="ARTICULATE_REFERENCE_COUNT" val="1"/>
  <p:tag name="ARTICULATE_REFERENCE_DESCRIPTION" val="Test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ARTICULATE_SLIDE_COUNT" val="11"/>
  <p:tag name="TAG_BACKING_FORM_KEY" val="2229284-c:\users\sim\desktop\anl252 articulate\anl252_su1_ch1.pptx"/>
  <p:tag name="ARTICULATE_PRESENTER_VERSION" val="7"/>
  <p:tag name="ARTICULATE_USED_PAGE_ORIENTATION" val="1"/>
  <p:tag name="ARTICULATE_USED_PAGE_SIZE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277"/>
  <p:tag name="ARTICULATE_AUDIO_RECORDED" val="1"/>
  <p:tag name="ELAPSEDTIME" val="86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2" val="8226"/>
  <p:tag name="BULLET_13" val="8226"/>
  <p:tag name="BULLET_14" val="8226"/>
  <p:tag name="BULLET_15" val="8226"/>
  <p:tag name="MARGIN_1" val="0"/>
  <p:tag name="MARGIN_2" val="36"/>
  <p:tag name="MARGIN_3" val="72"/>
  <p:tag name="MARGIN_4" val="108"/>
  <p:tag name="MARGIN_5" val="144"/>
  <p:tag name="FONT_SIZE" val="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290"/>
  <p:tag name="ARTICULATE_AUDIO_RECORDED" val="1"/>
  <p:tag name="ELAPSEDTIME" val="40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MARGIN_1" val="0"/>
  <p:tag name="MARGIN_2" val="36"/>
  <p:tag name="MARGIN_3" val="72"/>
  <p:tag name="MARGIN_4" val="108"/>
  <p:tag name="MARGIN_5" val="144"/>
  <p:tag name="FONT_SIZE" val="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291"/>
  <p:tag name="ARTICULATE_AUDIO_RECORDED" val="1"/>
  <p:tag name="ELAPSEDTIME" val="8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2" val="8226"/>
  <p:tag name="BULLET_13" val="8226"/>
  <p:tag name="BULLET_14" val="8226"/>
  <p:tag name="BULLET_15" val="8226"/>
  <p:tag name="BULLET_16" val="8226"/>
  <p:tag name="BULLET_17" val="8226"/>
  <p:tag name="MARGIN_1" val="0"/>
  <p:tag name="MARGIN_2" val="36"/>
  <p:tag name="MARGIN_3" val="72"/>
  <p:tag name="MARGIN_4" val="108"/>
  <p:tag name="MARGIN_5" val="144"/>
  <p:tag name="FONT_SIZE" val="1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293"/>
  <p:tag name="ARTICULATE_AUDIO_RECORDED" val="1"/>
  <p:tag name="ELAPSEDTIME" val="15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2" val="8226"/>
  <p:tag name="BULLET_13" val="8226"/>
  <p:tag name="BULLET_14" val="8226"/>
  <p:tag name="BULLET_15" val="8226"/>
  <p:tag name="MARGIN_1" val="-2.147484E+09"/>
  <p:tag name="MARGIN_2" val="36"/>
  <p:tag name="MARGIN_3" val="72"/>
  <p:tag name="MARGIN_4" val="108"/>
  <p:tag name="MARGIN_5" val="144"/>
  <p:tag name="FONT_SIZE" val="1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297"/>
  <p:tag name="ARTICULATE_AUDIO_RECORDED" val="1"/>
  <p:tag name="ELAPSEDTIME" val="37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MARGIN_1" val="0"/>
  <p:tag name="MARGIN_2" val="36"/>
  <p:tag name="MARGIN_3" val="72"/>
  <p:tag name="MARGIN_4" val="108"/>
  <p:tag name="MARGIN_5" val="144"/>
  <p:tag name="FONT_SIZE" val="1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USED_LAYOUT" val="2"/>
  <p:tag name="AUDIO_ID" val="301"/>
  <p:tag name="ARTICULATE_AUDIO_RECORDED" val="1"/>
  <p:tag name="ELAPSEDTIME" val="79.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MARGIN_1" val="0"/>
  <p:tag name="MARGIN_2" val="36"/>
  <p:tag name="MARGIN_3" val="72"/>
  <p:tag name="MARGIN_4" val="108"/>
  <p:tag name="MARGIN_5" val="144"/>
  <p:tag name="FONT_SIZE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2"/>
  <p:tag name="ARTICULATE_AUDIO_RECORDED" val="1"/>
  <p:tag name="ELAPSEDTIME" val="42.2"/>
  <p:tag name="ARTICULATE_USED_LAYOUT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034daf8f-37a4-43fa-845b-7f8970c93e7a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  <p:tag name="AUDIO_ID" val="268"/>
  <p:tag name="ARTICULATE_AUDIO_RECORDED" val="1"/>
  <p:tag name="ELAPSEDTIME" val="33.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MARGIN_1" val="-2.147484E+09"/>
  <p:tag name="MARGIN_2" val="36"/>
  <p:tag name="MARGIN_3" val="72"/>
  <p:tag name="MARGIN_4" val="108"/>
  <p:tag name="MARGIN_5" val="144"/>
  <p:tag name="FONT_SIZE" val="1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USED_LAYOUT" val="2"/>
  <p:tag name="AUDIO_ID" val="277"/>
  <p:tag name="ARTICULATE_AUDIO_RECORDED" val="1"/>
  <p:tag name="ELAPSEDTIME" val="72.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USED_LAYOUT" val="2"/>
  <p:tag name="AUDIO_ID" val="291"/>
  <p:tag name="ARTICULATE_AUDIO_RECORDED" val="1"/>
  <p:tag name="ELAPSEDTIME" val="66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2" val="8226"/>
  <p:tag name="BULLET_13" val="8226"/>
  <p:tag name="MARGIN_1" val="0"/>
  <p:tag name="MARGIN_2" val="36"/>
  <p:tag name="MARGIN_3" val="72"/>
  <p:tag name="MARGIN_4" val="108"/>
  <p:tag name="MARGIN_5" val="144"/>
  <p:tag name="FONT_SIZE" val="1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USED_LAYOUT" val="2"/>
  <p:tag name="AUDIO_ID" val="303"/>
  <p:tag name="ARTICULATE_AUDIO_RECORDED" val="1"/>
  <p:tag name="ELAPSEDTIME" val="82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2" val="8226"/>
  <p:tag name="BULLET_13" val="8226"/>
  <p:tag name="BULLET_14" val="8226"/>
  <p:tag name="BULLET_15" val="8226"/>
  <p:tag name="MARGIN_1" val="0"/>
  <p:tag name="MARGIN_2" val="36"/>
  <p:tag name="MARGIN_3" val="72"/>
  <p:tag name="MARGIN_4" val="108"/>
  <p:tag name="MARGIN_5" val="144"/>
  <p:tag name="FONT_SIZE" val="1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USED_LAYOUT" val="2"/>
  <p:tag name="AUDIO_ID" val="293"/>
  <p:tag name="ARTICULATE_AUDIO_RECORDED" val="1"/>
  <p:tag name="ELAPSEDTIME" val="57.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2" val="8226"/>
  <p:tag name="BULLET_13" val="8226"/>
  <p:tag name="BULLET_14" val="8226"/>
  <p:tag name="MARGIN_1" val="0"/>
  <p:tag name="MARGIN_2" val="36"/>
  <p:tag name="MARGIN_3" val="72"/>
  <p:tag name="MARGIN_4" val="108"/>
  <p:tag name="MARGIN_5" val="144"/>
  <p:tag name="FONT_SIZE" val="1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USED_LAYOUT" val="2"/>
  <p:tag name="AUDIO_ID" val="307"/>
  <p:tag name="ARTICULATE_AUDIO_RECORDED" val="1"/>
  <p:tag name="ELAPSEDTIME" val="57.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MARGIN_1" val="0"/>
  <p:tag name="MARGIN_2" val="36"/>
  <p:tag name="MARGIN_3" val="72"/>
  <p:tag name="MARGIN_4" val="108"/>
  <p:tag name="MARGIN_5" val="144"/>
  <p:tag name="FONT_SIZE" val="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2"/>
  <p:tag name="ARTICULATE_AUDIO_RECORDED" val="1"/>
  <p:tag name="ELAPSEDTIME" val="42.2"/>
  <p:tag name="ARTICULATE_USED_LAYOUT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2"/>
  <p:tag name="ARTICULATE_AUDIO_RECORDED" val="1"/>
  <p:tag name="ELAPSEDTIME" val="42.2"/>
  <p:tag name="ARTICULATE_USED_LAYOUT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2"/>
  <p:tag name="ARTICULATE_AUDIO_RECORDED" val="1"/>
  <p:tag name="ELAPSEDTIME" val="42.2"/>
  <p:tag name="ARTICULATE_USED_LAYOUT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034daf8f-37a4-43fa-845b-7f8970c93e7a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USED_LAYOUT" val="2"/>
  <p:tag name="AUDIO_ID" val="268"/>
  <p:tag name="ARTICULATE_AUDIO_RECORDED" val="1"/>
  <p:tag name="ELAPSEDTIME" val="37.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-2.147484E+09"/>
  <p:tag name="MARGIN_2" val="36"/>
  <p:tag name="MARGIN_3" val="72"/>
  <p:tag name="MARGIN_4" val="108"/>
  <p:tag name="MARGIN_5" val="144"/>
  <p:tag name="FONT_SIZE" val="1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2"/>
  <p:tag name="ARTICULATE_AUDIO_RECORDED" val="1"/>
  <p:tag name="ELAPSEDTIME" val="42.2"/>
  <p:tag name="ARTICULATE_USED_LAYOUT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BIZ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 anchor="b">
        <a:noAutofit/>
      </a:bodyPr>
      <a:lstStyle>
        <a:defPPr>
          <a:defRPr sz="4400" dirty="0" smtClean="0">
            <a:solidFill>
              <a:schemeClr val="bg1"/>
            </a:solidFill>
            <a:latin typeface="Calibri Light" panose="020F03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6A1258361F104792B87D967037D439" ma:contentTypeVersion="0" ma:contentTypeDescription="Create a new document." ma:contentTypeScope="" ma:versionID="72d9905301751e4347c9ddc8332f4b8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8AED1B3-2F45-4762-91FA-ED08F295B5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BC6695-9009-4E8C-96D7-2BD9B437109A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223B4EA-C447-40BA-B202-65C1884247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4817</TotalTime>
  <Words>2237</Words>
  <Application>Microsoft Macintosh PowerPoint</Application>
  <PresentationFormat>On-screen Show (4:3)</PresentationFormat>
  <Paragraphs>257</Paragraphs>
  <Slides>33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DengXian</vt:lpstr>
      <vt:lpstr>SimSun</vt:lpstr>
      <vt:lpstr>ヒラギノ角ゴ Pro W3</vt:lpstr>
      <vt:lpstr>Arial</vt:lpstr>
      <vt:lpstr>Calibri</vt:lpstr>
      <vt:lpstr>Calibri Light</vt:lpstr>
      <vt:lpstr>Consolas</vt:lpstr>
      <vt:lpstr>Courier New</vt:lpstr>
      <vt:lpstr>Lucida Sans</vt:lpstr>
      <vt:lpstr>Times New Roman</vt:lpstr>
      <vt:lpstr>Wingdings</vt:lpstr>
      <vt:lpstr>SBIZ</vt:lpstr>
      <vt:lpstr>Study Unit 3  Arrays and Plots </vt:lpstr>
      <vt:lpstr>Array Management  with NumPy</vt:lpstr>
      <vt:lpstr>NumPy Package</vt:lpstr>
      <vt:lpstr>Install and Import NumPy Package</vt:lpstr>
      <vt:lpstr>Create Arrays</vt:lpstr>
      <vt:lpstr>Example of 2 dimensional numpy array</vt:lpstr>
      <vt:lpstr>Subset Arrays</vt:lpstr>
      <vt:lpstr>Subsetting example</vt:lpstr>
      <vt:lpstr>Array Properties</vt:lpstr>
      <vt:lpstr>Example of array properties</vt:lpstr>
      <vt:lpstr>Example Program for Students</vt:lpstr>
      <vt:lpstr>Example Program (Answers)</vt:lpstr>
      <vt:lpstr>Example Program for Students</vt:lpstr>
      <vt:lpstr>Example Program (Answers)</vt:lpstr>
      <vt:lpstr>Work with NumPy Arrays</vt:lpstr>
      <vt:lpstr>Activity 1</vt:lpstr>
      <vt:lpstr>Activity 1 (Answers)</vt:lpstr>
      <vt:lpstr>Discussion</vt:lpstr>
      <vt:lpstr>Discussion (answer)</vt:lpstr>
      <vt:lpstr>Plotting with  matplotlib</vt:lpstr>
      <vt:lpstr>matplotlib Package</vt:lpstr>
      <vt:lpstr>Create Plots</vt:lpstr>
      <vt:lpstr>Other Plot Options</vt:lpstr>
      <vt:lpstr>Histogram</vt:lpstr>
      <vt:lpstr>Scatter Plot</vt:lpstr>
      <vt:lpstr>Activity 2</vt:lpstr>
      <vt:lpstr>Activity 2 (Answers)</vt:lpstr>
      <vt:lpstr>Activity 3</vt:lpstr>
      <vt:lpstr>Activity 3 (Answers)</vt:lpstr>
      <vt:lpstr>Activity 4</vt:lpstr>
      <vt:lpstr>Discussion</vt:lpstr>
      <vt:lpstr>Discussion (answers)</vt:lpstr>
      <vt:lpstr>Online Learning Platform (Optional)</vt:lpstr>
    </vt:vector>
  </TitlesOfParts>
  <Company>SIM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</dc:creator>
  <cp:lastModifiedBy>ZHU SIYING</cp:lastModifiedBy>
  <cp:revision>366</cp:revision>
  <dcterms:created xsi:type="dcterms:W3CDTF">2012-07-12T02:13:12Z</dcterms:created>
  <dcterms:modified xsi:type="dcterms:W3CDTF">2023-12-25T04:45:25Z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HDSS_enhanced-eTemplate_July2012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7</vt:lpwstr>
  </property>
  <property fmtid="{D5CDD505-2E9C-101B-9397-08002B2CF9AE}" pid="5" name="ArticulateGUID">
    <vt:lpwstr>4D116010-0E69-487B-9C67-76934B79BCFE</vt:lpwstr>
  </property>
  <property fmtid="{D5CDD505-2E9C-101B-9397-08002B2CF9AE}" pid="6" name="ArticulateProjectFull">
    <vt:lpwstr>C:\Users\SIM\Desktop\ANL252 Articulate\ANL252_SU1_Ch1.ppta</vt:lpwstr>
  </property>
</Properties>
</file>