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tags/tag36.xml" ContentType="application/vnd.openxmlformats-officedocument.presentationml.tags+xml"/>
  <Override PartName="/ppt/notesSlides/notesSlide22.xml" ContentType="application/vnd.openxmlformats-officedocument.presentationml.notesSlide+xml"/>
  <Override PartName="/ppt/tags/tag37.xml" ContentType="application/vnd.openxmlformats-officedocument.presentationml.tags+xml"/>
  <Override PartName="/ppt/notesSlides/notesSlide23.xml" ContentType="application/vnd.openxmlformats-officedocument.presentationml.notesSlide+xml"/>
  <Override PartName="/ppt/tags/tag38.xml" ContentType="application/vnd.openxmlformats-officedocument.presentationml.tags+xml"/>
  <Override PartName="/ppt/notesSlides/notesSlide2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4.xml" ContentType="application/vnd.openxmlformats-officedocument.presentationml.tags+xml"/>
  <Override PartName="/ppt/notesSlides/notesSlide28.xml" ContentType="application/vnd.openxmlformats-officedocument.presentationml.notesSlide+xml"/>
  <Override PartName="/ppt/tags/tag45.xml" ContentType="application/vnd.openxmlformats-officedocument.presentationml.tags+xml"/>
  <Override PartName="/ppt/notesSlides/notesSlide29.xml" ContentType="application/vnd.openxmlformats-officedocument.presentationml.notesSlide+xml"/>
  <Override PartName="/ppt/tags/tag46.xml" ContentType="application/vnd.openxmlformats-officedocument.presentationml.tags+xml"/>
  <Override PartName="/ppt/notesSlides/notesSlide30.xml" ContentType="application/vnd.openxmlformats-officedocument.presentationml.notesSlide+xml"/>
  <Override PartName="/ppt/tags/tag47.xml" ContentType="application/vnd.openxmlformats-officedocument.presentationml.tags+xml"/>
  <Override PartName="/ppt/notesSlides/notesSlide31.xml" ContentType="application/vnd.openxmlformats-officedocument.presentationml.notesSlide+xml"/>
  <Override PartName="/ppt/tags/tag48.xml" ContentType="application/vnd.openxmlformats-officedocument.presentationml.tags+xml"/>
  <Override PartName="/ppt/notesSlides/notesSlide32.xml" ContentType="application/vnd.openxmlformats-officedocument.presentationml.notesSlide+xml"/>
  <Override PartName="/ppt/tags/tag49.xml" ContentType="application/vnd.openxmlformats-officedocument.presentationml.tags+xml"/>
  <Override PartName="/ppt/notesSlides/notesSlide3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6.xml" ContentType="application/vnd.openxmlformats-officedocument.presentationml.notesSlide+xml"/>
  <Override PartName="/ppt/tags/tag56.xml" ContentType="application/vnd.openxmlformats-officedocument.presentationml.tags+xml"/>
  <Override PartName="/ppt/notesSlides/notesSlide37.xml" ContentType="application/vnd.openxmlformats-officedocument.presentationml.notesSlide+xml"/>
  <Override PartName="/ppt/tags/tag57.xml" ContentType="application/vnd.openxmlformats-officedocument.presentationml.tags+xml"/>
  <Override PartName="/ppt/notesSlides/notesSlide38.xml" ContentType="application/vnd.openxmlformats-officedocument.presentationml.notesSlide+xml"/>
  <Override PartName="/ppt/tags/tag58.xml" ContentType="application/vnd.openxmlformats-officedocument.presentationml.tags+xml"/>
  <Override PartName="/ppt/notesSlides/notesSlide39.xml" ContentType="application/vnd.openxmlformats-officedocument.presentationml.notesSlide+xml"/>
  <Override PartName="/ppt/tags/tag59.xml" ContentType="application/vnd.openxmlformats-officedocument.presentationml.tags+xml"/>
  <Override PartName="/ppt/notesSlides/notesSlide40.xml" ContentType="application/vnd.openxmlformats-officedocument.presentationml.notesSlide+xml"/>
  <Override PartName="/ppt/tags/tag60.xml" ContentType="application/vnd.openxmlformats-officedocument.presentationml.tags+xml"/>
  <Override PartName="/ppt/notesSlides/notesSlide41.xml" ContentType="application/vnd.openxmlformats-officedocument.presentationml.notesSlide+xml"/>
  <Override PartName="/ppt/tags/tag61.xml" ContentType="application/vnd.openxmlformats-officedocument.presentationml.tags+xml"/>
  <Override PartName="/ppt/notesSlides/notesSlide42.xml" ContentType="application/vnd.openxmlformats-officedocument.presentationml.notesSlide+xml"/>
  <Override PartName="/ppt/tags/tag62.xml" ContentType="application/vnd.openxmlformats-officedocument.presentationml.tags+xml"/>
  <Override PartName="/ppt/notesSlides/notesSlide43.xml" ContentType="application/vnd.openxmlformats-officedocument.presentationml.notesSlide+xml"/>
  <Override PartName="/ppt/tags/tag63.xml" ContentType="application/vnd.openxmlformats-officedocument.presentationml.tags+xml"/>
  <Override PartName="/ppt/notesSlides/notesSlide44.xml" ContentType="application/vnd.openxmlformats-officedocument.presentationml.notesSlide+xml"/>
  <Override PartName="/ppt/tags/tag64.xml" ContentType="application/vnd.openxmlformats-officedocument.presentationml.tags+xml"/>
  <Override PartName="/ppt/notesSlides/notesSlide45.xml" ContentType="application/vnd.openxmlformats-officedocument.presentationml.notesSlide+xml"/>
  <Override PartName="/ppt/tags/tag65.xml" ContentType="application/vnd.openxmlformats-officedocument.presentationml.tags+xml"/>
  <Override PartName="/ppt/notesSlides/notesSlide46.xml" ContentType="application/vnd.openxmlformats-officedocument.presentationml.notesSlide+xml"/>
  <Override PartName="/ppt/tags/tag66.xml" ContentType="application/vnd.openxmlformats-officedocument.presentationml.tags+xml"/>
  <Override PartName="/ppt/notesSlides/notesSlide47.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4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4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73.xml" ContentType="application/vnd.openxmlformats-officedocument.presentationml.tags+xml"/>
  <Override PartName="/ppt/notesSlides/notesSlide52.xml" ContentType="application/vnd.openxmlformats-officedocument.presentationml.notesSlide+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handoutMasterIdLst>
    <p:handoutMasterId r:id="rId63"/>
  </p:handoutMasterIdLst>
  <p:sldIdLst>
    <p:sldId id="337" r:id="rId5"/>
    <p:sldId id="257" r:id="rId6"/>
    <p:sldId id="277" r:id="rId7"/>
    <p:sldId id="375" r:id="rId8"/>
    <p:sldId id="379" r:id="rId9"/>
    <p:sldId id="380" r:id="rId10"/>
    <p:sldId id="376" r:id="rId11"/>
    <p:sldId id="501" r:id="rId12"/>
    <p:sldId id="487" r:id="rId13"/>
    <p:sldId id="478" r:id="rId14"/>
    <p:sldId id="468" r:id="rId15"/>
    <p:sldId id="385" r:id="rId16"/>
    <p:sldId id="505" r:id="rId17"/>
    <p:sldId id="486" r:id="rId18"/>
    <p:sldId id="506" r:id="rId19"/>
    <p:sldId id="399" r:id="rId20"/>
    <p:sldId id="507" r:id="rId21"/>
    <p:sldId id="408" r:id="rId22"/>
    <p:sldId id="409" r:id="rId23"/>
    <p:sldId id="508" r:id="rId24"/>
    <p:sldId id="493" r:id="rId25"/>
    <p:sldId id="494" r:id="rId26"/>
    <p:sldId id="495" r:id="rId27"/>
    <p:sldId id="398" r:id="rId28"/>
    <p:sldId id="509" r:id="rId29"/>
    <p:sldId id="510" r:id="rId30"/>
    <p:sldId id="483" r:id="rId31"/>
    <p:sldId id="511" r:id="rId32"/>
    <p:sldId id="484" r:id="rId33"/>
    <p:sldId id="419" r:id="rId34"/>
    <p:sldId id="472" r:id="rId35"/>
    <p:sldId id="420" r:id="rId36"/>
    <p:sldId id="421" r:id="rId37"/>
    <p:sldId id="422" r:id="rId38"/>
    <p:sldId id="424" r:id="rId39"/>
    <p:sldId id="425" r:id="rId40"/>
    <p:sldId id="512" r:id="rId41"/>
    <p:sldId id="445" r:id="rId42"/>
    <p:sldId id="513" r:id="rId43"/>
    <p:sldId id="344" r:id="rId44"/>
    <p:sldId id="446" r:id="rId45"/>
    <p:sldId id="447" r:id="rId46"/>
    <p:sldId id="473" r:id="rId47"/>
    <p:sldId id="448" r:id="rId48"/>
    <p:sldId id="449" r:id="rId49"/>
    <p:sldId id="450" r:id="rId50"/>
    <p:sldId id="453" r:id="rId51"/>
    <p:sldId id="454" r:id="rId52"/>
    <p:sldId id="456" r:id="rId53"/>
    <p:sldId id="462" r:id="rId54"/>
    <p:sldId id="463" r:id="rId55"/>
    <p:sldId id="482" r:id="rId56"/>
    <p:sldId id="514" r:id="rId57"/>
    <p:sldId id="515" r:id="rId58"/>
    <p:sldId id="458" r:id="rId59"/>
    <p:sldId id="481" r:id="rId60"/>
    <p:sldId id="492" r:id="rId61"/>
  </p:sldIdLst>
  <p:sldSz cx="9144000" cy="6858000" type="screen4x3"/>
  <p:notesSz cx="9872663" cy="6797675"/>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0" autoAdjust="0"/>
    <p:restoredTop sz="71353" autoAdjust="0"/>
  </p:normalViewPr>
  <p:slideViewPr>
    <p:cSldViewPr snapToGrid="0">
      <p:cViewPr varScale="1">
        <p:scale>
          <a:sx n="80" d="100"/>
          <a:sy n="80" d="100"/>
        </p:scale>
        <p:origin x="545" y="31"/>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6526241"/>
            <a:ext cx="7020560" cy="27143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267" y="3228896"/>
            <a:ext cx="7898130" cy="3058954"/>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6526241"/>
            <a:ext cx="7020560" cy="27143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3831700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79233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349446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can use this path as long as your code and the csv file are located in the same folder.</a:t>
            </a:r>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359726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637326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can use this path as long as your code and the csv file are located in the same folder.</a:t>
            </a:r>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3708071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can use this path as long as your code and the csv file are located in the same folder.</a:t>
            </a:r>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950204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478754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can use this path as long as your code and the csv file are located in the same folder.</a:t>
            </a:r>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074017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35218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744123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138985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1234045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18020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19270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4803602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637336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869526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5805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41014405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57672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Okay, so maybe we have some practice first. May I ask for your help to im</a:t>
            </a:r>
            <a:r>
              <a:rPr lang="en-US" dirty="0"/>
              <a:t>port the following algorithms of scikit-learn into your </a:t>
            </a:r>
            <a:r>
              <a:rPr lang="en-US" dirty="0" err="1"/>
              <a:t>Jupyter</a:t>
            </a:r>
            <a:r>
              <a:rPr lang="en-US" dirty="0"/>
              <a:t> Notebook or </a:t>
            </a:r>
            <a:r>
              <a:rPr lang="en-US" dirty="0" err="1"/>
              <a:t>Jupyter</a:t>
            </a:r>
            <a:r>
              <a:rPr lang="en-US" dirty="0"/>
              <a:t> Lab?</a:t>
            </a:r>
          </a:p>
          <a:p>
            <a:pPr>
              <a:spcBef>
                <a:spcPts val="0"/>
              </a:spcBef>
            </a:pPr>
            <a:endParaRPr lang="en-US" dirty="0">
              <a:latin typeface="+mn-lt"/>
            </a:endParaRPr>
          </a:p>
          <a:p>
            <a:pPr>
              <a:spcBef>
                <a:spcPts val="0"/>
              </a:spcBef>
            </a:pPr>
            <a:r>
              <a:rPr lang="en-US" dirty="0">
                <a:latin typeface="+mn-lt"/>
              </a:rPr>
              <a:t>Let me give you some very small hints here. For the first one </a:t>
            </a:r>
            <a:r>
              <a:rPr lang="en-US" dirty="0" err="1">
                <a:latin typeface="+mn-lt"/>
              </a:rPr>
              <a:t>train_test_split</a:t>
            </a:r>
            <a:r>
              <a:rPr lang="en-US" dirty="0">
                <a:latin typeface="+mn-lt"/>
              </a:rPr>
              <a:t> here, you also cannot directly import it from </a:t>
            </a:r>
            <a:r>
              <a:rPr lang="en-US" dirty="0" err="1">
                <a:latin typeface="+mn-lt"/>
              </a:rPr>
              <a:t>sklearn</a:t>
            </a:r>
            <a:r>
              <a:rPr lang="en-US" dirty="0">
                <a:latin typeface="+mn-lt"/>
              </a:rPr>
              <a:t>, you need to go to import </a:t>
            </a:r>
            <a:r>
              <a:rPr lang="en-US" dirty="0" err="1">
                <a:latin typeface="+mn-lt"/>
              </a:rPr>
              <a:t>train_test_split</a:t>
            </a:r>
            <a:r>
              <a:rPr lang="en-US" dirty="0">
                <a:latin typeface="+mn-lt"/>
              </a:rPr>
              <a:t> from a </a:t>
            </a:r>
            <a:r>
              <a:rPr lang="en-US" dirty="0" err="1">
                <a:latin typeface="+mn-lt"/>
              </a:rPr>
              <a:t>model_selection</a:t>
            </a:r>
            <a:r>
              <a:rPr lang="en-US" dirty="0">
                <a:latin typeface="+mn-lt"/>
              </a:rPr>
              <a:t> function.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95840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83855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hyperlink" Target="https://scikit-learn.org/stable/modules/generated/sklearn.cluster.KMeans.%20&#8204;html"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2.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65.xml"/><Relationship Id="rId4" Type="http://schemas.openxmlformats.org/officeDocument/2006/relationships/hyperlink" Target="https://scikit-learn.org/stable/modules/generated/sklearn.tree.plot_tree.html"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66.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70.xml"/><Relationship Id="rId5" Type="http://schemas.openxmlformats.org/officeDocument/2006/relationships/image" Target="../media/image27.pn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(answers)</a:t>
            </a:r>
          </a:p>
        </p:txBody>
      </p:sp>
      <p:sp>
        <p:nvSpPr>
          <p:cNvPr id="3" name="Content Placeholder 2"/>
          <p:cNvSpPr>
            <a:spLocks noGrp="1"/>
          </p:cNvSpPr>
          <p:nvPr>
            <p:ph idx="1"/>
          </p:nvPr>
        </p:nvSpPr>
        <p:spPr>
          <a:xfrm>
            <a:off x="492133" y="1256579"/>
            <a:ext cx="8468334" cy="3269239"/>
          </a:xfrm>
        </p:spPr>
        <p:txBody>
          <a:bodyPr/>
          <a:lstStyle/>
          <a:p>
            <a:pPr marL="354013" indent="-354013">
              <a:buFont typeface="Arial" panose="020B0604020202020204" pitchFamily="34" charset="0"/>
              <a:buChar char="•"/>
            </a:pPr>
            <a:r>
              <a:rPr lang="en-US" dirty="0"/>
              <a:t>What is the difference between supervised and unsupervised machine learning?</a:t>
            </a:r>
          </a:p>
          <a:p>
            <a:pPr marL="811213" lvl="1" indent="-354013" algn="l">
              <a:buFont typeface="Wingdings" panose="05000000000000000000" pitchFamily="2" charset="2"/>
              <a:buChar char="Ø"/>
            </a:pPr>
            <a:r>
              <a:rPr lang="en-US" dirty="0"/>
              <a:t>Supervised: has a target; unsupervised: no target</a:t>
            </a:r>
          </a:p>
          <a:p>
            <a:pPr marL="354013" indent="-354013">
              <a:buFont typeface="Arial" panose="020B0604020202020204" pitchFamily="34" charset="0"/>
              <a:buChar char="•"/>
            </a:pPr>
            <a:endParaRPr lang="en-US" dirty="0"/>
          </a:p>
          <a:p>
            <a:pPr marL="811213" lvl="1" indent="-354013" algn="l">
              <a:buFont typeface="Wingdings" panose="05000000000000000000" pitchFamily="2" charset="2"/>
              <a:buChar char="Ø"/>
            </a:pPr>
            <a:endParaRPr lang="en-US" dirty="0"/>
          </a:p>
        </p:txBody>
      </p:sp>
    </p:spTree>
    <p:custDataLst>
      <p:tags r:id="rId1"/>
    </p:custDataLst>
    <p:extLst>
      <p:ext uri="{BB962C8B-B14F-4D97-AF65-F5344CB8AC3E}">
        <p14:creationId xmlns:p14="http://schemas.microsoft.com/office/powerpoint/2010/main" val="89223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Reducing Categories</a:t>
            </a:r>
            <a:endParaRPr lang="en-SG" dirty="0">
              <a:solidFill>
                <a:srgbClr val="FF0000"/>
              </a:solidFill>
            </a:endParaRPr>
          </a:p>
        </p:txBody>
      </p:sp>
      <p:sp>
        <p:nvSpPr>
          <p:cNvPr id="5" name="Rectangle 4"/>
          <p:cNvSpPr/>
          <p:nvPr/>
        </p:nvSpPr>
        <p:spPr>
          <a:xfrm>
            <a:off x="595223" y="1211261"/>
            <a:ext cx="7418067" cy="707886"/>
          </a:xfrm>
          <a:prstGeom prst="rect">
            <a:avLst/>
          </a:prstGeom>
        </p:spPr>
        <p:txBody>
          <a:bodyPr wrap="square">
            <a:spAutoFit/>
          </a:bodyPr>
          <a:lstStyle/>
          <a:p>
            <a:pPr marL="354013" indent="-354013">
              <a:buFont typeface="Arial" panose="020B0604020202020204" pitchFamily="34" charset="0"/>
              <a:buChar char="•"/>
            </a:pPr>
            <a:r>
              <a:rPr lang="en-US" sz="2200" dirty="0"/>
              <a:t>Grade {Big Apple, Apple} can become {Apple}</a:t>
            </a:r>
          </a:p>
          <a:p>
            <a:endParaRPr lang="en-US" dirty="0"/>
          </a:p>
        </p:txBody>
      </p:sp>
      <p:sp>
        <p:nvSpPr>
          <p:cNvPr id="18" name="TextBox 17">
            <a:extLst>
              <a:ext uri="{FF2B5EF4-FFF2-40B4-BE49-F238E27FC236}">
                <a16:creationId xmlns:a16="http://schemas.microsoft.com/office/drawing/2014/main" id="{C9FDC45E-7565-1507-D6EF-89F56DDB5F11}"/>
              </a:ext>
            </a:extLst>
          </p:cNvPr>
          <p:cNvSpPr txBox="1"/>
          <p:nvPr/>
        </p:nvSpPr>
        <p:spPr>
          <a:xfrm>
            <a:off x="1685082" y="2025382"/>
            <a:ext cx="971550" cy="369332"/>
          </a:xfrm>
          <a:prstGeom prst="rect">
            <a:avLst/>
          </a:prstGeom>
          <a:noFill/>
        </p:spPr>
        <p:txBody>
          <a:bodyPr wrap="square">
            <a:spAutoFit/>
          </a:bodyPr>
          <a:lstStyle/>
          <a:p>
            <a:r>
              <a:rPr lang="en-US" dirty="0"/>
              <a:t>.csv file</a:t>
            </a:r>
            <a:endParaRPr lang="en-SG" dirty="0"/>
          </a:p>
        </p:txBody>
      </p:sp>
      <p:pic>
        <p:nvPicPr>
          <p:cNvPr id="7" name="Picture 6">
            <a:extLst>
              <a:ext uri="{FF2B5EF4-FFF2-40B4-BE49-F238E27FC236}">
                <a16:creationId xmlns:a16="http://schemas.microsoft.com/office/drawing/2014/main" id="{88D87C1E-F16A-BE78-49A1-C37513757D15}"/>
              </a:ext>
            </a:extLst>
          </p:cNvPr>
          <p:cNvPicPr>
            <a:picLocks noChangeAspect="1"/>
          </p:cNvPicPr>
          <p:nvPr/>
        </p:nvPicPr>
        <p:blipFill>
          <a:blip r:embed="rId3"/>
          <a:stretch>
            <a:fillRect/>
          </a:stretch>
        </p:blipFill>
        <p:spPr>
          <a:xfrm>
            <a:off x="250550" y="1985053"/>
            <a:ext cx="1538882" cy="369332"/>
          </a:xfrm>
          <a:prstGeom prst="rect">
            <a:avLst/>
          </a:prstGeom>
        </p:spPr>
      </p:pic>
      <p:pic>
        <p:nvPicPr>
          <p:cNvPr id="9" name="Picture 8">
            <a:extLst>
              <a:ext uri="{FF2B5EF4-FFF2-40B4-BE49-F238E27FC236}">
                <a16:creationId xmlns:a16="http://schemas.microsoft.com/office/drawing/2014/main" id="{42F9D8A5-BBEA-278D-C655-959055A18D86}"/>
              </a:ext>
            </a:extLst>
          </p:cNvPr>
          <p:cNvPicPr>
            <a:picLocks noChangeAspect="1"/>
          </p:cNvPicPr>
          <p:nvPr/>
        </p:nvPicPr>
        <p:blipFill>
          <a:blip r:embed="rId4"/>
          <a:stretch>
            <a:fillRect/>
          </a:stretch>
        </p:blipFill>
        <p:spPr>
          <a:xfrm>
            <a:off x="118302" y="2508913"/>
            <a:ext cx="3527423" cy="1918423"/>
          </a:xfrm>
          <a:prstGeom prst="rect">
            <a:avLst/>
          </a:prstGeom>
        </p:spPr>
      </p:pic>
      <p:pic>
        <p:nvPicPr>
          <p:cNvPr id="11" name="Picture 10">
            <a:extLst>
              <a:ext uri="{FF2B5EF4-FFF2-40B4-BE49-F238E27FC236}">
                <a16:creationId xmlns:a16="http://schemas.microsoft.com/office/drawing/2014/main" id="{B8DA953F-AE8E-76A7-E2FF-C8C740572202}"/>
              </a:ext>
            </a:extLst>
          </p:cNvPr>
          <p:cNvPicPr>
            <a:picLocks noChangeAspect="1"/>
          </p:cNvPicPr>
          <p:nvPr/>
        </p:nvPicPr>
        <p:blipFill>
          <a:blip r:embed="rId5"/>
          <a:stretch>
            <a:fillRect/>
          </a:stretch>
        </p:blipFill>
        <p:spPr>
          <a:xfrm>
            <a:off x="3816749" y="1632815"/>
            <a:ext cx="5200755" cy="2903560"/>
          </a:xfrm>
          <a:prstGeom prst="rect">
            <a:avLst/>
          </a:prstGeom>
        </p:spPr>
      </p:pic>
      <p:pic>
        <p:nvPicPr>
          <p:cNvPr id="13" name="Picture 12">
            <a:extLst>
              <a:ext uri="{FF2B5EF4-FFF2-40B4-BE49-F238E27FC236}">
                <a16:creationId xmlns:a16="http://schemas.microsoft.com/office/drawing/2014/main" id="{A17DEFBF-5E6D-8FFF-C1EC-FB389178C7BD}"/>
              </a:ext>
            </a:extLst>
          </p:cNvPr>
          <p:cNvPicPr>
            <a:picLocks noChangeAspect="1"/>
          </p:cNvPicPr>
          <p:nvPr/>
        </p:nvPicPr>
        <p:blipFill>
          <a:blip r:embed="rId6"/>
          <a:stretch>
            <a:fillRect/>
          </a:stretch>
        </p:blipFill>
        <p:spPr>
          <a:xfrm>
            <a:off x="961562" y="4576704"/>
            <a:ext cx="7051728" cy="2199982"/>
          </a:xfrm>
          <a:prstGeom prst="rect">
            <a:avLst/>
          </a:prstGeom>
        </p:spPr>
      </p:pic>
    </p:spTree>
    <p:extLst>
      <p:ext uri="{BB962C8B-B14F-4D97-AF65-F5344CB8AC3E}">
        <p14:creationId xmlns:p14="http://schemas.microsoft.com/office/powerpoint/2010/main" val="305870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970007" y="1756607"/>
            <a:ext cx="6660292"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57021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Renaming Variables</a:t>
            </a:r>
            <a:endParaRPr lang="en-SG" dirty="0">
              <a:solidFill>
                <a:srgbClr val="FF0000"/>
              </a:solidFill>
            </a:endParaRPr>
          </a:p>
        </p:txBody>
      </p:sp>
      <p:sp>
        <p:nvSpPr>
          <p:cNvPr id="5" name="Rectangle 4"/>
          <p:cNvSpPr/>
          <p:nvPr/>
        </p:nvSpPr>
        <p:spPr>
          <a:xfrm>
            <a:off x="595223" y="1211261"/>
            <a:ext cx="7418067" cy="707886"/>
          </a:xfrm>
          <a:prstGeom prst="rect">
            <a:avLst/>
          </a:prstGeom>
        </p:spPr>
        <p:txBody>
          <a:bodyPr wrap="square">
            <a:spAutoFit/>
          </a:bodyPr>
          <a:lstStyle/>
          <a:p>
            <a:pPr marL="354013" indent="-354013">
              <a:buFont typeface="Arial" panose="020B0604020202020204" pitchFamily="34" charset="0"/>
              <a:buChar char="•"/>
            </a:pPr>
            <a:r>
              <a:rPr lang="en-US" sz="2200" dirty="0"/>
              <a:t>Rename the column ‘Prices’</a:t>
            </a:r>
          </a:p>
          <a:p>
            <a:endParaRPr lang="en-US" dirty="0"/>
          </a:p>
        </p:txBody>
      </p:sp>
      <p:pic>
        <p:nvPicPr>
          <p:cNvPr id="8" name="Picture 7">
            <a:extLst>
              <a:ext uri="{FF2B5EF4-FFF2-40B4-BE49-F238E27FC236}">
                <a16:creationId xmlns:a16="http://schemas.microsoft.com/office/drawing/2014/main" id="{6C7DE28B-D2D2-276B-E6C4-BE1F39A289E4}"/>
              </a:ext>
            </a:extLst>
          </p:cNvPr>
          <p:cNvPicPr>
            <a:picLocks noChangeAspect="1"/>
          </p:cNvPicPr>
          <p:nvPr/>
        </p:nvPicPr>
        <p:blipFill>
          <a:blip r:embed="rId3"/>
          <a:stretch>
            <a:fillRect/>
          </a:stretch>
        </p:blipFill>
        <p:spPr>
          <a:xfrm>
            <a:off x="1237846" y="1816047"/>
            <a:ext cx="5556719" cy="2209689"/>
          </a:xfrm>
          <a:prstGeom prst="rect">
            <a:avLst/>
          </a:prstGeom>
        </p:spPr>
      </p:pic>
    </p:spTree>
    <p:extLst>
      <p:ext uri="{BB962C8B-B14F-4D97-AF65-F5344CB8AC3E}">
        <p14:creationId xmlns:p14="http://schemas.microsoft.com/office/powerpoint/2010/main" val="20506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Dummy Variables</a:t>
            </a:r>
            <a:endParaRPr lang="en-SG" dirty="0">
              <a:solidFill>
                <a:srgbClr val="FF0000"/>
              </a:solidFill>
            </a:endParaRPr>
          </a:p>
        </p:txBody>
      </p:sp>
      <p:sp>
        <p:nvSpPr>
          <p:cNvPr id="5" name="Rectangle 4"/>
          <p:cNvSpPr/>
          <p:nvPr/>
        </p:nvSpPr>
        <p:spPr>
          <a:xfrm>
            <a:off x="595223" y="1211261"/>
            <a:ext cx="7418067" cy="707886"/>
          </a:xfrm>
          <a:prstGeom prst="rect">
            <a:avLst/>
          </a:prstGeom>
        </p:spPr>
        <p:txBody>
          <a:bodyPr wrap="square">
            <a:spAutoFit/>
          </a:bodyPr>
          <a:lstStyle/>
          <a:p>
            <a:pPr marL="354013" indent="-354013">
              <a:buFont typeface="Arial" panose="020B0604020202020204" pitchFamily="34" charset="0"/>
              <a:buChar char="•"/>
            </a:pPr>
            <a:r>
              <a:rPr lang="en-US" sz="2200" dirty="0"/>
              <a:t>Dummy variable conversion</a:t>
            </a:r>
          </a:p>
          <a:p>
            <a:endParaRPr lang="en-US" dirty="0"/>
          </a:p>
        </p:txBody>
      </p:sp>
      <p:pic>
        <p:nvPicPr>
          <p:cNvPr id="4" name="Picture 3">
            <a:extLst>
              <a:ext uri="{FF2B5EF4-FFF2-40B4-BE49-F238E27FC236}">
                <a16:creationId xmlns:a16="http://schemas.microsoft.com/office/drawing/2014/main" id="{F32BCD28-E1D8-62E7-3F09-44D82071F790}"/>
              </a:ext>
            </a:extLst>
          </p:cNvPr>
          <p:cNvPicPr>
            <a:picLocks noChangeAspect="1"/>
          </p:cNvPicPr>
          <p:nvPr/>
        </p:nvPicPr>
        <p:blipFill>
          <a:blip r:embed="rId3"/>
          <a:stretch>
            <a:fillRect/>
          </a:stretch>
        </p:blipFill>
        <p:spPr>
          <a:xfrm>
            <a:off x="636769" y="1919147"/>
            <a:ext cx="8157283" cy="2308469"/>
          </a:xfrm>
          <a:prstGeom prst="rect">
            <a:avLst/>
          </a:prstGeom>
        </p:spPr>
      </p:pic>
    </p:spTree>
    <p:extLst>
      <p:ext uri="{BB962C8B-B14F-4D97-AF65-F5344CB8AC3E}">
        <p14:creationId xmlns:p14="http://schemas.microsoft.com/office/powerpoint/2010/main" val="313792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246265"/>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err="1">
                <a:solidFill>
                  <a:schemeClr val="tx1"/>
                </a:solidFill>
                <a:latin typeface="Consolas" panose="020B0609020204030204" pitchFamily="49" charset="0"/>
              </a:rPr>
              <a:t>",axis</a:t>
            </a:r>
            <a:r>
              <a:rPr lang="en-US" sz="2000" dirty="0">
                <a:solidFill>
                  <a:schemeClr val="tx1"/>
                </a:solidFill>
                <a:latin typeface="Consolas" panose="020B0609020204030204" pitchFamily="49" charset="0"/>
              </a:rPr>
              <a:t>=1)</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223" y="213755"/>
            <a:ext cx="8453775" cy="838800"/>
          </a:xfrm>
        </p:spPr>
        <p:txBody>
          <a:bodyPr/>
          <a:lstStyle/>
          <a:p>
            <a:r>
              <a:rPr lang="en-US" dirty="0">
                <a:solidFill>
                  <a:srgbClr val="FF0000"/>
                </a:solidFill>
              </a:rPr>
              <a:t>Example of Dependent and Independent Variables </a:t>
            </a:r>
            <a:endParaRPr lang="en-SG" dirty="0">
              <a:solidFill>
                <a:srgbClr val="FF0000"/>
              </a:solidFill>
            </a:endParaRPr>
          </a:p>
        </p:txBody>
      </p:sp>
      <p:sp>
        <p:nvSpPr>
          <p:cNvPr id="5" name="Rectangle 4"/>
          <p:cNvSpPr/>
          <p:nvPr/>
        </p:nvSpPr>
        <p:spPr>
          <a:xfrm>
            <a:off x="595223" y="1341890"/>
            <a:ext cx="7418067" cy="1046440"/>
          </a:xfrm>
          <a:prstGeom prst="rect">
            <a:avLst/>
          </a:prstGeom>
        </p:spPr>
        <p:txBody>
          <a:bodyPr wrap="square">
            <a:spAutoFit/>
          </a:bodyPr>
          <a:lstStyle/>
          <a:p>
            <a:pPr marL="354013" indent="-354013">
              <a:buFont typeface="Arial" panose="020B0604020202020204" pitchFamily="34" charset="0"/>
              <a:buChar char="•"/>
            </a:pPr>
            <a:r>
              <a:rPr lang="en-US" sz="2200" dirty="0"/>
              <a:t>Suppose (1) ‘Prices’ is the target variable; (2) All other columns are independent variables. </a:t>
            </a:r>
          </a:p>
          <a:p>
            <a:endParaRPr lang="en-US" dirty="0"/>
          </a:p>
        </p:txBody>
      </p:sp>
      <p:pic>
        <p:nvPicPr>
          <p:cNvPr id="6" name="Picture 5">
            <a:extLst>
              <a:ext uri="{FF2B5EF4-FFF2-40B4-BE49-F238E27FC236}">
                <a16:creationId xmlns:a16="http://schemas.microsoft.com/office/drawing/2014/main" id="{BA126F69-9E2E-7DE3-B22E-D191D90C75ED}"/>
              </a:ext>
            </a:extLst>
          </p:cNvPr>
          <p:cNvPicPr>
            <a:picLocks noChangeAspect="1"/>
          </p:cNvPicPr>
          <p:nvPr/>
        </p:nvPicPr>
        <p:blipFill>
          <a:blip r:embed="rId3"/>
          <a:stretch>
            <a:fillRect/>
          </a:stretch>
        </p:blipFill>
        <p:spPr>
          <a:xfrm>
            <a:off x="1130710" y="2220000"/>
            <a:ext cx="3448531" cy="1971950"/>
          </a:xfrm>
          <a:prstGeom prst="rect">
            <a:avLst/>
          </a:prstGeom>
        </p:spPr>
      </p:pic>
      <p:pic>
        <p:nvPicPr>
          <p:cNvPr id="8" name="Picture 7">
            <a:extLst>
              <a:ext uri="{FF2B5EF4-FFF2-40B4-BE49-F238E27FC236}">
                <a16:creationId xmlns:a16="http://schemas.microsoft.com/office/drawing/2014/main" id="{DD77BDE9-E1AA-622D-1515-E9071C95A698}"/>
              </a:ext>
            </a:extLst>
          </p:cNvPr>
          <p:cNvPicPr>
            <a:picLocks noChangeAspect="1"/>
          </p:cNvPicPr>
          <p:nvPr/>
        </p:nvPicPr>
        <p:blipFill rotWithShape="1">
          <a:blip r:embed="rId4"/>
          <a:srcRect r="4123"/>
          <a:stretch/>
        </p:blipFill>
        <p:spPr>
          <a:xfrm>
            <a:off x="408617" y="4191950"/>
            <a:ext cx="8284121" cy="2648320"/>
          </a:xfrm>
          <a:prstGeom prst="rect">
            <a:avLst/>
          </a:prstGeom>
        </p:spPr>
      </p:pic>
    </p:spTree>
    <p:extLst>
      <p:ext uri="{BB962C8B-B14F-4D97-AF65-F5344CB8AC3E}">
        <p14:creationId xmlns:p14="http://schemas.microsoft.com/office/powerpoint/2010/main" val="1229937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Data Preparation techniques</a:t>
            </a:r>
            <a:endParaRPr lang="en-SG" dirty="0"/>
          </a:p>
        </p:txBody>
      </p:sp>
      <p:graphicFrame>
        <p:nvGraphicFramePr>
          <p:cNvPr id="10" name="Table 9">
            <a:extLst>
              <a:ext uri="{FF2B5EF4-FFF2-40B4-BE49-F238E27FC236}">
                <a16:creationId xmlns:a16="http://schemas.microsoft.com/office/drawing/2014/main" id="{A8C86DD8-1A2C-7FCF-6602-32BEFA279A6E}"/>
              </a:ext>
            </a:extLst>
          </p:cNvPr>
          <p:cNvGraphicFramePr>
            <a:graphicFrameLocks noGrp="1"/>
          </p:cNvGraphicFramePr>
          <p:nvPr>
            <p:extLst>
              <p:ext uri="{D42A27DB-BD31-4B8C-83A1-F6EECF244321}">
                <p14:modId xmlns:p14="http://schemas.microsoft.com/office/powerpoint/2010/main" val="555721986"/>
              </p:ext>
            </p:extLst>
          </p:nvPr>
        </p:nvGraphicFramePr>
        <p:xfrm>
          <a:off x="866115" y="1210491"/>
          <a:ext cx="7346067" cy="5003070"/>
        </p:xfrm>
        <a:graphic>
          <a:graphicData uri="http://schemas.openxmlformats.org/drawingml/2006/table">
            <a:tbl>
              <a:tblPr firstRow="1" firstCol="1" bandRow="1">
                <a:tableStyleId>{5C22544A-7EE6-4342-B048-85BDC9FD1C3A}</a:tableStyleId>
              </a:tblPr>
              <a:tblGrid>
                <a:gridCol w="1854778">
                  <a:extLst>
                    <a:ext uri="{9D8B030D-6E8A-4147-A177-3AD203B41FA5}">
                      <a16:colId xmlns:a16="http://schemas.microsoft.com/office/drawing/2014/main" val="1103887482"/>
                    </a:ext>
                  </a:extLst>
                </a:gridCol>
                <a:gridCol w="3183518">
                  <a:extLst>
                    <a:ext uri="{9D8B030D-6E8A-4147-A177-3AD203B41FA5}">
                      <a16:colId xmlns:a16="http://schemas.microsoft.com/office/drawing/2014/main" val="3288468492"/>
                    </a:ext>
                  </a:extLst>
                </a:gridCol>
                <a:gridCol w="2307771">
                  <a:extLst>
                    <a:ext uri="{9D8B030D-6E8A-4147-A177-3AD203B41FA5}">
                      <a16:colId xmlns:a16="http://schemas.microsoft.com/office/drawing/2014/main" val="2596212386"/>
                    </a:ext>
                  </a:extLst>
                </a:gridCol>
              </a:tblGrid>
              <a:tr h="849607">
                <a:tc>
                  <a:txBody>
                    <a:bodyPr/>
                    <a:lstStyle/>
                    <a:p>
                      <a:pPr marR="74295" algn="just">
                        <a:lnSpc>
                          <a:spcPct val="143000"/>
                        </a:lnSpc>
                        <a:spcBef>
                          <a:spcPts val="1005"/>
                        </a:spcBef>
                        <a:spcAft>
                          <a:spcPts val="0"/>
                        </a:spcAft>
                      </a:pPr>
                      <a:r>
                        <a:rPr lang="en-US" sz="2200" dirty="0">
                          <a:effectLst/>
                        </a:rPr>
                        <a:t>Purpose</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Common treatment</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Comment</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68215125"/>
                  </a:ext>
                </a:extLst>
              </a:tr>
              <a:tr h="2759384">
                <a:tc>
                  <a:txBody>
                    <a:bodyPr/>
                    <a:lstStyle/>
                    <a:p>
                      <a:pPr marR="74295" algn="just">
                        <a:lnSpc>
                          <a:spcPct val="143000"/>
                        </a:lnSpc>
                        <a:spcBef>
                          <a:spcPts val="1005"/>
                        </a:spcBef>
                        <a:spcAft>
                          <a:spcPts val="0"/>
                        </a:spcAft>
                      </a:pPr>
                      <a:r>
                        <a:rPr lang="en-US" sz="2200" dirty="0">
                          <a:effectLst/>
                        </a:rPr>
                        <a:t>Treat missing values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Remove the records with missing values; replace the missing values</a:t>
                      </a:r>
                      <a:endParaRPr lang="en-SG" sz="2200" dirty="0">
                        <a:effectLst/>
                      </a:endParaRPr>
                    </a:p>
                    <a:p>
                      <a:pPr marR="74295" algn="just">
                        <a:lnSpc>
                          <a:spcPct val="143000"/>
                        </a:lnSpc>
                        <a:spcBef>
                          <a:spcPts val="1005"/>
                        </a:spcBef>
                        <a:spcAft>
                          <a:spcPts val="0"/>
                        </a:spcAft>
                      </a:pPr>
                      <a:r>
                        <a:rPr lang="en-US" sz="2200" dirty="0">
                          <a:effectLst/>
                        </a:rPr>
                        <a:t> </a:t>
                      </a:r>
                      <a:endParaRPr lang="en-SG" sz="2200" dirty="0">
                        <a:effectLst/>
                      </a:endParaRPr>
                    </a:p>
                    <a:p>
                      <a:pPr marR="74295" algn="just">
                        <a:lnSpc>
                          <a:spcPct val="143000"/>
                        </a:lnSpc>
                        <a:spcBef>
                          <a:spcPts val="1005"/>
                        </a:spcBef>
                        <a:spcAft>
                          <a:spcPts val="0"/>
                        </a:spcAft>
                      </a:pPr>
                      <a:r>
                        <a:rPr lang="en-US" sz="2200" dirty="0">
                          <a:effectLst/>
                        </a:rPr>
                        <a:t> </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Please refer to SU4 for more details.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096639076"/>
                  </a:ext>
                </a:extLst>
              </a:tr>
              <a:tr h="1067608">
                <a:tc>
                  <a:txBody>
                    <a:bodyPr/>
                    <a:lstStyle/>
                    <a:p>
                      <a:pPr marR="74295" algn="just">
                        <a:lnSpc>
                          <a:spcPct val="143000"/>
                        </a:lnSpc>
                        <a:spcBef>
                          <a:spcPts val="1005"/>
                        </a:spcBef>
                        <a:spcAft>
                          <a:spcPts val="0"/>
                        </a:spcAft>
                      </a:pPr>
                      <a:r>
                        <a:rPr lang="en-US" sz="2200">
                          <a:effectLst/>
                        </a:rPr>
                        <a:t>Treat outliers</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Remove the outliers</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Please refer to SU4 for more details.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25436364"/>
                  </a:ext>
                </a:extLst>
              </a:tr>
            </a:tbl>
          </a:graphicData>
        </a:graphic>
      </p:graphicFrame>
    </p:spTree>
    <p:custDataLst>
      <p:tags r:id="rId1"/>
    </p:custDataLst>
    <p:extLst>
      <p:ext uri="{BB962C8B-B14F-4D97-AF65-F5344CB8AC3E}">
        <p14:creationId xmlns:p14="http://schemas.microsoft.com/office/powerpoint/2010/main" val="535022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11" y="225039"/>
            <a:ext cx="8091577" cy="838800"/>
          </a:xfrm>
        </p:spPr>
        <p:txBody>
          <a:bodyPr/>
          <a:lstStyle/>
          <a:p>
            <a:r>
              <a:rPr lang="en-GB" dirty="0"/>
              <a:t>Other Data Preparation techniques (Cont’d)</a:t>
            </a:r>
            <a:endParaRPr lang="en-SG" dirty="0"/>
          </a:p>
        </p:txBody>
      </p:sp>
      <p:graphicFrame>
        <p:nvGraphicFramePr>
          <p:cNvPr id="10" name="Table 9">
            <a:extLst>
              <a:ext uri="{FF2B5EF4-FFF2-40B4-BE49-F238E27FC236}">
                <a16:creationId xmlns:a16="http://schemas.microsoft.com/office/drawing/2014/main" id="{A8C86DD8-1A2C-7FCF-6602-32BEFA279A6E}"/>
              </a:ext>
            </a:extLst>
          </p:cNvPr>
          <p:cNvGraphicFramePr>
            <a:graphicFrameLocks noGrp="1"/>
          </p:cNvGraphicFramePr>
          <p:nvPr>
            <p:extLst>
              <p:ext uri="{D42A27DB-BD31-4B8C-83A1-F6EECF244321}">
                <p14:modId xmlns:p14="http://schemas.microsoft.com/office/powerpoint/2010/main" val="2100639102"/>
              </p:ext>
            </p:extLst>
          </p:nvPr>
        </p:nvGraphicFramePr>
        <p:xfrm>
          <a:off x="357051" y="1224156"/>
          <a:ext cx="8442034" cy="5299997"/>
        </p:xfrm>
        <a:graphic>
          <a:graphicData uri="http://schemas.openxmlformats.org/drawingml/2006/table">
            <a:tbl>
              <a:tblPr firstRow="1" firstCol="1" bandRow="1">
                <a:tableStyleId>{5C22544A-7EE6-4342-B048-85BDC9FD1C3A}</a:tableStyleId>
              </a:tblPr>
              <a:tblGrid>
                <a:gridCol w="1458214">
                  <a:extLst>
                    <a:ext uri="{9D8B030D-6E8A-4147-A177-3AD203B41FA5}">
                      <a16:colId xmlns:a16="http://schemas.microsoft.com/office/drawing/2014/main" val="1103887482"/>
                    </a:ext>
                  </a:extLst>
                </a:gridCol>
                <a:gridCol w="1548137">
                  <a:extLst>
                    <a:ext uri="{9D8B030D-6E8A-4147-A177-3AD203B41FA5}">
                      <a16:colId xmlns:a16="http://schemas.microsoft.com/office/drawing/2014/main" val="3288468492"/>
                    </a:ext>
                  </a:extLst>
                </a:gridCol>
                <a:gridCol w="5435683">
                  <a:extLst>
                    <a:ext uri="{9D8B030D-6E8A-4147-A177-3AD203B41FA5}">
                      <a16:colId xmlns:a16="http://schemas.microsoft.com/office/drawing/2014/main" val="2596212386"/>
                    </a:ext>
                  </a:extLst>
                </a:gridCol>
              </a:tblGrid>
              <a:tr h="801222">
                <a:tc>
                  <a:txBody>
                    <a:bodyPr/>
                    <a:lstStyle/>
                    <a:p>
                      <a:pPr marR="74295" algn="just">
                        <a:lnSpc>
                          <a:spcPct val="143000"/>
                        </a:lnSpc>
                        <a:spcBef>
                          <a:spcPts val="1005"/>
                        </a:spcBef>
                        <a:spcAft>
                          <a:spcPts val="0"/>
                        </a:spcAft>
                      </a:pPr>
                      <a:r>
                        <a:rPr lang="en-US" sz="2000" dirty="0">
                          <a:effectLst/>
                          <a:latin typeface="+mn-lt"/>
                        </a:rPr>
                        <a:t>Purpose</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rPr>
                        <a:t>Common treatment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rPr>
                        <a:t>Comment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68215125"/>
                  </a:ext>
                </a:extLst>
              </a:tr>
              <a:tr h="3204497">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Treat categorical values</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Create dummy variables, one-hot encoding</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Need to be treated in algorithms that can only process numerical variables. For example, age categories of {infant, young, adult, elderly} are converted into three dummy variables. Young = {0, 1}, Adult = {0, 1}, Elderly = {0, 1}. And when these three variables are all zeros, it implies Infant.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096639076"/>
                  </a:ext>
                </a:extLst>
              </a:tr>
              <a:tr h="1223028">
                <a:tc>
                  <a:txBody>
                    <a:bodyPr/>
                    <a:lstStyle/>
                    <a:p>
                      <a:pPr marR="74295" algn="just">
                        <a:lnSpc>
                          <a:spcPct val="143000"/>
                        </a:lnSpc>
                        <a:spcBef>
                          <a:spcPts val="1005"/>
                        </a:spcBef>
                        <a:spcAft>
                          <a:spcPts val="0"/>
                        </a:spcAft>
                      </a:pPr>
                      <a:r>
                        <a:rPr lang="en-US" sz="2000">
                          <a:effectLst/>
                          <a:latin typeface="+mn-lt"/>
                          <a:ea typeface="Book Antiqua" panose="02040602050305030304" pitchFamily="18" charset="0"/>
                          <a:cs typeface="Book Antiqua" panose="02040602050305030304" pitchFamily="18" charset="0"/>
                        </a:rPr>
                        <a:t>Treat numerical values</a:t>
                      </a:r>
                      <a:endParaRPr lang="en-SG" sz="200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a:effectLst/>
                          <a:latin typeface="+mn-lt"/>
                          <a:ea typeface="Book Antiqua" panose="02040602050305030304" pitchFamily="18" charset="0"/>
                          <a:cs typeface="Book Antiqua" panose="02040602050305030304" pitchFamily="18" charset="0"/>
                        </a:rPr>
                        <a:t>Discretisation or binning</a:t>
                      </a:r>
                      <a:endParaRPr lang="en-SG" sz="200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To convert one numeric variable (e.g., age) to categorical values of {infant, young, adult, elderly}</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25436364"/>
                  </a:ext>
                </a:extLst>
              </a:tr>
            </a:tbl>
          </a:graphicData>
        </a:graphic>
      </p:graphicFrame>
    </p:spTree>
    <p:custDataLst>
      <p:tags r:id="rId1"/>
    </p:custDataLst>
    <p:extLst>
      <p:ext uri="{BB962C8B-B14F-4D97-AF65-F5344CB8AC3E}">
        <p14:creationId xmlns:p14="http://schemas.microsoft.com/office/powerpoint/2010/main" val="3419807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11" y="225039"/>
            <a:ext cx="8091577" cy="838800"/>
          </a:xfrm>
        </p:spPr>
        <p:txBody>
          <a:bodyPr/>
          <a:lstStyle/>
          <a:p>
            <a:r>
              <a:rPr lang="en-GB" dirty="0"/>
              <a:t>Other Data Preparation techniques (Cont’d)</a:t>
            </a:r>
            <a:endParaRPr lang="en-SG" dirty="0"/>
          </a:p>
        </p:txBody>
      </p:sp>
      <p:graphicFrame>
        <p:nvGraphicFramePr>
          <p:cNvPr id="4" name="Table 3">
            <a:extLst>
              <a:ext uri="{FF2B5EF4-FFF2-40B4-BE49-F238E27FC236}">
                <a16:creationId xmlns:a16="http://schemas.microsoft.com/office/drawing/2014/main" id="{C442E936-4308-9495-AC9F-09CA7030A60B}"/>
              </a:ext>
            </a:extLst>
          </p:cNvPr>
          <p:cNvGraphicFramePr>
            <a:graphicFrameLocks noGrp="1"/>
          </p:cNvGraphicFramePr>
          <p:nvPr>
            <p:extLst>
              <p:ext uri="{D42A27DB-BD31-4B8C-83A1-F6EECF244321}">
                <p14:modId xmlns:p14="http://schemas.microsoft.com/office/powerpoint/2010/main" val="1353966821"/>
              </p:ext>
            </p:extLst>
          </p:nvPr>
        </p:nvGraphicFramePr>
        <p:xfrm>
          <a:off x="644434" y="1377347"/>
          <a:ext cx="8091577" cy="4983163"/>
        </p:xfrm>
        <a:graphic>
          <a:graphicData uri="http://schemas.openxmlformats.org/drawingml/2006/table">
            <a:tbl>
              <a:tblPr firstRow="1" firstCol="1" bandRow="1">
                <a:tableStyleId>{5C22544A-7EE6-4342-B048-85BDC9FD1C3A}</a:tableStyleId>
              </a:tblPr>
              <a:tblGrid>
                <a:gridCol w="2306443">
                  <a:extLst>
                    <a:ext uri="{9D8B030D-6E8A-4147-A177-3AD203B41FA5}">
                      <a16:colId xmlns:a16="http://schemas.microsoft.com/office/drawing/2014/main" val="2778901851"/>
                    </a:ext>
                  </a:extLst>
                </a:gridCol>
                <a:gridCol w="2370379">
                  <a:extLst>
                    <a:ext uri="{9D8B030D-6E8A-4147-A177-3AD203B41FA5}">
                      <a16:colId xmlns:a16="http://schemas.microsoft.com/office/drawing/2014/main" val="3361345131"/>
                    </a:ext>
                  </a:extLst>
                </a:gridCol>
                <a:gridCol w="3414755">
                  <a:extLst>
                    <a:ext uri="{9D8B030D-6E8A-4147-A177-3AD203B41FA5}">
                      <a16:colId xmlns:a16="http://schemas.microsoft.com/office/drawing/2014/main" val="2442162437"/>
                    </a:ext>
                  </a:extLst>
                </a:gridCol>
              </a:tblGrid>
              <a:tr h="2087344">
                <a:tc>
                  <a:txBody>
                    <a:bodyPr/>
                    <a:lstStyle/>
                    <a:p>
                      <a:pPr marR="74295" algn="just">
                        <a:lnSpc>
                          <a:spcPct val="143000"/>
                        </a:lnSpc>
                        <a:spcBef>
                          <a:spcPts val="1005"/>
                        </a:spcBef>
                        <a:spcAft>
                          <a:spcPts val="0"/>
                        </a:spcAft>
                      </a:pPr>
                      <a:r>
                        <a:rPr lang="en-US" sz="2200" dirty="0">
                          <a:effectLst/>
                        </a:rPr>
                        <a:t>Purpose</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Common treatment</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Comment</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1928897489"/>
                  </a:ext>
                </a:extLst>
              </a:tr>
              <a:tr h="2895819">
                <a:tc>
                  <a:txBody>
                    <a:bodyPr/>
                    <a:lstStyle/>
                    <a:p>
                      <a:pPr marR="74295" algn="just">
                        <a:lnSpc>
                          <a:spcPct val="143000"/>
                        </a:lnSpc>
                        <a:spcBef>
                          <a:spcPts val="1005"/>
                        </a:spcBef>
                        <a:spcAft>
                          <a:spcPts val="0"/>
                        </a:spcAft>
                      </a:pPr>
                      <a:r>
                        <a:rPr lang="en-US" sz="2200" dirty="0" err="1">
                          <a:effectLst/>
                        </a:rPr>
                        <a:t>Normalisation</a:t>
                      </a:r>
                      <a:r>
                        <a:rPr lang="en-US" sz="2200" dirty="0">
                          <a:effectLst/>
                        </a:rPr>
                        <a:t>/</a:t>
                      </a:r>
                      <a:r>
                        <a:rPr lang="en-US" sz="2200" dirty="0" err="1">
                          <a:effectLst/>
                        </a:rPr>
                        <a:t>standardisation</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tc>
                  <a:txBody>
                    <a:bodyPr/>
                    <a:lstStyle/>
                    <a:p>
                      <a:pPr marR="74295" algn="just">
                        <a:lnSpc>
                          <a:spcPct val="143000"/>
                        </a:lnSpc>
                        <a:spcBef>
                          <a:spcPts val="1005"/>
                        </a:spcBef>
                        <a:spcAft>
                          <a:spcPts val="0"/>
                        </a:spcAft>
                      </a:pPr>
                      <a:r>
                        <a:rPr lang="en-US" sz="2200" dirty="0">
                          <a:effectLst/>
                        </a:rPr>
                        <a:t>Scaling/transforming variables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tc>
                  <a:txBody>
                    <a:bodyPr/>
                    <a:lstStyle/>
                    <a:p>
                      <a:pPr marR="74295" algn="just">
                        <a:lnSpc>
                          <a:spcPct val="143000"/>
                        </a:lnSpc>
                        <a:spcBef>
                          <a:spcPts val="1005"/>
                        </a:spcBef>
                        <a:spcAft>
                          <a:spcPts val="0"/>
                        </a:spcAft>
                      </a:pPr>
                      <a:r>
                        <a:rPr lang="en-US" sz="2200" dirty="0">
                          <a:effectLst/>
                        </a:rPr>
                        <a:t>Convert data into a standard scale for easy comparison and interpretation. Useful when the data has different units of measurement or scales.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extLst>
                  <a:ext uri="{0D108BD9-81ED-4DB2-BD59-A6C34878D82A}">
                    <a16:rowId xmlns:a16="http://schemas.microsoft.com/office/drawing/2014/main" val="686124757"/>
                  </a:ext>
                </a:extLst>
              </a:tr>
            </a:tbl>
          </a:graphicData>
        </a:graphic>
      </p:graphicFrame>
    </p:spTree>
    <p:custDataLst>
      <p:tags r:id="rId1"/>
    </p:custDataLst>
    <p:extLst>
      <p:ext uri="{BB962C8B-B14F-4D97-AF65-F5344CB8AC3E}">
        <p14:creationId xmlns:p14="http://schemas.microsoft.com/office/powerpoint/2010/main" val="3275790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Please define and show the independent variables (“Year” and “Make”) and dependent variables (“Category”) in the dataset.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
        <p:nvSpPr>
          <p:cNvPr id="4" name="Rectangle 3">
            <a:extLst>
              <a:ext uri="{FF2B5EF4-FFF2-40B4-BE49-F238E27FC236}">
                <a16:creationId xmlns:a16="http://schemas.microsoft.com/office/drawing/2014/main" id="{CFF3FC8E-AFD0-4547-9BFD-E57F169D33BA}"/>
              </a:ext>
            </a:extLst>
          </p:cNvPr>
          <p:cNvSpPr/>
          <p:nvPr/>
        </p:nvSpPr>
        <p:spPr>
          <a:xfrm>
            <a:off x="2992580" y="5038884"/>
            <a:ext cx="2211977" cy="56253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mn-lt"/>
              </a:rPr>
              <a:t>car_model</a:t>
            </a:r>
            <a:r>
              <a:rPr lang="en-US" altLang="zh-CN" dirty="0"/>
              <a:t>.csv</a:t>
            </a:r>
            <a:endParaRPr lang="en-SG" dirty="0"/>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DD5C628-985E-A443-8748-E4B2ABEBC1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48924651-7E71-D845-9A20-C42C11BBDF8F}"/>
              </a:ext>
            </a:extLst>
          </p:cNvPr>
          <p:cNvSpPr>
            <a:spLocks noGrp="1"/>
          </p:cNvSpPr>
          <p:nvPr>
            <p:ph type="title"/>
          </p:nvPr>
        </p:nvSpPr>
        <p:spPr/>
        <p:txBody>
          <a:bodyPr/>
          <a:lstStyle/>
          <a:p>
            <a:r>
              <a:rPr lang="en-SG" dirty="0"/>
              <a:t>Activity (Answers)</a:t>
            </a:r>
            <a:endParaRPr lang="en-GB" dirty="0"/>
          </a:p>
        </p:txBody>
      </p:sp>
      <p:pic>
        <p:nvPicPr>
          <p:cNvPr id="5" name="Picture 4">
            <a:extLst>
              <a:ext uri="{FF2B5EF4-FFF2-40B4-BE49-F238E27FC236}">
                <a16:creationId xmlns:a16="http://schemas.microsoft.com/office/drawing/2014/main" id="{6541715E-5FB6-E844-B393-57AED792C46D}"/>
              </a:ext>
            </a:extLst>
          </p:cNvPr>
          <p:cNvPicPr>
            <a:picLocks noChangeAspect="1"/>
          </p:cNvPicPr>
          <p:nvPr/>
        </p:nvPicPr>
        <p:blipFill rotWithShape="1">
          <a:blip r:embed="rId2">
            <a:extLst>
              <a:ext uri="{28A0092B-C50C-407E-A947-70E740481C1C}">
                <a14:useLocalDpi xmlns:a14="http://schemas.microsoft.com/office/drawing/2010/main" val="0"/>
              </a:ext>
            </a:extLst>
          </a:blip>
          <a:srcRect t="13534"/>
          <a:stretch/>
        </p:blipFill>
        <p:spPr>
          <a:xfrm>
            <a:off x="1192960" y="1256579"/>
            <a:ext cx="6896100" cy="3371230"/>
          </a:xfrm>
          <a:prstGeom prst="rect">
            <a:avLst/>
          </a:prstGeom>
        </p:spPr>
      </p:pic>
    </p:spTree>
    <p:extLst>
      <p:ext uri="{BB962C8B-B14F-4D97-AF65-F5344CB8AC3E}">
        <p14:creationId xmlns:p14="http://schemas.microsoft.com/office/powerpoint/2010/main" val="83044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DD5C628-985E-A443-8748-E4B2ABEBC1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48924651-7E71-D845-9A20-C42C11BBDF8F}"/>
              </a:ext>
            </a:extLst>
          </p:cNvPr>
          <p:cNvSpPr>
            <a:spLocks noGrp="1"/>
          </p:cNvSpPr>
          <p:nvPr>
            <p:ph type="title"/>
          </p:nvPr>
        </p:nvSpPr>
        <p:spPr/>
        <p:txBody>
          <a:bodyPr/>
          <a:lstStyle/>
          <a:p>
            <a:r>
              <a:rPr lang="en-SG" dirty="0"/>
              <a:t>Activity (Answers)</a:t>
            </a:r>
            <a:endParaRPr lang="en-GB" dirty="0"/>
          </a:p>
        </p:txBody>
      </p:sp>
      <p:pic>
        <p:nvPicPr>
          <p:cNvPr id="6" name="Picture 5">
            <a:extLst>
              <a:ext uri="{FF2B5EF4-FFF2-40B4-BE49-F238E27FC236}">
                <a16:creationId xmlns:a16="http://schemas.microsoft.com/office/drawing/2014/main" id="{32A3EE63-6191-1F49-B320-31A3EB9A3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798"/>
            <a:ext cx="4843951" cy="5026742"/>
          </a:xfrm>
          <a:prstGeom prst="rect">
            <a:avLst/>
          </a:prstGeom>
        </p:spPr>
      </p:pic>
      <p:pic>
        <p:nvPicPr>
          <p:cNvPr id="8" name="Picture 7">
            <a:extLst>
              <a:ext uri="{FF2B5EF4-FFF2-40B4-BE49-F238E27FC236}">
                <a16:creationId xmlns:a16="http://schemas.microsoft.com/office/drawing/2014/main" id="{8BCEFF28-DFE2-B945-BA53-4E7C9AD47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580" y="838799"/>
            <a:ext cx="3924820" cy="5026742"/>
          </a:xfrm>
          <a:prstGeom prst="rect">
            <a:avLst/>
          </a:prstGeom>
        </p:spPr>
      </p:pic>
    </p:spTree>
    <p:extLst>
      <p:ext uri="{BB962C8B-B14F-4D97-AF65-F5344CB8AC3E}">
        <p14:creationId xmlns:p14="http://schemas.microsoft.com/office/powerpoint/2010/main" val="3781946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t>Build a linear regression model to </a:t>
            </a:r>
            <a:r>
              <a:rPr lang="en-US" dirty="0" err="1"/>
              <a:t>analyse</a:t>
            </a:r>
            <a:r>
              <a:rPr lang="en-US" dirty="0"/>
              <a:t> the relationship between the target variable ‘Target’ and the independent variables (all other variables).</a:t>
            </a:r>
          </a:p>
          <a:p>
            <a:pPr algn="just"/>
            <a:endParaRPr lang="en-US" dirty="0">
              <a:solidFill>
                <a:schemeClr val="tx1"/>
              </a:solidFill>
            </a:endParaRPr>
          </a:p>
          <a:p>
            <a:pPr algn="just"/>
            <a:r>
              <a:rPr lang="en-US" dirty="0"/>
              <a:t>Load the packages and dataset:</a:t>
            </a:r>
          </a:p>
          <a:p>
            <a:pPr algn="just"/>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pic>
        <p:nvPicPr>
          <p:cNvPr id="4" name="Picture 3">
            <a:extLst>
              <a:ext uri="{FF2B5EF4-FFF2-40B4-BE49-F238E27FC236}">
                <a16:creationId xmlns:a16="http://schemas.microsoft.com/office/drawing/2014/main" id="{41D6F718-F3B1-4340-A9A1-3BFE05857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106" y="3267962"/>
            <a:ext cx="6445749" cy="3590038"/>
          </a:xfrm>
          <a:prstGeom prst="rect">
            <a:avLst/>
          </a:prstGeom>
        </p:spPr>
      </p:pic>
    </p:spTree>
    <p:custDataLst>
      <p:tags r:id="rId1"/>
    </p:custDataLst>
    <p:extLst>
      <p:ext uri="{BB962C8B-B14F-4D97-AF65-F5344CB8AC3E}">
        <p14:creationId xmlns:p14="http://schemas.microsoft.com/office/powerpoint/2010/main" val="455219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DD5C628-985E-A443-8748-E4B2ABEBC1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48924651-7E71-D845-9A20-C42C11BBDF8F}"/>
              </a:ext>
            </a:extLst>
          </p:cNvPr>
          <p:cNvSpPr>
            <a:spLocks noGrp="1"/>
          </p:cNvSpPr>
          <p:nvPr>
            <p:ph type="title"/>
          </p:nvPr>
        </p:nvSpPr>
        <p:spPr/>
        <p:txBody>
          <a:bodyPr/>
          <a:lstStyle/>
          <a:p>
            <a:r>
              <a:rPr lang="en-SG" dirty="0"/>
              <a:t>Activity (Answers)</a:t>
            </a:r>
            <a:endParaRPr lang="en-GB" dirty="0"/>
          </a:p>
        </p:txBody>
      </p:sp>
      <p:pic>
        <p:nvPicPr>
          <p:cNvPr id="6" name="Picture 5">
            <a:extLst>
              <a:ext uri="{FF2B5EF4-FFF2-40B4-BE49-F238E27FC236}">
                <a16:creationId xmlns:a16="http://schemas.microsoft.com/office/drawing/2014/main" id="{D58902D5-3450-DF4C-9BC7-AE01F8128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10" y="1120543"/>
            <a:ext cx="8940800" cy="4483100"/>
          </a:xfrm>
          <a:prstGeom prst="rect">
            <a:avLst/>
          </a:prstGeom>
        </p:spPr>
      </p:pic>
    </p:spTree>
    <p:extLst>
      <p:ext uri="{BB962C8B-B14F-4D97-AF65-F5344CB8AC3E}">
        <p14:creationId xmlns:p14="http://schemas.microsoft.com/office/powerpoint/2010/main" val="4144661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3"/>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8" name="TextBox 7">
            <a:extLst>
              <a:ext uri="{FF2B5EF4-FFF2-40B4-BE49-F238E27FC236}">
                <a16:creationId xmlns:a16="http://schemas.microsoft.com/office/drawing/2014/main" id="{9EF8B6A7-4D2B-6911-83A5-06C9280DC94A}"/>
              </a:ext>
            </a:extLst>
          </p:cNvPr>
          <p:cNvSpPr txBox="1"/>
          <p:nvPr/>
        </p:nvSpPr>
        <p:spPr>
          <a:xfrm>
            <a:off x="352587" y="5738296"/>
            <a:ext cx="8791413" cy="369332"/>
          </a:xfrm>
          <a:prstGeom prst="rect">
            <a:avLst/>
          </a:prstGeom>
          <a:noFill/>
        </p:spPr>
        <p:txBody>
          <a:bodyPr wrap="square">
            <a:spAutoFit/>
          </a:bodyPr>
          <a:lstStyle/>
          <a:p>
            <a:pPr marL="88900" indent="0">
              <a:buNone/>
            </a:pPr>
            <a:r>
              <a:rPr lang="en-GB" sz="1800" dirty="0">
                <a:effectLst/>
                <a:latin typeface="+mj-lt"/>
                <a:ea typeface="SimSun" panose="02010600030101010101" pitchFamily="2" charset="-122"/>
                <a:cs typeface="Times New Roman" panose="02020603050405020304" pitchFamily="18" charset="0"/>
              </a:rPr>
              <a:t>(Source: </a:t>
            </a:r>
            <a:r>
              <a:rPr lang="en-GB" sz="18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800" dirty="0">
                <a:effectLst/>
                <a:latin typeface="+mj-lt"/>
                <a:ea typeface="SimSun" panose="02010600030101010101" pitchFamily="2" charset="-122"/>
                <a:cs typeface="Times New Roman" panose="02020603050405020304" pitchFamily="18" charset="0"/>
              </a:rPr>
              <a:t>)</a:t>
            </a:r>
            <a:endParaRPr lang="en-US" sz="2000" dirty="0">
              <a:latin typeface="+mj-lt"/>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Obtain the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obtain and view the clusters of each data point, we can use the following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a:solidFill>
                  <a:schemeClr val="accent2">
                    <a:lumMod val="50000"/>
                  </a:schemeClr>
                </a:solidFill>
                <a:latin typeface="Consolas" panose="020B0609020204030204" pitchFamily="49" charset="0"/>
                <a:ea typeface="SimSun" panose="02010600030101010101" pitchFamily="2" charset="-122"/>
                <a:cs typeface="Times New Roman" panose="02020603050405020304" pitchFamily="18" charset="0"/>
              </a:rPr>
              <a:t>Print(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a:t>
            </a:r>
            <a:r>
              <a:rPr lang="en-GB" sz="200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_</a:t>
            </a:r>
            <a:r>
              <a:rPr lang="en-GB" sz="200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r>
              <a:rPr lang="en-US" sz="200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_</a:t>
            </a:r>
            <a:r>
              <a:rPr lang="en-US" sz="2000" dirty="0">
                <a:solidFill>
                  <a:schemeClr val="accent2">
                    <a:lumMod val="50000"/>
                  </a:schemeClr>
                </a:solidFill>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Use K-Means Clustering to </a:t>
            </a:r>
            <a:r>
              <a:rPr lang="en-US" i="1" u="sng" dirty="0" err="1"/>
              <a:t>Analyse</a:t>
            </a:r>
            <a:r>
              <a:rPr lang="en-US" i="1" u="sng" dirty="0"/>
              <a:t> Iris dataset:</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pic>
        <p:nvPicPr>
          <p:cNvPr id="7" name="Picture 6">
            <a:extLst>
              <a:ext uri="{FF2B5EF4-FFF2-40B4-BE49-F238E27FC236}">
                <a16:creationId xmlns:a16="http://schemas.microsoft.com/office/drawing/2014/main" id="{F700CD30-8C9B-5A51-26AD-6729E9EDBB1D}"/>
              </a:ext>
            </a:extLst>
          </p:cNvPr>
          <p:cNvPicPr>
            <a:picLocks noChangeAspect="1"/>
          </p:cNvPicPr>
          <p:nvPr/>
        </p:nvPicPr>
        <p:blipFill>
          <a:blip r:embed="rId4"/>
          <a:stretch>
            <a:fillRect/>
          </a:stretch>
        </p:blipFill>
        <p:spPr>
          <a:xfrm>
            <a:off x="1752039" y="1727034"/>
            <a:ext cx="4735257" cy="4969869"/>
          </a:xfrm>
          <a:prstGeom prst="rect">
            <a:avLst/>
          </a:prstGeom>
        </p:spPr>
      </p:pic>
    </p:spTree>
    <p:custDataLst>
      <p:tags r:id="rId1"/>
    </p:custDataLst>
    <p:extLst>
      <p:ext uri="{BB962C8B-B14F-4D97-AF65-F5344CB8AC3E}">
        <p14:creationId xmlns:p14="http://schemas.microsoft.com/office/powerpoint/2010/main" val="2832385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 (Answers)</a:t>
            </a:r>
          </a:p>
        </p:txBody>
      </p:sp>
      <p:pic>
        <p:nvPicPr>
          <p:cNvPr id="4" name="Picture 3">
            <a:extLst>
              <a:ext uri="{FF2B5EF4-FFF2-40B4-BE49-F238E27FC236}">
                <a16:creationId xmlns:a16="http://schemas.microsoft.com/office/drawing/2014/main" id="{50E9FA6B-011D-734A-AB8C-61D31F6C2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026" y="742736"/>
            <a:ext cx="6168720" cy="6115264"/>
          </a:xfrm>
          <a:prstGeom prst="rect">
            <a:avLst/>
          </a:prstGeom>
        </p:spPr>
      </p:pic>
    </p:spTree>
    <p:custDataLst>
      <p:tags r:id="rId1"/>
    </p:custDataLst>
    <p:extLst>
      <p:ext uri="{BB962C8B-B14F-4D97-AF65-F5344CB8AC3E}">
        <p14:creationId xmlns:p14="http://schemas.microsoft.com/office/powerpoint/2010/main" val="2419409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 (Answers)</a:t>
            </a:r>
          </a:p>
        </p:txBody>
      </p:sp>
      <p:pic>
        <p:nvPicPr>
          <p:cNvPr id="4" name="Picture 3">
            <a:extLst>
              <a:ext uri="{FF2B5EF4-FFF2-40B4-BE49-F238E27FC236}">
                <a16:creationId xmlns:a16="http://schemas.microsoft.com/office/drawing/2014/main" id="{F7B2C4D9-6490-F441-A8FE-6E22D37543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714" y="838799"/>
            <a:ext cx="7000592" cy="6019201"/>
          </a:xfrm>
          <a:prstGeom prst="rect">
            <a:avLst/>
          </a:prstGeom>
        </p:spPr>
      </p:pic>
    </p:spTree>
    <p:custDataLst>
      <p:tags r:id="rId1"/>
    </p:custDataLst>
    <p:extLst>
      <p:ext uri="{BB962C8B-B14F-4D97-AF65-F5344CB8AC3E}">
        <p14:creationId xmlns:p14="http://schemas.microsoft.com/office/powerpoint/2010/main" val="146174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process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2155507"/>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Use Decision Tree to </a:t>
            </a:r>
            <a:r>
              <a:rPr lang="en-US" i="1" u="sng" dirty="0" err="1"/>
              <a:t>Analyse</a:t>
            </a:r>
            <a:r>
              <a:rPr lang="en-US" i="1" u="sng" dirty="0"/>
              <a:t> Iris dataset (target variable is ‘target’):</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pic>
        <p:nvPicPr>
          <p:cNvPr id="5" name="Picture 4">
            <a:extLst>
              <a:ext uri="{FF2B5EF4-FFF2-40B4-BE49-F238E27FC236}">
                <a16:creationId xmlns:a16="http://schemas.microsoft.com/office/drawing/2014/main" id="{39FE39D6-2FB6-5540-A35E-A997AB516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030" y="1884866"/>
            <a:ext cx="7023100" cy="4292600"/>
          </a:xfrm>
          <a:prstGeom prst="rect">
            <a:avLst/>
          </a:prstGeom>
        </p:spPr>
      </p:pic>
    </p:spTree>
    <p:custDataLst>
      <p:tags r:id="rId1"/>
    </p:custDataLst>
    <p:extLst>
      <p:ext uri="{BB962C8B-B14F-4D97-AF65-F5344CB8AC3E}">
        <p14:creationId xmlns:p14="http://schemas.microsoft.com/office/powerpoint/2010/main" val="1561502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 (Answers)</a:t>
            </a:r>
          </a:p>
        </p:txBody>
      </p:sp>
      <p:pic>
        <p:nvPicPr>
          <p:cNvPr id="7" name="Picture 6">
            <a:extLst>
              <a:ext uri="{FF2B5EF4-FFF2-40B4-BE49-F238E27FC236}">
                <a16:creationId xmlns:a16="http://schemas.microsoft.com/office/drawing/2014/main" id="{B54A6E82-6A7B-D14E-BFBC-91CDD52EA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4250" y="1925652"/>
            <a:ext cx="4864100" cy="2374900"/>
          </a:xfrm>
          <a:prstGeom prst="rect">
            <a:avLst/>
          </a:prstGeom>
        </p:spPr>
      </p:pic>
    </p:spTree>
    <p:custDataLst>
      <p:tags r:id="rId1"/>
    </p:custDataLst>
    <p:extLst>
      <p:ext uri="{BB962C8B-B14F-4D97-AF65-F5344CB8AC3E}">
        <p14:creationId xmlns:p14="http://schemas.microsoft.com/office/powerpoint/2010/main" val="3635132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 (Answers)</a:t>
            </a:r>
          </a:p>
        </p:txBody>
      </p:sp>
      <p:pic>
        <p:nvPicPr>
          <p:cNvPr id="5" name="Picture 4">
            <a:extLst>
              <a:ext uri="{FF2B5EF4-FFF2-40B4-BE49-F238E27FC236}">
                <a16:creationId xmlns:a16="http://schemas.microsoft.com/office/drawing/2014/main" id="{5699DA55-61A9-D345-97EB-4AE48A6B5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17939"/>
            <a:ext cx="9144000" cy="4316662"/>
          </a:xfrm>
          <a:prstGeom prst="rect">
            <a:avLst/>
          </a:prstGeom>
        </p:spPr>
      </p:pic>
      <p:pic>
        <p:nvPicPr>
          <p:cNvPr id="7" name="Picture 6">
            <a:extLst>
              <a:ext uri="{FF2B5EF4-FFF2-40B4-BE49-F238E27FC236}">
                <a16:creationId xmlns:a16="http://schemas.microsoft.com/office/drawing/2014/main" id="{AA1C934D-22D0-EA46-8BBE-B4E2EE0451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2138" y="2976270"/>
            <a:ext cx="4926516" cy="3703930"/>
          </a:xfrm>
          <a:prstGeom prst="rect">
            <a:avLst/>
          </a:prstGeom>
        </p:spPr>
      </p:pic>
    </p:spTree>
    <p:custDataLst>
      <p:tags r:id="rId1"/>
    </p:custDataLst>
    <p:extLst>
      <p:ext uri="{BB962C8B-B14F-4D97-AF65-F5344CB8AC3E}">
        <p14:creationId xmlns:p14="http://schemas.microsoft.com/office/powerpoint/2010/main" val="3108120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endParaRPr lang="en-US" dirty="0"/>
          </a:p>
          <a:p>
            <a:pPr marL="342900" indent="-342900">
              <a:buFont typeface="Arial" panose="020B0604020202020204" pitchFamily="34" charset="0"/>
              <a:buChar char="•"/>
            </a:pPr>
            <a:r>
              <a:rPr lang="en-US" dirty="0"/>
              <a:t>Decision Tree:</a:t>
            </a:r>
          </a:p>
          <a:p>
            <a:r>
              <a:rPr lang="en-US" dirty="0"/>
              <a:t>	https://www.w3schools.com/python/python_ml_decision_tree.asp</a:t>
            </a:r>
          </a:p>
          <a:p>
            <a:pPr algn="just"/>
            <a:endParaRPr lang="en-US" i="1" u="sng" dirty="0"/>
          </a:p>
          <a:p>
            <a:pPr marL="342900" indent="-342900">
              <a:buFont typeface="Arial" panose="020B0604020202020204" pitchFamily="34" charset="0"/>
              <a:buChar char="•"/>
            </a:pPr>
            <a:r>
              <a:rPr lang="en-US" dirty="0"/>
              <a:t>K-means Clustering:</a:t>
            </a:r>
          </a:p>
          <a:p>
            <a:r>
              <a:rPr lang="en-US" dirty="0"/>
              <a:t>	https://www.w3schools.com/python/python_ml_k-means.asp</a:t>
            </a:r>
          </a:p>
          <a:p>
            <a:pPr algn="just"/>
            <a:endParaRPr lang="en-US" i="1" u="sng" dirty="0"/>
          </a:p>
          <a:p>
            <a:pPr algn="just"/>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Online Learning Platform </a:t>
            </a:r>
            <a:r>
              <a:rPr lang="en-SG"/>
              <a:t>(Optional)</a:t>
            </a:r>
            <a:endParaRPr lang="en-SG" dirty="0"/>
          </a:p>
        </p:txBody>
      </p:sp>
    </p:spTree>
    <p:custDataLst>
      <p:tags r:id="rId1"/>
    </p:custDataLst>
    <p:extLst>
      <p:ext uri="{BB962C8B-B14F-4D97-AF65-F5344CB8AC3E}">
        <p14:creationId xmlns:p14="http://schemas.microsoft.com/office/powerpoint/2010/main" val="196122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 (Answers)</a:t>
            </a:r>
          </a:p>
        </p:txBody>
      </p:sp>
      <p:pic>
        <p:nvPicPr>
          <p:cNvPr id="4" name="Picture 3">
            <a:extLst>
              <a:ext uri="{FF2B5EF4-FFF2-40B4-BE49-F238E27FC236}">
                <a16:creationId xmlns:a16="http://schemas.microsoft.com/office/drawing/2014/main" id="{AF827999-05F7-3AC9-68EC-E7D1FC49DA60}"/>
              </a:ext>
            </a:extLst>
          </p:cNvPr>
          <p:cNvPicPr>
            <a:picLocks noChangeAspect="1"/>
          </p:cNvPicPr>
          <p:nvPr/>
        </p:nvPicPr>
        <p:blipFill>
          <a:blip r:embed="rId4"/>
          <a:stretch>
            <a:fillRect/>
          </a:stretch>
        </p:blipFill>
        <p:spPr>
          <a:xfrm>
            <a:off x="1403776" y="4740083"/>
            <a:ext cx="6624246" cy="1722676"/>
          </a:xfrm>
          <a:prstGeom prst="rect">
            <a:avLst/>
          </a:prstGeom>
        </p:spPr>
      </p:pic>
    </p:spTree>
    <p:custDataLst>
      <p:tags r:id="rId1"/>
    </p:custDataLst>
    <p:extLst>
      <p:ext uri="{BB962C8B-B14F-4D97-AF65-F5344CB8AC3E}">
        <p14:creationId xmlns:p14="http://schemas.microsoft.com/office/powerpoint/2010/main" val="234950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a:xfrm>
            <a:off x="492133" y="1256579"/>
            <a:ext cx="8468334" cy="3269239"/>
          </a:xfrm>
        </p:spPr>
        <p:txBody>
          <a:bodyPr/>
          <a:lstStyle/>
          <a:p>
            <a:pPr marL="354013" indent="-354013">
              <a:buFont typeface="Arial" panose="020B0604020202020204" pitchFamily="34" charset="0"/>
              <a:buChar char="•"/>
            </a:pPr>
            <a:r>
              <a:rPr lang="en-US" dirty="0"/>
              <a:t>What is the difference between supervised and unsupervised machine learning?</a:t>
            </a:r>
          </a:p>
          <a:p>
            <a:endParaRPr lang="en-US" dirty="0"/>
          </a:p>
          <a:p>
            <a:pPr marL="811213" lvl="1" indent="-354013" algn="l">
              <a:buFont typeface="Wingdings" panose="05000000000000000000" pitchFamily="2" charset="2"/>
              <a:buChar char="Ø"/>
            </a:pPr>
            <a:endParaRPr lang="en-US" dirty="0"/>
          </a:p>
        </p:txBody>
      </p:sp>
    </p:spTree>
    <p:custDataLst>
      <p:tags r:id="rId1"/>
    </p:custDataLst>
    <p:extLst>
      <p:ext uri="{BB962C8B-B14F-4D97-AF65-F5344CB8AC3E}">
        <p14:creationId xmlns:p14="http://schemas.microsoft.com/office/powerpoint/2010/main" val="3585506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0BC6695-9009-4E8C-96D7-2BD9B437109A}">
  <ds:schemaRefs>
    <ds:schemaRef ds:uri="http://schemas.microsoft.com/office/2006/documentManagement/types"/>
    <ds:schemaRef ds:uri="http://purl.org/dc/elements/1.1/"/>
    <ds:schemaRef ds:uri="http://purl.org/dc/dcmitype/"/>
    <ds:schemaRef ds:uri="http://schemas.openxmlformats.org/package/2006/metadata/core-propertie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6477</TotalTime>
  <Words>3769</Words>
  <Application>Microsoft Office PowerPoint</Application>
  <PresentationFormat>On-screen Show (4:3)</PresentationFormat>
  <Paragraphs>394</Paragraphs>
  <Slides>57</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Book Antiqua</vt:lpstr>
      <vt:lpstr>Calibri</vt:lpstr>
      <vt:lpstr>Consolas</vt:lpstr>
      <vt:lpstr>Courier New</vt:lpstr>
      <vt:lpstr>Palatino Linotype</vt:lpstr>
      <vt:lpstr>Wingdings</vt:lpstr>
      <vt:lpstr>SBIZ</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Activity (Answers)</vt:lpstr>
      <vt:lpstr>Discussion</vt:lpstr>
      <vt:lpstr>Discussion (answers)</vt:lpstr>
      <vt:lpstr>Data Preparation for Analytics Algorithms</vt:lpstr>
      <vt:lpstr>Reduce Number of Categories</vt:lpstr>
      <vt:lpstr>Example of Reducing Categories</vt:lpstr>
      <vt:lpstr>Rename Variables</vt:lpstr>
      <vt:lpstr>Example of Renaming Variables</vt:lpstr>
      <vt:lpstr>Create Dummy Variables</vt:lpstr>
      <vt:lpstr>Example of Dummy Variables</vt:lpstr>
      <vt:lpstr>Extract Dependent and Independent Variables (I)</vt:lpstr>
      <vt:lpstr>Extract Dependent and Independent Variables (II)</vt:lpstr>
      <vt:lpstr>Example of Dependent and Independent Variables </vt:lpstr>
      <vt:lpstr>Other Data Preparation techniques</vt:lpstr>
      <vt:lpstr>Other Data Preparation techniques (Cont’d)</vt:lpstr>
      <vt:lpstr>Other Data Preparation techniques (Cont’d)</vt:lpstr>
      <vt:lpstr>Activity</vt:lpstr>
      <vt:lpstr>Activity (Answers)</vt:lpstr>
      <vt:lpstr>Activity (Answers)</vt:lpstr>
      <vt:lpstr>Activity</vt:lpstr>
      <vt:lpstr>Activity (Answers)</vt:lpstr>
      <vt:lpstr>Clustering</vt:lpstr>
      <vt:lpstr>Introduction to K-Means Clustering</vt:lpstr>
      <vt:lpstr>Intuition of K-Means Clustering</vt:lpstr>
      <vt:lpstr>K-Means Clustering Process</vt:lpstr>
      <vt:lpstr>K-Means Properties</vt:lpstr>
      <vt:lpstr>Fitting K-Means Clustering by Scikit-Learn</vt:lpstr>
      <vt:lpstr>Fit K-Means Clustering</vt:lpstr>
      <vt:lpstr>Obtain the Clusters</vt:lpstr>
      <vt:lpstr>Activity</vt:lpstr>
      <vt:lpstr>Activity (Answers)</vt:lpstr>
      <vt:lpstr>Activity (Answers)</vt:lpstr>
      <vt:lpstr>Decision Trees</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Decision Tree Estimators (I)</vt:lpstr>
      <vt:lpstr>Decision Tree Estimators (II)</vt:lpstr>
      <vt:lpstr>Fit Decision Trees</vt:lpstr>
      <vt:lpstr>Plot Decision Trees (I)</vt:lpstr>
      <vt:lpstr>Plot Decision Trees (II)</vt:lpstr>
      <vt:lpstr>Activity</vt:lpstr>
      <vt:lpstr>Activity (Answers)</vt:lpstr>
      <vt:lpstr>Activity (Answers)</vt:lpstr>
      <vt:lpstr>Discussion</vt:lpstr>
      <vt:lpstr>Discussion (answers)</vt:lpstr>
      <vt:lpstr>Online Learning Platform (Optional)</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Siying Zhu (SUSS)</cp:lastModifiedBy>
  <cp:revision>433</cp:revision>
  <cp:lastPrinted>2022-03-25T09:07:32Z</cp:lastPrinted>
  <dcterms:created xsi:type="dcterms:W3CDTF">2012-07-12T02:13:12Z</dcterms:created>
  <dcterms:modified xsi:type="dcterms:W3CDTF">2024-01-04T04:47:53Z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