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453" r:id="rId5"/>
    <p:sldId id="337" r:id="rId6"/>
    <p:sldId id="257" r:id="rId7"/>
    <p:sldId id="277" r:id="rId8"/>
    <p:sldId id="376" r:id="rId9"/>
    <p:sldId id="383" r:id="rId10"/>
    <p:sldId id="375" r:id="rId11"/>
    <p:sldId id="377" r:id="rId12"/>
    <p:sldId id="462" r:id="rId13"/>
    <p:sldId id="460" r:id="rId14"/>
    <p:sldId id="386" r:id="rId15"/>
    <p:sldId id="387" r:id="rId16"/>
    <p:sldId id="389" r:id="rId17"/>
    <p:sldId id="378" r:id="rId18"/>
    <p:sldId id="507" r:id="rId19"/>
    <p:sldId id="508" r:id="rId20"/>
    <p:sldId id="509" r:id="rId21"/>
    <p:sldId id="510" r:id="rId22"/>
    <p:sldId id="511" r:id="rId23"/>
    <p:sldId id="512" r:id="rId24"/>
    <p:sldId id="513" r:id="rId25"/>
    <p:sldId id="514" r:id="rId26"/>
    <p:sldId id="268" r:id="rId27"/>
    <p:sldId id="464" r:id="rId28"/>
    <p:sldId id="465" r:id="rId29"/>
    <p:sldId id="392" r:id="rId30"/>
    <p:sldId id="394" r:id="rId31"/>
    <p:sldId id="396" r:id="rId32"/>
    <p:sldId id="398" r:id="rId33"/>
    <p:sldId id="399" r:id="rId34"/>
    <p:sldId id="400" r:id="rId35"/>
    <p:sldId id="407" r:id="rId36"/>
    <p:sldId id="379" r:id="rId37"/>
    <p:sldId id="515" r:id="rId38"/>
    <p:sldId id="516" r:id="rId39"/>
    <p:sldId id="344" r:id="rId40"/>
    <p:sldId id="411" r:id="rId41"/>
    <p:sldId id="495" r:id="rId42"/>
    <p:sldId id="520" r:id="rId43"/>
    <p:sldId id="496" r:id="rId44"/>
    <p:sldId id="497" r:id="rId45"/>
    <p:sldId id="451" r:id="rId46"/>
    <p:sldId id="498" r:id="rId47"/>
    <p:sldId id="499" r:id="rId48"/>
    <p:sldId id="500" r:id="rId49"/>
    <p:sldId id="501" r:id="rId50"/>
    <p:sldId id="504" r:id="rId51"/>
    <p:sldId id="502" r:id="rId52"/>
    <p:sldId id="506" r:id="rId53"/>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9" autoAdjust="0"/>
    <p:restoredTop sz="72959" autoAdjust="0"/>
  </p:normalViewPr>
  <p:slideViewPr>
    <p:cSldViewPr snapToGrid="0">
      <p:cViewPr varScale="1">
        <p:scale>
          <a:sx n="80" d="100"/>
          <a:sy n="80" d="100"/>
        </p:scale>
        <p:origin x="874" y="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8218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1029197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79219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fontScale="25000" lnSpcReduction="20000"/>
          </a:body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Hello everyone, I am Siying, your lecturer for this ANL252 -- </a:t>
            </a:r>
            <a:r>
              <a:rPr lang="en-SG" sz="1800" dirty="0">
                <a:solidFill>
                  <a:srgbClr val="000000"/>
                </a:solidFill>
                <a:effectLst/>
                <a:latin typeface="Calibri" panose="020F0502020204030204" pitchFamily="34" charset="0"/>
                <a:ea typeface="DengXian" panose="02010600030101010101" pitchFamily="2" charset="-122"/>
              </a:rPr>
              <a:t>Python for Data Analytics. I am also the course coordinator. Firstly, maybe I briefly introduce myself. My Bachelor Degree was achieved in Nanyang Technological University, NTU, with first class honour. Then my PhD degree was also achieved from NTU, in the School of Civil and Environmental Engineering. I have also been a post doc research fellow in National University of Singapore, NUS, handling projects on transportation network analysis and Artificial Intelligence-based, i.e. AI-based data analytics. My major research area is data mining/data analytics and transportation, as well as maritime studies.</a:t>
            </a:r>
          </a:p>
          <a:p>
            <a:endParaRPr lang="en-SG" sz="1800" dirty="0">
              <a:solidFill>
                <a:srgbClr val="000000"/>
              </a:solidFill>
              <a:effectLst/>
              <a:latin typeface="Calibri" panose="020F0502020204030204" pitchFamily="34" charset="0"/>
              <a:ea typeface="DengXian" panose="02010600030101010101" pitchFamily="2" charset="-122"/>
            </a:endParaRPr>
          </a:p>
          <a:p>
            <a:r>
              <a:rPr lang="en-SG" sz="1800" dirty="0">
                <a:solidFill>
                  <a:srgbClr val="000000"/>
                </a:solidFill>
                <a:effectLst/>
                <a:latin typeface="Calibri" panose="020F0502020204030204" pitchFamily="34" charset="0"/>
                <a:ea typeface="DengXian" panose="02010600030101010101" pitchFamily="2" charset="-122"/>
              </a:rPr>
              <a:t>I am very happy to meet you all, and teach you the course on </a:t>
            </a:r>
            <a:r>
              <a:rPr lang="en-SG" sz="1200" dirty="0">
                <a:solidFill>
                  <a:srgbClr val="000000"/>
                </a:solidFill>
                <a:effectLst/>
                <a:latin typeface="Calibri" panose="020F0502020204030204" pitchFamily="34" charset="0"/>
                <a:ea typeface="DengXian" panose="02010600030101010101" pitchFamily="2" charset="-122"/>
              </a:rPr>
              <a:t>Python Programming for Data Analytics. Basically, there is something that I want to talk to you at the beginning of this lecture. I know that some of you got very good programming or coding background, as you work in the industry. On the other hand, some of you have no coding background at all. But even if your coding or programming background is not good at the current stage, there is no need to worry about it. I will try my best to take care of you and help you for this course, I want to make sure you all can understand the knowledge in this course. You can always ask me questions during the lecture or after the lecture. You can also use the zoom chat area. If you are too shy to ask questions in front of all your classmates, it is also okay. You can always email me about your question after the lecture, and I will try my best to answer your questions in time.</a:t>
            </a:r>
            <a:endParaRPr lang="en-SG" dirty="0"/>
          </a:p>
          <a:p>
            <a:pPr algn="just">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5707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150082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896745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hyperlink" Target="https://www.w3schools.com/sql/sql_where.asp"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SG" dirty="0"/>
            </a:br>
            <a:r>
              <a:rPr lang="en-SG" dirty="0"/>
              <a:t>Assignment Paraphrasing</a:t>
            </a:r>
            <a:br>
              <a:rPr lang="en-SG" dirty="0"/>
            </a:br>
            <a:endParaRPr lang="en-SG" dirty="0"/>
          </a:p>
        </p:txBody>
      </p:sp>
      <p:sp>
        <p:nvSpPr>
          <p:cNvPr id="7" name="Rectangle 6">
            <a:extLst>
              <a:ext uri="{FF2B5EF4-FFF2-40B4-BE49-F238E27FC236}">
                <a16:creationId xmlns:a16="http://schemas.microsoft.com/office/drawing/2014/main" id="{8B676F8D-461D-F74F-9A74-9943D676AB3F}"/>
              </a:ext>
            </a:extLst>
          </p:cNvPr>
          <p:cNvSpPr/>
          <p:nvPr/>
        </p:nvSpPr>
        <p:spPr>
          <a:xfrm>
            <a:off x="257259" y="1092650"/>
            <a:ext cx="4963025" cy="400110"/>
          </a:xfrm>
          <a:prstGeom prst="rect">
            <a:avLst/>
          </a:prstGeom>
        </p:spPr>
        <p:txBody>
          <a:bodyPr wrap="none">
            <a:spAutoFit/>
          </a:bodyPr>
          <a:lstStyle/>
          <a:p>
            <a:r>
              <a:rPr lang="en-US" sz="2000" b="1" dirty="0"/>
              <a:t>Please also check on Canvas Announcements</a:t>
            </a:r>
          </a:p>
        </p:txBody>
      </p:sp>
      <p:sp>
        <p:nvSpPr>
          <p:cNvPr id="9" name="Content Placeholder 2">
            <a:extLst>
              <a:ext uri="{FF2B5EF4-FFF2-40B4-BE49-F238E27FC236}">
                <a16:creationId xmlns:a16="http://schemas.microsoft.com/office/drawing/2014/main" id="{5DDF308C-E2E0-7C42-93DA-DC76058E2BF7}"/>
              </a:ext>
            </a:extLst>
          </p:cNvPr>
          <p:cNvSpPr txBox="1">
            <a:spLocks/>
          </p:cNvSpPr>
          <p:nvPr/>
        </p:nvSpPr>
        <p:spPr>
          <a:xfrm>
            <a:off x="449044" y="1516568"/>
            <a:ext cx="8468334" cy="4050151"/>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SG" dirty="0"/>
              <a:t>When preparing your TMA, GBA, or any written assignment reports, it is important to note the following:</a:t>
            </a:r>
            <a:endParaRPr lang="en-US" dirty="0"/>
          </a:p>
          <a:p>
            <a:pPr marL="457200" indent="-457200">
              <a:buFont typeface="+mj-lt"/>
              <a:buAutoNum type="arabicParenR"/>
            </a:pPr>
            <a:r>
              <a:rPr lang="en-US" dirty="0"/>
              <a:t>Avoid copying assignment questions into your assignment report. This is to avoid increasing the </a:t>
            </a:r>
            <a:r>
              <a:rPr lang="en-US" dirty="0" err="1"/>
              <a:t>Turnitin</a:t>
            </a:r>
            <a:r>
              <a:rPr lang="en-US" dirty="0"/>
              <a:t> score of the report.</a:t>
            </a:r>
          </a:p>
          <a:p>
            <a:pPr marL="457200" indent="-457200">
              <a:buFont typeface="+mj-lt"/>
              <a:buAutoNum type="arabicParenR"/>
            </a:pPr>
            <a:r>
              <a:rPr lang="en-US" dirty="0"/>
              <a:t>Avoid copying an entire article into your report as supplementary documents unless you are specifically told to do so.</a:t>
            </a:r>
          </a:p>
          <a:p>
            <a:pPr marL="457200" indent="-457200">
              <a:buFont typeface="+mj-lt"/>
              <a:buAutoNum type="arabicParenR"/>
            </a:pPr>
            <a:r>
              <a:rPr lang="en-SG" dirty="0"/>
              <a:t>Avoid patchwriting; and please see the following link for details: https://</a:t>
            </a:r>
            <a:r>
              <a:rPr lang="en-SG" dirty="0" err="1"/>
              <a:t>awelu.srv.lu.se</a:t>
            </a:r>
            <a:r>
              <a:rPr lang="en-SG" dirty="0"/>
              <a:t>/academic-integrity/plagiarism/different-kinds-of-plagiarism/patchwriting/</a:t>
            </a:r>
            <a:endParaRPr lang="en-US" dirty="0"/>
          </a:p>
          <a:p>
            <a:r>
              <a:rPr lang="en-SG" dirty="0"/>
              <a:t>Note that </a:t>
            </a:r>
            <a:r>
              <a:rPr lang="en-SG" b="1" i="1" dirty="0"/>
              <a:t>marks will be deducted for poor paraphrasing </a:t>
            </a:r>
            <a:r>
              <a:rPr lang="en-SG" dirty="0"/>
              <a:t>and serious cases will be referred to the </a:t>
            </a:r>
            <a:r>
              <a:rPr lang="en-SG" b="1" i="1" dirty="0"/>
              <a:t>exam departments </a:t>
            </a:r>
            <a:r>
              <a:rPr lang="en-SG" dirty="0"/>
              <a:t>for </a:t>
            </a:r>
            <a:r>
              <a:rPr lang="en-SG" b="1" i="1" dirty="0"/>
              <a:t>further investigations</a:t>
            </a:r>
            <a:r>
              <a:rPr lang="en-SG" dirty="0"/>
              <a:t>. </a:t>
            </a:r>
            <a:endParaRPr lang="en-US" dirty="0"/>
          </a:p>
          <a:p>
            <a:pPr marL="354013" indent="-354013">
              <a:buFont typeface="Arial" pitchFamily="34" charset="0"/>
              <a:buChar char="•"/>
            </a:pPr>
            <a:endParaRPr lang="en-US" dirty="0"/>
          </a:p>
        </p:txBody>
      </p:sp>
      <p:sp>
        <p:nvSpPr>
          <p:cNvPr id="3" name="Rectangle: Rounded Corners 2">
            <a:extLst>
              <a:ext uri="{FF2B5EF4-FFF2-40B4-BE49-F238E27FC236}">
                <a16:creationId xmlns:a16="http://schemas.microsoft.com/office/drawing/2014/main" id="{00A75C95-4D6D-29DE-99A5-1225C8F9CBEF}"/>
              </a:ext>
            </a:extLst>
          </p:cNvPr>
          <p:cNvSpPr/>
          <p:nvPr/>
        </p:nvSpPr>
        <p:spPr>
          <a:xfrm>
            <a:off x="1101728" y="5590527"/>
            <a:ext cx="6664493" cy="1055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200" dirty="0"/>
              <a:t>e.g., Give pertinent comments to the codes</a:t>
            </a:r>
          </a:p>
          <a:p>
            <a:pPr algn="ctr"/>
            <a:r>
              <a:rPr lang="en-SG" sz="2200" dirty="0"/>
              <a:t>[#What is this line (or a few lines of codes) used for?]</a:t>
            </a:r>
          </a:p>
        </p:txBody>
      </p:sp>
      <p:sp>
        <p:nvSpPr>
          <p:cNvPr id="6" name="Rectangle: Rounded Corners 2">
            <a:extLst>
              <a:ext uri="{FF2B5EF4-FFF2-40B4-BE49-F238E27FC236}">
                <a16:creationId xmlns:a16="http://schemas.microsoft.com/office/drawing/2014/main" id="{D013FD37-9F39-3847-8F78-1AA0F639CBE2}"/>
              </a:ext>
            </a:extLst>
          </p:cNvPr>
          <p:cNvSpPr/>
          <p:nvPr/>
        </p:nvSpPr>
        <p:spPr>
          <a:xfrm>
            <a:off x="2513298" y="765042"/>
            <a:ext cx="3841352" cy="32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200" dirty="0"/>
              <a:t>Plagiarism is a serious Issue!!!</a:t>
            </a:r>
          </a:p>
        </p:txBody>
      </p:sp>
    </p:spTree>
    <p:custDataLst>
      <p:tags r:id="rId1"/>
    </p:custDataLst>
    <p:extLst>
      <p:ext uri="{BB962C8B-B14F-4D97-AF65-F5344CB8AC3E}">
        <p14:creationId xmlns:p14="http://schemas.microsoft.com/office/powerpoint/2010/main" val="405546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3"/>
          <a:srcRect l="30660" t="58370" r="21162" b="24759"/>
          <a:stretch/>
        </p:blipFill>
        <p:spPr>
          <a:xfrm>
            <a:off x="526208" y="1888938"/>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4"/>
          <a:srcRect l="30639" t="42841" r="47617" b="28942"/>
          <a:stretch/>
        </p:blipFill>
        <p:spPr>
          <a:xfrm>
            <a:off x="2956559" y="3950585"/>
            <a:ext cx="3090027" cy="2255555"/>
          </a:xfrm>
          <a:prstGeom prst="rect">
            <a:avLst/>
          </a:prstGeom>
        </p:spPr>
      </p:pic>
      <p:pic>
        <p:nvPicPr>
          <p:cNvPr id="2" name="Picture 1">
            <a:extLst>
              <a:ext uri="{FF2B5EF4-FFF2-40B4-BE49-F238E27FC236}">
                <a16:creationId xmlns:a16="http://schemas.microsoft.com/office/drawing/2014/main" id="{D83F94C8-D556-9C68-29F1-B397F977590F}"/>
              </a:ext>
            </a:extLst>
          </p:cNvPr>
          <p:cNvPicPr>
            <a:picLocks noChangeAspect="1"/>
          </p:cNvPicPr>
          <p:nvPr/>
        </p:nvPicPr>
        <p:blipFill rotWithShape="1">
          <a:blip r:embed="rId3"/>
          <a:srcRect l="30660" t="53076" r="62305" b="43948"/>
          <a:stretch/>
        </p:blipFill>
        <p:spPr>
          <a:xfrm>
            <a:off x="526208" y="1472585"/>
            <a:ext cx="1154311" cy="27473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Write a program that the user can enter the brand, model, </a:t>
            </a:r>
            <a:r>
              <a:rPr lang="en-US" i="1" dirty="0"/>
              <a:t>buying</a:t>
            </a:r>
            <a:r>
              <a:rPr lang="en-US" dirty="0"/>
              <a:t> price and satisfaction rate (1 = “totally dissatisfied”, …, 5 = “totally satisfied”) of the car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“car_model.csv” and “car_price.csv”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1</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5" name="Picture 4">
            <a:extLst>
              <a:ext uri="{FF2B5EF4-FFF2-40B4-BE49-F238E27FC236}">
                <a16:creationId xmlns:a16="http://schemas.microsoft.com/office/drawing/2014/main" id="{E390D398-FE32-3746-9F40-01C98D4CD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29" y="664355"/>
            <a:ext cx="7319762" cy="6193645"/>
          </a:xfrm>
          <a:prstGeom prst="rect">
            <a:avLst/>
          </a:prstGeom>
        </p:spPr>
      </p:pic>
    </p:spTree>
    <p:extLst>
      <p:ext uri="{BB962C8B-B14F-4D97-AF65-F5344CB8AC3E}">
        <p14:creationId xmlns:p14="http://schemas.microsoft.com/office/powerpoint/2010/main" val="367872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5" name="Picture 4">
            <a:extLst>
              <a:ext uri="{FF2B5EF4-FFF2-40B4-BE49-F238E27FC236}">
                <a16:creationId xmlns:a16="http://schemas.microsoft.com/office/drawing/2014/main" id="{CE87881A-9314-AA42-9C8F-7D7982E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1504950"/>
            <a:ext cx="8775700" cy="3848100"/>
          </a:xfrm>
          <a:prstGeom prst="rect">
            <a:avLst/>
          </a:prstGeom>
        </p:spPr>
      </p:pic>
    </p:spTree>
    <p:extLst>
      <p:ext uri="{BB962C8B-B14F-4D97-AF65-F5344CB8AC3E}">
        <p14:creationId xmlns:p14="http://schemas.microsoft.com/office/powerpoint/2010/main" val="316222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5" name="Picture 4">
            <a:extLst>
              <a:ext uri="{FF2B5EF4-FFF2-40B4-BE49-F238E27FC236}">
                <a16:creationId xmlns:a16="http://schemas.microsoft.com/office/drawing/2014/main" id="{47B388C0-28AB-2249-9882-E4A145697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60" y="1830682"/>
            <a:ext cx="7480300" cy="2438400"/>
          </a:xfrm>
          <a:prstGeom prst="rect">
            <a:avLst/>
          </a:prstGeom>
        </p:spPr>
      </p:pic>
    </p:spTree>
    <p:extLst>
      <p:ext uri="{BB962C8B-B14F-4D97-AF65-F5344CB8AC3E}">
        <p14:creationId xmlns:p14="http://schemas.microsoft.com/office/powerpoint/2010/main" val="9102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5" name="Picture 4">
            <a:extLst>
              <a:ext uri="{FF2B5EF4-FFF2-40B4-BE49-F238E27FC236}">
                <a16:creationId xmlns:a16="http://schemas.microsoft.com/office/drawing/2014/main" id="{08AE7AAB-6F90-9446-9D40-E4C1F37AC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160" y="1377176"/>
            <a:ext cx="6743700" cy="3657600"/>
          </a:xfrm>
          <a:prstGeom prst="rect">
            <a:avLst/>
          </a:prstGeom>
        </p:spPr>
      </p:pic>
    </p:spTree>
    <p:extLst>
      <p:ext uri="{BB962C8B-B14F-4D97-AF65-F5344CB8AC3E}">
        <p14:creationId xmlns:p14="http://schemas.microsoft.com/office/powerpoint/2010/main" val="396078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7" name="Picture 6">
            <a:extLst>
              <a:ext uri="{FF2B5EF4-FFF2-40B4-BE49-F238E27FC236}">
                <a16:creationId xmlns:a16="http://schemas.microsoft.com/office/drawing/2014/main" id="{69EF86A2-11A1-A747-9361-B0A643345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309" y="758282"/>
            <a:ext cx="5663345" cy="6099717"/>
          </a:xfrm>
          <a:prstGeom prst="rect">
            <a:avLst/>
          </a:prstGeom>
        </p:spPr>
      </p:pic>
    </p:spTree>
    <p:extLst>
      <p:ext uri="{BB962C8B-B14F-4D97-AF65-F5344CB8AC3E}">
        <p14:creationId xmlns:p14="http://schemas.microsoft.com/office/powerpoint/2010/main" val="49616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5" name="Picture 4">
            <a:extLst>
              <a:ext uri="{FF2B5EF4-FFF2-40B4-BE49-F238E27FC236}">
                <a16:creationId xmlns:a16="http://schemas.microsoft.com/office/drawing/2014/main" id="{FEA78E02-A73F-8B45-8F02-570D4299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573" y="838799"/>
            <a:ext cx="4186200" cy="2248319"/>
          </a:xfrm>
          <a:prstGeom prst="rect">
            <a:avLst/>
          </a:prstGeom>
        </p:spPr>
      </p:pic>
      <p:pic>
        <p:nvPicPr>
          <p:cNvPr id="7" name="Picture 6">
            <a:extLst>
              <a:ext uri="{FF2B5EF4-FFF2-40B4-BE49-F238E27FC236}">
                <a16:creationId xmlns:a16="http://schemas.microsoft.com/office/drawing/2014/main" id="{FCF1C590-33FD-0849-99AA-75183C97F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 y="3087118"/>
            <a:ext cx="7961971" cy="3795206"/>
          </a:xfrm>
          <a:prstGeom prst="rect">
            <a:avLst/>
          </a:prstGeom>
        </p:spPr>
      </p:pic>
    </p:spTree>
    <p:extLst>
      <p:ext uri="{BB962C8B-B14F-4D97-AF65-F5344CB8AC3E}">
        <p14:creationId xmlns:p14="http://schemas.microsoft.com/office/powerpoint/2010/main" val="372579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5" name="Picture 4">
            <a:extLst>
              <a:ext uri="{FF2B5EF4-FFF2-40B4-BE49-F238E27FC236}">
                <a16:creationId xmlns:a16="http://schemas.microsoft.com/office/drawing/2014/main" id="{2FB71ED1-20A8-F446-A54D-385902BD1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041" y="838799"/>
            <a:ext cx="6963937" cy="5757765"/>
          </a:xfrm>
          <a:prstGeom prst="rect">
            <a:avLst/>
          </a:prstGeom>
        </p:spPr>
      </p:pic>
    </p:spTree>
    <p:extLst>
      <p:ext uri="{BB962C8B-B14F-4D97-AF65-F5344CB8AC3E}">
        <p14:creationId xmlns:p14="http://schemas.microsoft.com/office/powerpoint/2010/main" val="65828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1 (Answers)</a:t>
            </a:r>
            <a:endParaRPr lang="en-GB" dirty="0"/>
          </a:p>
        </p:txBody>
      </p:sp>
      <p:pic>
        <p:nvPicPr>
          <p:cNvPr id="7" name="Picture 6">
            <a:extLst>
              <a:ext uri="{FF2B5EF4-FFF2-40B4-BE49-F238E27FC236}">
                <a16:creationId xmlns:a16="http://schemas.microsoft.com/office/drawing/2014/main" id="{A15BB014-9FB2-0646-A7FE-8DEDE6EA3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57" y="1014762"/>
            <a:ext cx="8280686" cy="5216180"/>
          </a:xfrm>
          <a:prstGeom prst="rect">
            <a:avLst/>
          </a:prstGeom>
        </p:spPr>
      </p:pic>
    </p:spTree>
    <p:extLst>
      <p:ext uri="{BB962C8B-B14F-4D97-AF65-F5344CB8AC3E}">
        <p14:creationId xmlns:p14="http://schemas.microsoft.com/office/powerpoint/2010/main" val="90913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342237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10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10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(Satisfaction = 1)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2</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2 (Answers)</a:t>
            </a:r>
            <a:endParaRPr lang="en-GB" dirty="0"/>
          </a:p>
        </p:txBody>
      </p:sp>
      <p:pic>
        <p:nvPicPr>
          <p:cNvPr id="5" name="Picture 4">
            <a:extLst>
              <a:ext uri="{FF2B5EF4-FFF2-40B4-BE49-F238E27FC236}">
                <a16:creationId xmlns:a16="http://schemas.microsoft.com/office/drawing/2014/main" id="{4736770B-E422-4E4A-A0DB-F25AA34BA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677"/>
            <a:ext cx="9144000" cy="5272019"/>
          </a:xfrm>
          <a:prstGeom prst="rect">
            <a:avLst/>
          </a:prstGeom>
        </p:spPr>
      </p:pic>
    </p:spTree>
    <p:extLst>
      <p:ext uri="{BB962C8B-B14F-4D97-AF65-F5344CB8AC3E}">
        <p14:creationId xmlns:p14="http://schemas.microsoft.com/office/powerpoint/2010/main" val="1834462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2 (Answers)</a:t>
            </a:r>
            <a:endParaRPr lang="en-GB" dirty="0"/>
          </a:p>
        </p:txBody>
      </p:sp>
      <p:pic>
        <p:nvPicPr>
          <p:cNvPr id="5" name="Picture 4">
            <a:extLst>
              <a:ext uri="{FF2B5EF4-FFF2-40B4-BE49-F238E27FC236}">
                <a16:creationId xmlns:a16="http://schemas.microsoft.com/office/drawing/2014/main" id="{A56C3C39-DAFC-0140-8AA0-B9C654422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1441450"/>
            <a:ext cx="8420100" cy="3975100"/>
          </a:xfrm>
          <a:prstGeom prst="rect">
            <a:avLst/>
          </a:prstGeom>
        </p:spPr>
      </p:pic>
    </p:spTree>
    <p:extLst>
      <p:ext uri="{BB962C8B-B14F-4D97-AF65-F5344CB8AC3E}">
        <p14:creationId xmlns:p14="http://schemas.microsoft.com/office/powerpoint/2010/main" val="4270829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Natural Join</a:t>
            </a:r>
          </a:p>
        </p:txBody>
      </p:sp>
      <p:sp>
        <p:nvSpPr>
          <p:cNvPr id="3" name="Content Placeholder 2"/>
          <p:cNvSpPr>
            <a:spLocks noGrp="1"/>
          </p:cNvSpPr>
          <p:nvPr>
            <p:ph idx="1"/>
          </p:nvPr>
        </p:nvSpPr>
        <p:spPr>
          <a:xfrm>
            <a:off x="457200" y="1305232"/>
            <a:ext cx="8229600" cy="5229383"/>
          </a:xfrm>
        </p:spPr>
        <p:txBody>
          <a:bodyPr/>
          <a:lstStyle/>
          <a:p>
            <a:pPr marL="354013" indent="-354013">
              <a:buFont typeface="Arial" panose="020B0604020202020204" pitchFamily="34" charset="0"/>
              <a:buChar char="•"/>
            </a:pPr>
            <a:r>
              <a:rPr lang="en-US" dirty="0"/>
              <a:t>The natural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NATURAL</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a:t>
            </a:r>
            <a:r>
              <a:rPr lang="en-US" u="sng" dirty="0"/>
              <a:t>matching variable </a:t>
            </a:r>
            <a:r>
              <a:rPr lang="en-US" dirty="0"/>
              <a:t>from the two tables. </a:t>
            </a:r>
          </a:p>
          <a:p>
            <a:pPr marL="354013" indent="-354013">
              <a:buFont typeface="Arial" panose="020B0604020202020204" pitchFamily="34" charset="0"/>
              <a:buChar char="•"/>
            </a:pPr>
            <a:r>
              <a:rPr lang="en-US" dirty="0">
                <a:effectLst/>
                <a:ea typeface="Book Antiqua" panose="02040602050305030304" pitchFamily="18" charset="0"/>
                <a:cs typeface="Book Antiqua" panose="02040602050305030304" pitchFamily="18" charset="0"/>
              </a:rPr>
              <a:t>Note: </a:t>
            </a:r>
            <a:r>
              <a:rPr lang="en-US" dirty="0">
                <a:ea typeface="Book Antiqua" panose="02040602050305030304" pitchFamily="18" charset="0"/>
                <a:cs typeface="Book Antiqua" panose="02040602050305030304" pitchFamily="18" charset="0"/>
              </a:rPr>
              <a:t>On</a:t>
            </a:r>
            <a:r>
              <a:rPr lang="en-US" dirty="0">
                <a:effectLst/>
                <a:ea typeface="Book Antiqua" panose="02040602050305030304" pitchFamily="18" charset="0"/>
                <a:cs typeface="Book Antiqua" panose="02040602050305030304" pitchFamily="18" charset="0"/>
              </a:rPr>
              <a:t>ly one copy of each common column will </a:t>
            </a:r>
            <a:r>
              <a:rPr lang="en-US">
                <a:effectLst/>
                <a:ea typeface="Book Antiqua" panose="02040602050305030304" pitchFamily="18" charset="0"/>
                <a:cs typeface="Book Antiqua" panose="02040602050305030304" pitchFamily="18" charset="0"/>
              </a:rPr>
              <a:t>be kept.</a:t>
            </a: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NATURAL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Natural join the tables “</a:t>
            </a:r>
            <a:r>
              <a:rPr lang="en-US" dirty="0" err="1"/>
              <a:t>car_model</a:t>
            </a:r>
            <a:r>
              <a:rPr lang="en-US" dirty="0"/>
              <a:t>” and “</a:t>
            </a:r>
            <a:r>
              <a:rPr lang="en-US" dirty="0" err="1"/>
              <a:t>car_price</a:t>
            </a:r>
            <a:r>
              <a:rPr lang="en-US"/>
              <a:t>”</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 3</a:t>
            </a:r>
          </a:p>
        </p:txBody>
      </p:sp>
    </p:spTree>
    <p:custDataLst>
      <p:tags r:id="rId1"/>
    </p:custDataLst>
    <p:extLst>
      <p:ext uri="{BB962C8B-B14F-4D97-AF65-F5344CB8AC3E}">
        <p14:creationId xmlns:p14="http://schemas.microsoft.com/office/powerpoint/2010/main" val="1117013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D9AE31-B4FE-BF47-84B5-58971863FD16}"/>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8F3DD5D6-4FAD-6249-87EC-E34C999E9BA6}"/>
              </a:ext>
            </a:extLst>
          </p:cNvPr>
          <p:cNvSpPr>
            <a:spLocks noGrp="1"/>
          </p:cNvSpPr>
          <p:nvPr>
            <p:ph type="title"/>
          </p:nvPr>
        </p:nvSpPr>
        <p:spPr/>
        <p:txBody>
          <a:bodyPr/>
          <a:lstStyle/>
          <a:p>
            <a:r>
              <a:rPr lang="en-SG" dirty="0"/>
              <a:t>Activity 3 (Answers)</a:t>
            </a:r>
            <a:endParaRPr lang="en-GB" dirty="0"/>
          </a:p>
        </p:txBody>
      </p:sp>
      <p:pic>
        <p:nvPicPr>
          <p:cNvPr id="5" name="Picture 4">
            <a:extLst>
              <a:ext uri="{FF2B5EF4-FFF2-40B4-BE49-F238E27FC236}">
                <a16:creationId xmlns:a16="http://schemas.microsoft.com/office/drawing/2014/main" id="{2A792D2D-1C6D-1644-B453-A43080040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6451"/>
            <a:ext cx="9144000" cy="2102631"/>
          </a:xfrm>
          <a:prstGeom prst="rect">
            <a:avLst/>
          </a:prstGeom>
        </p:spPr>
      </p:pic>
    </p:spTree>
    <p:extLst>
      <p:ext uri="{BB962C8B-B14F-4D97-AF65-F5344CB8AC3E}">
        <p14:creationId xmlns:p14="http://schemas.microsoft.com/office/powerpoint/2010/main" val="327520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SQL:</a:t>
            </a:r>
          </a:p>
          <a:p>
            <a:r>
              <a:rPr lang="en-US" dirty="0"/>
              <a:t>	https://www.w3schools.com/sql/</a:t>
            </a:r>
          </a:p>
          <a:p>
            <a:pPr algn="just"/>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a:t>
            </a:r>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Recap of ANL252</a:t>
            </a:r>
          </a:p>
        </p:txBody>
      </p:sp>
    </p:spTree>
    <p:custDataLst>
      <p:tags r:id="rId1"/>
    </p:custDataLst>
    <p:extLst>
      <p:ext uri="{BB962C8B-B14F-4D97-AF65-F5344CB8AC3E}">
        <p14:creationId xmlns:p14="http://schemas.microsoft.com/office/powerpoint/2010/main" val="3378070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ANL 252: Python for Data Analytics</a:t>
            </a:r>
          </a:p>
        </p:txBody>
      </p:sp>
      <p:sp>
        <p:nvSpPr>
          <p:cNvPr id="3" name="Content Placeholder 2"/>
          <p:cNvSpPr>
            <a:spLocks noGrp="1"/>
          </p:cNvSpPr>
          <p:nvPr>
            <p:ph idx="1"/>
          </p:nvPr>
        </p:nvSpPr>
        <p:spPr>
          <a:xfrm>
            <a:off x="492133" y="1256579"/>
            <a:ext cx="8468334" cy="4532602"/>
          </a:xfrm>
        </p:spPr>
        <p:txBody>
          <a:bodyPr/>
          <a:lstStyle/>
          <a:p>
            <a:pPr marL="354013" indent="-354013">
              <a:buFont typeface="Arial" panose="020B0604020202020204" pitchFamily="34" charset="0"/>
              <a:buChar char="•"/>
            </a:pPr>
            <a:r>
              <a:rPr lang="en-US" b="1" dirty="0"/>
              <a:t>Course coverage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5" name="Table 5">
            <a:extLst>
              <a:ext uri="{FF2B5EF4-FFF2-40B4-BE49-F238E27FC236}">
                <a16:creationId xmlns:a16="http://schemas.microsoft.com/office/drawing/2014/main" id="{CF24EA57-3972-5361-5F26-D18B14436005}"/>
              </a:ext>
            </a:extLst>
          </p:cNvPr>
          <p:cNvGraphicFramePr>
            <a:graphicFrameLocks noGrp="1"/>
          </p:cNvGraphicFramePr>
          <p:nvPr/>
        </p:nvGraphicFramePr>
        <p:xfrm>
          <a:off x="1357551" y="1960780"/>
          <a:ext cx="6099752" cy="2585720"/>
        </p:xfrm>
        <a:graphic>
          <a:graphicData uri="http://schemas.openxmlformats.org/drawingml/2006/table">
            <a:tbl>
              <a:tblPr firstRow="1" bandRow="1">
                <a:tableStyleId>{5C22544A-7EE6-4342-B048-85BDC9FD1C3A}</a:tableStyleId>
              </a:tblPr>
              <a:tblGrid>
                <a:gridCol w="1795906">
                  <a:extLst>
                    <a:ext uri="{9D8B030D-6E8A-4147-A177-3AD203B41FA5}">
                      <a16:colId xmlns:a16="http://schemas.microsoft.com/office/drawing/2014/main" val="1969723681"/>
                    </a:ext>
                  </a:extLst>
                </a:gridCol>
                <a:gridCol w="4303846">
                  <a:extLst>
                    <a:ext uri="{9D8B030D-6E8A-4147-A177-3AD203B41FA5}">
                      <a16:colId xmlns:a16="http://schemas.microsoft.com/office/drawing/2014/main" val="3040266588"/>
                    </a:ext>
                  </a:extLst>
                </a:gridCol>
              </a:tblGrid>
              <a:tr h="370840">
                <a:tc>
                  <a:txBody>
                    <a:bodyPr/>
                    <a:lstStyle/>
                    <a:p>
                      <a:r>
                        <a:rPr lang="en-SG" dirty="0"/>
                        <a:t>Study Unit</a:t>
                      </a:r>
                    </a:p>
                  </a:txBody>
                  <a:tcPr/>
                </a:tc>
                <a:tc>
                  <a:txBody>
                    <a:bodyPr/>
                    <a:lstStyle/>
                    <a:p>
                      <a:r>
                        <a:rPr lang="en-SG" dirty="0"/>
                        <a:t>Topic</a:t>
                      </a:r>
                    </a:p>
                  </a:txBody>
                  <a:tcPr/>
                </a:tc>
                <a:extLst>
                  <a:ext uri="{0D108BD9-81ED-4DB2-BD59-A6C34878D82A}">
                    <a16:rowId xmlns:a16="http://schemas.microsoft.com/office/drawing/2014/main" val="250628762"/>
                  </a:ext>
                </a:extLst>
              </a:tr>
              <a:tr h="370840">
                <a:tc>
                  <a:txBody>
                    <a:bodyPr/>
                    <a:lstStyle/>
                    <a:p>
                      <a:r>
                        <a:rPr lang="en-SG" dirty="0"/>
                        <a:t>1</a:t>
                      </a:r>
                    </a:p>
                  </a:txBody>
                  <a:tcPr/>
                </a:tc>
                <a:tc>
                  <a:txBody>
                    <a:bodyPr/>
                    <a:lstStyle/>
                    <a:p>
                      <a:r>
                        <a:rPr lang="en-SG" b="0" dirty="0"/>
                        <a:t>Introduction to Python Programming </a:t>
                      </a:r>
                    </a:p>
                  </a:txBody>
                  <a:tcPr/>
                </a:tc>
                <a:extLst>
                  <a:ext uri="{0D108BD9-81ED-4DB2-BD59-A6C34878D82A}">
                    <a16:rowId xmlns:a16="http://schemas.microsoft.com/office/drawing/2014/main" val="2437658144"/>
                  </a:ext>
                </a:extLst>
              </a:tr>
              <a:tr h="370840">
                <a:tc>
                  <a:txBody>
                    <a:bodyPr/>
                    <a:lstStyle/>
                    <a:p>
                      <a:r>
                        <a:rPr lang="en-SG" dirty="0"/>
                        <a:t>2</a:t>
                      </a:r>
                    </a:p>
                  </a:txBody>
                  <a:tcPr/>
                </a:tc>
                <a:tc>
                  <a:txBody>
                    <a:bodyPr/>
                    <a:lstStyle/>
                    <a:p>
                      <a:r>
                        <a:rPr lang="en-SG" dirty="0"/>
                        <a:t>Data Types and Functions</a:t>
                      </a:r>
                    </a:p>
                  </a:txBody>
                  <a:tcPr/>
                </a:tc>
                <a:extLst>
                  <a:ext uri="{0D108BD9-81ED-4DB2-BD59-A6C34878D82A}">
                    <a16:rowId xmlns:a16="http://schemas.microsoft.com/office/drawing/2014/main" val="3639661225"/>
                  </a:ext>
                </a:extLst>
              </a:tr>
              <a:tr h="370840">
                <a:tc>
                  <a:txBody>
                    <a:bodyPr/>
                    <a:lstStyle/>
                    <a:p>
                      <a:r>
                        <a:rPr lang="en-SG" dirty="0"/>
                        <a:t>3</a:t>
                      </a:r>
                    </a:p>
                  </a:txBody>
                  <a:tcPr/>
                </a:tc>
                <a:tc>
                  <a:txBody>
                    <a:bodyPr/>
                    <a:lstStyle/>
                    <a:p>
                      <a:r>
                        <a:rPr lang="en-SG" dirty="0"/>
                        <a:t>Arrays and Plots</a:t>
                      </a:r>
                    </a:p>
                  </a:txBody>
                  <a:tcPr/>
                </a:tc>
                <a:extLst>
                  <a:ext uri="{0D108BD9-81ED-4DB2-BD59-A6C34878D82A}">
                    <a16:rowId xmlns:a16="http://schemas.microsoft.com/office/drawing/2014/main" val="1980720462"/>
                  </a:ext>
                </a:extLst>
              </a:tr>
              <a:tr h="185420">
                <a:tc>
                  <a:txBody>
                    <a:bodyPr/>
                    <a:lstStyle/>
                    <a:p>
                      <a:r>
                        <a:rPr lang="en-SG" dirty="0"/>
                        <a:t>4</a:t>
                      </a:r>
                    </a:p>
                  </a:txBody>
                  <a:tcPr/>
                </a:tc>
                <a:tc>
                  <a:txBody>
                    <a:bodyPr/>
                    <a:lstStyle/>
                    <a:p>
                      <a:r>
                        <a:rPr lang="en-SG" dirty="0"/>
                        <a:t>Data Management</a:t>
                      </a:r>
                    </a:p>
                  </a:txBody>
                  <a:tcPr/>
                </a:tc>
                <a:extLst>
                  <a:ext uri="{0D108BD9-81ED-4DB2-BD59-A6C34878D82A}">
                    <a16:rowId xmlns:a16="http://schemas.microsoft.com/office/drawing/2014/main" val="1204553749"/>
                  </a:ext>
                </a:extLst>
              </a:tr>
              <a:tr h="185420">
                <a:tc>
                  <a:txBody>
                    <a:bodyPr/>
                    <a:lstStyle/>
                    <a:p>
                      <a:r>
                        <a:rPr lang="en-SG" dirty="0"/>
                        <a:t>5</a:t>
                      </a:r>
                    </a:p>
                  </a:txBody>
                  <a:tcPr/>
                </a:tc>
                <a:tc>
                  <a:txBody>
                    <a:bodyPr/>
                    <a:lstStyle/>
                    <a:p>
                      <a:r>
                        <a:rPr lang="en-SG" dirty="0"/>
                        <a:t>Data Analytics in Python</a:t>
                      </a:r>
                    </a:p>
                  </a:txBody>
                  <a:tcPr/>
                </a:tc>
                <a:extLst>
                  <a:ext uri="{0D108BD9-81ED-4DB2-BD59-A6C34878D82A}">
                    <a16:rowId xmlns:a16="http://schemas.microsoft.com/office/drawing/2014/main" val="975584065"/>
                  </a:ext>
                </a:extLst>
              </a:tr>
              <a:tr h="370840">
                <a:tc>
                  <a:txBody>
                    <a:bodyPr/>
                    <a:lstStyle/>
                    <a:p>
                      <a:r>
                        <a:rPr lang="en-SG" dirty="0"/>
                        <a:t>6</a:t>
                      </a:r>
                    </a:p>
                  </a:txBody>
                  <a:tcPr/>
                </a:tc>
                <a:tc>
                  <a:txBody>
                    <a:bodyPr/>
                    <a:lstStyle/>
                    <a:p>
                      <a:r>
                        <a:rPr lang="en-SG" dirty="0"/>
                        <a:t>Basic SQL in Python</a:t>
                      </a:r>
                    </a:p>
                  </a:txBody>
                  <a:tcPr/>
                </a:tc>
                <a:extLst>
                  <a:ext uri="{0D108BD9-81ED-4DB2-BD59-A6C34878D82A}">
                    <a16:rowId xmlns:a16="http://schemas.microsoft.com/office/drawing/2014/main" val="919088913"/>
                  </a:ext>
                </a:extLst>
              </a:tr>
            </a:tbl>
          </a:graphicData>
        </a:graphic>
      </p:graphicFrame>
    </p:spTree>
    <p:custDataLst>
      <p:tags r:id="rId1"/>
    </p:custDataLst>
    <p:extLst>
      <p:ext uri="{BB962C8B-B14F-4D97-AF65-F5344CB8AC3E}">
        <p14:creationId xmlns:p14="http://schemas.microsoft.com/office/powerpoint/2010/main" val="952014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p:txBody>
          <a:bodyPr/>
          <a:lstStyle/>
          <a:p>
            <a:pPr marL="342900" indent="-342900">
              <a:buFont typeface="Arial" panose="020B0604020202020204" pitchFamily="34" charset="0"/>
              <a:buChar char="•"/>
            </a:pPr>
            <a:r>
              <a:rPr lang="en-US" dirty="0"/>
              <a:t>Python programming environment: </a:t>
            </a:r>
            <a:r>
              <a:rPr lang="en-US" dirty="0" err="1"/>
              <a:t>Jupyter</a:t>
            </a:r>
            <a:r>
              <a:rPr lang="en-US" dirty="0"/>
              <a:t> Lab/Notebook</a:t>
            </a:r>
          </a:p>
          <a:p>
            <a:pPr marL="342900" indent="-342900">
              <a:buFont typeface="Arial" panose="020B0604020202020204" pitchFamily="34" charset="0"/>
              <a:buChar char="•"/>
            </a:pPr>
            <a:r>
              <a:rPr lang="en-US" dirty="0"/>
              <a:t>Basic arithmetic and variables</a:t>
            </a:r>
          </a:p>
          <a:p>
            <a:pPr marL="342900" indent="-342900">
              <a:buFont typeface="Arial" panose="020B0604020202020204" pitchFamily="34" charset="0"/>
              <a:buChar char="•"/>
            </a:pPr>
            <a:r>
              <a:rPr lang="en-SG" dirty="0"/>
              <a:t>Print and input: print(), escape sequences, input()</a:t>
            </a:r>
          </a:p>
          <a:p>
            <a:pPr marL="342900" indent="-342900">
              <a:buFont typeface="Arial" panose="020B0604020202020204" pitchFamily="34" charset="0"/>
              <a:buChar char="•"/>
            </a:pPr>
            <a:r>
              <a:rPr lang="en-SG" dirty="0"/>
              <a:t>If-</a:t>
            </a:r>
            <a:r>
              <a:rPr lang="en-SG" dirty="0" err="1"/>
              <a:t>elif</a:t>
            </a:r>
            <a:r>
              <a:rPr lang="en-SG" dirty="0"/>
              <a:t>-else-Conditions: Indentation</a:t>
            </a:r>
          </a:p>
          <a:p>
            <a:pPr marL="342900" indent="-342900">
              <a:buFont typeface="Arial" panose="020B0604020202020204" pitchFamily="34" charset="0"/>
              <a:buChar char="•"/>
            </a:pPr>
            <a:r>
              <a:rPr lang="en-SG" dirty="0"/>
              <a:t>Loops: for-loop; while-loop</a:t>
            </a:r>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583710" cy="838800"/>
          </a:xfrm>
        </p:spPr>
        <p:txBody>
          <a:bodyPr/>
          <a:lstStyle/>
          <a:p>
            <a:r>
              <a:rPr lang="en-US" dirty="0"/>
              <a:t>SU1: Introduction to Python Programming </a:t>
            </a:r>
            <a:br>
              <a:rPr lang="en-US" dirty="0"/>
            </a:br>
            <a:endParaRPr lang="en-SG" dirty="0"/>
          </a:p>
        </p:txBody>
      </p:sp>
      <p:sp>
        <p:nvSpPr>
          <p:cNvPr id="4" name="Rectangle 3">
            <a:extLst>
              <a:ext uri="{FF2B5EF4-FFF2-40B4-BE49-F238E27FC236}">
                <a16:creationId xmlns:a16="http://schemas.microsoft.com/office/drawing/2014/main" id="{D635BB69-2EF2-0754-1EE0-86D906C5BF79}"/>
              </a:ext>
            </a:extLst>
          </p:cNvPr>
          <p:cNvSpPr/>
          <p:nvPr/>
        </p:nvSpPr>
        <p:spPr>
          <a:xfrm>
            <a:off x="611500" y="6151613"/>
            <a:ext cx="8229599" cy="57148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419350" algn="l"/>
            <a:r>
              <a:rPr lang="en-SG" dirty="0">
                <a:effectLst/>
                <a:latin typeface="Consolas" panose="020B0609020204030204" pitchFamily="49" charset="0"/>
                <a:ea typeface="SimSun" panose="02010600030101010101" pitchFamily="2" charset="-122"/>
                <a:cs typeface="Times New Roman" panose="02020603050405020304" pitchFamily="18" charset="0"/>
              </a:rPr>
              <a:t>while </a:t>
            </a:r>
            <a:r>
              <a:rPr lang="en-SG"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SG" dirty="0">
                <a:effectLst/>
                <a:latin typeface="Consolas" panose="020B0609020204030204" pitchFamily="49" charset="0"/>
                <a:ea typeface="SimSun" panose="02010600030101010101" pitchFamily="2" charset="-122"/>
                <a:cs typeface="Times New Roman" panose="02020603050405020304" pitchFamily="18" charset="0"/>
              </a:rPr>
              <a:t>:</a:t>
            </a:r>
            <a:endParaRPr lang="en-US"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136900" algn="l"/>
              </a:tabLst>
            </a:pPr>
            <a:r>
              <a:rPr lang="en-SG" dirty="0">
                <a:effectLst/>
                <a:latin typeface="Consolas" panose="020B0609020204030204" pitchFamily="49" charset="0"/>
                <a:ea typeface="SimSun" panose="02010600030101010101" pitchFamily="2" charset="-122"/>
                <a:cs typeface="Times New Roman" panose="02020603050405020304" pitchFamily="18" charset="0"/>
              </a:rPr>
              <a:t>	</a:t>
            </a:r>
            <a:r>
              <a:rPr lang="en-SG"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dirty="0">
              <a:solidFill>
                <a:schemeClr val="tx1"/>
              </a:solidFill>
              <a:latin typeface="Consolas" panose="020B0609020204030204" pitchFamily="49" charset="0"/>
            </a:endParaRPr>
          </a:p>
        </p:txBody>
      </p:sp>
      <p:sp>
        <p:nvSpPr>
          <p:cNvPr id="5" name="Rectangle 4">
            <a:extLst>
              <a:ext uri="{FF2B5EF4-FFF2-40B4-BE49-F238E27FC236}">
                <a16:creationId xmlns:a16="http://schemas.microsoft.com/office/drawing/2014/main" id="{E538A091-21A6-1036-E8F2-0C5C800C41EE}"/>
              </a:ext>
            </a:extLst>
          </p:cNvPr>
          <p:cNvSpPr/>
          <p:nvPr/>
        </p:nvSpPr>
        <p:spPr>
          <a:xfrm>
            <a:off x="611498" y="5395239"/>
            <a:ext cx="8229599" cy="57148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dirty="0">
                <a:effectLst/>
                <a:latin typeface="Consolas" panose="020B0609020204030204" pitchFamily="49" charset="0"/>
                <a:ea typeface="SimSun" panose="02010600030101010101" pitchFamily="2" charset="-122"/>
                <a:cs typeface="Times New Roman" panose="02020603050405020304" pitchFamily="18" charset="0"/>
              </a:rPr>
              <a:t>for </a:t>
            </a:r>
            <a:r>
              <a:rPr lang="en-SG"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dirty="0">
                <a:effectLst/>
                <a:latin typeface="Consolas" panose="020B0609020204030204" pitchFamily="49" charset="0"/>
                <a:ea typeface="SimSun" panose="02010600030101010101" pitchFamily="2" charset="-122"/>
                <a:cs typeface="Times New Roman" panose="02020603050405020304" pitchFamily="18" charset="0"/>
              </a:rPr>
              <a:t> in range(</a:t>
            </a:r>
            <a:r>
              <a:rPr lang="en-SG"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start</a:t>
            </a:r>
            <a:r>
              <a:rPr lang="en-SG" dirty="0">
                <a:effectLst/>
                <a:latin typeface="Consolas" panose="020B0609020204030204" pitchFamily="49" charset="0"/>
                <a:ea typeface="SimSun" panose="02010600030101010101" pitchFamily="2" charset="-122"/>
                <a:cs typeface="Times New Roman" panose="02020603050405020304" pitchFamily="18" charset="0"/>
              </a:rPr>
              <a:t>, </a:t>
            </a:r>
            <a:r>
              <a:rPr lang="en-SG"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end</a:t>
            </a:r>
            <a:r>
              <a:rPr lang="en-SG"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dirty="0">
                <a:effectLst/>
                <a:latin typeface="Consolas" panose="020B0609020204030204" pitchFamily="49" charset="0"/>
                <a:ea typeface="SimSun" panose="02010600030101010101" pitchFamily="2" charset="-122"/>
                <a:cs typeface="Times New Roman" panose="02020603050405020304" pitchFamily="18" charset="0"/>
              </a:rPr>
              <a:t>	</a:t>
            </a:r>
            <a:r>
              <a:rPr lang="en-SG"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5666475-1507-352A-21C4-4852C8520E0A}"/>
              </a:ext>
            </a:extLst>
          </p:cNvPr>
          <p:cNvSpPr/>
          <p:nvPr/>
        </p:nvSpPr>
        <p:spPr>
          <a:xfrm>
            <a:off x="611498" y="3529698"/>
            <a:ext cx="8229599" cy="16806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algn="l"/>
            <a:r>
              <a:rPr lang="en-SG" dirty="0">
                <a:effectLst/>
                <a:latin typeface="Consolas" panose="020B0609020204030204" pitchFamily="49" charset="0"/>
                <a:ea typeface="SimSun" panose="02010600030101010101" pitchFamily="2" charset="-122"/>
                <a:cs typeface="Times New Roman" panose="02020603050405020304" pitchFamily="18" charset="0"/>
              </a:rPr>
              <a:t>if </a:t>
            </a:r>
            <a:r>
              <a:rPr lang="en-SG"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1</a:t>
            </a:r>
            <a:r>
              <a:rPr lang="en-SG" dirty="0">
                <a:effectLst/>
                <a:latin typeface="Consolas" panose="020B0609020204030204" pitchFamily="49" charset="0"/>
                <a:ea typeface="SimSun" panose="02010600030101010101" pitchFamily="2" charset="-122"/>
                <a:cs typeface="Times New Roman" panose="02020603050405020304" pitchFamily="18" charset="0"/>
              </a:rPr>
              <a:t>:</a:t>
            </a:r>
            <a:endParaRPr lang="en-US"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dirty="0">
                <a:effectLst/>
                <a:latin typeface="Consolas" panose="020B0609020204030204" pitchFamily="49" charset="0"/>
                <a:ea typeface="SimSun" panose="02010600030101010101" pitchFamily="2" charset="-122"/>
                <a:cs typeface="Times New Roman" panose="02020603050405020304" pitchFamily="18" charset="0"/>
              </a:rPr>
              <a:t>	</a:t>
            </a:r>
            <a:r>
              <a:rPr lang="en-SG"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1</a:t>
            </a:r>
          </a:p>
          <a:p>
            <a:pPr marL="2693988" algn="l"/>
            <a:r>
              <a:rPr lang="en-SG" dirty="0" err="1">
                <a:effectLst/>
                <a:latin typeface="Consolas" panose="020B0609020204030204" pitchFamily="49" charset="0"/>
                <a:ea typeface="SimSun" panose="02010600030101010101" pitchFamily="2" charset="-122"/>
                <a:cs typeface="Times New Roman" panose="02020603050405020304" pitchFamily="18" charset="0"/>
              </a:rPr>
              <a:t>elif</a:t>
            </a:r>
            <a:r>
              <a:rPr lang="en-SG" dirty="0">
                <a:effectLst/>
                <a:latin typeface="Consolas" panose="020B0609020204030204" pitchFamily="49" charset="0"/>
                <a:ea typeface="SimSun" panose="02010600030101010101" pitchFamily="2" charset="-122"/>
                <a:cs typeface="Times New Roman" panose="02020603050405020304" pitchFamily="18" charset="0"/>
              </a:rPr>
              <a:t> </a:t>
            </a:r>
            <a:r>
              <a:rPr lang="en-SG"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condition 2</a:t>
            </a:r>
            <a:r>
              <a:rPr lang="en-SG" dirty="0">
                <a:effectLst/>
                <a:latin typeface="Consolas" panose="020B0609020204030204" pitchFamily="49" charset="0"/>
                <a:ea typeface="SimSun" panose="02010600030101010101" pitchFamily="2" charset="-122"/>
                <a:cs typeface="Times New Roman" panose="02020603050405020304" pitchFamily="18" charset="0"/>
              </a:rPr>
              <a:t>:</a:t>
            </a:r>
            <a:endParaRPr lang="en-US" dirty="0">
              <a:effectLst/>
              <a:latin typeface="Consolas" panose="020B0609020204030204" pitchFamily="49" charset="0"/>
              <a:ea typeface="SimSun" panose="02010600030101010101" pitchFamily="2" charset="-122"/>
              <a:cs typeface="Times New Roman" panose="02020603050405020304" pitchFamily="18" charset="0"/>
            </a:endParaRPr>
          </a:p>
          <a:p>
            <a:pPr marL="914400" algn="l">
              <a:tabLst>
                <a:tab pos="3313113" algn="l"/>
              </a:tabLst>
            </a:pPr>
            <a:r>
              <a:rPr lang="en-SG"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 2</a:t>
            </a:r>
            <a:endParaRPr lang="en-US" dirty="0">
              <a:effectLst/>
              <a:latin typeface="Consolas" panose="020B0609020204030204" pitchFamily="49" charset="0"/>
              <a:ea typeface="SimSun" panose="02010600030101010101" pitchFamily="2" charset="-122"/>
              <a:cs typeface="Times New Roman" panose="02020603050405020304" pitchFamily="18" charset="0"/>
            </a:endParaRPr>
          </a:p>
          <a:p>
            <a:pPr marL="2693988" algn="l"/>
            <a:r>
              <a:rPr lang="en-SG" dirty="0">
                <a:effectLst/>
                <a:latin typeface="Consolas" panose="020B0609020204030204" pitchFamily="49" charset="0"/>
                <a:ea typeface="SimSun" panose="02010600030101010101" pitchFamily="2" charset="-122"/>
                <a:cs typeface="Times New Roman" panose="02020603050405020304" pitchFamily="18" charset="0"/>
              </a:rPr>
              <a:t>else:</a:t>
            </a:r>
            <a:endParaRPr lang="en-US" dirty="0">
              <a:effectLst/>
              <a:latin typeface="Consolas" panose="020B0609020204030204" pitchFamily="49" charset="0"/>
              <a:ea typeface="SimSun" panose="02010600030101010101" pitchFamily="2" charset="-122"/>
              <a:cs typeface="Times New Roman" panose="02020603050405020304" pitchFamily="18" charset="0"/>
            </a:endParaRPr>
          </a:p>
          <a:p>
            <a:pPr>
              <a:tabLst>
                <a:tab pos="3313113" algn="l"/>
              </a:tabLst>
            </a:pPr>
            <a:r>
              <a:rPr lang="en-SG"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 3</a:t>
            </a:r>
            <a:endParaRPr lang="en-US"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C59D1899-468B-B07D-E6F9-44767535138C}"/>
              </a:ext>
            </a:extLst>
          </p:cNvPr>
          <p:cNvCxnSpPr>
            <a:cxnSpLocks/>
          </p:cNvCxnSpPr>
          <p:nvPr/>
        </p:nvCxnSpPr>
        <p:spPr>
          <a:xfrm>
            <a:off x="2038865" y="3328302"/>
            <a:ext cx="234778" cy="236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63391B-13E3-FF74-4940-6031F11EB5D2}"/>
              </a:ext>
            </a:extLst>
          </p:cNvPr>
          <p:cNvCxnSpPr/>
          <p:nvPr/>
        </p:nvCxnSpPr>
        <p:spPr>
          <a:xfrm flipH="1">
            <a:off x="2842054" y="3328302"/>
            <a:ext cx="240957" cy="3111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C063CA9-91B7-A7C3-4576-029BE0CBCA72}"/>
              </a:ext>
            </a:extLst>
          </p:cNvPr>
          <p:cNvCxnSpPr/>
          <p:nvPr/>
        </p:nvCxnSpPr>
        <p:spPr>
          <a:xfrm>
            <a:off x="3744097" y="2903838"/>
            <a:ext cx="982200" cy="574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a:xfrm>
            <a:off x="492133" y="1256579"/>
            <a:ext cx="8468334" cy="5183642"/>
          </a:xfrm>
        </p:spPr>
        <p:txBody>
          <a:bodyPr>
            <a:normAutofit/>
          </a:bodyPr>
          <a:lstStyle/>
          <a:p>
            <a:pPr marL="342900" indent="-342900">
              <a:buFont typeface="Arial" panose="020B0604020202020204" pitchFamily="34" charset="0"/>
              <a:buChar char="•"/>
            </a:pPr>
            <a:r>
              <a:rPr lang="en-US" dirty="0"/>
              <a:t>Tuple: Immutable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List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Dictionary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Integrated Methods and Functions</a:t>
            </a:r>
          </a:p>
          <a:p>
            <a:r>
              <a:rPr lang="en-US" dirty="0"/>
              <a:t>	(1) Built-in functions -- integrated in Python: e.g., print(), input()</a:t>
            </a:r>
          </a:p>
          <a:p>
            <a:r>
              <a:rPr lang="en-US" dirty="0"/>
              <a:t>	(2) User-defined functions:</a:t>
            </a:r>
          </a:p>
          <a:p>
            <a:pPr marL="342900" indent="-342900">
              <a:buFont typeface="Arial" panose="020B0604020202020204" pitchFamily="34" charset="0"/>
              <a:buChar char="•"/>
            </a:pPr>
            <a:endParaRPr lang="en-SG" dirty="0"/>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091577" cy="838800"/>
          </a:xfrm>
        </p:spPr>
        <p:txBody>
          <a:bodyPr/>
          <a:lstStyle/>
          <a:p>
            <a:r>
              <a:rPr lang="en-US" dirty="0"/>
              <a:t>SU2: </a:t>
            </a:r>
            <a:r>
              <a:rPr lang="en-SG" dirty="0"/>
              <a:t>Data Types and Functions</a:t>
            </a:r>
            <a:br>
              <a:rPr lang="en-US" dirty="0"/>
            </a:br>
            <a:endParaRPr lang="en-SG" dirty="0"/>
          </a:p>
        </p:txBody>
      </p:sp>
      <p:sp>
        <p:nvSpPr>
          <p:cNvPr id="4" name="Rectangle 3">
            <a:extLst>
              <a:ext uri="{FF2B5EF4-FFF2-40B4-BE49-F238E27FC236}">
                <a16:creationId xmlns:a16="http://schemas.microsoft.com/office/drawing/2014/main" id="{90F20F8E-D1D3-3D8B-1DDA-5D116A4B5067}"/>
              </a:ext>
            </a:extLst>
          </p:cNvPr>
          <p:cNvSpPr/>
          <p:nvPr/>
        </p:nvSpPr>
        <p:spPr>
          <a:xfrm>
            <a:off x="560290" y="1686817"/>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p>
        </p:txBody>
      </p:sp>
      <p:sp>
        <p:nvSpPr>
          <p:cNvPr id="5" name="Rectangle 4">
            <a:extLst>
              <a:ext uri="{FF2B5EF4-FFF2-40B4-BE49-F238E27FC236}">
                <a16:creationId xmlns:a16="http://schemas.microsoft.com/office/drawing/2014/main" id="{9DACA77B-4CFF-9387-7963-A95F6ED48B81}"/>
              </a:ext>
            </a:extLst>
          </p:cNvPr>
          <p:cNvSpPr/>
          <p:nvPr/>
        </p:nvSpPr>
        <p:spPr>
          <a:xfrm>
            <a:off x="560289" y="255854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733DDCBF-FC2C-208C-D39F-5414F22845C0}"/>
              </a:ext>
            </a:extLst>
          </p:cNvPr>
          <p:cNvSpPr/>
          <p:nvPr/>
        </p:nvSpPr>
        <p:spPr>
          <a:xfrm>
            <a:off x="560289" y="3491672"/>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key1</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key2</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874BA628-8A74-6766-E414-A4AA8D4C1B30}"/>
              </a:ext>
            </a:extLst>
          </p:cNvPr>
          <p:cNvSpPr/>
          <p:nvPr/>
        </p:nvSpPr>
        <p:spPr>
          <a:xfrm>
            <a:off x="560289" y="5392083"/>
            <a:ext cx="8229599" cy="98956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algn="l">
              <a:spcBef>
                <a:spcPts val="600"/>
              </a:spcBef>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def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895350" algn="l">
              <a:tabLst>
                <a:tab pos="1435100"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895350">
              <a:tabLst>
                <a:tab pos="1435100" algn="l"/>
              </a:tabLst>
            </a:pPr>
            <a:r>
              <a:rPr lang="en-US" sz="2000" dirty="0">
                <a:effectLst/>
                <a:latin typeface="Consolas" panose="020B0609020204030204" pitchFamily="49" charset="0"/>
                <a:ea typeface="SimSun" panose="02010600030101010101" pitchFamily="2" charset="-122"/>
                <a:cs typeface="Times New Roman" panose="02020603050405020304" pitchFamily="18" charset="0"/>
              </a:rPr>
              <a:t>	return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accent2">
                  <a:lumMod val="50000"/>
                </a:schemeClr>
              </a:solidFill>
              <a:latin typeface="Consolas" panose="020B0609020204030204" pitchFamily="49" charset="0"/>
            </a:endParaRPr>
          </a:p>
        </p:txBody>
      </p:sp>
    </p:spTree>
    <p:extLst>
      <p:ext uri="{BB962C8B-B14F-4D97-AF65-F5344CB8AC3E}">
        <p14:creationId xmlns:p14="http://schemas.microsoft.com/office/powerpoint/2010/main" val="2575550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a:xfrm>
            <a:off x="492133" y="1254107"/>
            <a:ext cx="8468334" cy="5186114"/>
          </a:xfrm>
        </p:spPr>
        <p:txBody>
          <a:bodyPr/>
          <a:lstStyle/>
          <a:p>
            <a:pPr marL="342900" indent="-342900">
              <a:buFont typeface="Arial" panose="020B0604020202020204" pitchFamily="34" charset="0"/>
              <a:buChar char="•"/>
            </a:pPr>
            <a:r>
              <a:rPr lang="en-US" dirty="0"/>
              <a:t>Array Management with NumPy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Plotting with matplotlib – Data visualization</a:t>
            </a:r>
          </a:p>
          <a:p>
            <a:endParaRPr lang="en-SG" dirty="0"/>
          </a:p>
          <a:p>
            <a:r>
              <a:rPr lang="en-SG" dirty="0"/>
              <a:t>	(1) Line chart</a:t>
            </a:r>
          </a:p>
          <a:p>
            <a:r>
              <a:rPr lang="en-SG" dirty="0"/>
              <a:t>	(2) Histogram</a:t>
            </a:r>
          </a:p>
          <a:p>
            <a:r>
              <a:rPr lang="en-SG" dirty="0"/>
              <a:t>	(3) Scatter plot</a:t>
            </a:r>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091577" cy="838800"/>
          </a:xfrm>
        </p:spPr>
        <p:txBody>
          <a:bodyPr/>
          <a:lstStyle/>
          <a:p>
            <a:r>
              <a:rPr lang="en-US" dirty="0"/>
              <a:t>SU3: </a:t>
            </a:r>
            <a:r>
              <a:rPr lang="en-SG" dirty="0"/>
              <a:t>Arrays and Plots</a:t>
            </a:r>
            <a:br>
              <a:rPr lang="en-US" dirty="0"/>
            </a:br>
            <a:endParaRPr lang="en-SG" dirty="0"/>
          </a:p>
        </p:txBody>
      </p:sp>
      <p:sp>
        <p:nvSpPr>
          <p:cNvPr id="6" name="Rectangle 5">
            <a:extLst>
              <a:ext uri="{FF2B5EF4-FFF2-40B4-BE49-F238E27FC236}">
                <a16:creationId xmlns:a16="http://schemas.microsoft.com/office/drawing/2014/main" id="{BB89D592-B0C8-F1C5-DA76-1A3E38E3E7E0}"/>
              </a:ext>
            </a:extLst>
          </p:cNvPr>
          <p:cNvSpPr/>
          <p:nvPr/>
        </p:nvSpPr>
        <p:spPr>
          <a:xfrm>
            <a:off x="560290" y="1676524"/>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8F088CD7-6E7E-14DD-4999-7957CB20936C}"/>
              </a:ext>
            </a:extLst>
          </p:cNvPr>
          <p:cNvSpPr/>
          <p:nvPr/>
        </p:nvSpPr>
        <p:spPr>
          <a:xfrm>
            <a:off x="560289" y="2210735"/>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EFE3BB40-918D-B0B6-E1CF-9663D7C64C16}"/>
              </a:ext>
            </a:extLst>
          </p:cNvPr>
          <p:cNvSpPr/>
          <p:nvPr/>
        </p:nvSpPr>
        <p:spPr>
          <a:xfrm>
            <a:off x="560288" y="401634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19923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a:xfrm>
            <a:off x="492133" y="1256579"/>
            <a:ext cx="8468334" cy="5418541"/>
          </a:xfrm>
        </p:spPr>
        <p:txBody>
          <a:bodyPr/>
          <a:lstStyle/>
          <a:p>
            <a:pPr marL="342900" indent="-342900">
              <a:buFont typeface="Arial" panose="020B0604020202020204" pitchFamily="34" charset="0"/>
              <a:buChar char="•"/>
            </a:pPr>
            <a:r>
              <a:rPr lang="en-US" dirty="0"/>
              <a:t>Import data – pandas package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 selection</a:t>
            </a:r>
          </a:p>
          <a:p>
            <a:r>
              <a:rPr lang="en-SG" dirty="0"/>
              <a:t> 	(1) Select columns by variables</a:t>
            </a:r>
          </a:p>
          <a:p>
            <a:endParaRPr lang="en-SG" dirty="0"/>
          </a:p>
          <a:p>
            <a:r>
              <a:rPr lang="en-SG" dirty="0"/>
              <a:t>	(2) Select rows by positions</a:t>
            </a:r>
          </a:p>
          <a:p>
            <a:endParaRPr lang="en-SG" dirty="0"/>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091577" cy="838800"/>
          </a:xfrm>
        </p:spPr>
        <p:txBody>
          <a:bodyPr/>
          <a:lstStyle/>
          <a:p>
            <a:r>
              <a:rPr lang="en-US" dirty="0"/>
              <a:t>SU4: </a:t>
            </a:r>
            <a:r>
              <a:rPr lang="en-SG" dirty="0"/>
              <a:t>Data Management</a:t>
            </a:r>
            <a:br>
              <a:rPr lang="en-US" dirty="0"/>
            </a:br>
            <a:endParaRPr lang="en-SG" dirty="0"/>
          </a:p>
        </p:txBody>
      </p:sp>
      <p:sp>
        <p:nvSpPr>
          <p:cNvPr id="4" name="Rectangle 3">
            <a:extLst>
              <a:ext uri="{FF2B5EF4-FFF2-40B4-BE49-F238E27FC236}">
                <a16:creationId xmlns:a16="http://schemas.microsoft.com/office/drawing/2014/main" id="{97F8E289-E2A0-F104-3CB9-977551543367}"/>
              </a:ext>
            </a:extLst>
          </p:cNvPr>
          <p:cNvSpPr/>
          <p:nvPr/>
        </p:nvSpPr>
        <p:spPr>
          <a:xfrm>
            <a:off x="422266" y="1872800"/>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pandas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endParaRPr lang="en-US" sz="2400" dirty="0">
              <a:solidFill>
                <a:schemeClr val="tx1"/>
              </a:solidFill>
              <a:latin typeface="Consolas" panose="020B0609020204030204" pitchFamily="49" charset="0"/>
            </a:endParaRPr>
          </a:p>
        </p:txBody>
      </p:sp>
      <p:sp>
        <p:nvSpPr>
          <p:cNvPr id="5" name="Rectangle 4">
            <a:extLst>
              <a:ext uri="{FF2B5EF4-FFF2-40B4-BE49-F238E27FC236}">
                <a16:creationId xmlns:a16="http://schemas.microsoft.com/office/drawing/2014/main" id="{8E2825F6-DED9-095D-47BE-1152E43B176D}"/>
              </a:ext>
            </a:extLst>
          </p:cNvPr>
          <p:cNvSpPr/>
          <p:nvPr/>
        </p:nvSpPr>
        <p:spPr>
          <a:xfrm>
            <a:off x="422267" y="2535577"/>
            <a:ext cx="8229599" cy="3921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read_csv</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csv_file_name.csv</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E1844206-E06A-19B2-A3A7-E0F3516CDDFE}"/>
              </a:ext>
            </a:extLst>
          </p:cNvPr>
          <p:cNvSpPr/>
          <p:nvPr/>
        </p:nvSpPr>
        <p:spPr>
          <a:xfrm>
            <a:off x="422266" y="3966005"/>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var_name1</a:t>
            </a:r>
            <a:r>
              <a:rPr lang="nl-NL" sz="2000" dirty="0">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var_name2</a:t>
            </a:r>
            <a:r>
              <a:rPr lang="nl-NL" sz="2000" dirty="0">
                <a:effectLst/>
                <a:latin typeface="Consolas" panose="020B0609020204030204" pitchFamily="49" charset="0"/>
                <a:ea typeface="SimSun" panose="02010600030101010101" pitchFamily="2" charset="-122"/>
                <a:cs typeface="Times New Roman" panose="02020603050405020304" pitchFamily="18" charset="0"/>
              </a:rPr>
              <a:t>", </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B7511936-EDED-F65F-42F0-B3E83BD139EE}"/>
              </a:ext>
            </a:extLst>
          </p:cNvPr>
          <p:cNvSpPr/>
          <p:nvPr/>
        </p:nvSpPr>
        <p:spPr>
          <a:xfrm>
            <a:off x="422266" y="4868874"/>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nl-NL"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DataFrame_name</a:t>
            </a:r>
            <a:r>
              <a:rPr lang="nl-NL"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iloc</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start</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r>
              <a:rPr lang="nl-NL"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end</a:t>
            </a:r>
            <a:r>
              <a:rPr lang="nl-NL"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18FCDBFE-7573-3E5C-1F94-C682EA9414D9}"/>
              </a:ext>
            </a:extLst>
          </p:cNvPr>
          <p:cNvSpPr/>
          <p:nvPr/>
        </p:nvSpPr>
        <p:spPr>
          <a:xfrm>
            <a:off x="422265" y="544941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loc</a:t>
            </a:r>
            <a:r>
              <a:rPr lang="en-US" sz="2000" dirty="0">
                <a:latin typeface="Consolas" panose="020B0609020204030204" pitchFamily="49" charset="0"/>
              </a:rPr>
              <a:t>[["</a:t>
            </a:r>
            <a:r>
              <a:rPr lang="en-US" sz="2000" dirty="0">
                <a:solidFill>
                  <a:schemeClr val="accent5">
                    <a:lumMod val="50000"/>
                  </a:schemeClr>
                </a:solidFill>
                <a:latin typeface="Consolas" panose="020B0609020204030204" pitchFamily="49" charset="0"/>
              </a:rPr>
              <a:t>row_label1</a:t>
            </a:r>
            <a:r>
              <a:rPr lang="en-US" sz="2000" dirty="0">
                <a:latin typeface="Consolas" panose="020B0609020204030204" pitchFamily="49" charset="0"/>
              </a:rPr>
              <a:t>", "</a:t>
            </a:r>
            <a:r>
              <a:rPr lang="en-US" sz="2000" dirty="0">
                <a:solidFill>
                  <a:schemeClr val="accent5">
                    <a:lumMod val="50000"/>
                  </a:schemeClr>
                </a:solidFill>
                <a:latin typeface="Consolas" panose="020B0609020204030204" pitchFamily="49" charset="0"/>
              </a:rPr>
              <a:t>row_label2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396536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a:xfrm>
            <a:off x="492133" y="1256579"/>
            <a:ext cx="8468334" cy="5418541"/>
          </a:xfrm>
        </p:spPr>
        <p:txBody>
          <a:bodyPr/>
          <a:lstStyle/>
          <a:p>
            <a:pPr marL="342900" indent="-342900">
              <a:buFont typeface="Arial" panose="020B0604020202020204" pitchFamily="34" charset="0"/>
              <a:buChar char="•"/>
            </a:pPr>
            <a:r>
              <a:rPr lang="en-US" dirty="0"/>
              <a:t>Merge </a:t>
            </a:r>
            <a:r>
              <a:rPr lang="en-US" dirty="0" err="1"/>
              <a:t>dataframe</a:t>
            </a:r>
            <a:r>
              <a:rPr lang="en-US" dirty="0"/>
              <a:t>: Append </a:t>
            </a:r>
            <a:r>
              <a:rPr lang="en-US" dirty="0" err="1"/>
              <a:t>dataframe</a:t>
            </a:r>
            <a:r>
              <a:rPr lang="en-US" dirty="0"/>
              <a:t> by rows; natural join</a:t>
            </a:r>
          </a:p>
          <a:p>
            <a:pPr marL="342900" indent="-342900">
              <a:buFont typeface="Arial" panose="020B0604020202020204" pitchFamily="34" charset="0"/>
              <a:buChar char="•"/>
            </a:pPr>
            <a:r>
              <a:rPr lang="en-US" dirty="0"/>
              <a:t>Missing data and outliers</a:t>
            </a:r>
          </a:p>
          <a:p>
            <a:r>
              <a:rPr lang="en-US" dirty="0"/>
              <a:t>	(1) Identify/Locate missing data</a:t>
            </a:r>
          </a:p>
          <a:p>
            <a:r>
              <a:rPr lang="en-US" dirty="0"/>
              <a:t>	(2) Delete missing data</a:t>
            </a:r>
          </a:p>
          <a:p>
            <a:r>
              <a:rPr lang="en-US" dirty="0"/>
              <a:t>	(3) Replace missing data</a:t>
            </a:r>
          </a:p>
          <a:p>
            <a:r>
              <a:rPr lang="en-US" dirty="0"/>
              <a:t>	(4) Outliers – Detect/remove</a:t>
            </a:r>
          </a:p>
          <a:p>
            <a:pPr marL="342900" indent="-342900">
              <a:buFont typeface="Arial" panose="020B0604020202020204" pitchFamily="34" charset="0"/>
              <a:buChar char="•"/>
            </a:pPr>
            <a:r>
              <a:rPr lang="en-US" dirty="0"/>
              <a:t>Data modification</a:t>
            </a:r>
          </a:p>
          <a:p>
            <a:r>
              <a:rPr lang="en-US" dirty="0"/>
              <a:t>	(1) Sort data </a:t>
            </a:r>
          </a:p>
          <a:p>
            <a:r>
              <a:rPr lang="en-US" dirty="0"/>
              <a:t>	(2) Grouping data</a:t>
            </a:r>
          </a:p>
          <a:p>
            <a:endParaRPr lang="en-SG" dirty="0"/>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091577" cy="838800"/>
          </a:xfrm>
        </p:spPr>
        <p:txBody>
          <a:bodyPr/>
          <a:lstStyle/>
          <a:p>
            <a:r>
              <a:rPr lang="en-US" dirty="0"/>
              <a:t>SU4: </a:t>
            </a:r>
            <a:r>
              <a:rPr lang="en-SG" dirty="0"/>
              <a:t>Data Management (Cont’d)</a:t>
            </a:r>
            <a:br>
              <a:rPr lang="en-US" dirty="0"/>
            </a:br>
            <a:endParaRPr lang="en-SG" dirty="0"/>
          </a:p>
        </p:txBody>
      </p:sp>
    </p:spTree>
    <p:extLst>
      <p:ext uri="{BB962C8B-B14F-4D97-AF65-F5344CB8AC3E}">
        <p14:creationId xmlns:p14="http://schemas.microsoft.com/office/powerpoint/2010/main" val="2451255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a:xfrm>
            <a:off x="492133" y="1256579"/>
            <a:ext cx="8468334" cy="5183642"/>
          </a:xfrm>
        </p:spPr>
        <p:txBody>
          <a:bodyPr/>
          <a:lstStyle/>
          <a:p>
            <a:pPr marL="342900" indent="-342900">
              <a:buFont typeface="Arial" panose="020B0604020202020204" pitchFamily="34" charset="0"/>
              <a:buChar char="•"/>
            </a:pPr>
            <a:r>
              <a:rPr lang="en-US" dirty="0"/>
              <a:t>Introduction to Scikit-Learn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 preparation for analytics algorithms</a:t>
            </a:r>
          </a:p>
          <a:p>
            <a:r>
              <a:rPr lang="en-US" dirty="0"/>
              <a:t>	(1) Reduce no. of categories: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r>
              <a:rPr lang="en-GB" dirty="0">
                <a:latin typeface="Calibri" panose="020F0502020204030204" pitchFamily="34" charset="0"/>
              </a:rPr>
              <a:t>	(2) Rename variables: </a:t>
            </a:r>
            <a:r>
              <a:rPr lang="en-US" dirty="0">
                <a:solidFill>
                  <a:schemeClr val="tx2"/>
                </a:solidFill>
                <a:latin typeface="Consolas" panose="020B0609020204030204" pitchFamily="49" charset="0"/>
              </a:rPr>
              <a:t>.rename()</a:t>
            </a:r>
            <a:r>
              <a:rPr lang="en-US" dirty="0">
                <a:latin typeface="Calibri" panose="020F0502020204030204" pitchFamily="34" charset="0"/>
              </a:rPr>
              <a:t> method </a:t>
            </a:r>
            <a:endParaRPr lang="en-GB" dirty="0">
              <a:latin typeface="Calibri" panose="020F0502020204030204" pitchFamily="34" charset="0"/>
            </a:endParaRPr>
          </a:p>
          <a:p>
            <a:r>
              <a:rPr lang="en-GB" dirty="0">
                <a:latin typeface="Calibri" panose="020F0502020204030204" pitchFamily="34" charset="0"/>
              </a:rPr>
              <a:t>	(3) Create dummy variables: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a:t>
            </a:r>
          </a:p>
          <a:p>
            <a:r>
              <a:rPr lang="en-US" dirty="0"/>
              <a:t>	(4) Extract dependent and independent variables</a:t>
            </a:r>
          </a:p>
          <a:p>
            <a:pPr marL="342900" indent="-342900">
              <a:buFont typeface="Arial" panose="020B0604020202020204" pitchFamily="34" charset="0"/>
              <a:buChar char="•"/>
            </a:pPr>
            <a:r>
              <a:rPr lang="en-US" dirty="0"/>
              <a:t>Clustering</a:t>
            </a:r>
          </a:p>
          <a:p>
            <a:endParaRPr lang="en-US" dirty="0"/>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091577" cy="838800"/>
          </a:xfrm>
        </p:spPr>
        <p:txBody>
          <a:bodyPr/>
          <a:lstStyle/>
          <a:p>
            <a:r>
              <a:rPr lang="en-US" dirty="0"/>
              <a:t>SU5: </a:t>
            </a:r>
            <a:r>
              <a:rPr lang="en-SG" dirty="0"/>
              <a:t>Data Analytics in Python</a:t>
            </a:r>
            <a:br>
              <a:rPr lang="en-US" dirty="0"/>
            </a:br>
            <a:endParaRPr lang="en-SG" dirty="0"/>
          </a:p>
        </p:txBody>
      </p:sp>
      <p:sp>
        <p:nvSpPr>
          <p:cNvPr id="4" name="Rectangle 3">
            <a:extLst>
              <a:ext uri="{FF2B5EF4-FFF2-40B4-BE49-F238E27FC236}">
                <a16:creationId xmlns:a16="http://schemas.microsoft.com/office/drawing/2014/main" id="{0DAE6F87-0969-FFCB-4C26-72262F6E53FD}"/>
              </a:ext>
            </a:extLst>
          </p:cNvPr>
          <p:cNvSpPr/>
          <p:nvPr/>
        </p:nvSpPr>
        <p:spPr>
          <a:xfrm>
            <a:off x="491278" y="169647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BCEF8E6C-7E37-42E7-E7BC-1963DB2853CF}"/>
              </a:ext>
            </a:extLst>
          </p:cNvPr>
          <p:cNvSpPr/>
          <p:nvPr/>
        </p:nvSpPr>
        <p:spPr>
          <a:xfrm>
            <a:off x="611500" y="604132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35243B82-1849-33F2-B3AA-BE61D2450A96}"/>
              </a:ext>
            </a:extLst>
          </p:cNvPr>
          <p:cNvPicPr>
            <a:picLocks noChangeAspect="1"/>
          </p:cNvPicPr>
          <p:nvPr/>
        </p:nvPicPr>
        <p:blipFill rotWithShape="1">
          <a:blip r:embed="rId2"/>
          <a:srcRect l="41495" t="26564" r="20361" b="20744"/>
          <a:stretch/>
        </p:blipFill>
        <p:spPr>
          <a:xfrm>
            <a:off x="2194498" y="4499974"/>
            <a:ext cx="1808294" cy="1405094"/>
          </a:xfrm>
          <a:prstGeom prst="rect">
            <a:avLst/>
          </a:prstGeom>
        </p:spPr>
      </p:pic>
    </p:spTree>
    <p:extLst>
      <p:ext uri="{BB962C8B-B14F-4D97-AF65-F5344CB8AC3E}">
        <p14:creationId xmlns:p14="http://schemas.microsoft.com/office/powerpoint/2010/main" val="2968500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B0537C-3666-43BB-3195-341848343A07}"/>
              </a:ext>
            </a:extLst>
          </p:cNvPr>
          <p:cNvSpPr>
            <a:spLocks noGrp="1"/>
          </p:cNvSpPr>
          <p:nvPr>
            <p:ph type="subTitle" idx="1"/>
          </p:nvPr>
        </p:nvSpPr>
        <p:spPr>
          <a:xfrm>
            <a:off x="492133" y="1256579"/>
            <a:ext cx="8468334" cy="5183642"/>
          </a:xfrm>
        </p:spPr>
        <p:txBody>
          <a:bodyPr/>
          <a:lstStyle/>
          <a:p>
            <a:pPr marL="342900" indent="-342900">
              <a:buFont typeface="Arial" panose="020B0604020202020204" pitchFamily="34" charset="0"/>
              <a:buChar char="•"/>
            </a:pPr>
            <a:r>
              <a:rPr lang="en-US" dirty="0"/>
              <a:t>Decision tree</a:t>
            </a:r>
          </a:p>
        </p:txBody>
      </p:sp>
      <p:sp>
        <p:nvSpPr>
          <p:cNvPr id="3" name="Title 2">
            <a:extLst>
              <a:ext uri="{FF2B5EF4-FFF2-40B4-BE49-F238E27FC236}">
                <a16:creationId xmlns:a16="http://schemas.microsoft.com/office/drawing/2014/main" id="{C9F35D52-AA98-BE51-1D1A-617D2A8C6294}"/>
              </a:ext>
            </a:extLst>
          </p:cNvPr>
          <p:cNvSpPr>
            <a:spLocks noGrp="1"/>
          </p:cNvSpPr>
          <p:nvPr>
            <p:ph type="title"/>
          </p:nvPr>
        </p:nvSpPr>
        <p:spPr>
          <a:xfrm>
            <a:off x="560290" y="417779"/>
            <a:ext cx="8091577" cy="838800"/>
          </a:xfrm>
        </p:spPr>
        <p:txBody>
          <a:bodyPr/>
          <a:lstStyle/>
          <a:p>
            <a:r>
              <a:rPr lang="en-US" dirty="0"/>
              <a:t>SU5: </a:t>
            </a:r>
            <a:r>
              <a:rPr lang="en-SG" dirty="0"/>
              <a:t>Data Analytics in Python (Cont’d)</a:t>
            </a:r>
            <a:br>
              <a:rPr lang="en-US" dirty="0"/>
            </a:br>
            <a:endParaRPr lang="en-SG" dirty="0"/>
          </a:p>
        </p:txBody>
      </p:sp>
      <p:sp>
        <p:nvSpPr>
          <p:cNvPr id="7" name="Rectangle 6">
            <a:extLst>
              <a:ext uri="{FF2B5EF4-FFF2-40B4-BE49-F238E27FC236}">
                <a16:creationId xmlns:a16="http://schemas.microsoft.com/office/drawing/2014/main" id="{5E7D6BD3-8274-BB8F-485B-3C131A1EA52F}"/>
              </a:ext>
            </a:extLst>
          </p:cNvPr>
          <p:cNvSpPr/>
          <p:nvPr/>
        </p:nvSpPr>
        <p:spPr>
          <a:xfrm>
            <a:off x="560290" y="183006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8" name="Rectangle 7">
            <a:extLst>
              <a:ext uri="{FF2B5EF4-FFF2-40B4-BE49-F238E27FC236}">
                <a16:creationId xmlns:a16="http://schemas.microsoft.com/office/drawing/2014/main" id="{46B16087-ED0B-1764-3F1F-A6871CB3B5FE}"/>
              </a:ext>
            </a:extLst>
          </p:cNvPr>
          <p:cNvSpPr/>
          <p:nvPr/>
        </p:nvSpPr>
        <p:spPr>
          <a:xfrm>
            <a:off x="560290" y="251113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9" name="Rectangle 8">
            <a:extLst>
              <a:ext uri="{FF2B5EF4-FFF2-40B4-BE49-F238E27FC236}">
                <a16:creationId xmlns:a16="http://schemas.microsoft.com/office/drawing/2014/main" id="{40994686-2A62-B25B-4F67-15C8B2EADD5C}"/>
              </a:ext>
            </a:extLst>
          </p:cNvPr>
          <p:cNvSpPr/>
          <p:nvPr/>
        </p:nvSpPr>
        <p:spPr>
          <a:xfrm>
            <a:off x="560289" y="30586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4" name="Left Brace 3">
            <a:extLst>
              <a:ext uri="{FF2B5EF4-FFF2-40B4-BE49-F238E27FC236}">
                <a16:creationId xmlns:a16="http://schemas.microsoft.com/office/drawing/2014/main" id="{46AA4C06-7A40-86CA-5B07-B91C7328DF9F}"/>
              </a:ext>
            </a:extLst>
          </p:cNvPr>
          <p:cNvSpPr/>
          <p:nvPr/>
        </p:nvSpPr>
        <p:spPr>
          <a:xfrm>
            <a:off x="34933" y="2543696"/>
            <a:ext cx="457200" cy="88530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solidFill>
                <a:srgbClr val="FF0000"/>
              </a:solidFill>
            </a:endParaRPr>
          </a:p>
        </p:txBody>
      </p:sp>
      <p:pic>
        <p:nvPicPr>
          <p:cNvPr id="11" name="Picture 10">
            <a:extLst>
              <a:ext uri="{FF2B5EF4-FFF2-40B4-BE49-F238E27FC236}">
                <a16:creationId xmlns:a16="http://schemas.microsoft.com/office/drawing/2014/main" id="{99985232-ED94-A43E-5E1B-57424E71D801}"/>
              </a:ext>
            </a:extLst>
          </p:cNvPr>
          <p:cNvPicPr>
            <a:picLocks noChangeAspect="1"/>
          </p:cNvPicPr>
          <p:nvPr/>
        </p:nvPicPr>
        <p:blipFill rotWithShape="1">
          <a:blip r:embed="rId2"/>
          <a:srcRect l="30636" t="20328" r="19413" b="10915"/>
          <a:stretch/>
        </p:blipFill>
        <p:spPr>
          <a:xfrm>
            <a:off x="2271523" y="3606242"/>
            <a:ext cx="4129592" cy="3197496"/>
          </a:xfrm>
          <a:prstGeom prst="rect">
            <a:avLst/>
          </a:prstGeom>
        </p:spPr>
      </p:pic>
      <p:sp>
        <p:nvSpPr>
          <p:cNvPr id="12" name="Rectangle 11">
            <a:extLst>
              <a:ext uri="{FF2B5EF4-FFF2-40B4-BE49-F238E27FC236}">
                <a16:creationId xmlns:a16="http://schemas.microsoft.com/office/drawing/2014/main" id="{E0A5BF91-7A11-6484-4848-49B9B1C01880}"/>
              </a:ext>
            </a:extLst>
          </p:cNvPr>
          <p:cNvSpPr/>
          <p:nvPr/>
        </p:nvSpPr>
        <p:spPr>
          <a:xfrm>
            <a:off x="1184471" y="3566976"/>
            <a:ext cx="2174104" cy="584775"/>
          </a:xfrm>
          <a:prstGeom prst="rect">
            <a:avLst/>
          </a:prstGeom>
        </p:spPr>
        <p:txBody>
          <a:bodyPr wrap="square">
            <a:spAutoFit/>
          </a:bodyPr>
          <a:lstStyle/>
          <a:p>
            <a:pPr algn="ctr"/>
            <a:r>
              <a:rPr lang="en-US" sz="1600" dirty="0"/>
              <a:t>Root node; the most important feature</a:t>
            </a:r>
          </a:p>
        </p:txBody>
      </p:sp>
      <p:sp>
        <p:nvSpPr>
          <p:cNvPr id="13" name="Right Arrow 9">
            <a:extLst>
              <a:ext uri="{FF2B5EF4-FFF2-40B4-BE49-F238E27FC236}">
                <a16:creationId xmlns:a16="http://schemas.microsoft.com/office/drawing/2014/main" id="{4E3F8EC6-15A4-59E3-91D5-8A35F9F6B0BD}"/>
              </a:ext>
            </a:extLst>
          </p:cNvPr>
          <p:cNvSpPr/>
          <p:nvPr/>
        </p:nvSpPr>
        <p:spPr>
          <a:xfrm>
            <a:off x="3261360" y="366996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12AD2EA7-7AB1-44DB-5457-3DF19DACBCA2}"/>
              </a:ext>
            </a:extLst>
          </p:cNvPr>
          <p:cNvSpPr/>
          <p:nvPr/>
        </p:nvSpPr>
        <p:spPr>
          <a:xfrm>
            <a:off x="2364782" y="5801548"/>
            <a:ext cx="1793156" cy="4610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AED009A6-1C15-C444-F933-6129095725D8}"/>
              </a:ext>
            </a:extLst>
          </p:cNvPr>
          <p:cNvSpPr/>
          <p:nvPr/>
        </p:nvSpPr>
        <p:spPr>
          <a:xfrm>
            <a:off x="4986064" y="5808040"/>
            <a:ext cx="1310233" cy="4545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A9674C1F-A7C9-3D61-5971-DD41D4E58E4F}"/>
              </a:ext>
            </a:extLst>
          </p:cNvPr>
          <p:cNvSpPr/>
          <p:nvPr/>
        </p:nvSpPr>
        <p:spPr>
          <a:xfrm>
            <a:off x="3936887" y="6349148"/>
            <a:ext cx="1310232" cy="4610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7C9727A6-6D90-C44E-AE07-8C36DC90536D}"/>
              </a:ext>
            </a:extLst>
          </p:cNvPr>
          <p:cNvSpPr/>
          <p:nvPr/>
        </p:nvSpPr>
        <p:spPr>
          <a:xfrm>
            <a:off x="5715756" y="5250626"/>
            <a:ext cx="685359" cy="470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587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3"/>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3"/>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3"/>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3"/>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20.7"/>
  <p:tag name="ARTICULATE_USED_LAYOUT" val="2"/>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4297</TotalTime>
  <Words>3340</Words>
  <Application>Microsoft Office PowerPoint</Application>
  <PresentationFormat>On-screen Show (4:3)</PresentationFormat>
  <Paragraphs>464</Paragraphs>
  <Slides>49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Consolas</vt:lpstr>
      <vt:lpstr>Courier New</vt:lpstr>
      <vt:lpstr>Palatino Linotype</vt:lpstr>
      <vt:lpstr>Wingdings</vt:lpstr>
      <vt:lpstr>SBIZ</vt:lpstr>
      <vt:lpstr> Assignment Paraphrasing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 1</vt:lpstr>
      <vt:lpstr>Activity 1 (Answers)</vt:lpstr>
      <vt:lpstr>Activity 1 (Answers)</vt:lpstr>
      <vt:lpstr>Activity 1 (Answers)</vt:lpstr>
      <vt:lpstr>Activity 1 (Answers)</vt:lpstr>
      <vt:lpstr>Activity 1 (Answers)</vt:lpstr>
      <vt:lpstr>Activity 1 (Answers)</vt:lpstr>
      <vt:lpstr>Activity 1 (Answers)</vt:lpstr>
      <vt:lpstr>Activity 1 (Answers)</vt:lpstr>
      <vt:lpstr>Discussion</vt:lpstr>
      <vt:lpstr>Discussion (answer)</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 2</vt:lpstr>
      <vt:lpstr>Activity 2 (Answers)</vt:lpstr>
      <vt:lpstr>Activity 2 (Answers)</vt:lpstr>
      <vt:lpstr>Join Tables</vt:lpstr>
      <vt:lpstr>Natural Join</vt:lpstr>
      <vt:lpstr>Activity 3</vt:lpstr>
      <vt:lpstr>Activity 3 (Answers)</vt:lpstr>
      <vt:lpstr>Online Learning Platform</vt:lpstr>
      <vt:lpstr>Recap of ANL252</vt:lpstr>
      <vt:lpstr>ANL 252: Python for Data Analytics</vt:lpstr>
      <vt:lpstr>SU1: Introduction to Python Programming  </vt:lpstr>
      <vt:lpstr>SU2: Data Types and Functions </vt:lpstr>
      <vt:lpstr>SU3: Arrays and Plots </vt:lpstr>
      <vt:lpstr>SU4: Data Management </vt:lpstr>
      <vt:lpstr>SU4: Data Management (Cont’d) </vt:lpstr>
      <vt:lpstr>SU5: Data Analytics in Python </vt:lpstr>
      <vt:lpstr>SU5: Data Analytics in Python (Cont’d) </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Siying Zhu (SUSS)</cp:lastModifiedBy>
  <cp:revision>330</cp:revision>
  <dcterms:created xsi:type="dcterms:W3CDTF">2012-07-12T02:13:12Z</dcterms:created>
  <dcterms:modified xsi:type="dcterms:W3CDTF">2024-01-04T04:56:23Z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