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5.xml" ContentType="application/vnd.openxmlformats-officedocument.presentationml.notesSlide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notesSlides/notesSlide18.xml" ContentType="application/vnd.openxmlformats-officedocument.presentationml.notesSlide+xml"/>
  <Override PartName="/ppt/tags/tag30.xml" ContentType="application/vnd.openxmlformats-officedocument.presentationml.tags+xml"/>
  <Override PartName="/ppt/notesSlides/notesSlide19.xml" ContentType="application/vnd.openxmlformats-officedocument.presentationml.notesSlide+xml"/>
  <Override PartName="/ppt/tags/tag31.xml" ContentType="application/vnd.openxmlformats-officedocument.presentationml.tags+xml"/>
  <Override PartName="/ppt/notesSlides/notesSlide20.xml" ContentType="application/vnd.openxmlformats-officedocument.presentationml.notesSlide+xml"/>
  <Override PartName="/ppt/tags/tag32.xml" ContentType="application/vnd.openxmlformats-officedocument.presentationml.tags+xml"/>
  <Override PartName="/ppt/notesSlides/notesSlide21.xml" ContentType="application/vnd.openxmlformats-officedocument.presentationml.notesSlide+xml"/>
  <Override PartName="/ppt/tags/tag33.xml" ContentType="application/vnd.openxmlformats-officedocument.presentationml.tags+xml"/>
  <Override PartName="/ppt/notesSlides/notesSlide2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37" r:id="rId5"/>
    <p:sldId id="257" r:id="rId6"/>
    <p:sldId id="277" r:id="rId7"/>
    <p:sldId id="376" r:id="rId8"/>
    <p:sldId id="383" r:id="rId9"/>
    <p:sldId id="375" r:id="rId10"/>
    <p:sldId id="377" r:id="rId11"/>
    <p:sldId id="462" r:id="rId12"/>
    <p:sldId id="460" r:id="rId13"/>
    <p:sldId id="386" r:id="rId14"/>
    <p:sldId id="387" r:id="rId15"/>
    <p:sldId id="389" r:id="rId16"/>
    <p:sldId id="378" r:id="rId17"/>
    <p:sldId id="268" r:id="rId18"/>
    <p:sldId id="464" r:id="rId19"/>
    <p:sldId id="465" r:id="rId20"/>
    <p:sldId id="392" r:id="rId21"/>
    <p:sldId id="394" r:id="rId22"/>
    <p:sldId id="396" r:id="rId23"/>
    <p:sldId id="398" r:id="rId24"/>
    <p:sldId id="399" r:id="rId25"/>
    <p:sldId id="400" r:id="rId26"/>
    <p:sldId id="407" r:id="rId27"/>
    <p:sldId id="379" r:id="rId28"/>
    <p:sldId id="344" r:id="rId29"/>
    <p:sldId id="411" r:id="rId30"/>
    <p:sldId id="495" r:id="rId31"/>
    <p:sldId id="496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64A70B"/>
    <a:srgbClr val="6D2077"/>
    <a:srgbClr val="FFCD00"/>
    <a:srgbClr val="0093B2"/>
    <a:srgbClr val="00ABCD"/>
    <a:srgbClr val="F2D31A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436" autoAdjust="0"/>
    <p:restoredTop sz="72959" autoAdjust="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75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77392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2582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97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0035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62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0116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573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5575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662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2974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7077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8311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8955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0938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0116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GB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9219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767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569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66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1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68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8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4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145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olding device-02.png">
            <a:extLst>
              <a:ext uri="{FF2B5EF4-FFF2-40B4-BE49-F238E27FC236}">
                <a16:creationId xmlns:a16="http://schemas.microsoft.com/office/drawing/2014/main" id="{AA410A6D-8E37-40A0-B8CC-1C9620838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BD45AE7-ECF6-4289-BFAE-B988AB3A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ABD27E-81FF-4AE6-B3A8-188A6AB14720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en-SG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793192-1442-45D1-B3B4-770FE5CA8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2" y="-1"/>
            <a:ext cx="80915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lding device-02.png">
            <a:extLst>
              <a:ext uri="{FF2B5EF4-FFF2-40B4-BE49-F238E27FC236}">
                <a16:creationId xmlns:a16="http://schemas.microsoft.com/office/drawing/2014/main" id="{77683DCF-304F-4543-AC23-5629F576D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17BF815-5C07-4BFA-9409-344E1268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210C1F-565F-4EF7-BF6D-830115892A1B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en-SG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F32D88-2AF0-46B9-B37D-8AF43C6820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2" y="-1"/>
            <a:ext cx="80915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03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40570172-6531-4623-94F6-969DC93D5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DCAD2DA-B888-43BF-AF5D-2273C167D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6A05CA-8940-4826-8D45-F6575A427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2" y="-1"/>
            <a:ext cx="80915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lding device-02.png">
            <a:extLst>
              <a:ext uri="{FF2B5EF4-FFF2-40B4-BE49-F238E27FC236}">
                <a16:creationId xmlns:a16="http://schemas.microsoft.com/office/drawing/2014/main" id="{DC58F275-C00E-4C38-8E85-7D10AB5BC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55A8B44-E113-4C6B-A2FC-5BEFE731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97F373-2D29-4A10-8D19-1DC1745AD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2" y="-1"/>
            <a:ext cx="80915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2DB593FB-453B-49CE-8C22-EC4F23596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8C2D3B4-8000-4C3B-83C3-D27675CA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440F6F-B485-4D33-BFE7-844491778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2" y="-1"/>
            <a:ext cx="80915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3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01-01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69"/>
          <a:stretch/>
        </p:blipFill>
        <p:spPr>
          <a:xfrm>
            <a:off x="-25065" y="-14359"/>
            <a:ext cx="9207710" cy="6905783"/>
          </a:xfrm>
          <a:prstGeom prst="rect">
            <a:avLst/>
          </a:prstGeom>
        </p:spPr>
      </p:pic>
      <p:pic>
        <p:nvPicPr>
          <p:cNvPr id="4" name="Picture 3" descr="01 Singapore University of Social Sciences_Horizontal Format_Version A_White Background_RGB.png">
            <a:extLst>
              <a:ext uri="{FF2B5EF4-FFF2-40B4-BE49-F238E27FC236}">
                <a16:creationId xmlns:a16="http://schemas.microsoft.com/office/drawing/2014/main" id="{F4B87DF8-359B-428C-8106-C024322B14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9BAE98-A49E-472D-8ACE-E2B33FF24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0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0000"/>
              </a:solidFill>
            </a:endParaRPr>
          </a:p>
        </p:txBody>
      </p:sp>
      <p:pic>
        <p:nvPicPr>
          <p:cNvPr id="8" name="Picture 7" descr="Template01-02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336"/>
          <a:stretch/>
        </p:blipFill>
        <p:spPr>
          <a:xfrm>
            <a:off x="0" y="-2"/>
            <a:ext cx="8541204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0" name="Picture 9" descr="holding device-02.pn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56566" y="3007297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01 Singapore University of Social Sciences_Horizontal Format_Version A_White Background_RGB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57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3" r:id="rId3"/>
    <p:sldLayoutId id="2147483655" r:id="rId4"/>
    <p:sldLayoutId id="2147483659" r:id="rId5"/>
    <p:sldLayoutId id="2147483657" r:id="rId6"/>
    <p:sldLayoutId id="2147483658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4" Type="http://schemas.openxmlformats.org/officeDocument/2006/relationships/hyperlink" Target="https://www.w3schools.com/sql/sql_where.as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3EA4-3F28-4BD5-A8B1-5992ED3EAD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2652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Study Unit 6</a:t>
            </a:r>
            <a:br>
              <a:rPr lang="en-US" altLang="en-US" dirty="0">
                <a:ea typeface="ヒラギノ角ゴ Pro W3"/>
                <a:cs typeface="Lucida Sans" panose="020B0602040502020204" pitchFamily="34" charset="0"/>
              </a:rPr>
            </a:br>
            <a:br>
              <a:rPr lang="en-US" altLang="en-US" sz="2400" dirty="0"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Basic SQL in Python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18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Python to Database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First, generate a “connection” from Python to the databases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connect()</a:t>
            </a:r>
            <a:r>
              <a:rPr lang="en-US" dirty="0"/>
              <a:t> function of the sqlite3 package.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Then, create SQL syntaxes as strings or string variables in Python and send them to SQL for execution by a cursor object.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cursor object is created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.cursor()</a:t>
            </a:r>
            <a:r>
              <a:rPr lang="en-US" dirty="0"/>
              <a:t> method.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9" y="2060103"/>
            <a:ext cx="8229599" cy="3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connection_object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sqlite3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connect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database_name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D70CD-C90A-4AC3-8E47-84F8D8859DFB}"/>
              </a:ext>
            </a:extLst>
          </p:cNvPr>
          <p:cNvSpPr/>
          <p:nvPr/>
        </p:nvSpPr>
        <p:spPr>
          <a:xfrm>
            <a:off x="457199" y="3680906"/>
            <a:ext cx="8229599" cy="3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cursor_object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connection_object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cursor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82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 to Database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create a table from a .csv file, read in the file as a pandas database in Python first, then send the data object to the database by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to_sql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choose to replace ("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replace</a:t>
            </a:r>
            <a:r>
              <a:rPr lang="en-US" dirty="0"/>
              <a:t>"), append ("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"), or let Python create an error message ("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fail</a:t>
            </a:r>
            <a:r>
              <a:rPr lang="en-US" dirty="0"/>
              <a:t>") if a table already exists in the database.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6BB64-CC12-4A5D-AA9E-5981860288B5}"/>
              </a:ext>
            </a:extLst>
          </p:cNvPr>
          <p:cNvSpPr/>
          <p:nvPr/>
        </p:nvSpPr>
        <p:spPr>
          <a:xfrm>
            <a:off x="457199" y="2227618"/>
            <a:ext cx="8229599" cy="958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3048000" indent="-2693988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data_object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pandas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csv_file_name.csv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3048000" indent="-2693988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data_object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to_sql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table_name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connection_object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if_exists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6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 from Database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Execute SQL commands through the cursor object with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.execute()</a:t>
            </a:r>
            <a:r>
              <a:rPr lang="en-US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Send a SELECT statement to SQL to select a table from the database.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Once a table is selected, we can print one record of the result to the screen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fetchone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fetchall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to print all records from a query result.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After applying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fetchone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fetchall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records are no longer available.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6BB64-CC12-4A5D-AA9E-5981860288B5}"/>
              </a:ext>
            </a:extLst>
          </p:cNvPr>
          <p:cNvSpPr/>
          <p:nvPr/>
        </p:nvSpPr>
        <p:spPr>
          <a:xfrm>
            <a:off x="457199" y="1776795"/>
            <a:ext cx="8229599" cy="365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cursor_object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execute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GB" sz="2000" dirty="0" err="1">
                <a:solidFill>
                  <a:srgbClr val="21586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SQL_command_string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DEC69-0744-4D34-ADE6-3E5CC553B376}"/>
              </a:ext>
            </a:extLst>
          </p:cNvPr>
          <p:cNvSpPr/>
          <p:nvPr/>
        </p:nvSpPr>
        <p:spPr>
          <a:xfrm>
            <a:off x="457199" y="2680032"/>
            <a:ext cx="8229599" cy="365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GB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68B92-E63D-4A40-9A61-328562B31379}"/>
              </a:ext>
            </a:extLst>
          </p:cNvPr>
          <p:cNvSpPr/>
          <p:nvPr/>
        </p:nvSpPr>
        <p:spPr>
          <a:xfrm>
            <a:off x="457199" y="3920156"/>
            <a:ext cx="8229599" cy="365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cursor_object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fetchone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9509E-E57A-481E-9C99-9B7AD4A01D28}"/>
              </a:ext>
            </a:extLst>
          </p:cNvPr>
          <p:cNvSpPr/>
          <p:nvPr/>
        </p:nvSpPr>
        <p:spPr>
          <a:xfrm>
            <a:off x="457199" y="4831570"/>
            <a:ext cx="8229599" cy="365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cursor_object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fetchall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7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725932"/>
          </a:xfrm>
        </p:spPr>
        <p:txBody>
          <a:bodyPr/>
          <a:lstStyle/>
          <a:p>
            <a:pPr algn="just"/>
            <a:r>
              <a:rPr lang="en-US" i="1" u="sng" dirty="0"/>
              <a:t>Car sales program: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Carry out the following tasks in JupyterLab: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Write a program that the user can enter the brand, model, </a:t>
            </a:r>
            <a:r>
              <a:rPr lang="en-US" i="1" dirty="0"/>
              <a:t>buying</a:t>
            </a:r>
            <a:r>
              <a:rPr lang="en-US" dirty="0"/>
              <a:t> price and satisfaction rate (1 = “totally dissatisfied”, …, 5 = “totally satisfied”) of the car purchased.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Save the input as “</a:t>
            </a:r>
            <a:r>
              <a:rPr lang="en-US" dirty="0" err="1"/>
              <a:t>car_purchase</a:t>
            </a:r>
            <a:r>
              <a:rPr lang="en-US" dirty="0"/>
              <a:t>” in a text file (preferably .csv file).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Create a database and export the data to 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Export the original data of “car_model.csv” and “car_price.csv” to the database as well.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268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Why is .csv file a good medium of data storage in comparison to other formats?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components of the SQLite3 package which regulate the “communication” between a Python program and a database?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91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 (answer)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353575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Why is .csv file a good medium of data storage in comparison to other formats?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Save memory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components of the SQLite3 package which regulate the “communication” between a Python program and a database?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Connection: open a connection from Python to the database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Cursor object: execute commands on the database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463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Data Query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372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</a:t>
            </a:r>
            <a:r>
              <a:rPr lang="en-US" dirty="0" err="1"/>
              <a:t>xtract</a:t>
            </a:r>
            <a:r>
              <a:rPr lang="en-US" dirty="0"/>
              <a:t> Variable Names from a Table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 also allows us to select some of the variables from the table instead of all of them.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But in some cases, we may not even know the variables that the table contains or how their names are correctly spelt.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.description</a:t>
            </a:r>
            <a:r>
              <a:rPr lang="en-US" dirty="0"/>
              <a:t> to extract the variable from the last queried table.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returned object is a collection of tuples where the first item of each tuple is the column name, and the last six items are None.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3568213"/>
            <a:ext cx="8229599" cy="3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cursor_object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description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92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Query Result as DataFrame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may be desirable to store the result of an SQL query in a pandas DataFrame. In fact, we can 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from_records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for this purpose.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from_records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actually created to convert structured or n-dimensional record arrays to pandas DataFrames.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specify our own column names of the output DataFrame. If not, the corresponding column names are simply the column indices.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505F1-8260-4F6E-9EFB-709244B07FD7}"/>
              </a:ext>
            </a:extLst>
          </p:cNvPr>
          <p:cNvSpPr/>
          <p:nvPr/>
        </p:nvSpPr>
        <p:spPr>
          <a:xfrm>
            <a:off x="457200" y="2201629"/>
            <a:ext cx="8229599" cy="659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89113" indent="-1524000"/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query_object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GB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003366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from_records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GB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cursor_object.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fetchall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(), </a:t>
            </a:r>
            <a:r>
              <a:rPr lang="en-GB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columns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54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add the keyword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US" dirty="0"/>
              <a:t> to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 to sort the data of a table by some of its variables.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sort a table by multiple variables, separate their names by commas.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sequence of the sorting variables reflects the sorting hierarchy.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sort in descending order by a particular variable, specify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DESC</a:t>
            </a:r>
            <a:r>
              <a:rPr lang="en-US" dirty="0"/>
              <a:t> option behind the variable name.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9" y="2163776"/>
            <a:ext cx="8229599" cy="648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258888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ORDER BY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var1_name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var2_name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ASC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DESC</a:t>
            </a:r>
            <a:endParaRPr lang="en-US" sz="2400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50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Introduction to </a:t>
            </a:r>
            <a:b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SQL and SQLite3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05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Filter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More often, we do not query data of the entire table.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Instead, we are searching for records that fulfil certain criteria.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SQL, 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 to filter the useful records for us.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9" y="3016970"/>
            <a:ext cx="8229599" cy="648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330450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91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/>
            <a:r>
              <a:rPr lang="en-US" dirty="0"/>
              <a:t>Here is a list of the operators used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clause:</a:t>
            </a:r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sz="1400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(Source: </a:t>
            </a:r>
            <a:r>
              <a:rPr lang="en-GB" sz="1400" u="sng" dirty="0">
                <a:solidFill>
                  <a:srgbClr val="0000FF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https://www.w3schools.com/sql/sql_where.asp</a:t>
            </a:r>
            <a:r>
              <a:rPr lang="en-GB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1600" dirty="0">
              <a:latin typeface="+mj-lt"/>
            </a:endParaRPr>
          </a:p>
          <a:p>
            <a:pPr marL="354013" indent="-354013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4C4A34-516E-42E8-A6AF-50981EECA45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48311"/>
          <a:ext cx="8229600" cy="430580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26019">
                  <a:extLst>
                    <a:ext uri="{9D8B030D-6E8A-4147-A177-3AD203B41FA5}">
                      <a16:colId xmlns:a16="http://schemas.microsoft.com/office/drawing/2014/main" val="3700328670"/>
                    </a:ext>
                  </a:extLst>
                </a:gridCol>
                <a:gridCol w="6303581">
                  <a:extLst>
                    <a:ext uri="{9D8B030D-6E8A-4147-A177-3AD203B41FA5}">
                      <a16:colId xmlns:a16="http://schemas.microsoft.com/office/drawing/2014/main" val="1363334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Operator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8309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Equal</a:t>
                      </a:r>
                      <a:endParaRPr lang="en-SG" sz="200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174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&gt; 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Greater than</a:t>
                      </a:r>
                      <a:endParaRPr lang="en-SG" sz="200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4041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 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Less than</a:t>
                      </a:r>
                      <a:endParaRPr lang="en-SG" sz="200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9895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Greater than or equal</a:t>
                      </a:r>
                      <a:endParaRPr lang="en-SG" sz="200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919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Less than or equal</a:t>
                      </a:r>
                      <a:endParaRPr lang="en-SG" sz="200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4462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&lt;&gt; 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 equal (In some SQL versions it may be written as </a:t>
                      </a:r>
                      <a:r>
                        <a:rPr lang="en-GB" sz="20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SG" sz="200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3212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BETWEEN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Between a certain range</a:t>
                      </a:r>
                      <a:endParaRPr lang="en-SG" sz="200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7552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LIKE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Search for a pattern</a:t>
                      </a:r>
                      <a:endParaRPr lang="en-SG" sz="200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9617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To specify multiple possible values for a column</a:t>
                      </a:r>
                      <a:endParaRPr lang="en-SG" sz="200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72343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6690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Filter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connect multiple criteria in one statement by linking them with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 operators.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Sometimes, we would rather not obtain records that contain missing values in one or more variables from a query.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syntax with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 for this query.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Without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 operator, SQL returns all records with missing values in the variable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var_name</a:t>
            </a:r>
            <a:r>
              <a:rPr lang="en-US" dirty="0"/>
              <a:t> to us.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9" y="3341095"/>
            <a:ext cx="8229599" cy="648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976438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IS NOT NULL;</a:t>
            </a:r>
            <a:endParaRPr lang="en-US" sz="2800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7912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 Variables from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select particular columns from a table in the data query.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asterisk 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 is replaced by a list of selected variables in this case.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also create our own variable list as string in our Python program first and then combine it with the rest of the statement.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9" y="2593844"/>
            <a:ext cx="8229599" cy="648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976438"/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var_name1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var_name2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… </a:t>
            </a:r>
          </a:p>
          <a:p>
            <a:pPr marL="1976438"/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WHERE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criteria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9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716204"/>
          </a:xfrm>
        </p:spPr>
        <p:txBody>
          <a:bodyPr>
            <a:normAutofit/>
          </a:bodyPr>
          <a:lstStyle/>
          <a:p>
            <a:pPr algn="just"/>
            <a:r>
              <a:rPr lang="en-US" i="1" u="sng" dirty="0"/>
              <a:t>Car sales program: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Carry out the following tasks in JupyterLab using SQL statements: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Select 10 records with the value “Sedan” or “SUV” in the variable “Category” from the table “</a:t>
            </a:r>
            <a:r>
              <a:rPr lang="en-US" dirty="0" err="1"/>
              <a:t>car_model</a:t>
            </a:r>
            <a:r>
              <a:rPr lang="en-US" dirty="0"/>
              <a:t>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Select 10 cars that costs more than USD 50,000.00 from the table “</a:t>
            </a:r>
            <a:r>
              <a:rPr lang="en-US" dirty="0" err="1"/>
              <a:t>car_price</a:t>
            </a:r>
            <a:r>
              <a:rPr lang="en-US" dirty="0"/>
              <a:t>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Select all records in which the users were “totally dissatisfied” (Satisfaction = 1) with the purchased cars from the table “</a:t>
            </a:r>
            <a:r>
              <a:rPr lang="en-US" dirty="0" err="1"/>
              <a:t>car_purchase</a:t>
            </a:r>
            <a:r>
              <a:rPr lang="en-US" dirty="0"/>
              <a:t>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25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Join Tables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83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522938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natural join method is to join two tables with only common rows and columns in the output table.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NATURAL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clause is used within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selects only records of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table1</a:t>
            </a:r>
            <a:r>
              <a:rPr lang="en-US" dirty="0"/>
              <a:t> that can be matched by records in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table2</a:t>
            </a:r>
            <a:r>
              <a:rPr lang="en-US" dirty="0"/>
              <a:t>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SQL compares the values of the </a:t>
            </a:r>
            <a:r>
              <a:rPr lang="en-US" u="sng" dirty="0"/>
              <a:t>matching variable </a:t>
            </a:r>
            <a:r>
              <a:rPr lang="en-US" dirty="0"/>
              <a:t>from the two tables.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Book Antiqua" panose="02040602050305030304" pitchFamily="18" charset="0"/>
                <a:cs typeface="Book Antiqua" panose="02040602050305030304" pitchFamily="18" charset="0"/>
              </a:rPr>
              <a:t>Note: </a:t>
            </a:r>
            <a:r>
              <a:rPr lang="en-US" dirty="0">
                <a:ea typeface="Book Antiqua" panose="02040602050305030304" pitchFamily="18" charset="0"/>
                <a:cs typeface="Book Antiqua" panose="02040602050305030304" pitchFamily="18" charset="0"/>
              </a:rPr>
              <a:t>On</a:t>
            </a:r>
            <a:r>
              <a:rPr lang="en-US" dirty="0">
                <a:effectLst/>
                <a:ea typeface="Book Antiqua" panose="02040602050305030304" pitchFamily="18" charset="0"/>
                <a:cs typeface="Book Antiqua" panose="02040602050305030304" pitchFamily="18" charset="0"/>
              </a:rPr>
              <a:t>ly one copy of each common column will </a:t>
            </a:r>
            <a:r>
              <a:rPr lang="en-US">
                <a:effectLst/>
                <a:ea typeface="Book Antiqua" panose="02040602050305030304" pitchFamily="18" charset="0"/>
                <a:cs typeface="Book Antiqua" panose="02040602050305030304" pitchFamily="18" charset="0"/>
              </a:rPr>
              <a:t>be kept.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2206994"/>
            <a:ext cx="8229599" cy="1048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541338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table1_name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541338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NATURAL JOIN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table2_name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078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570289"/>
          </a:xfrm>
        </p:spPr>
        <p:txBody>
          <a:bodyPr>
            <a:normAutofit/>
          </a:bodyPr>
          <a:lstStyle/>
          <a:p>
            <a:pPr algn="just"/>
            <a:r>
              <a:rPr lang="en-US" i="1" u="sng" dirty="0"/>
              <a:t>Car sales program: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Carry out the following tasks in JupyterLab using SQL statements: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Natural join the tables “</a:t>
            </a:r>
            <a:r>
              <a:rPr lang="en-US" dirty="0" err="1"/>
              <a:t>car_model</a:t>
            </a:r>
            <a:r>
              <a:rPr lang="en-US" dirty="0"/>
              <a:t>” and “</a:t>
            </a:r>
            <a:r>
              <a:rPr lang="en-US" dirty="0" err="1"/>
              <a:t>car_price</a:t>
            </a:r>
            <a:r>
              <a:rPr lang="en-US"/>
              <a:t>”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013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755115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SQL:</a:t>
            </a:r>
          </a:p>
          <a:p>
            <a:r>
              <a:rPr lang="en-US" dirty="0"/>
              <a:t>	https://www.w3schools.com/sql/</a:t>
            </a:r>
          </a:p>
          <a:p>
            <a:pPr algn="just"/>
            <a:endParaRPr lang="en-US" i="1" u="sng" dirty="0"/>
          </a:p>
          <a:p>
            <a:pPr algn="just"/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Online Learning Platform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122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SQL and SQLite3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SQL (Structured Query Language) is a programming language designed for database management.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Python, the SQLite3 package allows us to embed SQL codes in Python programs to facilitate connections to databases and query data in it.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SQLite3 is a built-in package of Python. Hence, no installation is needed.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SQLite3 works hand-in-hand with the pandas packages since both of them are designed for data management.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convert output tables of SQL queries to pandas DataFrames and vice versa anytime.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92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SQLite3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import</a:t>
            </a:r>
            <a:r>
              <a:rPr lang="en-US" dirty="0"/>
              <a:t> syntax to load sqlite3 into the program.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Import sqlite3 and pandas: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9" y="1769373"/>
            <a:ext cx="8229599" cy="3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sqlite3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0FF1F-B881-4219-80DC-300FA797B1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82" t="27302" r="1989" b="63436"/>
          <a:stretch/>
        </p:blipFill>
        <p:spPr bwMode="auto">
          <a:xfrm>
            <a:off x="992400" y="2632414"/>
            <a:ext cx="7768800" cy="477427"/>
          </a:xfrm>
          <a:prstGeom prst="rect">
            <a:avLst/>
          </a:prstGeom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89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Files in Python (I)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Data entered by users at runtime can be stored in, e.g., .csv text files. Text files are good medium of data storage due to high compatibility.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Almost every software such as Excel, SPSS, SAS, etc. has a module to convert text files into their own data file format.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Text files are also the most suitable format for data exchange since their size is usually small so that they can be uploaded and downloaded easily.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store data in a text file, we need to open it with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first.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with statement is used in combination with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function.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Data in the text file will be stored in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file_object</a:t>
            </a:r>
            <a:r>
              <a:rPr lang="en-US" dirty="0"/>
              <a:t> for further processing.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505F1-8260-4F6E-9EFB-709244B07FD7}"/>
              </a:ext>
            </a:extLst>
          </p:cNvPr>
          <p:cNvSpPr/>
          <p:nvPr/>
        </p:nvSpPr>
        <p:spPr>
          <a:xfrm>
            <a:off x="457200" y="4168081"/>
            <a:ext cx="8229599" cy="659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806450" indent="-71755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with open("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file_name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mode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mode_str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") as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file_object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instructions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935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Files in Python (II)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also choose the permitted operations that we can carry out with the file. Here is a list of some of the available modes: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4C4A34-516E-42E8-A6AF-50981EECA45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247327"/>
          <a:ext cx="8229600" cy="28357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26019">
                  <a:extLst>
                    <a:ext uri="{9D8B030D-6E8A-4147-A177-3AD203B41FA5}">
                      <a16:colId xmlns:a16="http://schemas.microsoft.com/office/drawing/2014/main" val="3700328670"/>
                    </a:ext>
                  </a:extLst>
                </a:gridCol>
                <a:gridCol w="6303581">
                  <a:extLst>
                    <a:ext uri="{9D8B030D-6E8A-4147-A177-3AD203B41FA5}">
                      <a16:colId xmlns:a16="http://schemas.microsoft.com/office/drawing/2014/main" val="1363334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Character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8309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effectLst/>
                        </a:rPr>
                        <a:t>"</a:t>
                      </a: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GB" sz="2000" b="0" dirty="0">
                          <a:effectLst/>
                        </a:rPr>
                        <a:t>"</a:t>
                      </a:r>
                      <a:endParaRPr lang="en-SG" sz="20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open for reading (default)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174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>
                          <a:effectLst/>
                        </a:rPr>
                        <a:t>"</a:t>
                      </a:r>
                      <a:r>
                        <a:rPr lang="en-GB" sz="2000" b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GB" sz="2000" b="0">
                          <a:effectLst/>
                        </a:rPr>
                        <a:t>"</a:t>
                      </a:r>
                      <a:endParaRPr lang="en-SG" sz="2000" b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open for exclusive creation, failing if the file already exists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4041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effectLst/>
                        </a:rPr>
                        <a:t>"</a:t>
                      </a: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GB" sz="2000" b="0" dirty="0">
                          <a:effectLst/>
                        </a:rPr>
                        <a:t>"</a:t>
                      </a:r>
                      <a:endParaRPr lang="en-SG" sz="20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open for writing, truncating the file first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919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>
                          <a:effectLst/>
                        </a:rPr>
                        <a:t>"</a:t>
                      </a:r>
                      <a:r>
                        <a:rPr lang="en-GB" sz="2000" b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GB" sz="2000" b="0">
                          <a:effectLst/>
                        </a:rPr>
                        <a:t>"</a:t>
                      </a:r>
                      <a:endParaRPr lang="en-SG" sz="2000" b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open for writing, appending to the end of the file if it exists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4462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effectLst/>
                        </a:rPr>
                        <a:t>"</a:t>
                      </a: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GB" sz="2000" b="0" dirty="0">
                          <a:effectLst/>
                        </a:rPr>
                        <a:t>"</a:t>
                      </a:r>
                      <a:endParaRPr lang="en-SG" sz="20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open for updating without truncation (reading and writing)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321285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7329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 with Text File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Write the user-entered data to the text file with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.write()</a:t>
            </a:r>
            <a:r>
              <a:rPr lang="en-US" dirty="0"/>
              <a:t>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After all data have been saved to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file_object</a:t>
            </a:r>
            <a:r>
              <a:rPr lang="en-US" dirty="0"/>
              <a:t>, we need to close the file properly to release its access to other parties.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a for-loop to go through the existing entries in a text file line by line and print the content to the screen.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8" y="1737601"/>
            <a:ext cx="8229599" cy="3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file_object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.write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data_row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511EA-78E6-4FCC-A7B8-A36826559CDE}"/>
              </a:ext>
            </a:extLst>
          </p:cNvPr>
          <p:cNvSpPr/>
          <p:nvPr/>
        </p:nvSpPr>
        <p:spPr>
          <a:xfrm>
            <a:off x="457199" y="2967769"/>
            <a:ext cx="8229599" cy="3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file_object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.close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FFC45-D23E-4620-8F17-A8574B14DC9F}"/>
              </a:ext>
            </a:extLst>
          </p:cNvPr>
          <p:cNvSpPr/>
          <p:nvPr/>
        </p:nvSpPr>
        <p:spPr>
          <a:xfrm>
            <a:off x="457199" y="4172680"/>
            <a:ext cx="8229599" cy="6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693988" indent="-541338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file_object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21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526210" y="982059"/>
            <a:ext cx="8229600" cy="44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First import csv module as we are creating a csv object</a:t>
            </a:r>
          </a:p>
          <a:p>
            <a:pPr marL="354013" indent="-354013">
              <a:buFont typeface="Arial" pitchFamily="34" charset="0"/>
              <a:buChar char="•"/>
            </a:pPr>
            <a:endParaRPr lang="en-US" dirty="0"/>
          </a:p>
          <a:p>
            <a:pPr marL="354013" indent="-354013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Open and Write (I)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660" t="53076" r="62305" b="43948"/>
          <a:stretch/>
        </p:blipFill>
        <p:spPr>
          <a:xfrm>
            <a:off x="526208" y="1359707"/>
            <a:ext cx="1628574" cy="3876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0660" t="60716" r="32761" b="37306"/>
          <a:stretch/>
        </p:blipFill>
        <p:spPr>
          <a:xfrm>
            <a:off x="510820" y="3577980"/>
            <a:ext cx="7323347" cy="2227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0820" y="1862575"/>
            <a:ext cx="7939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Next, open a new file which is saved as ‘imported_fruits.csv’ on our computer, choose mode = ‘w’ for writing, and name the object as ‘</a:t>
            </a:r>
            <a:r>
              <a:rPr lang="en-US" dirty="0" err="1"/>
              <a:t>csv_file</a:t>
            </a:r>
            <a:r>
              <a:rPr lang="en-US" dirty="0"/>
              <a:t>’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660" t="58286" r="36414" b="37134"/>
          <a:stretch/>
        </p:blipFill>
        <p:spPr>
          <a:xfrm>
            <a:off x="526208" y="2535335"/>
            <a:ext cx="6759495" cy="52888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3208648"/>
            <a:ext cx="7939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Create the variable names, which is stored in the list fieldnames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057966"/>
            <a:ext cx="7939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Write the data as a dictionary, with the variable names defined earlier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0660" t="58253" r="33368" b="31816"/>
          <a:stretch/>
        </p:blipFill>
        <p:spPr>
          <a:xfrm>
            <a:off x="526210" y="4463776"/>
            <a:ext cx="6985636" cy="10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526210" y="1105773"/>
            <a:ext cx="8229600" cy="344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Fill in the data entries for our fruits, prices, and countries</a:t>
            </a:r>
          </a:p>
          <a:p>
            <a:pPr marL="354013" indent="-354013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Open and Write (II)</a:t>
            </a:r>
            <a:endParaRPr lang="en-S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30660" t="58370" r="21162" b="24759"/>
          <a:stretch/>
        </p:blipFill>
        <p:spPr>
          <a:xfrm>
            <a:off x="526208" y="1888938"/>
            <a:ext cx="7577561" cy="1492364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526210" y="3450767"/>
            <a:ext cx="8229600" cy="430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Check if the csv is correctly created, by opening, reading and printing it</a:t>
            </a:r>
          </a:p>
          <a:p>
            <a:pPr marL="354013" indent="-354013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30639" t="42841" r="47617" b="28942"/>
          <a:stretch/>
        </p:blipFill>
        <p:spPr>
          <a:xfrm>
            <a:off x="2956559" y="3950585"/>
            <a:ext cx="3090027" cy="22555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3F94C8-D556-9C68-29F1-B397F97759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60" t="53076" r="62305" b="43948"/>
          <a:stretch/>
        </p:blipFill>
        <p:spPr>
          <a:xfrm>
            <a:off x="526208" y="1472585"/>
            <a:ext cx="1154311" cy="27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08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8b835ccb-b19d-4d4a-920b-a5e6061851aa"/>
  <p:tag name="ARTICULATE_REFERENCE_TYPE_1" val="1"/>
  <p:tag name="ARTICULATE_REFERENCE_1" val="D:\ePub_course\Jan18_T1\FMT302\FMT302_201801_UP7\PDF\FMT302_SU01CH01_P1_V2_0.pdf"/>
  <p:tag name="ARTICULATE_REFERENCE_TITLE_1" val="Test"/>
  <p:tag name="ARTICULATE_REFERENCE_ID_1" val="1599f05d-b1ed-4f2e-b0a4-52da08d3af75"/>
  <p:tag name="ARTICULATE_REFERENCE_COUNT" val="1"/>
  <p:tag name="ARTICULATE_REFERENCE_DESCRIPTION" val="Test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11"/>
  <p:tag name="TAG_BACKING_FORM_KEY" val="2229284-c:\users\sim\desktop\anl252 articulate\anl252_su1_ch1.pptx"/>
  <p:tag name="ARTICULATE_PRESENTER_VERSION" val="7"/>
  <p:tag name="ARTICULATE_USED_PAGE_ORIENTATION" val="1"/>
  <p:tag name="ARTICULATE_USED_PAGE_SIZE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8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8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B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b">
        <a:noAutofit/>
      </a:bodyPr>
      <a:lstStyle>
        <a:defPPr>
          <a:defRPr sz="4400" dirty="0" smtClean="0">
            <a:solidFill>
              <a:schemeClr val="bg1"/>
            </a:solidFill>
            <a:latin typeface="Calibri Light" panose="020F03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6A1258361F104792B87D967037D439" ma:contentTypeVersion="0" ma:contentTypeDescription="Create a new document." ma:contentTypeScope="" ma:versionID="72d9905301751e4347c9ddc8332f4b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0BC6695-9009-4E8C-96D7-2BD9B437109A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AED1B3-2F45-4762-91FA-ED08F295B5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23B4EA-C447-40BA-B202-65C1884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4276</TotalTime>
  <Words>2234</Words>
  <Application>Microsoft Office PowerPoint</Application>
  <PresentationFormat>On-screen Show (4:3)</PresentationFormat>
  <Paragraphs>244</Paragraphs>
  <Slides>28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Palatino Linotype</vt:lpstr>
      <vt:lpstr>Wingdings</vt:lpstr>
      <vt:lpstr>SBIZ</vt:lpstr>
      <vt:lpstr>Study Unit 6  Basic SQL in Python </vt:lpstr>
      <vt:lpstr>Introduction to  SQL and SQLite3</vt:lpstr>
      <vt:lpstr>Introduction to SQL and SQLite3</vt:lpstr>
      <vt:lpstr>Import SQLite3</vt:lpstr>
      <vt:lpstr>Creating Data Files in Python (I)</vt:lpstr>
      <vt:lpstr>Creating Data Files in Python (II)</vt:lpstr>
      <vt:lpstr>Work with Text File Data</vt:lpstr>
      <vt:lpstr>Example: Open and Write (I)</vt:lpstr>
      <vt:lpstr>Example: Open and Write (II)</vt:lpstr>
      <vt:lpstr>Connect Python to Database</vt:lpstr>
      <vt:lpstr>Export Data to Database</vt:lpstr>
      <vt:lpstr>Query Data from Database</vt:lpstr>
      <vt:lpstr>Activity 1</vt:lpstr>
      <vt:lpstr>Discussion</vt:lpstr>
      <vt:lpstr>Discussion (answer)</vt:lpstr>
      <vt:lpstr>Data Query</vt:lpstr>
      <vt:lpstr>Extract Variable Names from a Table</vt:lpstr>
      <vt:lpstr>Store Query Result as DataFrame</vt:lpstr>
      <vt:lpstr>Sort Data</vt:lpstr>
      <vt:lpstr>Filter Data</vt:lpstr>
      <vt:lpstr>Operators in the WHERE Clause</vt:lpstr>
      <vt:lpstr>Filter Missing Data</vt:lpstr>
      <vt:lpstr>Select Variables from Table</vt:lpstr>
      <vt:lpstr>Activity 2</vt:lpstr>
      <vt:lpstr>Join Tables</vt:lpstr>
      <vt:lpstr>Natural Join</vt:lpstr>
      <vt:lpstr>Activity 3</vt:lpstr>
      <vt:lpstr>Online Learning Platform</vt:lpstr>
    </vt:vector>
  </TitlesOfParts>
  <Company>SIM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</dc:creator>
  <cp:lastModifiedBy>Christine Thian</cp:lastModifiedBy>
  <cp:revision>325</cp:revision>
  <dcterms:created xsi:type="dcterms:W3CDTF">2012-07-12T02:13:12Z</dcterms:created>
  <dcterms:modified xsi:type="dcterms:W3CDTF">2023-07-24T03:47:01Z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HDSS_enhanced-eTemplate_July2012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4D116010-0E69-487B-9C67-76934B79BCFE</vt:lpwstr>
  </property>
  <property fmtid="{D5CDD505-2E9C-101B-9397-08002B2CF9AE}" pid="6" name="ArticulateProjectFull">
    <vt:lpwstr>C:\Users\SIM\Desktop\ANL252 Articulate\ANL252_SU1_Ch1.ppta</vt:lpwstr>
  </property>
</Properties>
</file>