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4" r:id="rId4"/>
    <p:sldId id="265" r:id="rId5"/>
    <p:sldId id="261" r:id="rId6"/>
    <p:sldId id="266" r:id="rId7"/>
    <p:sldId id="267" r:id="rId8"/>
    <p:sldId id="262" r:id="rId9"/>
    <p:sldId id="268" r:id="rId10"/>
    <p:sldId id="269" r:id="rId11"/>
    <p:sldId id="270" r:id="rId12"/>
    <p:sldId id="271" r:id="rId13"/>
    <p:sldId id="272" r:id="rId14"/>
    <p:sldId id="273" r:id="rId15"/>
    <p:sldId id="263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E42D1-613D-4332-9A19-705EC028E1B3}" type="datetimeFigureOut">
              <a:rPr lang="en-GB" smtClean="0"/>
              <a:t>17/09/2022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1BD37-0194-4D45-8D40-6B5080FA44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141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F839-C01D-5A81-594E-725C6973D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5DE9F-FA2A-F89B-960A-54D5626EC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17DD9-5900-B247-1D93-BEC3D01E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7988-535B-44F8-BD1E-43F007484824}" type="datetime1">
              <a:rPr lang="en-GB" smtClean="0"/>
              <a:t>17/09/2022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196EE-FB74-9986-E420-3B9292AF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AE0A0-023B-A937-5554-7C76F26F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26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409E-6970-7CB6-7E58-B0F8AC27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BE440-E79C-EE3A-627E-1EECE96FA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C3741-C94D-B3D6-0B0D-217B8A4D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34D6-22B4-48DB-9FB1-4637EED94B6F}" type="datetime1">
              <a:rPr lang="en-GB" smtClean="0"/>
              <a:t>17/09/2022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5AFE-530F-E1DE-6EBA-F9D19BEA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49A82-7901-9C95-8487-9BC52140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5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EA1F8-E784-B918-3FB5-1872009B9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D3E07-C9CE-8420-61F5-D8062B4C9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522E5-2531-2530-6FBB-2E9E0A6B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A85F-474D-4BB0-935A-768BAF8A0B95}" type="datetime1">
              <a:rPr lang="en-GB" smtClean="0"/>
              <a:t>17/09/2022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46E9D-1BA2-5FF6-AD86-24034812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9AAC-E447-B7C1-C058-30BF9B42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85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537B-9A71-3232-94CB-6AD06F4F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15C24-9D69-9C68-29A7-5639652F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F81D1-70CE-0EDC-1310-3B9D30BD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0176-91FD-46B9-8ACB-34F1364631FA}" type="datetime1">
              <a:rPr lang="en-GB" smtClean="0"/>
              <a:t>17/09/2022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88EAF-5FE1-7154-EF8D-E6963E4F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84985-1360-7752-9BEC-1AF33DDD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32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AF10-5945-FFDE-16EC-B516C3B0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BDF2E-9A9F-029F-49D1-AB634A944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285A7-F207-6541-980A-37C77C56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1649-4550-40D4-8BCD-C5FB14D08FC2}" type="datetime1">
              <a:rPr lang="en-GB" smtClean="0"/>
              <a:t>17/09/2022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4AA50-CFB0-D273-C5A0-47FE39FD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2984D-AAD7-537C-D39F-1554F9CF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6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B04C-6E5E-84BD-8BB0-D3494D43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C84F1-B7FA-11D8-2723-041E800FF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F3276-18A9-5836-2FCC-A3458FF6A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63D3D-0DFF-2841-EB4D-BE8FD328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208E-AFA7-4654-8D2F-BEB8F8DA8AB2}" type="datetime1">
              <a:rPr lang="en-GB" smtClean="0"/>
              <a:t>17/09/2022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84ED9-D069-C060-55D2-2B9A78F2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4175E-00D1-8778-7169-7927B8BF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76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C348-A26C-FFF2-56E1-EE15990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9EB38-8EB8-20B5-39B3-0CB660263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923B0-FAFB-B693-5130-699BD8524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4D618-F42F-08B1-19E8-715582EED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DC93A-39C5-2A15-5E29-723B01AA4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BB30C-76D9-4E51-F065-1582D2F8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0988-67FA-4094-A298-8BFDF7933345}" type="datetime1">
              <a:rPr lang="en-GB" smtClean="0"/>
              <a:t>17/09/2022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9A5E5-E079-5CF0-D302-4413498D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10946-B909-1CFD-AB08-22451EF3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82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1767-4F44-3DD2-0A3C-3B7B2017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E5635-0C0C-3B73-E8AF-77306855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34E0-BB75-480C-A54C-6C8EB1BF0CCF}" type="datetime1">
              <a:rPr lang="en-GB" smtClean="0"/>
              <a:t>17/09/2022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76B22-A9E1-6B02-BCE7-277267ED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2D507-0328-DDA2-B4FF-AE9A59E2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88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30839-294A-BEA7-5D57-00E6E578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8D07-0D24-4C56-AA58-C30FA8BA2360}" type="datetime1">
              <a:rPr lang="en-GB" smtClean="0"/>
              <a:t>17/09/2022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91789-6A7F-666E-6121-97C097EE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C036A-F366-CEA9-F6C5-71DCC2E9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32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CCE8-7C92-213A-4D7B-058E6CA6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0B1A6-9DE7-3FEF-AE7A-40F0CA47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AA931-6259-45D9-B2CF-6E0F0F083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58E91-823B-98E4-E128-8064CA5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6FA0-200F-4E5F-A64E-B5ECFF55DF02}" type="datetime1">
              <a:rPr lang="en-GB" smtClean="0"/>
              <a:t>17/09/2022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D5DDD-0F53-EB2D-6D36-6B5A7809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8FD3A-5DA9-10DB-0B1F-B95716E5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07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4CCC-7990-EC45-FE00-0362140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3527C-D21C-12B0-037F-57E5BF0B0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4E5CE-870F-024A-7488-8C71B4CE9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3E801-EF4A-54DE-4A10-3050413C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45CB-1863-4CCF-9BE3-6709BC7C108F}" type="datetime1">
              <a:rPr lang="en-GB" smtClean="0"/>
              <a:t>17/09/2022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A057A-8AF5-697A-7A0D-EB82A126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A1506-1DCA-6B8D-AAD6-7087D2CC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77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7334A3E-2D7E-4E2E-65D9-B72CA26CB02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6920672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think-cell Slide" r:id="rId15" imgW="347" imgH="348" progId="TCLayout.ActiveDocument.1">
                  <p:embed/>
                </p:oleObj>
              </mc:Choice>
              <mc:Fallback>
                <p:oleObj name="think-cell Slide" r:id="rId15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0E574E-4CC8-C90C-0DF0-071676EA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F2BE1-117E-54A1-DD3D-CE08F5FAE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3DA08-F362-1840-DA8F-9BE48521F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E8F7-4594-4563-86BE-DE955395A6A4}" type="datetime1">
              <a:rPr lang="en-GB" smtClean="0"/>
              <a:t>17/09/2022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0F61-64D1-5402-E11F-AD48D1BB7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C24DF-5B71-B52C-6833-D164BDA68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7C1C1-E03C-4710-B8F6-102B1D3AF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8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EFA312C-0CD1-34F2-F3B7-6400D93F890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607178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CC7AAFB-84D2-4172-B3D3-52F769E7A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GB" dirty="0"/>
              <a:t>ANL488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DA114-333B-A423-9D78-B36A4D3E81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Bryan Lim </a:t>
            </a:r>
            <a:r>
              <a:rPr lang="en-GB" dirty="0" err="1"/>
              <a:t>Tze</a:t>
            </a:r>
            <a:r>
              <a:rPr lang="en-GB" dirty="0"/>
              <a:t> Yuan</a:t>
            </a:r>
          </a:p>
          <a:p>
            <a:r>
              <a:rPr lang="en-GB" dirty="0"/>
              <a:t>H1981079</a:t>
            </a:r>
          </a:p>
          <a:p>
            <a:r>
              <a:rPr lang="en-GB" dirty="0"/>
              <a:t>Presentation date: 190922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E70C62-CDC0-8F1B-04DD-1D47A244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F3954-187E-8613-4E85-EACADF17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47C1C1-E03C-4710-B8F6-102B1D3AFD6F}" type="slidenum">
              <a:rPr lang="en-GB" smtClean="0"/>
              <a:t>1</a:t>
            </a:fld>
            <a:r>
              <a:rPr lang="en-GB" dirty="0"/>
              <a:t>/15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53ED74F-73BF-4067-999B-6596C4611B3C}"/>
              </a:ext>
            </a:extLst>
          </p:cNvPr>
          <p:cNvSpPr txBox="1">
            <a:spLocks/>
          </p:cNvSpPr>
          <p:nvPr/>
        </p:nvSpPr>
        <p:spPr>
          <a:xfrm>
            <a:off x="-318782" y="6356349"/>
            <a:ext cx="2013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ANL488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508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DA40-AD51-4C05-A34B-7F1EFBDB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Model - Training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B3019-CF31-473E-8D78-9D7021C50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sz="2000" dirty="0"/>
              <a:t>Sampling method</a:t>
            </a:r>
          </a:p>
          <a:p>
            <a:pPr lvl="1"/>
            <a:r>
              <a:rPr lang="en-US" sz="2000" dirty="0"/>
              <a:t>Training (70%), Validation (10%), Testing (20%)</a:t>
            </a:r>
          </a:p>
          <a:p>
            <a:r>
              <a:rPr lang="en-US" sz="2000" dirty="0"/>
              <a:t>Model Summary: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64 memory units, 1 output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78F23-86CA-494C-99FC-F54C00CD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10</a:t>
            </a:fld>
            <a:r>
              <a:rPr lang="en-GB" dirty="0"/>
              <a:t>/15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248B6CF-3026-4263-AD97-865D3F53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453CFB-9691-4065-A8D5-EA8868BA2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072" y="2923127"/>
            <a:ext cx="5201174" cy="2391781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6C78B52-9454-46E7-B8D1-F29C3641387B}"/>
              </a:ext>
            </a:extLst>
          </p:cNvPr>
          <p:cNvSpPr txBox="1">
            <a:spLocks/>
          </p:cNvSpPr>
          <p:nvPr/>
        </p:nvSpPr>
        <p:spPr>
          <a:xfrm>
            <a:off x="-318782" y="6356349"/>
            <a:ext cx="2013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ANL488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8840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DA40-AD51-4C05-A34B-7F1EFBDB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Model - Training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B3019-CF31-473E-8D78-9D7021C50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sz="2000" dirty="0"/>
              <a:t>Fit model to training data, validate with validation data</a:t>
            </a:r>
          </a:p>
          <a:p>
            <a:r>
              <a:rPr lang="en-US" sz="2000" dirty="0"/>
              <a:t> Example of predictions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78F23-86CA-494C-99FC-F54C00CD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11</a:t>
            </a:fld>
            <a:r>
              <a:rPr lang="en-GB" dirty="0"/>
              <a:t>/15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248B6CF-3026-4263-AD97-865D3F53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8F9248-B03B-4AA0-8091-0069DAA5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672" y="2737337"/>
            <a:ext cx="3142468" cy="3262410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7CB6EE6-3E85-44EF-8636-5DB53530FAED}"/>
              </a:ext>
            </a:extLst>
          </p:cNvPr>
          <p:cNvSpPr txBox="1">
            <a:spLocks/>
          </p:cNvSpPr>
          <p:nvPr/>
        </p:nvSpPr>
        <p:spPr>
          <a:xfrm>
            <a:off x="-318782" y="6356349"/>
            <a:ext cx="2013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ANL488 Presentation</a:t>
            </a:r>
          </a:p>
        </p:txBody>
      </p:sp>
    </p:spTree>
    <p:extLst>
      <p:ext uri="{BB962C8B-B14F-4D97-AF65-F5344CB8AC3E}">
        <p14:creationId xmlns:p14="http://schemas.microsoft.com/office/powerpoint/2010/main" val="129518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DA40-AD51-4C05-A34B-7F1EFBDB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Model – Inverse and plot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B3019-CF31-473E-8D78-9D7021C50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sz="2000" dirty="0"/>
              <a:t>Inverse scaling function and plot predictions to actuals</a:t>
            </a:r>
          </a:p>
          <a:p>
            <a:r>
              <a:rPr lang="en-US" sz="2000" dirty="0"/>
              <a:t>Predictions vs actuals for US co2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78F23-86CA-494C-99FC-F54C00CD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12</a:t>
            </a:fld>
            <a:r>
              <a:rPr lang="en-GB" dirty="0"/>
              <a:t>/15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248B6CF-3026-4263-AD97-865D3F53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24F497-BCFA-4E88-8E45-E9AC37BEE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478" y="2853706"/>
            <a:ext cx="4993279" cy="363916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7DAFF54-B000-44CC-8AE3-18CE79F62E17}"/>
              </a:ext>
            </a:extLst>
          </p:cNvPr>
          <p:cNvSpPr txBox="1">
            <a:spLocks/>
          </p:cNvSpPr>
          <p:nvPr/>
        </p:nvSpPr>
        <p:spPr>
          <a:xfrm>
            <a:off x="-318782" y="6356349"/>
            <a:ext cx="2013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ANL488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18491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DA40-AD51-4C05-A34B-7F1EFBDB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Model – Inverse and plot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78F23-86CA-494C-99FC-F54C00CD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13</a:t>
            </a:fld>
            <a:r>
              <a:rPr lang="en-GB" dirty="0"/>
              <a:t>/15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248B6CF-3026-4263-AD97-865D3F53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B52D06-0F13-4CBA-8370-4E36A7D9F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361" y="2760176"/>
            <a:ext cx="4332387" cy="31763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356219-ED4D-4060-BDA7-1D2D4F709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254" y="2760176"/>
            <a:ext cx="4348332" cy="31763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A57E76-5841-4805-9254-578127D1FEBE}"/>
              </a:ext>
            </a:extLst>
          </p:cNvPr>
          <p:cNvSpPr txBox="1"/>
          <p:nvPr/>
        </p:nvSpPr>
        <p:spPr>
          <a:xfrm>
            <a:off x="2299636" y="1937669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China Model</a:t>
            </a:r>
            <a:endParaRPr lang="en-GB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107BAD-7FFE-40CB-84AA-E65E7270AA8E}"/>
              </a:ext>
            </a:extLst>
          </p:cNvPr>
          <p:cNvSpPr txBox="1"/>
          <p:nvPr/>
        </p:nvSpPr>
        <p:spPr>
          <a:xfrm>
            <a:off x="7570962" y="1953711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Russia Model</a:t>
            </a:r>
            <a:endParaRPr lang="en-GB" sz="2000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35F22AC-5B06-46F4-9DD7-A14770060989}"/>
              </a:ext>
            </a:extLst>
          </p:cNvPr>
          <p:cNvSpPr txBox="1">
            <a:spLocks/>
          </p:cNvSpPr>
          <p:nvPr/>
        </p:nvSpPr>
        <p:spPr>
          <a:xfrm>
            <a:off x="-318782" y="6356349"/>
            <a:ext cx="2013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ANL488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94757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DA40-AD51-4C05-A34B-7F1EFBDB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Model – Inverse and plot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78F23-86CA-494C-99FC-F54C00CD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14</a:t>
            </a:fld>
            <a:r>
              <a:rPr lang="en-GB" dirty="0"/>
              <a:t>/15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248B6CF-3026-4263-AD97-865D3F53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A57E76-5841-4805-9254-578127D1FEBE}"/>
              </a:ext>
            </a:extLst>
          </p:cNvPr>
          <p:cNvSpPr txBox="1"/>
          <p:nvPr/>
        </p:nvSpPr>
        <p:spPr>
          <a:xfrm>
            <a:off x="2299636" y="1937669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Japan Model</a:t>
            </a:r>
            <a:endParaRPr lang="en-GB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107BAD-7FFE-40CB-84AA-E65E7270AA8E}"/>
              </a:ext>
            </a:extLst>
          </p:cNvPr>
          <p:cNvSpPr txBox="1"/>
          <p:nvPr/>
        </p:nvSpPr>
        <p:spPr>
          <a:xfrm>
            <a:off x="7570962" y="1953711"/>
            <a:ext cx="1872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Germany Model</a:t>
            </a: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161B29-D576-459C-9528-52E009C5B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415" y="2813236"/>
            <a:ext cx="4348332" cy="3220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FC0F0E-12DB-48E7-BA4A-665D26839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368" y="2928671"/>
            <a:ext cx="4210538" cy="3104740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A3AD2E45-5C2A-41E3-85BD-20F5EF54F38B}"/>
              </a:ext>
            </a:extLst>
          </p:cNvPr>
          <p:cNvSpPr txBox="1">
            <a:spLocks/>
          </p:cNvSpPr>
          <p:nvPr/>
        </p:nvSpPr>
        <p:spPr>
          <a:xfrm>
            <a:off x="-318782" y="6356349"/>
            <a:ext cx="2013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ANL488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385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93E2-69AB-49C2-9BA5-1C4A97CA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Future Work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F0D58-2D7F-4261-B2E4-FDF483EB8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Forecasting of co2 emissions for future dates</a:t>
            </a:r>
          </a:p>
          <a:p>
            <a:r>
              <a:rPr lang="en-US" sz="2000" dirty="0"/>
              <a:t>Forecasting using ARIMA</a:t>
            </a:r>
          </a:p>
          <a:p>
            <a:r>
              <a:rPr lang="en-US" sz="2000" dirty="0"/>
              <a:t>Improving on current model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5AB05-A150-4880-8A3C-BC75124F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15</a:t>
            </a:fld>
            <a:r>
              <a:rPr lang="en-GB" dirty="0"/>
              <a:t>/15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B04F732-4680-46AA-8656-078F632EB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707DA84-61B9-4ABC-A5E3-3AF147541247}"/>
              </a:ext>
            </a:extLst>
          </p:cNvPr>
          <p:cNvSpPr txBox="1">
            <a:spLocks/>
          </p:cNvSpPr>
          <p:nvPr/>
        </p:nvSpPr>
        <p:spPr>
          <a:xfrm>
            <a:off x="-318782" y="6356349"/>
            <a:ext cx="2013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ANL488 Presentation</a:t>
            </a:r>
          </a:p>
        </p:txBody>
      </p:sp>
    </p:spTree>
    <p:extLst>
      <p:ext uri="{BB962C8B-B14F-4D97-AF65-F5344CB8AC3E}">
        <p14:creationId xmlns:p14="http://schemas.microsoft.com/office/powerpoint/2010/main" val="67213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8D24-AB5E-463A-A1E9-02D7E1B2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Introduction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2A25-7197-47E8-8DE1-41AE3386A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Background</a:t>
            </a:r>
          </a:p>
          <a:p>
            <a:pPr lvl="1"/>
            <a:r>
              <a:rPr lang="en-US" sz="2000" dirty="0"/>
              <a:t>Rise in GHG emissions</a:t>
            </a:r>
          </a:p>
          <a:p>
            <a:pPr lvl="1"/>
            <a:r>
              <a:rPr lang="en-US" sz="2000" dirty="0"/>
              <a:t>Increase in temperatures</a:t>
            </a:r>
          </a:p>
          <a:p>
            <a:pPr lvl="1"/>
            <a:r>
              <a:rPr lang="en-US" sz="2000" dirty="0"/>
              <a:t>Increase in global population</a:t>
            </a:r>
          </a:p>
          <a:p>
            <a:r>
              <a:rPr lang="en-US" sz="2000" dirty="0"/>
              <a:t>Objective</a:t>
            </a:r>
          </a:p>
          <a:p>
            <a:pPr lvl="1"/>
            <a:r>
              <a:rPr lang="en-US" sz="2000" dirty="0"/>
              <a:t>Forecast future GHG emission levels</a:t>
            </a:r>
          </a:p>
          <a:p>
            <a:pPr lvl="1"/>
            <a:r>
              <a:rPr lang="en-US" sz="2000" dirty="0"/>
              <a:t>Given current trend of GDP, Population and CO2 emissions</a:t>
            </a:r>
            <a:endParaRPr lang="en-US" sz="1600" dirty="0"/>
          </a:p>
          <a:p>
            <a:r>
              <a:rPr lang="en-US" sz="2000" dirty="0"/>
              <a:t>Lit Review</a:t>
            </a:r>
          </a:p>
          <a:p>
            <a:pPr lvl="1"/>
            <a:r>
              <a:rPr lang="en-US" sz="2000" dirty="0"/>
              <a:t>LSTM and ARIMA used for forecasting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03B3E-49F1-4DED-A749-FA0F1B30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2</a:t>
            </a:fld>
            <a:r>
              <a:rPr lang="en-GB"/>
              <a:t>/15</a:t>
            </a:r>
            <a:endParaRPr lang="en-GB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2F9CCA2-F4D7-4276-943C-5415F2327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2DF70CA-A41A-4C52-864F-CF9143D53797}"/>
              </a:ext>
            </a:extLst>
          </p:cNvPr>
          <p:cNvSpPr txBox="1">
            <a:spLocks/>
          </p:cNvSpPr>
          <p:nvPr/>
        </p:nvSpPr>
        <p:spPr>
          <a:xfrm>
            <a:off x="-318782" y="6356349"/>
            <a:ext cx="2013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ANL488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622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42EA-405F-41CE-81FC-BE76EBB8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Understanding	</a:t>
            </a:r>
            <a:endParaRPr lang="en-GB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7779944-C0C6-43CB-B6D1-F81CC27AC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618033"/>
              </p:ext>
            </p:extLst>
          </p:nvPr>
        </p:nvGraphicFramePr>
        <p:xfrm>
          <a:off x="838200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3337">
                  <a:extLst>
                    <a:ext uri="{9D8B030D-6E8A-4147-A177-3AD203B41FA5}">
                      <a16:colId xmlns:a16="http://schemas.microsoft.com/office/drawing/2014/main" val="1348847940"/>
                    </a:ext>
                  </a:extLst>
                </a:gridCol>
                <a:gridCol w="2197768">
                  <a:extLst>
                    <a:ext uri="{9D8B030D-6E8A-4147-A177-3AD203B41FA5}">
                      <a16:colId xmlns:a16="http://schemas.microsoft.com/office/drawing/2014/main" val="508313721"/>
                    </a:ext>
                  </a:extLst>
                </a:gridCol>
                <a:gridCol w="6284492">
                  <a:extLst>
                    <a:ext uri="{9D8B030D-6E8A-4147-A177-3AD203B41FA5}">
                      <a16:colId xmlns:a16="http://schemas.microsoft.com/office/drawing/2014/main" val="4138267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49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country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2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of observation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62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Annual co2 emissions (million </a:t>
                      </a:r>
                      <a:r>
                        <a:rPr lang="en-US" dirty="0" err="1"/>
                        <a:t>tonnes</a:t>
                      </a:r>
                      <a:r>
                        <a:rPr lang="en-US" dirty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48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Trade_co2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 co2 emissions from trade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85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76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Gdp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Gross Domestic Product for country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72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Energy_per_capita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Energy consumption per capita (kilowatt-hours per year)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23152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823AF-80E9-4982-A65F-94AF6E7A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3</a:t>
            </a:fld>
            <a:r>
              <a:rPr lang="en-GB" dirty="0"/>
              <a:t>/15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D4BC963-F9A3-4E65-B00E-169FE90ED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Our World in Data - Home | Facebook">
            <a:extLst>
              <a:ext uri="{FF2B5EF4-FFF2-40B4-BE49-F238E27FC236}">
                <a16:creationId xmlns:a16="http://schemas.microsoft.com/office/drawing/2014/main" id="{4BA9BAD8-6E4C-4658-8745-A163CD8DD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79" y="2556710"/>
            <a:ext cx="1744579" cy="174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917B2C-7BD0-4986-ADDF-C3FCA76EB500}"/>
              </a:ext>
            </a:extLst>
          </p:cNvPr>
          <p:cNvSpPr txBox="1"/>
          <p:nvPr/>
        </p:nvSpPr>
        <p:spPr>
          <a:xfrm>
            <a:off x="838200" y="4927282"/>
            <a:ext cx="60759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Dataset features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25989 Entries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60 Columns 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3E8BB64-7F74-487E-9A3D-BA4A43A89698}"/>
              </a:ext>
            </a:extLst>
          </p:cNvPr>
          <p:cNvSpPr txBox="1">
            <a:spLocks/>
          </p:cNvSpPr>
          <p:nvPr/>
        </p:nvSpPr>
        <p:spPr>
          <a:xfrm>
            <a:off x="-318782" y="6356349"/>
            <a:ext cx="2013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ANL488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3434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FCC2-D771-4072-B19E-9E440958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Preparation – Chosen variables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74688-07D4-468B-84B4-142A16F9A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Variables chosen for multivariate LSTM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4A981-8F59-4D94-920A-E2B9422B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4</a:t>
            </a:fld>
            <a:r>
              <a:rPr lang="en-GB" dirty="0"/>
              <a:t>/15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C6AD995-FE88-4242-83EE-CAF25D6C2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94450"/>
              </p:ext>
            </p:extLst>
          </p:nvPr>
        </p:nvGraphicFramePr>
        <p:xfrm>
          <a:off x="2032000" y="2501900"/>
          <a:ext cx="8128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3537">
                  <a:extLst>
                    <a:ext uri="{9D8B030D-6E8A-4147-A177-3AD203B41FA5}">
                      <a16:colId xmlns:a16="http://schemas.microsoft.com/office/drawing/2014/main" val="2294929300"/>
                    </a:ext>
                  </a:extLst>
                </a:gridCol>
                <a:gridCol w="5764463">
                  <a:extLst>
                    <a:ext uri="{9D8B030D-6E8A-4147-A177-3AD203B41FA5}">
                      <a16:colId xmlns:a16="http://schemas.microsoft.com/office/drawing/2014/main" val="1356951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Column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04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Country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 of country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9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Year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 of observation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05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Co2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Annual co2 emissions (million </a:t>
                      </a:r>
                      <a:r>
                        <a:rPr lang="en-US" sz="1600" dirty="0" err="1"/>
                        <a:t>tonnes</a:t>
                      </a:r>
                      <a:r>
                        <a:rPr lang="en-US" sz="1600" dirty="0"/>
                        <a:t>)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45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Population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Population of country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15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GDP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GDP of country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04408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3C75F21-97A7-41A6-99E0-795FB738C24B}"/>
              </a:ext>
            </a:extLst>
          </p:cNvPr>
          <p:cNvSpPr txBox="1">
            <a:spLocks/>
          </p:cNvSpPr>
          <p:nvPr/>
        </p:nvSpPr>
        <p:spPr>
          <a:xfrm>
            <a:off x="-318782" y="6356349"/>
            <a:ext cx="2013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ANL488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5569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117B-0709-4F7D-9ADB-52F76C5A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Preparation – Missing values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93A4-CD1C-4842-B252-6225928C5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Pivot table</a:t>
            </a:r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E80ED-FEE1-492A-BB98-ECEE4CF9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5</a:t>
            </a:fld>
            <a:r>
              <a:rPr lang="en-GB" dirty="0"/>
              <a:t>/15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E9B4A4F-1A0D-40AB-AF24-17CF3ADED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240D86-89B1-44F0-A550-BDE5255A2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215" y="2534238"/>
            <a:ext cx="3724795" cy="2934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C3D909-514D-4DA5-AB20-8A1E48A5D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992" y="2734290"/>
            <a:ext cx="4772691" cy="253400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142041E-19CD-40D8-BA43-1BB35CB107D2}"/>
              </a:ext>
            </a:extLst>
          </p:cNvPr>
          <p:cNvSpPr/>
          <p:nvPr/>
        </p:nvSpPr>
        <p:spPr>
          <a:xfrm>
            <a:off x="5623909" y="3673642"/>
            <a:ext cx="850232" cy="705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5B11374-1577-403A-971D-97B81B583E2E}"/>
              </a:ext>
            </a:extLst>
          </p:cNvPr>
          <p:cNvSpPr txBox="1">
            <a:spLocks/>
          </p:cNvSpPr>
          <p:nvPr/>
        </p:nvSpPr>
        <p:spPr>
          <a:xfrm>
            <a:off x="-318782" y="6356349"/>
            <a:ext cx="2013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ANL488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6924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117B-0709-4F7D-9ADB-52F76C5A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Preparation – Missing values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93A4-CD1C-4842-B252-6225928C5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2.   Choose last 60 years data in a row, drop NA values</a:t>
            </a:r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E80ED-FEE1-492A-BB98-ECEE4CF9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6</a:t>
            </a:fld>
            <a:r>
              <a:rPr lang="en-GB" dirty="0"/>
              <a:t>/15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E9B4A4F-1A0D-40AB-AF24-17CF3ADED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C3D909-514D-4DA5-AB20-8A1E48A5D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27" y="2759566"/>
            <a:ext cx="4772691" cy="253400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142041E-19CD-40D8-BA43-1BB35CB107D2}"/>
              </a:ext>
            </a:extLst>
          </p:cNvPr>
          <p:cNvSpPr/>
          <p:nvPr/>
        </p:nvSpPr>
        <p:spPr>
          <a:xfrm>
            <a:off x="5623909" y="3673642"/>
            <a:ext cx="850232" cy="705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6C6888-5F74-4C0F-B693-25F0F4F68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522" y="2894711"/>
            <a:ext cx="4782217" cy="2543530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107087ED-E774-47A1-A51E-B71442643B7C}"/>
              </a:ext>
            </a:extLst>
          </p:cNvPr>
          <p:cNvSpPr txBox="1">
            <a:spLocks/>
          </p:cNvSpPr>
          <p:nvPr/>
        </p:nvSpPr>
        <p:spPr>
          <a:xfrm>
            <a:off x="-318782" y="6356349"/>
            <a:ext cx="2013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ANL488 Presentation</a:t>
            </a:r>
          </a:p>
        </p:txBody>
      </p:sp>
    </p:spTree>
    <p:extLst>
      <p:ext uri="{BB962C8B-B14F-4D97-AF65-F5344CB8AC3E}">
        <p14:creationId xmlns:p14="http://schemas.microsoft.com/office/powerpoint/2010/main" val="167646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117B-0709-4F7D-9ADB-52F76C5A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Preparation – Final Dataset  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93A4-CD1C-4842-B252-6225928C5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337"/>
            <a:ext cx="10515600" cy="5740484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3"/>
            </a:pPr>
            <a:r>
              <a:rPr lang="en-US" sz="2000" dirty="0"/>
              <a:t>Find top 5 co2 emitters</a:t>
            </a:r>
          </a:p>
          <a:p>
            <a:pPr marL="514350" indent="-514350">
              <a:buAutoNum type="arabicPeriod" startAt="3"/>
            </a:pPr>
            <a:r>
              <a:rPr lang="en-GB" sz="2000" dirty="0"/>
              <a:t>Extract co2 emissions, GDP and population of top 5 countries</a:t>
            </a:r>
          </a:p>
          <a:p>
            <a:pPr marL="514350" indent="-514350">
              <a:buAutoNum type="arabicPeriod" startAt="3"/>
            </a:pPr>
            <a:r>
              <a:rPr lang="en-GB" sz="2000" dirty="0"/>
              <a:t>Put them into their respective </a:t>
            </a:r>
            <a:r>
              <a:rPr lang="en-GB" sz="2000" dirty="0" err="1"/>
              <a:t>dataframes</a:t>
            </a:r>
            <a:endParaRPr lang="en-GB" sz="2000" dirty="0"/>
          </a:p>
          <a:p>
            <a:pPr marL="514350" indent="-514350">
              <a:buAutoNum type="arabicPeriod" startAt="3"/>
            </a:pPr>
            <a:endParaRPr lang="en-GB" sz="2000" dirty="0"/>
          </a:p>
          <a:p>
            <a:pPr marL="514350" indent="-514350">
              <a:buAutoNum type="arabicPeriod" startAt="3"/>
            </a:pPr>
            <a:endParaRPr lang="en-GB" sz="2000" dirty="0"/>
          </a:p>
          <a:p>
            <a:pPr marL="514350" indent="-514350">
              <a:buAutoNum type="arabicPeriod" startAt="3"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Final dataset size: 59 Rows X 3 Columns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E80ED-FEE1-492A-BB98-ECEE4CF9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7</a:t>
            </a:fld>
            <a:r>
              <a:rPr lang="en-GB" dirty="0"/>
              <a:t>/15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E9B4A4F-1A0D-40AB-AF24-17CF3ADED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481094-0651-4863-BB32-A0D5C0230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458" y="2680399"/>
            <a:ext cx="4171041" cy="2534710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F6BF0A1-8ADF-4972-9230-5CD1A7E9D28B}"/>
              </a:ext>
            </a:extLst>
          </p:cNvPr>
          <p:cNvSpPr txBox="1">
            <a:spLocks/>
          </p:cNvSpPr>
          <p:nvPr/>
        </p:nvSpPr>
        <p:spPr>
          <a:xfrm>
            <a:off x="-318782" y="6356349"/>
            <a:ext cx="2013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ANL488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218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DA40-AD51-4C05-A34B-7F1EFBDB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Model - LSTM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B3019-CF31-473E-8D78-9D7021C50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Normalize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Shape data to fit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Train model / Predict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Inverse values back to original and plot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78F23-86CA-494C-99FC-F54C00CD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8</a:t>
            </a:fld>
            <a:r>
              <a:rPr lang="en-GB" dirty="0"/>
              <a:t>/15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248B6CF-3026-4263-AD97-865D3F53A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-146580"/>
            <a:ext cx="2838450" cy="157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F28815E-8862-4687-B3DC-88B27D418EF5}"/>
              </a:ext>
            </a:extLst>
          </p:cNvPr>
          <p:cNvSpPr txBox="1">
            <a:spLocks/>
          </p:cNvSpPr>
          <p:nvPr/>
        </p:nvSpPr>
        <p:spPr>
          <a:xfrm>
            <a:off x="-318782" y="6356349"/>
            <a:ext cx="2013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ANL488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529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9990-F6F1-4EF6-99C6-806C1D58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Model – Normalize and Shape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A28CE-A7B7-49F4-85A8-624E362A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C1C1-E03C-4710-B8F6-102B1D3AFD6F}" type="slidenum">
              <a:rPr lang="en-GB" smtClean="0"/>
              <a:t>9</a:t>
            </a:fld>
            <a:r>
              <a:rPr lang="en-GB" dirty="0"/>
              <a:t>/15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F4E29-6A9A-4C78-BE39-44A412A8B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5257"/>
            <a:ext cx="4630945" cy="2587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CB4EB8-BDE7-4BC2-AF21-97D91835B35B}"/>
              </a:ext>
            </a:extLst>
          </p:cNvPr>
          <p:cNvSpPr txBox="1"/>
          <p:nvPr/>
        </p:nvSpPr>
        <p:spPr>
          <a:xfrm>
            <a:off x="1796716" y="2261938"/>
            <a:ext cx="2031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1) Normalize data</a:t>
            </a:r>
            <a:endParaRPr lang="en-GB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FAC01-CBDA-4979-A162-2030654534B6}"/>
              </a:ext>
            </a:extLst>
          </p:cNvPr>
          <p:cNvSpPr txBox="1"/>
          <p:nvPr/>
        </p:nvSpPr>
        <p:spPr>
          <a:xfrm>
            <a:off x="8494295" y="2261937"/>
            <a:ext cx="1610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2) Shape data</a:t>
            </a:r>
            <a:endParaRPr lang="en-GB" sz="20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71921C3-A482-4CA5-B361-99A7A31F6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388432"/>
              </p:ext>
            </p:extLst>
          </p:nvPr>
        </p:nvGraphicFramePr>
        <p:xfrm>
          <a:off x="7411453" y="3057071"/>
          <a:ext cx="3942345" cy="222282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49179">
                  <a:extLst>
                    <a:ext uri="{9D8B030D-6E8A-4147-A177-3AD203B41FA5}">
                      <a16:colId xmlns:a16="http://schemas.microsoft.com/office/drawing/2014/main" val="4013253318"/>
                    </a:ext>
                  </a:extLst>
                </a:gridCol>
                <a:gridCol w="564680">
                  <a:extLst>
                    <a:ext uri="{9D8B030D-6E8A-4147-A177-3AD203B41FA5}">
                      <a16:colId xmlns:a16="http://schemas.microsoft.com/office/drawing/2014/main" val="892878425"/>
                    </a:ext>
                  </a:extLst>
                </a:gridCol>
                <a:gridCol w="526183">
                  <a:extLst>
                    <a:ext uri="{9D8B030D-6E8A-4147-A177-3AD203B41FA5}">
                      <a16:colId xmlns:a16="http://schemas.microsoft.com/office/drawing/2014/main" val="1010917551"/>
                    </a:ext>
                  </a:extLst>
                </a:gridCol>
                <a:gridCol w="673768">
                  <a:extLst>
                    <a:ext uri="{9D8B030D-6E8A-4147-A177-3AD203B41FA5}">
                      <a16:colId xmlns:a16="http://schemas.microsoft.com/office/drawing/2014/main" val="359717019"/>
                    </a:ext>
                  </a:extLst>
                </a:gridCol>
                <a:gridCol w="616931">
                  <a:extLst>
                    <a:ext uri="{9D8B030D-6E8A-4147-A177-3AD203B41FA5}">
                      <a16:colId xmlns:a16="http://schemas.microsoft.com/office/drawing/2014/main" val="296703574"/>
                    </a:ext>
                  </a:extLst>
                </a:gridCol>
                <a:gridCol w="1111604">
                  <a:extLst>
                    <a:ext uri="{9D8B030D-6E8A-4147-A177-3AD203B41FA5}">
                      <a16:colId xmlns:a16="http://schemas.microsoft.com/office/drawing/2014/main" val="37561013"/>
                    </a:ext>
                  </a:extLst>
                </a:gridCol>
              </a:tblGrid>
              <a:tr h="488234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Predictor</a:t>
                      </a:r>
                      <a:endParaRPr lang="en-GB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Predicted</a:t>
                      </a:r>
                      <a:endParaRPr lang="en-GB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945668"/>
                  </a:ext>
                </a:extLst>
              </a:tr>
              <a:tr h="499189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015105"/>
                  </a:ext>
                </a:extLst>
              </a:tr>
              <a:tr h="411801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615809"/>
                  </a:ext>
                </a:extLst>
              </a:tr>
              <a:tr h="411801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895425"/>
                  </a:ext>
                </a:extLst>
              </a:tr>
              <a:tr h="411801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339114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C570A169-4868-40FE-A471-BED7560F62E3}"/>
              </a:ext>
            </a:extLst>
          </p:cNvPr>
          <p:cNvSpPr/>
          <p:nvPr/>
        </p:nvSpPr>
        <p:spPr>
          <a:xfrm>
            <a:off x="5967663" y="3898232"/>
            <a:ext cx="914400" cy="561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A582654-CB9B-44FA-90E1-0A790416FA53}"/>
              </a:ext>
            </a:extLst>
          </p:cNvPr>
          <p:cNvSpPr txBox="1">
            <a:spLocks/>
          </p:cNvSpPr>
          <p:nvPr/>
        </p:nvSpPr>
        <p:spPr>
          <a:xfrm>
            <a:off x="-318782" y="6356349"/>
            <a:ext cx="2013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ANL488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964079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410</Words>
  <Application>Microsoft Office PowerPoint</Application>
  <PresentationFormat>Widescreen</PresentationFormat>
  <Paragraphs>156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think-cell Slide</vt:lpstr>
      <vt:lpstr>ANL488 Presentation</vt:lpstr>
      <vt:lpstr>Introduction</vt:lpstr>
      <vt:lpstr>Data Understanding </vt:lpstr>
      <vt:lpstr>Data Preparation – Chosen variables</vt:lpstr>
      <vt:lpstr>Data Preparation – Missing values</vt:lpstr>
      <vt:lpstr>Data Preparation – Missing values</vt:lpstr>
      <vt:lpstr>Data Preparation – Final Dataset  </vt:lpstr>
      <vt:lpstr>Model - LSTM</vt:lpstr>
      <vt:lpstr>Model – Normalize and Shape</vt:lpstr>
      <vt:lpstr>Model - Training</vt:lpstr>
      <vt:lpstr>Model - Training</vt:lpstr>
      <vt:lpstr>Model – Inverse and plot</vt:lpstr>
      <vt:lpstr>Model – Inverse and plot</vt:lpstr>
      <vt:lpstr>Model – Inverse and plot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ANL488 Presentation</dc:title>
  <dc:creator>Guo Hao Alvin Chen</dc:creator>
  <cp:lastModifiedBy># LIM TZE YUAN BRYAN (UC-FT)</cp:lastModifiedBy>
  <cp:revision>16</cp:revision>
  <dcterms:created xsi:type="dcterms:W3CDTF">2022-09-03T09:54:32Z</dcterms:created>
  <dcterms:modified xsi:type="dcterms:W3CDTF">2022-09-19T11:08:11Z</dcterms:modified>
</cp:coreProperties>
</file>