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45"/>
  </p:notesMasterIdLst>
  <p:handoutMasterIdLst>
    <p:handoutMasterId r:id="rId46"/>
  </p:handoutMasterIdLst>
  <p:sldIdLst>
    <p:sldId id="396" r:id="rId7"/>
    <p:sldId id="397" r:id="rId8"/>
    <p:sldId id="257" r:id="rId9"/>
    <p:sldId id="268" r:id="rId10"/>
    <p:sldId id="335" r:id="rId11"/>
    <p:sldId id="344" r:id="rId12"/>
    <p:sldId id="345" r:id="rId13"/>
    <p:sldId id="357" r:id="rId14"/>
    <p:sldId id="358" r:id="rId15"/>
    <p:sldId id="317" r:id="rId16"/>
    <p:sldId id="339" r:id="rId17"/>
    <p:sldId id="405" r:id="rId18"/>
    <p:sldId id="346" r:id="rId19"/>
    <p:sldId id="354" r:id="rId20"/>
    <p:sldId id="355" r:id="rId21"/>
    <p:sldId id="356" r:id="rId22"/>
    <p:sldId id="387" r:id="rId23"/>
    <p:sldId id="403" r:id="rId24"/>
    <p:sldId id="340" r:id="rId25"/>
    <p:sldId id="341" r:id="rId26"/>
    <p:sldId id="347" r:id="rId27"/>
    <p:sldId id="349" r:id="rId28"/>
    <p:sldId id="350" r:id="rId29"/>
    <p:sldId id="351" r:id="rId30"/>
    <p:sldId id="352" r:id="rId31"/>
    <p:sldId id="353" r:id="rId32"/>
    <p:sldId id="342" r:id="rId33"/>
    <p:sldId id="343" r:id="rId34"/>
    <p:sldId id="348" r:id="rId35"/>
    <p:sldId id="362" r:id="rId36"/>
    <p:sldId id="392" r:id="rId37"/>
    <p:sldId id="381" r:id="rId38"/>
    <p:sldId id="400" r:id="rId39"/>
    <p:sldId id="401" r:id="rId40"/>
    <p:sldId id="402" r:id="rId41"/>
    <p:sldId id="404" r:id="rId42"/>
    <p:sldId id="267" r:id="rId43"/>
    <p:sldId id="331"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1539" autoAdjust="0"/>
  </p:normalViewPr>
  <p:slideViewPr>
    <p:cSldViewPr snapToGrid="0" snapToObjects="1">
      <p:cViewPr varScale="1">
        <p:scale>
          <a:sx n="133" d="100"/>
          <a:sy n="133" d="100"/>
        </p:scale>
        <p:origin x="918" y="11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3/3/2022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retrieve only US data</a:t>
            </a:r>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a:p>
          <a:p>
            <a:r>
              <a:rPr lang="en-US" sz="1200" b="0" i="0" kern="1200" dirty="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a:p>
          <a:p>
            <a:r>
              <a:rPr lang="en-US" sz="1200" b="1" i="0" u="none" strike="noStrike" kern="1200" dirty="0" err="1">
                <a:solidFill>
                  <a:schemeClr val="tx1"/>
                </a:solidFill>
                <a:effectLst/>
                <a:latin typeface="+mn-lt"/>
                <a:ea typeface="+mn-ea"/>
                <a:cs typeface="+mn-cs"/>
                <a:hlinkClick r:id="rId3"/>
              </a:rPr>
              <a:t>Overplotting</a:t>
            </a:r>
            <a:endParaRPr lang="en-US" sz="1200" b="1"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When we have lots of data points to plot, this can run into the issue of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a:solidFill>
                  <a:schemeClr val="tx1"/>
                </a:solidFill>
                <a:effectLst/>
                <a:latin typeface="+mn-lt"/>
                <a:ea typeface="+mn-ea"/>
                <a:cs typeface="+mn-cs"/>
                <a:hlinkClick r:id="rId4"/>
              </a:rPr>
              <a:t>heatmap</a:t>
            </a:r>
            <a:r>
              <a:rPr lang="en-US" sz="1200" b="0" i="0" kern="1200" dirty="0">
                <a:solidFill>
                  <a:schemeClr val="tx1"/>
                </a:solidFill>
                <a:effectLst/>
                <a:latin typeface="+mn-lt"/>
                <a:ea typeface="+mn-ea"/>
                <a:cs typeface="+mn-cs"/>
              </a:rPr>
              <a:t>, where color indicates the number of points in each bin. </a:t>
            </a:r>
            <a:r>
              <a:rPr lang="en-US" sz="1200" b="0" i="0" kern="1200" dirty="0" err="1">
                <a:solidFill>
                  <a:schemeClr val="tx1"/>
                </a:solidFill>
                <a:effectLst/>
                <a:latin typeface="+mn-lt"/>
                <a:ea typeface="+mn-ea"/>
                <a:cs typeface="+mn-cs"/>
              </a:rPr>
              <a:t>Heatmaps</a:t>
            </a:r>
            <a:r>
              <a:rPr lang="en-US" sz="1200" b="0" i="0" kern="1200" dirty="0">
                <a:solidFill>
                  <a:schemeClr val="tx1"/>
                </a:solidFill>
                <a:effectLst/>
                <a:latin typeface="+mn-lt"/>
                <a:ea typeface="+mn-ea"/>
                <a:cs typeface="+mn-cs"/>
              </a:rPr>
              <a:t> in this use case are also known as 2-d histograms.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nterpreting correlations as causation</a:t>
            </a:r>
          </a:p>
          <a:p>
            <a:r>
              <a:rPr lang="en-US" sz="1200" b="0" i="0" kern="1200" dirty="0">
                <a:solidFill>
                  <a:schemeClr val="tx1"/>
                </a:solidFill>
                <a:effectLst/>
                <a:latin typeface="+mn-lt"/>
                <a:ea typeface="+mn-ea"/>
                <a:cs typeface="+mn-cs"/>
              </a:rPr>
              <a:t>Add a trend line</a:t>
            </a:r>
          </a:p>
          <a:p>
            <a:r>
              <a:rPr lang="en-US" sz="1200" b="0" i="0" kern="1200" dirty="0">
                <a:solidFill>
                  <a:schemeClr val="tx1"/>
                </a:solidFill>
                <a:effectLst/>
                <a:latin typeface="+mn-lt"/>
                <a:ea typeface="+mn-ea"/>
                <a:cs typeface="+mn-cs"/>
              </a:rPr>
              <a:t>Categorical third variable</a:t>
            </a:r>
          </a:p>
          <a:p>
            <a:r>
              <a:rPr lang="en-US" sz="1200" b="0" i="0" kern="1200" dirty="0">
                <a:solidFill>
                  <a:schemeClr val="tx1"/>
                </a:solidFill>
                <a:effectLst/>
                <a:latin typeface="+mn-lt"/>
                <a:ea typeface="+mn-ea"/>
                <a:cs typeface="+mn-cs"/>
              </a:rPr>
              <a:t>Numeric third variable</a:t>
            </a:r>
          </a:p>
          <a:p>
            <a:endParaRPr lang="en-US" sz="1200" b="0" i="0" kern="1200" dirty="0">
              <a:solidFill>
                <a:schemeClr val="tx1"/>
              </a:solidFill>
              <a:effectLst/>
              <a:latin typeface="+mn-lt"/>
              <a:ea typeface="+mn-ea"/>
              <a:cs typeface="+mn-cs"/>
            </a:endParaRPr>
          </a:p>
          <a:p>
            <a:br>
              <a:rPr lang="en-US" dirty="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17</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18</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575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30975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305717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154172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3603927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57164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67603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69601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044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73096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33751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013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719312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06155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44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270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818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111518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59245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390278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377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2058"/>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223720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chartio.com/learn/charts/what-is-a-scatter-plot/#overplotti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504698773"/>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a:xfrm>
            <a:off x="260212" y="1905101"/>
            <a:ext cx="8563649" cy="1889300"/>
          </a:xfrm>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
        <p:nvSpPr>
          <p:cNvPr id="5" name="Rectangle 4">
            <a:extLst>
              <a:ext uri="{FF2B5EF4-FFF2-40B4-BE49-F238E27FC236}">
                <a16:creationId xmlns:a16="http://schemas.microsoft.com/office/drawing/2014/main" id="{4DCEE4EC-BB64-4E6F-B716-73C93306FBE4}"/>
              </a:ext>
            </a:extLst>
          </p:cNvPr>
          <p:cNvSpPr/>
          <p:nvPr/>
        </p:nvSpPr>
        <p:spPr>
          <a:xfrm>
            <a:off x="1127005" y="3866363"/>
            <a:ext cx="7381995" cy="10390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just">
              <a:buFont typeface="Arial" panose="020B0604020202020204" pitchFamily="34" charset="0"/>
              <a:buChar char="•"/>
            </a:pPr>
            <a:r>
              <a:rPr lang="en-US" sz="1400" dirty="0">
                <a:solidFill>
                  <a:srgbClr val="6600FF"/>
                </a:solidFill>
              </a:rPr>
              <a:t>Correlation </a:t>
            </a:r>
            <a:r>
              <a:rPr lang="en-US" sz="1400" dirty="0">
                <a:solidFill>
                  <a:srgbClr val="6600FF"/>
                </a:solidFill>
                <a:sym typeface="Wingdings" panose="05000000000000000000" pitchFamily="2" charset="2"/>
              </a:rPr>
              <a:t> how one variable’s value tends to change in a certain way as the other variable’s value changes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Causation  Extent of how one variable will impact another</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Easier to prove correlation than causation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Correlation DOES NOT IMPLY Causation</a:t>
            </a:r>
            <a:endParaRPr lang="en-US" sz="1400" dirty="0">
              <a:solidFill>
                <a:srgbClr val="6600FF"/>
              </a:solidFill>
            </a:endParaRPr>
          </a:p>
        </p:txBody>
      </p:sp>
    </p:spTree>
    <p:extLst>
      <p:ext uri="{BB962C8B-B14F-4D97-AF65-F5344CB8AC3E}">
        <p14:creationId xmlns:p14="http://schemas.microsoft.com/office/powerpoint/2010/main" val="169672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2E9B-2230-4BEB-BD48-34B269391EC0}"/>
              </a:ext>
            </a:extLst>
          </p:cNvPr>
          <p:cNvSpPr>
            <a:spLocks noGrp="1"/>
          </p:cNvSpPr>
          <p:nvPr>
            <p:ph type="title"/>
          </p:nvPr>
        </p:nvSpPr>
        <p:spPr/>
        <p:txBody>
          <a:bodyPr/>
          <a:lstStyle/>
          <a:p>
            <a:r>
              <a:rPr lang="en-GB" sz="3200" dirty="0">
                <a:latin typeface="Roboto Medium" panose="02000000000000000000" pitchFamily="2" charset="0"/>
              </a:rPr>
              <a:t>Visualisation of Multi Variable Data</a:t>
            </a:r>
            <a:endParaRPr lang="en-SG" sz="3200" dirty="0">
              <a:latin typeface="Roboto Medium" panose="02000000000000000000" pitchFamily="2" charset="0"/>
            </a:endParaRPr>
          </a:p>
        </p:txBody>
      </p:sp>
      <p:sp>
        <p:nvSpPr>
          <p:cNvPr id="3" name="Content Placeholder 2">
            <a:extLst>
              <a:ext uri="{FF2B5EF4-FFF2-40B4-BE49-F238E27FC236}">
                <a16:creationId xmlns:a16="http://schemas.microsoft.com/office/drawing/2014/main" id="{6D8D2AE9-E1E9-490E-85FD-6ED6DFF4C80B}"/>
              </a:ext>
            </a:extLst>
          </p:cNvPr>
          <p:cNvSpPr>
            <a:spLocks noGrp="1"/>
          </p:cNvSpPr>
          <p:nvPr>
            <p:ph idx="10"/>
          </p:nvPr>
        </p:nvSpPr>
        <p:spPr/>
        <p:txBody>
          <a:bodyPr/>
          <a:lstStyle/>
          <a:p>
            <a:r>
              <a:rPr lang="en-US" dirty="0"/>
              <a:t>Correlation vs Causation – An (absurd) example</a:t>
            </a:r>
            <a:endParaRPr lang="en-SG" dirty="0"/>
          </a:p>
        </p:txBody>
      </p:sp>
      <p:sp>
        <p:nvSpPr>
          <p:cNvPr id="6" name="Rectangle 5">
            <a:extLst>
              <a:ext uri="{FF2B5EF4-FFF2-40B4-BE49-F238E27FC236}">
                <a16:creationId xmlns:a16="http://schemas.microsoft.com/office/drawing/2014/main" id="{11952117-E8EC-4A0F-BD35-568CA133813E}"/>
              </a:ext>
            </a:extLst>
          </p:cNvPr>
          <p:cNvSpPr/>
          <p:nvPr/>
        </p:nvSpPr>
        <p:spPr>
          <a:xfrm>
            <a:off x="1199635" y="3945617"/>
            <a:ext cx="7540760" cy="959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Correlation is in the range of +/- 1, the larger the absolute number, the stronger the relationship between the 2 variables. </a:t>
            </a:r>
          </a:p>
          <a:p>
            <a:pPr algn="just"/>
            <a:endParaRPr lang="en-US" sz="1200" dirty="0">
              <a:solidFill>
                <a:srgbClr val="6600FF"/>
              </a:solidFill>
            </a:endParaRPr>
          </a:p>
          <a:p>
            <a:pPr algn="just"/>
            <a:r>
              <a:rPr lang="en-US" sz="1200" dirty="0">
                <a:solidFill>
                  <a:srgbClr val="6600FF"/>
                </a:solidFill>
              </a:rPr>
              <a:t>In the above example, I would say there is a (fairly) strong correlation between Big Foot Sightings and Netflix growth in the US. But would it be logical if I said big foot sightings cause the growth in US Netflix users?</a:t>
            </a:r>
          </a:p>
        </p:txBody>
      </p:sp>
      <p:pic>
        <p:nvPicPr>
          <p:cNvPr id="8" name="Picture 7">
            <a:extLst>
              <a:ext uri="{FF2B5EF4-FFF2-40B4-BE49-F238E27FC236}">
                <a16:creationId xmlns:a16="http://schemas.microsoft.com/office/drawing/2014/main" id="{9627D695-39CA-40C7-A82E-D9206EE2F0CB}"/>
              </a:ext>
            </a:extLst>
          </p:cNvPr>
          <p:cNvPicPr>
            <a:picLocks noChangeAspect="1"/>
          </p:cNvPicPr>
          <p:nvPr/>
        </p:nvPicPr>
        <p:blipFill>
          <a:blip r:embed="rId2"/>
          <a:stretch>
            <a:fillRect/>
          </a:stretch>
        </p:blipFill>
        <p:spPr>
          <a:xfrm>
            <a:off x="403605" y="1695559"/>
            <a:ext cx="8336790" cy="2169688"/>
          </a:xfrm>
          <a:prstGeom prst="rect">
            <a:avLst/>
          </a:prstGeom>
        </p:spPr>
      </p:pic>
    </p:spTree>
    <p:extLst>
      <p:ext uri="{BB962C8B-B14F-4D97-AF65-F5344CB8AC3E}">
        <p14:creationId xmlns:p14="http://schemas.microsoft.com/office/powerpoint/2010/main" val="304828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2693189" y="4443855"/>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5041651" y="1582607"/>
            <a:ext cx="3540092" cy="2694279"/>
          </a:xfrm>
          <a:prstGeom prst="rect">
            <a:avLst/>
          </a:prstGeom>
          <a:ln>
            <a:solidFill>
              <a:schemeClr val="accent1"/>
            </a:solidFill>
          </a:ln>
        </p:spPr>
      </p:pic>
      <p:sp>
        <p:nvSpPr>
          <p:cNvPr id="6" name="Rectangle 5">
            <a:extLst>
              <a:ext uri="{FF2B5EF4-FFF2-40B4-BE49-F238E27FC236}">
                <a16:creationId xmlns:a16="http://schemas.microsoft.com/office/drawing/2014/main" id="{AB3AD8CE-8FD3-440B-958A-94C4CEA06B0C}"/>
              </a:ext>
            </a:extLst>
          </p:cNvPr>
          <p:cNvSpPr/>
          <p:nvPr/>
        </p:nvSpPr>
        <p:spPr>
          <a:xfrm>
            <a:off x="238550" y="1610731"/>
            <a:ext cx="4311788" cy="28738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100" dirty="0">
                <a:solidFill>
                  <a:srgbClr val="6600FF"/>
                </a:solidFill>
              </a:rPr>
              <a:t>Uses Cartesian coordinates to display values for typically two variables for a set of data. </a:t>
            </a:r>
          </a:p>
          <a:p>
            <a:pPr marL="171450" indent="-171450">
              <a:buFont typeface="Arial" panose="020B0604020202020204" pitchFamily="34" charset="0"/>
              <a:buChar char="•"/>
            </a:pPr>
            <a:r>
              <a:rPr lang="en-US" sz="1100" dirty="0">
                <a:solidFill>
                  <a:srgbClr val="6600FF"/>
                </a:solidFill>
              </a:rPr>
              <a:t>Dots not only report the values of individual data points, but also patterns when data are taken together i.e., how closely points are clustered together. Also useful to identify gaps in data.</a:t>
            </a:r>
          </a:p>
          <a:p>
            <a:pPr marL="171450" indent="-171450">
              <a:buFont typeface="Arial" panose="020B0604020202020204" pitchFamily="34" charset="0"/>
              <a:buChar char="•"/>
            </a:pPr>
            <a:r>
              <a:rPr lang="en-US" sz="1100" dirty="0">
                <a:solidFill>
                  <a:srgbClr val="6600FF"/>
                </a:solidFill>
              </a:rPr>
              <a:t>Identification of correlational relationships are common with scatter plots. Variable on horizontal axis denoted an independent variable, and the variable on the vertical axis the dependent variable. Relationships between variables can be described in many ways: positive or negative, strong or weak, linear or nonlinear.</a:t>
            </a:r>
          </a:p>
          <a:p>
            <a:endParaRPr lang="en-US" sz="1100" dirty="0">
              <a:solidFill>
                <a:srgbClr val="6600FF"/>
              </a:solidFill>
            </a:endParaRPr>
          </a:p>
          <a:p>
            <a:r>
              <a:rPr lang="en-US" sz="1100" dirty="0">
                <a:solidFill>
                  <a:srgbClr val="6600FF"/>
                </a:solidFill>
                <a:hlinkClick r:id="rId5">
                  <a:extLst>
                    <a:ext uri="{A12FA001-AC4F-418D-AE19-62706E023703}">
                      <ahyp:hlinkClr xmlns:ahyp="http://schemas.microsoft.com/office/drawing/2018/hyperlinkcolor" val="tx"/>
                    </a:ext>
                  </a:extLst>
                </a:hlinkClick>
              </a:rPr>
              <a:t>Overplotting</a:t>
            </a:r>
          </a:p>
          <a:p>
            <a:r>
              <a:rPr lang="en-US" sz="1100" dirty="0">
                <a:solidFill>
                  <a:srgbClr val="6600FF"/>
                </a:solidFill>
              </a:rPr>
              <a:t>Can be difficult to tell how densely-packed data points are when many of them are in a small area. </a:t>
            </a:r>
          </a:p>
          <a:p>
            <a:pPr marL="171450" indent="-171450">
              <a:buFontTx/>
              <a:buChar char="-"/>
            </a:pPr>
            <a:r>
              <a:rPr lang="en-US" sz="1100" dirty="0">
                <a:solidFill>
                  <a:srgbClr val="6600FF"/>
                </a:solidFill>
              </a:rPr>
              <a:t>Subset/Averaging </a:t>
            </a:r>
          </a:p>
          <a:p>
            <a:pPr marL="171450" indent="-171450">
              <a:buFontTx/>
              <a:buChar char="-"/>
            </a:pPr>
            <a:r>
              <a:rPr lang="en-US" sz="1100" dirty="0">
                <a:solidFill>
                  <a:srgbClr val="6600FF"/>
                </a:solidFill>
              </a:rPr>
              <a:t>Optics - Adding transparency or reducing point size</a:t>
            </a:r>
            <a:endParaRPr lang="en-SG" sz="1200" dirty="0">
              <a:solidFill>
                <a:srgbClr val="6600FF"/>
              </a:solidFill>
            </a:endParaRPr>
          </a:p>
        </p:txBody>
      </p:sp>
    </p:spTree>
    <p:extLst>
      <p:ext uri="{BB962C8B-B14F-4D97-AF65-F5344CB8AC3E}">
        <p14:creationId xmlns:p14="http://schemas.microsoft.com/office/powerpoint/2010/main" val="414311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6">
            <a:extLst>
              <a:ext uri="{FF2B5EF4-FFF2-40B4-BE49-F238E27FC236}">
                <a16:creationId xmlns:a16="http://schemas.microsoft.com/office/drawing/2014/main" id="{11FD0AC8-487B-4078-9DE2-6375A4BD5FA5}"/>
              </a:ext>
            </a:extLst>
          </p:cNvPr>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12" name="Rounded Rectangle 7">
            <a:extLst>
              <a:ext uri="{FF2B5EF4-FFF2-40B4-BE49-F238E27FC236}">
                <a16:creationId xmlns:a16="http://schemas.microsoft.com/office/drawing/2014/main" id="{9C775C8F-51D7-4363-B722-4A0ABB2B6B31}"/>
              </a:ext>
            </a:extLst>
          </p:cNvPr>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13" name="Rounded Rectangle 8">
            <a:extLst>
              <a:ext uri="{FF2B5EF4-FFF2-40B4-BE49-F238E27FC236}">
                <a16:creationId xmlns:a16="http://schemas.microsoft.com/office/drawing/2014/main" id="{7644F6D3-0B28-43D7-81F4-A39C57BB8E60}"/>
              </a:ext>
            </a:extLst>
          </p:cNvPr>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Tree>
    <p:extLst>
      <p:ext uri="{BB962C8B-B14F-4D97-AF65-F5344CB8AC3E}">
        <p14:creationId xmlns:p14="http://schemas.microsoft.com/office/powerpoint/2010/main" val="126687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Map</a:t>
            </a: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Circle View</a:t>
            </a: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Side-by-Side Circle Plot Chart</a:t>
            </a:r>
          </a:p>
        </p:txBody>
      </p:sp>
    </p:spTree>
    <p:extLst>
      <p:ext uri="{BB962C8B-B14F-4D97-AF65-F5344CB8AC3E}">
        <p14:creationId xmlns:p14="http://schemas.microsoft.com/office/powerpoint/2010/main" val="29125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348339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3019366" y="4407138"/>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2482141" y="1710872"/>
            <a:ext cx="6238875" cy="2295525"/>
          </a:xfrm>
          <a:prstGeom prst="rect">
            <a:avLst/>
          </a:prstGeom>
          <a:ln>
            <a:solidFill>
              <a:schemeClr val="accent1"/>
            </a:solidFill>
          </a:ln>
        </p:spPr>
      </p:pic>
      <p:sp>
        <p:nvSpPr>
          <p:cNvPr id="6" name="Rectangle 5">
            <a:extLst>
              <a:ext uri="{FF2B5EF4-FFF2-40B4-BE49-F238E27FC236}">
                <a16:creationId xmlns:a16="http://schemas.microsoft.com/office/drawing/2014/main" id="{DC710B8D-C0F8-4AF0-92A2-22733D1D5767}"/>
              </a:ext>
            </a:extLst>
          </p:cNvPr>
          <p:cNvSpPr/>
          <p:nvPr/>
        </p:nvSpPr>
        <p:spPr>
          <a:xfrm>
            <a:off x="173237" y="1800203"/>
            <a:ext cx="2090992" cy="8233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Reference line and reference distributions</a:t>
            </a:r>
            <a:endParaRPr lang="en-SG" sz="1400" dirty="0">
              <a:solidFill>
                <a:srgbClr val="6600FF"/>
              </a:solidFill>
            </a:endParaRPr>
          </a:p>
        </p:txBody>
      </p:sp>
    </p:spTree>
    <p:extLst>
      <p:ext uri="{BB962C8B-B14F-4D97-AF65-F5344CB8AC3E}">
        <p14:creationId xmlns:p14="http://schemas.microsoft.com/office/powerpoint/2010/main" val="230204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2452879" y="4607967"/>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4688412" y="1748063"/>
            <a:ext cx="3715496" cy="2773160"/>
          </a:xfrm>
          <a:prstGeom prst="rect">
            <a:avLst/>
          </a:prstGeom>
          <a:ln>
            <a:solidFill>
              <a:schemeClr val="accent1"/>
            </a:solidFill>
          </a:ln>
        </p:spPr>
      </p:pic>
      <p:sp>
        <p:nvSpPr>
          <p:cNvPr id="6" name="Rectangle 5">
            <a:extLst>
              <a:ext uri="{FF2B5EF4-FFF2-40B4-BE49-F238E27FC236}">
                <a16:creationId xmlns:a16="http://schemas.microsoft.com/office/drawing/2014/main" id="{989EB08D-4C1D-4E74-8923-3312A1648DCC}"/>
              </a:ext>
            </a:extLst>
          </p:cNvPr>
          <p:cNvSpPr/>
          <p:nvPr/>
        </p:nvSpPr>
        <p:spPr>
          <a:xfrm>
            <a:off x="173236" y="1800203"/>
            <a:ext cx="3803677" cy="15235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Use packed bubble charts to display data in a cluster of circles.</a:t>
            </a:r>
          </a:p>
          <a:p>
            <a:endParaRPr lang="en-US" sz="1200" dirty="0">
              <a:solidFill>
                <a:srgbClr val="6600FF"/>
              </a:solidFill>
            </a:endParaRPr>
          </a:p>
          <a:p>
            <a:r>
              <a:rPr lang="en-US" sz="1200" dirty="0">
                <a:solidFill>
                  <a:srgbClr val="6600FF"/>
                </a:solidFill>
              </a:rPr>
              <a:t>Dimensions define the individual bubbles, and measures define the size and color of the individual circles.</a:t>
            </a:r>
          </a:p>
          <a:p>
            <a:endParaRPr lang="en-US" sz="1200" dirty="0">
              <a:solidFill>
                <a:srgbClr val="6600FF"/>
              </a:solidFill>
            </a:endParaRPr>
          </a:p>
          <a:p>
            <a:r>
              <a:rPr lang="en-US" sz="1200" dirty="0">
                <a:solidFill>
                  <a:srgbClr val="6600FF"/>
                </a:solidFill>
              </a:rPr>
              <a:t>Note that its not very useful for precise comparisons</a:t>
            </a:r>
          </a:p>
        </p:txBody>
      </p:sp>
    </p:spTree>
    <p:extLst>
      <p:ext uri="{BB962C8B-B14F-4D97-AF65-F5344CB8AC3E}">
        <p14:creationId xmlns:p14="http://schemas.microsoft.com/office/powerpoint/2010/main" val="1040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
        <p:nvSpPr>
          <p:cNvPr id="8" name="Rectangle 7">
            <a:extLst>
              <a:ext uri="{FF2B5EF4-FFF2-40B4-BE49-F238E27FC236}">
                <a16:creationId xmlns:a16="http://schemas.microsoft.com/office/drawing/2014/main" id="{4511ADD0-A9D7-4AF3-9B88-6D89BF17964C}"/>
              </a:ext>
            </a:extLst>
          </p:cNvPr>
          <p:cNvSpPr/>
          <p:nvPr/>
        </p:nvSpPr>
        <p:spPr>
          <a:xfrm>
            <a:off x="173236" y="1800202"/>
            <a:ext cx="3803677" cy="17049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Histograms are used to </a:t>
            </a:r>
            <a:r>
              <a:rPr lang="en-US" sz="1200" u="sng" dirty="0">
                <a:solidFill>
                  <a:srgbClr val="6600FF"/>
                </a:solidFill>
              </a:rPr>
              <a:t>show distributions </a:t>
            </a:r>
            <a:r>
              <a:rPr lang="en-US" sz="1200" dirty="0">
                <a:solidFill>
                  <a:srgbClr val="6600FF"/>
                </a:solidFill>
              </a:rPr>
              <a:t>of variables while bar charts are used to compare variables. </a:t>
            </a:r>
          </a:p>
          <a:p>
            <a:endParaRPr lang="en-US" sz="1200" dirty="0">
              <a:solidFill>
                <a:srgbClr val="6600FF"/>
              </a:solidFill>
            </a:endParaRPr>
          </a:p>
          <a:p>
            <a:r>
              <a:rPr lang="en-US" sz="1200" dirty="0">
                <a:solidFill>
                  <a:srgbClr val="6600FF"/>
                </a:solidFill>
              </a:rPr>
              <a:t>Histograms plot quantitative data with ranges of the data grouped into bins or intervals while bar charts plot categorical data.</a:t>
            </a:r>
          </a:p>
        </p:txBody>
      </p:sp>
    </p:spTree>
    <p:extLst>
      <p:ext uri="{BB962C8B-B14F-4D97-AF65-F5344CB8AC3E}">
        <p14:creationId xmlns:p14="http://schemas.microsoft.com/office/powerpoint/2010/main" val="107052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
        <p:nvSpPr>
          <p:cNvPr id="7" name="TextBox 6">
            <a:extLst>
              <a:ext uri="{FF2B5EF4-FFF2-40B4-BE49-F238E27FC236}">
                <a16:creationId xmlns:a16="http://schemas.microsoft.com/office/drawing/2014/main" id="{40EE3015-8FC4-45E6-9EEC-B8E087FF0BEC}"/>
              </a:ext>
            </a:extLst>
          </p:cNvPr>
          <p:cNvSpPr txBox="1"/>
          <p:nvPr/>
        </p:nvSpPr>
        <p:spPr>
          <a:xfrm>
            <a:off x="1386509" y="2571750"/>
            <a:ext cx="2523064"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Box = Middle two quartiles of data's distribution (P25 to P75)</a:t>
            </a:r>
            <a:endParaRPr lang="en-SG" dirty="0"/>
          </a:p>
        </p:txBody>
      </p:sp>
      <p:sp>
        <p:nvSpPr>
          <p:cNvPr id="10" name="Right Brace 9">
            <a:extLst>
              <a:ext uri="{FF2B5EF4-FFF2-40B4-BE49-F238E27FC236}">
                <a16:creationId xmlns:a16="http://schemas.microsoft.com/office/drawing/2014/main" id="{5757351F-BCAC-4B3F-8633-13B32F2E6C60}"/>
              </a:ext>
            </a:extLst>
          </p:cNvPr>
          <p:cNvSpPr/>
          <p:nvPr/>
        </p:nvSpPr>
        <p:spPr>
          <a:xfrm rot="10800000">
            <a:off x="4881600" y="2534457"/>
            <a:ext cx="136800" cy="41287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440B5A8D-5EB8-46EF-B199-D2B5CBB381D9}"/>
              </a:ext>
            </a:extLst>
          </p:cNvPr>
          <p:cNvCxnSpPr>
            <a:cxnSpLocks/>
            <a:stCxn id="10" idx="1"/>
            <a:endCxn id="7" idx="3"/>
          </p:cNvCxnSpPr>
          <p:nvPr/>
        </p:nvCxnSpPr>
        <p:spPr>
          <a:xfrm flipH="1">
            <a:off x="3909573" y="2740892"/>
            <a:ext cx="972027" cy="37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37BE8A7-342A-423A-9862-09166DC9C9D4}"/>
              </a:ext>
            </a:extLst>
          </p:cNvPr>
          <p:cNvCxnSpPr>
            <a:cxnSpLocks/>
            <a:endCxn id="16" idx="3"/>
          </p:cNvCxnSpPr>
          <p:nvPr/>
        </p:nvCxnSpPr>
        <p:spPr>
          <a:xfrm flipH="1">
            <a:off x="4210942" y="1990368"/>
            <a:ext cx="1448260" cy="112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D4C3A81-3E29-4A5D-BF06-76FDDA3A2956}"/>
              </a:ext>
            </a:extLst>
          </p:cNvPr>
          <p:cNvSpPr txBox="1"/>
          <p:nvPr/>
        </p:nvSpPr>
        <p:spPr>
          <a:xfrm>
            <a:off x="1231200" y="1896440"/>
            <a:ext cx="2979742"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Whiskers = 1.5*interquartile range (IQR)</a:t>
            </a:r>
          </a:p>
          <a:p>
            <a:r>
              <a:rPr lang="en-US"/>
              <a:t>IQR = 1.5*(P75-P25)</a:t>
            </a:r>
            <a:endParaRPr lang="en-SG" dirty="0"/>
          </a:p>
        </p:txBody>
      </p:sp>
      <p:cxnSp>
        <p:nvCxnSpPr>
          <p:cNvPr id="18" name="Straight Arrow Connector 17">
            <a:extLst>
              <a:ext uri="{FF2B5EF4-FFF2-40B4-BE49-F238E27FC236}">
                <a16:creationId xmlns:a16="http://schemas.microsoft.com/office/drawing/2014/main" id="{6F6519E7-FB7F-414C-8A49-16AA89D5F762}"/>
              </a:ext>
            </a:extLst>
          </p:cNvPr>
          <p:cNvCxnSpPr>
            <a:cxnSpLocks/>
            <a:endCxn id="25" idx="3"/>
          </p:cNvCxnSpPr>
          <p:nvPr/>
        </p:nvCxnSpPr>
        <p:spPr>
          <a:xfrm flipH="1">
            <a:off x="3564212" y="3261601"/>
            <a:ext cx="1605388" cy="1918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0676996-2D2E-46D3-917B-2DFD36E8222E}"/>
              </a:ext>
            </a:extLst>
          </p:cNvPr>
          <p:cNvSpPr txBox="1"/>
          <p:nvPr/>
        </p:nvSpPr>
        <p:spPr>
          <a:xfrm>
            <a:off x="1504800" y="3349392"/>
            <a:ext cx="2059412"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Extreme points = Min/Max</a:t>
            </a:r>
            <a:endParaRPr lang="en-SG" dirty="0"/>
          </a:p>
        </p:txBody>
      </p:sp>
      <p:sp>
        <p:nvSpPr>
          <p:cNvPr id="28" name="TextBox 27">
            <a:extLst>
              <a:ext uri="{FF2B5EF4-FFF2-40B4-BE49-F238E27FC236}">
                <a16:creationId xmlns:a16="http://schemas.microsoft.com/office/drawing/2014/main" id="{9295F7D9-B93A-4B53-805F-B90330ED7E03}"/>
              </a:ext>
            </a:extLst>
          </p:cNvPr>
          <p:cNvSpPr txBox="1"/>
          <p:nvPr/>
        </p:nvSpPr>
        <p:spPr>
          <a:xfrm>
            <a:off x="6704574" y="3134470"/>
            <a:ext cx="1589153"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Lower Quartile (P25)</a:t>
            </a:r>
            <a:endParaRPr lang="en-SG" dirty="0"/>
          </a:p>
        </p:txBody>
      </p:sp>
      <p:sp>
        <p:nvSpPr>
          <p:cNvPr id="29" name="TextBox 28">
            <a:extLst>
              <a:ext uri="{FF2B5EF4-FFF2-40B4-BE49-F238E27FC236}">
                <a16:creationId xmlns:a16="http://schemas.microsoft.com/office/drawing/2014/main" id="{B05B9358-A26F-47A6-A64D-B55CFF60FE95}"/>
              </a:ext>
            </a:extLst>
          </p:cNvPr>
          <p:cNvSpPr txBox="1"/>
          <p:nvPr/>
        </p:nvSpPr>
        <p:spPr>
          <a:xfrm>
            <a:off x="6704574" y="2236304"/>
            <a:ext cx="1589153"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Upper Quartile (P75)</a:t>
            </a:r>
            <a:endParaRPr lang="en-SG" dirty="0"/>
          </a:p>
        </p:txBody>
      </p:sp>
      <p:cxnSp>
        <p:nvCxnSpPr>
          <p:cNvPr id="30" name="Straight Arrow Connector 29">
            <a:extLst>
              <a:ext uri="{FF2B5EF4-FFF2-40B4-BE49-F238E27FC236}">
                <a16:creationId xmlns:a16="http://schemas.microsoft.com/office/drawing/2014/main" id="{DD97E6C8-A473-469A-A641-4F7756737D47}"/>
              </a:ext>
            </a:extLst>
          </p:cNvPr>
          <p:cNvCxnSpPr>
            <a:cxnSpLocks/>
            <a:endCxn id="28" idx="1"/>
          </p:cNvCxnSpPr>
          <p:nvPr/>
        </p:nvCxnSpPr>
        <p:spPr>
          <a:xfrm>
            <a:off x="6249755" y="2990807"/>
            <a:ext cx="454819" cy="247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82FA147-C69A-4B9C-A048-41D3C5A92652}"/>
              </a:ext>
            </a:extLst>
          </p:cNvPr>
          <p:cNvCxnSpPr>
            <a:cxnSpLocks/>
            <a:endCxn id="29" idx="1"/>
          </p:cNvCxnSpPr>
          <p:nvPr/>
        </p:nvCxnSpPr>
        <p:spPr>
          <a:xfrm flipV="1">
            <a:off x="6148800" y="2340407"/>
            <a:ext cx="555774" cy="322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DE51BA02-2623-4520-A7F1-8C71F04A11E7}"/>
              </a:ext>
            </a:extLst>
          </p:cNvPr>
          <p:cNvSpPr txBox="1"/>
          <p:nvPr/>
        </p:nvSpPr>
        <p:spPr>
          <a:xfrm>
            <a:off x="6721227" y="2727798"/>
            <a:ext cx="1589153" cy="2082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Median (P50)</a:t>
            </a:r>
            <a:endParaRPr lang="en-SG" dirty="0"/>
          </a:p>
        </p:txBody>
      </p:sp>
      <p:cxnSp>
        <p:nvCxnSpPr>
          <p:cNvPr id="39" name="Straight Arrow Connector 38">
            <a:extLst>
              <a:ext uri="{FF2B5EF4-FFF2-40B4-BE49-F238E27FC236}">
                <a16:creationId xmlns:a16="http://schemas.microsoft.com/office/drawing/2014/main" id="{D9B0629E-C403-4E37-B56C-DA204C268288}"/>
              </a:ext>
            </a:extLst>
          </p:cNvPr>
          <p:cNvCxnSpPr>
            <a:cxnSpLocks/>
            <a:endCxn id="38" idx="1"/>
          </p:cNvCxnSpPr>
          <p:nvPr/>
        </p:nvCxnSpPr>
        <p:spPr>
          <a:xfrm flipV="1">
            <a:off x="6266408" y="2831901"/>
            <a:ext cx="454819" cy="252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16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971A3048-AEE7-46C9-B6D0-B1778F8EF803}"/>
              </a:ext>
            </a:extLst>
          </p:cNvPr>
          <p:cNvSpPr/>
          <p:nvPr/>
        </p:nvSpPr>
        <p:spPr>
          <a:xfrm>
            <a:off x="1335266" y="4279132"/>
            <a:ext cx="7003191" cy="8212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600FF"/>
                </a:solidFill>
              </a:rPr>
              <a:t>Tableau recommends the best forecasting method for the data but note that “predicting” the future is always imprecise. Even simple trend lines have an implied “Ceteris Paribus” (all things being equal) assumption.</a:t>
            </a:r>
          </a:p>
          <a:p>
            <a:endParaRPr lang="en-US" sz="1100" dirty="0">
              <a:solidFill>
                <a:srgbClr val="6600FF"/>
              </a:solidFill>
            </a:endParaRPr>
          </a:p>
          <a:p>
            <a:r>
              <a:rPr lang="en-US" sz="1100" dirty="0">
                <a:solidFill>
                  <a:srgbClr val="6600FF"/>
                </a:solidFill>
              </a:rPr>
              <a:t>Don’t try to suggest/utilize forecasting data unless you are familiar with the methods, especially pros and cons.</a:t>
            </a:r>
          </a:p>
        </p:txBody>
      </p:sp>
    </p:spTree>
    <p:extLst>
      <p:ext uri="{BB962C8B-B14F-4D97-AF65-F5344CB8AC3E}">
        <p14:creationId xmlns:p14="http://schemas.microsoft.com/office/powerpoint/2010/main" val="8844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153486" y="772284"/>
            <a:ext cx="6841222" cy="3370153"/>
          </a:xfrm>
          <a:prstGeom prst="rect">
            <a:avLst/>
          </a:prstGeom>
          <a:noFill/>
        </p:spPr>
        <p:txBody>
          <a:bodyPr wrap="square" rtlCol="0">
            <a:spAutoFit/>
          </a:bodyPr>
          <a:lstStyle/>
          <a:p>
            <a:r>
              <a:rPr lang="en-SG" sz="1600" dirty="0">
                <a:latin typeface="Roboto Light"/>
              </a:rPr>
              <a:t>Work with your GBA team-mates to create the following visuals:</a:t>
            </a: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pPr marL="228600" indent="-342900">
              <a:buFont typeface="Arial" panose="020B0604020202020204" pitchFamily="34" charset="0"/>
              <a:buChar char="•"/>
            </a:pPr>
            <a:endParaRPr lang="en-SG" sz="1600" dirty="0">
              <a:latin typeface="Roboto Light"/>
            </a:endParaRPr>
          </a:p>
          <a:p>
            <a:pPr marL="228600" indent="-342900">
              <a:buFont typeface="+mj-lt"/>
              <a:buAutoNum type="arabicParenR"/>
            </a:pPr>
            <a:r>
              <a:rPr lang="en-SG" sz="1600" dirty="0"/>
              <a:t>Use Global Superstore 2016 – Use filter to retrieve only US data</a:t>
            </a:r>
          </a:p>
          <a:p>
            <a:pPr marL="228600" indent="-342900">
              <a:buFont typeface="+mj-lt"/>
              <a:buAutoNum type="arabicParenR"/>
            </a:pPr>
            <a:endParaRPr lang="en-SG" sz="1600" dirty="0">
              <a:latin typeface="Roboto Light"/>
            </a:endParaRPr>
          </a:p>
          <a:p>
            <a:pPr marL="228600" indent="-342900">
              <a:buFont typeface="+mj-lt"/>
              <a:buAutoNum type="arabicParenR"/>
            </a:pPr>
            <a:r>
              <a:rPr lang="en-SG" sz="1600" dirty="0">
                <a:latin typeface="Roboto Light"/>
              </a:rPr>
              <a:t>Spend about 30 mins doing this; there are 6 charts above; we will pick 6 random teams to show us how they did it. </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a:t>
            </a:r>
            <a:r>
              <a:rPr lang="en-GB" sz="1800" u="sng" dirty="0">
                <a:latin typeface="Roboto Light" panose="02000000000000000000" pitchFamily="2" charset="0"/>
                <a:ea typeface="Roboto Light" panose="02000000000000000000" pitchFamily="2" charset="0"/>
              </a:rPr>
              <a:t>spatial data</a:t>
            </a:r>
            <a:r>
              <a:rPr lang="en-GB" sz="1800" dirty="0">
                <a:latin typeface="Roboto Light" panose="02000000000000000000" pitchFamily="2" charset="0"/>
                <a:ea typeface="Roboto Light" panose="02000000000000000000" pitchFamily="2" charset="0"/>
              </a:rPr>
              <a:t> is with maps that place values within a geographic coordinate. We can visualise the geographic coordinate of a location by mapping the </a:t>
            </a:r>
            <a:r>
              <a:rPr lang="en-GB" sz="1800" u="sng" dirty="0">
                <a:latin typeface="Roboto Light" panose="02000000000000000000" pitchFamily="2" charset="0"/>
                <a:ea typeface="Roboto Light" panose="02000000000000000000" pitchFamily="2" charset="0"/>
              </a:rPr>
              <a:t>latitude and longitude </a:t>
            </a:r>
            <a:r>
              <a:rPr lang="en-GB" sz="1800" dirty="0">
                <a:latin typeface="Roboto Light" panose="02000000000000000000" pitchFamily="2" charset="0"/>
                <a:ea typeface="Roboto Light" panose="02000000000000000000" pitchFamily="2" charset="0"/>
              </a:rPr>
              <a:t>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a:t>
            </a:r>
            <a:r>
              <a:rPr lang="en-GB" sz="1800" u="sng" dirty="0">
                <a:latin typeface="Roboto Light" panose="02000000000000000000" pitchFamily="2" charset="0"/>
                <a:ea typeface="Roboto Light" panose="02000000000000000000" pitchFamily="2" charset="0"/>
              </a:rPr>
              <a:t>density</a:t>
            </a:r>
            <a:r>
              <a:rPr lang="en-GB" sz="1800" dirty="0">
                <a:latin typeface="Roboto Light" panose="02000000000000000000" pitchFamily="2" charset="0"/>
                <a:ea typeface="Roboto Light" panose="02000000000000000000" pitchFamily="2" charset="0"/>
              </a:rPr>
              <a:t> of individual locations across a region is </a:t>
            </a:r>
            <a:r>
              <a:rPr lang="en-GB" sz="1800" u="sng" dirty="0">
                <a:latin typeface="Roboto Light" panose="02000000000000000000" pitchFamily="2" charset="0"/>
                <a:ea typeface="Roboto Light" panose="02000000000000000000" pitchFamily="2" charset="0"/>
              </a:rPr>
              <a:t>more informative </a:t>
            </a:r>
            <a:r>
              <a:rPr lang="en-GB" sz="1800" dirty="0">
                <a:latin typeface="Roboto Light" panose="02000000000000000000" pitchFamily="2" charset="0"/>
                <a:ea typeface="Roboto Light" panose="02000000000000000000" pitchFamily="2" charset="0"/>
              </a:rPr>
              <a:t>than the overlapping points on a map, we may want to </a:t>
            </a:r>
            <a:r>
              <a:rPr lang="en-GB" sz="1800" u="sng" dirty="0">
                <a:latin typeface="Roboto Light" panose="02000000000000000000" pitchFamily="2" charset="0"/>
                <a:ea typeface="Roboto Light" panose="02000000000000000000" pitchFamily="2" charset="0"/>
              </a:rPr>
              <a:t>colour code the region </a:t>
            </a:r>
            <a:r>
              <a:rPr lang="en-GB" sz="1800" dirty="0">
                <a:latin typeface="Roboto Light" panose="02000000000000000000" pitchFamily="2" charset="0"/>
                <a:ea typeface="Roboto Light" panose="02000000000000000000" pitchFamily="2" charset="0"/>
              </a:rPr>
              <a:t>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1331BC4B-0876-4F7B-A3A8-45DD4562E926}"/>
              </a:ext>
            </a:extLst>
          </p:cNvPr>
          <p:cNvSpPr txBox="1"/>
          <p:nvPr/>
        </p:nvSpPr>
        <p:spPr>
          <a:xfrm>
            <a:off x="7110630" y="897942"/>
            <a:ext cx="1773157" cy="7583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just">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Recall: We last discussed categorical and time-series data</a:t>
            </a:r>
            <a:endParaRPr lang="en-SG" dirty="0"/>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a:t>
            </a:r>
            <a:r>
              <a:rPr lang="en-GB" sz="1800" u="sng" dirty="0">
                <a:latin typeface="Roboto Light" panose="02000000000000000000" pitchFamily="2" charset="0"/>
                <a:ea typeface="Roboto Light" panose="02000000000000000000" pitchFamily="2" charset="0"/>
              </a:rPr>
              <a:t>size the regions by the data</a:t>
            </a:r>
            <a:r>
              <a:rPr lang="en-GB" sz="1800" dirty="0">
                <a:latin typeface="Roboto Light" panose="02000000000000000000" pitchFamily="2" charset="0"/>
                <a:ea typeface="Roboto Light" panose="02000000000000000000" pitchFamily="2" charset="0"/>
              </a:rPr>
              <a:t>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
        <p:nvSpPr>
          <p:cNvPr id="5" name="Rectangle 4">
            <a:extLst>
              <a:ext uri="{FF2B5EF4-FFF2-40B4-BE49-F238E27FC236}">
                <a16:creationId xmlns:a16="http://schemas.microsoft.com/office/drawing/2014/main" id="{49F66EEE-E670-49A5-800F-6788D518CAFC}"/>
              </a:ext>
            </a:extLst>
          </p:cNvPr>
          <p:cNvSpPr/>
          <p:nvPr/>
        </p:nvSpPr>
        <p:spPr>
          <a:xfrm>
            <a:off x="1226457" y="3621314"/>
            <a:ext cx="7255143" cy="13873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A practical tip - there is a “local” context component to spatial data mapping. For example, would you expect someone who has never been to Singapore to know where Clementi is on a map, unless its explicitly pointed out? </a:t>
            </a:r>
          </a:p>
          <a:p>
            <a:pPr algn="just"/>
            <a:endParaRPr lang="en-US" sz="1200" dirty="0">
              <a:solidFill>
                <a:srgbClr val="6600FF"/>
              </a:solidFill>
            </a:endParaRPr>
          </a:p>
          <a:p>
            <a:pPr algn="just"/>
            <a:r>
              <a:rPr lang="en-US" sz="1200" dirty="0">
                <a:solidFill>
                  <a:srgbClr val="6600FF"/>
                </a:solidFill>
              </a:rPr>
              <a:t>Maps require that you have some background knowledge of the locale; therefore, if you want to use maps, know your audience!</a:t>
            </a:r>
          </a:p>
        </p:txBody>
      </p:sp>
    </p:spTree>
    <p:extLst>
      <p:ext uri="{BB962C8B-B14F-4D97-AF65-F5344CB8AC3E}">
        <p14:creationId xmlns:p14="http://schemas.microsoft.com/office/powerpoint/2010/main" val="261063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4286960" y="1626132"/>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3311662" y="4671303"/>
            <a:ext cx="5333605"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
        <p:nvSpPr>
          <p:cNvPr id="6" name="Rectangle 5">
            <a:extLst>
              <a:ext uri="{FF2B5EF4-FFF2-40B4-BE49-F238E27FC236}">
                <a16:creationId xmlns:a16="http://schemas.microsoft.com/office/drawing/2014/main" id="{BFD13933-626A-4C6F-A477-AF2521A347D6}"/>
              </a:ext>
            </a:extLst>
          </p:cNvPr>
          <p:cNvSpPr/>
          <p:nvPr/>
        </p:nvSpPr>
        <p:spPr>
          <a:xfrm>
            <a:off x="260212" y="1985448"/>
            <a:ext cx="3817258" cy="226573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just">
              <a:buFont typeface="+mj-lt"/>
              <a:buAutoNum type="arabicPeriod"/>
            </a:pPr>
            <a:r>
              <a:rPr lang="en-US" sz="1200" dirty="0">
                <a:solidFill>
                  <a:srgbClr val="6600FF"/>
                </a:solidFill>
              </a:rPr>
              <a:t>Assign “Geographic Role” to fields that are Geographic data.</a:t>
            </a:r>
          </a:p>
          <a:p>
            <a:pPr marL="228600" indent="-228600" algn="jus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Double click the “Region” field under Dimension of the Data window. The Tableau will automatically add Longitude and Latitude coordinates to the columns and rows shelves. The “Region” field is automatically placed on the Level of Detail shelf.</a:t>
            </a:r>
          </a:p>
          <a:p>
            <a:pPr marL="228600" indent="-228600" algn="just">
              <a:buFont typeface="+mj-l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Drag the “Postal Code” field to the Level of Detail shelf to specify more details.</a:t>
            </a:r>
          </a:p>
        </p:txBody>
      </p:sp>
    </p:spTree>
    <p:extLst>
      <p:ext uri="{BB962C8B-B14F-4D97-AF65-F5344CB8AC3E}">
        <p14:creationId xmlns:p14="http://schemas.microsoft.com/office/powerpoint/2010/main" val="181597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2358966" y="4682489"/>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4259187" y="1690006"/>
            <a:ext cx="4196140" cy="3021221"/>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33F1E80A-7E60-4902-ADC2-4F1C7F2CAD5D}"/>
              </a:ext>
            </a:extLst>
          </p:cNvPr>
          <p:cNvSpPr/>
          <p:nvPr/>
        </p:nvSpPr>
        <p:spPr>
          <a:xfrm>
            <a:off x="463035" y="1758029"/>
            <a:ext cx="3593331" cy="17616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Used to see linkages between data points e.g., point of origin of goods to where customers are based to answer questions related to “zone of influence”. Could be used to map transportation or logistic routes as well.</a:t>
            </a:r>
          </a:p>
          <a:p>
            <a:pPr algn="just"/>
            <a:endParaRPr lang="en-US" sz="1200" dirty="0">
              <a:solidFill>
                <a:srgbClr val="6600FF"/>
              </a:solidFill>
            </a:endParaRPr>
          </a:p>
          <a:p>
            <a:pPr algn="just"/>
            <a:r>
              <a:rPr lang="en-US" sz="1200" dirty="0">
                <a:solidFill>
                  <a:srgbClr val="6600FF"/>
                </a:solidFill>
              </a:rPr>
              <a:t>Note that it can be a bit overwhelming; sometimes in visualization, less is more!</a:t>
            </a:r>
          </a:p>
        </p:txBody>
      </p:sp>
    </p:spTree>
    <p:extLst>
      <p:ext uri="{BB962C8B-B14F-4D97-AF65-F5344CB8AC3E}">
        <p14:creationId xmlns:p14="http://schemas.microsoft.com/office/powerpoint/2010/main" val="1701465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3366</TotalTime>
  <Words>4241</Words>
  <Application>Microsoft Office PowerPoint</Application>
  <PresentationFormat>On-screen Show (16:9)</PresentationFormat>
  <Paragraphs>352</Paragraphs>
  <Slides>38</Slides>
  <Notes>16</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38</vt:i4>
      </vt:variant>
    </vt:vector>
  </HeadingPairs>
  <TitlesOfParts>
    <vt:vector size="50"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286</cp:revision>
  <dcterms:created xsi:type="dcterms:W3CDTF">2010-04-12T23:12:02Z</dcterms:created>
  <dcterms:modified xsi:type="dcterms:W3CDTF">2022-03-03T06:53:24Z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