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handoutMasterIdLst>
    <p:handoutMasterId r:id="rId26"/>
  </p:handoutMasterIdLst>
  <p:sldIdLst>
    <p:sldId id="271" r:id="rId5"/>
    <p:sldId id="269" r:id="rId6"/>
    <p:sldId id="272" r:id="rId7"/>
    <p:sldId id="273" r:id="rId8"/>
    <p:sldId id="280" r:id="rId9"/>
    <p:sldId id="274" r:id="rId10"/>
    <p:sldId id="275" r:id="rId11"/>
    <p:sldId id="277" r:id="rId12"/>
    <p:sldId id="276" r:id="rId13"/>
    <p:sldId id="278" r:id="rId14"/>
    <p:sldId id="283" r:id="rId15"/>
    <p:sldId id="281" r:id="rId16"/>
    <p:sldId id="282" r:id="rId17"/>
    <p:sldId id="284" r:id="rId18"/>
    <p:sldId id="285" r:id="rId19"/>
    <p:sldId id="288" r:id="rId20"/>
    <p:sldId id="286" r:id="rId21"/>
    <p:sldId id="279" r:id="rId22"/>
    <p:sldId id="287" r:id="rId23"/>
    <p:sldId id="28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F6FB7E8-2BFB-48E8-905C-226CB9020D93}">
          <p14:sldIdLst>
            <p14:sldId id="271"/>
            <p14:sldId id="269"/>
            <p14:sldId id="272"/>
            <p14:sldId id="273"/>
            <p14:sldId id="280"/>
            <p14:sldId id="274"/>
            <p14:sldId id="275"/>
            <p14:sldId id="277"/>
            <p14:sldId id="276"/>
            <p14:sldId id="278"/>
            <p14:sldId id="283"/>
            <p14:sldId id="281"/>
            <p14:sldId id="282"/>
            <p14:sldId id="284"/>
            <p14:sldId id="285"/>
            <p14:sldId id="288"/>
            <p14:sldId id="286"/>
            <p14:sldId id="279"/>
            <p14:sldId id="287"/>
            <p14:sldId id="289"/>
          </p14:sldIdLst>
        </p14:section>
      </p14:sectionLst>
    </p:ext>
    <p:ext uri="{EFAFB233-063F-42B5-8137-9DF3F51BA10A}">
      <p15:sldGuideLst xmlns:p15="http://schemas.microsoft.com/office/powerpoint/2012/main">
        <p15:guide id="1" orient="horz" pos="2251" userDrawn="1">
          <p15:clr>
            <a:srgbClr val="A4A3A4"/>
          </p15:clr>
        </p15:guide>
        <p15:guide id="2" pos="476" userDrawn="1">
          <p15:clr>
            <a:srgbClr val="A4A3A4"/>
          </p15:clr>
        </p15:guide>
        <p15:guide id="3" orient="horz" pos="436" userDrawn="1">
          <p15:clr>
            <a:srgbClr val="A4A3A4"/>
          </p15:clr>
        </p15:guide>
        <p15:guide id="4" orient="horz" pos="21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sha Kumar Bokka" initials="HKB" lastIdx="1" clrIdx="0">
    <p:extLst>
      <p:ext uri="{19B8F6BF-5375-455C-9EA6-DF929625EA0E}">
        <p15:presenceInfo xmlns:p15="http://schemas.microsoft.com/office/powerpoint/2012/main" userId="S::hkbokka@erce.energy::6874783f-491c-4765-b0e0-ed57ac235652" providerId="AD"/>
      </p:ext>
    </p:extLst>
  </p:cmAuthor>
  <p:cmAuthor id="2" name="Abel Thomas-Hy" initials="AT" lastIdx="1" clrIdx="1">
    <p:extLst>
      <p:ext uri="{19B8F6BF-5375-455C-9EA6-DF929625EA0E}">
        <p15:presenceInfo xmlns:p15="http://schemas.microsoft.com/office/powerpoint/2012/main" userId="S::athomashy@erce.energy::99daa19e-4432-40e3-985c-50657907264b" providerId="AD"/>
      </p:ext>
    </p:extLst>
  </p:cmAuthor>
  <p:cmAuthor id="3" name="Munish Kumar" initials="MK" lastIdx="2" clrIdx="2">
    <p:extLst>
      <p:ext uri="{19B8F6BF-5375-455C-9EA6-DF929625EA0E}">
        <p15:presenceInfo xmlns:p15="http://schemas.microsoft.com/office/powerpoint/2012/main" userId="S::mkumar@erce.energy::9ae06b6e-a1f0-45ab-b9ac-eebc010a947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FF"/>
    <a:srgbClr val="F672F6"/>
    <a:srgbClr val="FFFFFF"/>
    <a:srgbClr val="186967"/>
    <a:srgbClr val="195C5E"/>
    <a:srgbClr val="00609F"/>
    <a:srgbClr val="1B6967"/>
    <a:srgbClr val="552579"/>
    <a:srgbClr val="8396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110" d="100"/>
          <a:sy n="110" d="100"/>
        </p:scale>
        <p:origin x="1542" y="108"/>
      </p:cViewPr>
      <p:guideLst>
        <p:guide orient="horz" pos="2251"/>
        <p:guide pos="476"/>
        <p:guide orient="horz" pos="436"/>
        <p:guide orient="horz" pos="210"/>
      </p:guideLst>
    </p:cSldViewPr>
  </p:slideViewPr>
  <p:notesTextViewPr>
    <p:cViewPr>
      <p:scale>
        <a:sx n="1" d="1"/>
        <a:sy n="1" d="1"/>
      </p:scale>
      <p:origin x="0" y="0"/>
    </p:cViewPr>
  </p:notesTextViewPr>
  <p:notesViewPr>
    <p:cSldViewPr snapToGrid="0" showGuides="1">
      <p:cViewPr varScale="1">
        <p:scale>
          <a:sx n="122" d="100"/>
          <a:sy n="122" d="100"/>
        </p:scale>
        <p:origin x="321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E87F62-442C-499D-90B4-53A981E6AD32}"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SG"/>
        </a:p>
      </dgm:t>
    </dgm:pt>
    <dgm:pt modelId="{73F0655B-E359-432E-B84F-289CACEA55A3}">
      <dgm:prSet phldrT="[Text]"/>
      <dgm:spPr/>
      <dgm:t>
        <a:bodyPr/>
        <a:lstStyle/>
        <a:p>
          <a:r>
            <a:rPr lang="en-US" dirty="0"/>
            <a:t>Estimating Reserves</a:t>
          </a:r>
          <a:endParaRPr lang="en-SG" dirty="0"/>
        </a:p>
      </dgm:t>
    </dgm:pt>
    <dgm:pt modelId="{7F69D2D7-F534-4277-8236-94C53DEE62C3}" type="parTrans" cxnId="{2EDF38FA-8DE9-4B23-8339-2AA8BEC1E364}">
      <dgm:prSet/>
      <dgm:spPr/>
      <dgm:t>
        <a:bodyPr/>
        <a:lstStyle/>
        <a:p>
          <a:endParaRPr lang="en-SG"/>
        </a:p>
      </dgm:t>
    </dgm:pt>
    <dgm:pt modelId="{D78E660E-7326-4464-950C-169C8EA43199}" type="sibTrans" cxnId="{2EDF38FA-8DE9-4B23-8339-2AA8BEC1E364}">
      <dgm:prSet/>
      <dgm:spPr/>
      <dgm:t>
        <a:bodyPr/>
        <a:lstStyle/>
        <a:p>
          <a:endParaRPr lang="en-SG"/>
        </a:p>
      </dgm:t>
    </dgm:pt>
    <dgm:pt modelId="{CA8DBFC8-C587-48D6-B421-8F291F7AA4ED}">
      <dgm:prSet phldrT="[Text]"/>
      <dgm:spPr/>
      <dgm:t>
        <a:bodyPr/>
        <a:lstStyle/>
        <a:p>
          <a:r>
            <a:rPr lang="en-US" dirty="0"/>
            <a:t>Analogs</a:t>
          </a:r>
          <a:endParaRPr lang="en-SG" dirty="0"/>
        </a:p>
      </dgm:t>
    </dgm:pt>
    <dgm:pt modelId="{49C8D967-5892-4450-8503-8943B80A25F6}" type="parTrans" cxnId="{A8AEBBFC-2FE1-413D-95F5-4871D0F88D16}">
      <dgm:prSet/>
      <dgm:spPr/>
      <dgm:t>
        <a:bodyPr/>
        <a:lstStyle/>
        <a:p>
          <a:endParaRPr lang="en-SG"/>
        </a:p>
      </dgm:t>
    </dgm:pt>
    <dgm:pt modelId="{14AE6B4C-E14A-4D5D-9CDC-ACF35FB8993E}" type="sibTrans" cxnId="{A8AEBBFC-2FE1-413D-95F5-4871D0F88D16}">
      <dgm:prSet/>
      <dgm:spPr/>
      <dgm:t>
        <a:bodyPr/>
        <a:lstStyle/>
        <a:p>
          <a:endParaRPr lang="en-SG"/>
        </a:p>
      </dgm:t>
    </dgm:pt>
    <dgm:pt modelId="{2FD5F470-2066-438A-9383-A96CB5216F16}">
      <dgm:prSet phldrT="[Text]"/>
      <dgm:spPr/>
      <dgm:t>
        <a:bodyPr/>
        <a:lstStyle/>
        <a:p>
          <a:r>
            <a:rPr lang="en-US" dirty="0"/>
            <a:t>Early Field Life</a:t>
          </a:r>
          <a:endParaRPr lang="en-SG" dirty="0"/>
        </a:p>
      </dgm:t>
    </dgm:pt>
    <dgm:pt modelId="{ECACB803-3231-4181-BF58-CB6390E54766}" type="parTrans" cxnId="{B78C2CB2-787A-470D-AED6-318F673A5E83}">
      <dgm:prSet/>
      <dgm:spPr/>
      <dgm:t>
        <a:bodyPr/>
        <a:lstStyle/>
        <a:p>
          <a:endParaRPr lang="en-SG"/>
        </a:p>
      </dgm:t>
    </dgm:pt>
    <dgm:pt modelId="{8063AA01-ED37-454D-9808-2F4E9CA074F9}" type="sibTrans" cxnId="{B78C2CB2-787A-470D-AED6-318F673A5E83}">
      <dgm:prSet/>
      <dgm:spPr/>
      <dgm:t>
        <a:bodyPr/>
        <a:lstStyle/>
        <a:p>
          <a:endParaRPr lang="en-SG"/>
        </a:p>
      </dgm:t>
    </dgm:pt>
    <dgm:pt modelId="{D6496B73-2B3F-43C8-8B88-F63858683B30}">
      <dgm:prSet phldrT="[Text]"/>
      <dgm:spPr/>
      <dgm:t>
        <a:bodyPr/>
        <a:lstStyle/>
        <a:p>
          <a:r>
            <a:rPr lang="en-US" dirty="0"/>
            <a:t>Volumetric </a:t>
          </a:r>
          <a:endParaRPr lang="en-SG" dirty="0"/>
        </a:p>
      </dgm:t>
    </dgm:pt>
    <dgm:pt modelId="{B7682A45-04D6-45B6-90F5-DFCEB9E1F882}" type="parTrans" cxnId="{EA4C1F37-16A0-4849-92F4-F24A0A2D40EA}">
      <dgm:prSet/>
      <dgm:spPr/>
      <dgm:t>
        <a:bodyPr/>
        <a:lstStyle/>
        <a:p>
          <a:endParaRPr lang="en-SG"/>
        </a:p>
      </dgm:t>
    </dgm:pt>
    <dgm:pt modelId="{495BD54D-8A72-4F0D-8949-DFC245DA68AD}" type="sibTrans" cxnId="{EA4C1F37-16A0-4849-92F4-F24A0A2D40EA}">
      <dgm:prSet/>
      <dgm:spPr/>
      <dgm:t>
        <a:bodyPr/>
        <a:lstStyle/>
        <a:p>
          <a:endParaRPr lang="en-SG"/>
        </a:p>
      </dgm:t>
    </dgm:pt>
    <dgm:pt modelId="{0778F842-D45C-4955-8B61-83620C5D52AB}">
      <dgm:prSet phldrT="[Text]"/>
      <dgm:spPr/>
      <dgm:t>
        <a:bodyPr/>
        <a:lstStyle/>
        <a:p>
          <a:r>
            <a:rPr lang="en-US" dirty="0"/>
            <a:t>Early to Mid Field Life</a:t>
          </a:r>
          <a:endParaRPr lang="en-SG" dirty="0"/>
        </a:p>
      </dgm:t>
    </dgm:pt>
    <dgm:pt modelId="{7665B230-8B4D-4FFA-9B0D-20C869533E22}" type="parTrans" cxnId="{B5D89080-C507-43F0-9E2B-6205216D860B}">
      <dgm:prSet/>
      <dgm:spPr/>
      <dgm:t>
        <a:bodyPr/>
        <a:lstStyle/>
        <a:p>
          <a:endParaRPr lang="en-SG"/>
        </a:p>
      </dgm:t>
    </dgm:pt>
    <dgm:pt modelId="{D01B4E14-01D3-4B72-A868-F77C8955B699}" type="sibTrans" cxnId="{B5D89080-C507-43F0-9E2B-6205216D860B}">
      <dgm:prSet/>
      <dgm:spPr/>
      <dgm:t>
        <a:bodyPr/>
        <a:lstStyle/>
        <a:p>
          <a:endParaRPr lang="en-SG"/>
        </a:p>
      </dgm:t>
    </dgm:pt>
    <dgm:pt modelId="{ED7BE2C9-75DD-40FF-81EB-923F27FFCB69}">
      <dgm:prSet phldrT="[Text]"/>
      <dgm:spPr/>
      <dgm:t>
        <a:bodyPr/>
        <a:lstStyle/>
        <a:p>
          <a:r>
            <a:rPr lang="en-US" dirty="0"/>
            <a:t>Material Balance</a:t>
          </a:r>
          <a:endParaRPr lang="en-SG" dirty="0"/>
        </a:p>
      </dgm:t>
    </dgm:pt>
    <dgm:pt modelId="{D356F71E-6ABE-4E31-8E98-FA3CC6F1304B}" type="parTrans" cxnId="{41B799AA-8E5E-42CB-A1CE-A5379D8A3618}">
      <dgm:prSet/>
      <dgm:spPr/>
      <dgm:t>
        <a:bodyPr/>
        <a:lstStyle/>
        <a:p>
          <a:endParaRPr lang="en-SG"/>
        </a:p>
      </dgm:t>
    </dgm:pt>
    <dgm:pt modelId="{E4355599-F474-49F6-8206-ABBB26AED46A}" type="sibTrans" cxnId="{41B799AA-8E5E-42CB-A1CE-A5379D8A3618}">
      <dgm:prSet/>
      <dgm:spPr/>
      <dgm:t>
        <a:bodyPr/>
        <a:lstStyle/>
        <a:p>
          <a:endParaRPr lang="en-SG"/>
        </a:p>
      </dgm:t>
    </dgm:pt>
    <dgm:pt modelId="{C95BDA1D-B8FC-4055-99F8-E70F9ACB370E}">
      <dgm:prSet phldrT="[Text]"/>
      <dgm:spPr/>
      <dgm:t>
        <a:bodyPr/>
        <a:lstStyle/>
        <a:p>
          <a:r>
            <a:rPr lang="en-US" dirty="0"/>
            <a:t>Decline Curve Analysis</a:t>
          </a:r>
          <a:endParaRPr lang="en-SG" dirty="0"/>
        </a:p>
      </dgm:t>
    </dgm:pt>
    <dgm:pt modelId="{E638B23D-AF02-4A9A-9453-99383D777F6E}" type="parTrans" cxnId="{3AB2D29D-3B59-470C-9798-25D3399803C8}">
      <dgm:prSet/>
      <dgm:spPr/>
      <dgm:t>
        <a:bodyPr/>
        <a:lstStyle/>
        <a:p>
          <a:endParaRPr lang="en-SG"/>
        </a:p>
      </dgm:t>
    </dgm:pt>
    <dgm:pt modelId="{600FB645-CC13-4BAD-BDCD-3E5FE49BF736}" type="sibTrans" cxnId="{3AB2D29D-3B59-470C-9798-25D3399803C8}">
      <dgm:prSet/>
      <dgm:spPr/>
      <dgm:t>
        <a:bodyPr/>
        <a:lstStyle/>
        <a:p>
          <a:endParaRPr lang="en-SG"/>
        </a:p>
      </dgm:t>
    </dgm:pt>
    <dgm:pt modelId="{C89469C1-B49E-4036-B005-E898A99FAB86}">
      <dgm:prSet phldrT="[Text]"/>
      <dgm:spPr/>
      <dgm:t>
        <a:bodyPr/>
        <a:lstStyle/>
        <a:p>
          <a:r>
            <a:rPr lang="en-US" dirty="0"/>
            <a:t>Late Field Life</a:t>
          </a:r>
          <a:endParaRPr lang="en-SG" dirty="0"/>
        </a:p>
      </dgm:t>
    </dgm:pt>
    <dgm:pt modelId="{FA710985-7FF0-4EA6-ACF4-D63D6272C7C8}" type="parTrans" cxnId="{94F87C96-D396-47B1-93C4-76FDF1FC9BF2}">
      <dgm:prSet/>
      <dgm:spPr/>
      <dgm:t>
        <a:bodyPr/>
        <a:lstStyle/>
        <a:p>
          <a:endParaRPr lang="en-SG"/>
        </a:p>
      </dgm:t>
    </dgm:pt>
    <dgm:pt modelId="{D819F79D-4671-48A7-83BF-EEBE61CB18C5}" type="sibTrans" cxnId="{94F87C96-D396-47B1-93C4-76FDF1FC9BF2}">
      <dgm:prSet/>
      <dgm:spPr/>
      <dgm:t>
        <a:bodyPr/>
        <a:lstStyle/>
        <a:p>
          <a:endParaRPr lang="en-SG"/>
        </a:p>
      </dgm:t>
    </dgm:pt>
    <dgm:pt modelId="{FA18D67E-5ACD-4FDD-AA0B-0EC91D2E92A2}">
      <dgm:prSet phldrT="[Text]"/>
      <dgm:spPr/>
      <dgm:t>
        <a:bodyPr/>
        <a:lstStyle/>
        <a:p>
          <a:r>
            <a:rPr lang="en-US" dirty="0"/>
            <a:t>Numerical Reservoir Simulation</a:t>
          </a:r>
          <a:endParaRPr lang="en-SG" dirty="0"/>
        </a:p>
      </dgm:t>
    </dgm:pt>
    <dgm:pt modelId="{0480114F-4206-47FA-95D0-B796A31057A7}" type="parTrans" cxnId="{4FB90395-B329-4E11-8E4F-343D1929EECF}">
      <dgm:prSet/>
      <dgm:spPr/>
      <dgm:t>
        <a:bodyPr/>
        <a:lstStyle/>
        <a:p>
          <a:endParaRPr lang="en-SG"/>
        </a:p>
      </dgm:t>
    </dgm:pt>
    <dgm:pt modelId="{9CDF3416-AC65-4F4F-B95D-7B71BF05D936}" type="sibTrans" cxnId="{4FB90395-B329-4E11-8E4F-343D1929EECF}">
      <dgm:prSet/>
      <dgm:spPr/>
      <dgm:t>
        <a:bodyPr/>
        <a:lstStyle/>
        <a:p>
          <a:endParaRPr lang="en-SG"/>
        </a:p>
      </dgm:t>
    </dgm:pt>
    <dgm:pt modelId="{618537D0-ED31-4384-A6D7-4C127A857CAC}">
      <dgm:prSet phldrT="[Text]"/>
      <dgm:spPr/>
      <dgm:t>
        <a:bodyPr/>
        <a:lstStyle/>
        <a:p>
          <a:r>
            <a:rPr lang="en-US" dirty="0"/>
            <a:t>Late Field Life</a:t>
          </a:r>
          <a:endParaRPr lang="en-SG" dirty="0"/>
        </a:p>
      </dgm:t>
    </dgm:pt>
    <dgm:pt modelId="{3E147831-613B-48FD-8B9E-5742B98EA547}" type="parTrans" cxnId="{0101BFC4-1348-48FD-A06B-76CC7C26CC2B}">
      <dgm:prSet/>
      <dgm:spPr/>
      <dgm:t>
        <a:bodyPr/>
        <a:lstStyle/>
        <a:p>
          <a:endParaRPr lang="en-SG"/>
        </a:p>
      </dgm:t>
    </dgm:pt>
    <dgm:pt modelId="{F1CAE277-4F70-49D8-99A2-60D164927444}" type="sibTrans" cxnId="{0101BFC4-1348-48FD-A06B-76CC7C26CC2B}">
      <dgm:prSet/>
      <dgm:spPr/>
      <dgm:t>
        <a:bodyPr/>
        <a:lstStyle/>
        <a:p>
          <a:endParaRPr lang="en-SG"/>
        </a:p>
      </dgm:t>
    </dgm:pt>
    <dgm:pt modelId="{E49E86AF-A0D3-4FD7-B124-6DC76A2B1B1B}">
      <dgm:prSet phldrT="[Text]"/>
      <dgm:spPr/>
      <dgm:t>
        <a:bodyPr/>
        <a:lstStyle/>
        <a:p>
          <a:r>
            <a:rPr lang="en-US" dirty="0"/>
            <a:t>Late Field Life</a:t>
          </a:r>
          <a:endParaRPr lang="en-SG" dirty="0"/>
        </a:p>
      </dgm:t>
    </dgm:pt>
    <dgm:pt modelId="{D0940678-1677-4B57-BFD0-403FC3EFCD24}" type="parTrans" cxnId="{85C44780-F2B0-4F2F-9CEA-FE9F6B8616B4}">
      <dgm:prSet/>
      <dgm:spPr/>
      <dgm:t>
        <a:bodyPr/>
        <a:lstStyle/>
        <a:p>
          <a:endParaRPr lang="en-SG"/>
        </a:p>
      </dgm:t>
    </dgm:pt>
    <dgm:pt modelId="{17C9D371-DC24-4505-8161-BB7B256EF3C3}" type="sibTrans" cxnId="{85C44780-F2B0-4F2F-9CEA-FE9F6B8616B4}">
      <dgm:prSet/>
      <dgm:spPr/>
      <dgm:t>
        <a:bodyPr/>
        <a:lstStyle/>
        <a:p>
          <a:endParaRPr lang="en-SG"/>
        </a:p>
      </dgm:t>
    </dgm:pt>
    <dgm:pt modelId="{A53FB143-589C-47E7-A354-562D6B8213D4}" type="pres">
      <dgm:prSet presAssocID="{50E87F62-442C-499D-90B4-53A981E6AD32}" presName="diagram" presStyleCnt="0">
        <dgm:presLayoutVars>
          <dgm:chPref val="1"/>
          <dgm:dir/>
          <dgm:animOne val="branch"/>
          <dgm:animLvl val="lvl"/>
          <dgm:resizeHandles val="exact"/>
        </dgm:presLayoutVars>
      </dgm:prSet>
      <dgm:spPr/>
    </dgm:pt>
    <dgm:pt modelId="{4F628DE4-87F3-4139-98ED-5A502402418B}" type="pres">
      <dgm:prSet presAssocID="{73F0655B-E359-432E-B84F-289CACEA55A3}" presName="root1" presStyleCnt="0"/>
      <dgm:spPr/>
    </dgm:pt>
    <dgm:pt modelId="{A4666C2A-E897-4B64-A0FB-E286864E2E1C}" type="pres">
      <dgm:prSet presAssocID="{73F0655B-E359-432E-B84F-289CACEA55A3}" presName="LevelOneTextNode" presStyleLbl="node0" presStyleIdx="0" presStyleCnt="1">
        <dgm:presLayoutVars>
          <dgm:chPref val="3"/>
        </dgm:presLayoutVars>
      </dgm:prSet>
      <dgm:spPr/>
    </dgm:pt>
    <dgm:pt modelId="{AE108F5A-0EC3-415F-85A9-91BBC8B42445}" type="pres">
      <dgm:prSet presAssocID="{73F0655B-E359-432E-B84F-289CACEA55A3}" presName="level2hierChild" presStyleCnt="0"/>
      <dgm:spPr/>
    </dgm:pt>
    <dgm:pt modelId="{C5FC4157-61C3-4BBE-9A3F-28B63C15FD1B}" type="pres">
      <dgm:prSet presAssocID="{49C8D967-5892-4450-8503-8943B80A25F6}" presName="conn2-1" presStyleLbl="parChTrans1D2" presStyleIdx="0" presStyleCnt="5"/>
      <dgm:spPr/>
    </dgm:pt>
    <dgm:pt modelId="{EF8EFC91-BA2E-413D-8A0A-894B434E8AA8}" type="pres">
      <dgm:prSet presAssocID="{49C8D967-5892-4450-8503-8943B80A25F6}" presName="connTx" presStyleLbl="parChTrans1D2" presStyleIdx="0" presStyleCnt="5"/>
      <dgm:spPr/>
    </dgm:pt>
    <dgm:pt modelId="{8AB21682-AC9A-4619-BD69-ABEA1F2C9289}" type="pres">
      <dgm:prSet presAssocID="{CA8DBFC8-C587-48D6-B421-8F291F7AA4ED}" presName="root2" presStyleCnt="0"/>
      <dgm:spPr/>
    </dgm:pt>
    <dgm:pt modelId="{378874B2-A6E0-479C-A05A-70334E460022}" type="pres">
      <dgm:prSet presAssocID="{CA8DBFC8-C587-48D6-B421-8F291F7AA4ED}" presName="LevelTwoTextNode" presStyleLbl="node2" presStyleIdx="0" presStyleCnt="5">
        <dgm:presLayoutVars>
          <dgm:chPref val="3"/>
        </dgm:presLayoutVars>
      </dgm:prSet>
      <dgm:spPr/>
    </dgm:pt>
    <dgm:pt modelId="{624FD296-0E65-4581-AB9D-FBC815E76498}" type="pres">
      <dgm:prSet presAssocID="{CA8DBFC8-C587-48D6-B421-8F291F7AA4ED}" presName="level3hierChild" presStyleCnt="0"/>
      <dgm:spPr/>
    </dgm:pt>
    <dgm:pt modelId="{BB07FBD1-7B9A-49D8-83A9-3B91CD9177FF}" type="pres">
      <dgm:prSet presAssocID="{ECACB803-3231-4181-BF58-CB6390E54766}" presName="conn2-1" presStyleLbl="parChTrans1D3" presStyleIdx="0" presStyleCnt="5"/>
      <dgm:spPr/>
    </dgm:pt>
    <dgm:pt modelId="{7DF7356A-4B76-497C-B7DE-DFA5F7ACDFE2}" type="pres">
      <dgm:prSet presAssocID="{ECACB803-3231-4181-BF58-CB6390E54766}" presName="connTx" presStyleLbl="parChTrans1D3" presStyleIdx="0" presStyleCnt="5"/>
      <dgm:spPr/>
    </dgm:pt>
    <dgm:pt modelId="{15B23441-2968-458A-9258-65C2CA13028A}" type="pres">
      <dgm:prSet presAssocID="{2FD5F470-2066-438A-9383-A96CB5216F16}" presName="root2" presStyleCnt="0"/>
      <dgm:spPr/>
    </dgm:pt>
    <dgm:pt modelId="{6353B0DC-8771-4029-8F70-17718350C458}" type="pres">
      <dgm:prSet presAssocID="{2FD5F470-2066-438A-9383-A96CB5216F16}" presName="LevelTwoTextNode" presStyleLbl="node3" presStyleIdx="0" presStyleCnt="5">
        <dgm:presLayoutVars>
          <dgm:chPref val="3"/>
        </dgm:presLayoutVars>
      </dgm:prSet>
      <dgm:spPr/>
    </dgm:pt>
    <dgm:pt modelId="{9AEC58D1-F999-4DBB-AB36-3B87EF35C9FE}" type="pres">
      <dgm:prSet presAssocID="{2FD5F470-2066-438A-9383-A96CB5216F16}" presName="level3hierChild" presStyleCnt="0"/>
      <dgm:spPr/>
    </dgm:pt>
    <dgm:pt modelId="{5B055545-AE14-447B-80E0-A6885FE3C069}" type="pres">
      <dgm:prSet presAssocID="{B7682A45-04D6-45B6-90F5-DFCEB9E1F882}" presName="conn2-1" presStyleLbl="parChTrans1D2" presStyleIdx="1" presStyleCnt="5"/>
      <dgm:spPr/>
    </dgm:pt>
    <dgm:pt modelId="{4C56593D-FEAA-49EC-A82B-99BB446ED327}" type="pres">
      <dgm:prSet presAssocID="{B7682A45-04D6-45B6-90F5-DFCEB9E1F882}" presName="connTx" presStyleLbl="parChTrans1D2" presStyleIdx="1" presStyleCnt="5"/>
      <dgm:spPr/>
    </dgm:pt>
    <dgm:pt modelId="{1D058666-D969-479A-A2AD-7F44A51EAA4C}" type="pres">
      <dgm:prSet presAssocID="{D6496B73-2B3F-43C8-8B88-F63858683B30}" presName="root2" presStyleCnt="0"/>
      <dgm:spPr/>
    </dgm:pt>
    <dgm:pt modelId="{A3ED9462-9485-426E-96DD-0C7346C474C9}" type="pres">
      <dgm:prSet presAssocID="{D6496B73-2B3F-43C8-8B88-F63858683B30}" presName="LevelTwoTextNode" presStyleLbl="node2" presStyleIdx="1" presStyleCnt="5">
        <dgm:presLayoutVars>
          <dgm:chPref val="3"/>
        </dgm:presLayoutVars>
      </dgm:prSet>
      <dgm:spPr/>
    </dgm:pt>
    <dgm:pt modelId="{61ACD6E4-1589-4E92-9121-F2DBF2CEA3CC}" type="pres">
      <dgm:prSet presAssocID="{D6496B73-2B3F-43C8-8B88-F63858683B30}" presName="level3hierChild" presStyleCnt="0"/>
      <dgm:spPr/>
    </dgm:pt>
    <dgm:pt modelId="{8381E792-CA8C-4324-943E-D2462CF9EE71}" type="pres">
      <dgm:prSet presAssocID="{7665B230-8B4D-4FFA-9B0D-20C869533E22}" presName="conn2-1" presStyleLbl="parChTrans1D3" presStyleIdx="1" presStyleCnt="5"/>
      <dgm:spPr/>
    </dgm:pt>
    <dgm:pt modelId="{CC0987DE-84BC-47B4-BA1D-ABA3202F0253}" type="pres">
      <dgm:prSet presAssocID="{7665B230-8B4D-4FFA-9B0D-20C869533E22}" presName="connTx" presStyleLbl="parChTrans1D3" presStyleIdx="1" presStyleCnt="5"/>
      <dgm:spPr/>
    </dgm:pt>
    <dgm:pt modelId="{6CEE1604-AD14-4662-856F-D75DCA228509}" type="pres">
      <dgm:prSet presAssocID="{0778F842-D45C-4955-8B61-83620C5D52AB}" presName="root2" presStyleCnt="0"/>
      <dgm:spPr/>
    </dgm:pt>
    <dgm:pt modelId="{9812A509-8CEF-403F-A530-5245C61A7697}" type="pres">
      <dgm:prSet presAssocID="{0778F842-D45C-4955-8B61-83620C5D52AB}" presName="LevelTwoTextNode" presStyleLbl="node3" presStyleIdx="1" presStyleCnt="5">
        <dgm:presLayoutVars>
          <dgm:chPref val="3"/>
        </dgm:presLayoutVars>
      </dgm:prSet>
      <dgm:spPr/>
    </dgm:pt>
    <dgm:pt modelId="{771A9F0B-56BA-4FA9-9D00-17D4C5BAEAB6}" type="pres">
      <dgm:prSet presAssocID="{0778F842-D45C-4955-8B61-83620C5D52AB}" presName="level3hierChild" presStyleCnt="0"/>
      <dgm:spPr/>
    </dgm:pt>
    <dgm:pt modelId="{5A9ED03B-EFE5-4A2A-BC0A-EF0968EA1E7E}" type="pres">
      <dgm:prSet presAssocID="{D356F71E-6ABE-4E31-8E98-FA3CC6F1304B}" presName="conn2-1" presStyleLbl="parChTrans1D2" presStyleIdx="2" presStyleCnt="5"/>
      <dgm:spPr/>
    </dgm:pt>
    <dgm:pt modelId="{50732124-B7B1-4E79-99A5-18532BD94CDE}" type="pres">
      <dgm:prSet presAssocID="{D356F71E-6ABE-4E31-8E98-FA3CC6F1304B}" presName="connTx" presStyleLbl="parChTrans1D2" presStyleIdx="2" presStyleCnt="5"/>
      <dgm:spPr/>
    </dgm:pt>
    <dgm:pt modelId="{2516C2F6-3A28-4768-AEF7-7C7CB8242389}" type="pres">
      <dgm:prSet presAssocID="{ED7BE2C9-75DD-40FF-81EB-923F27FFCB69}" presName="root2" presStyleCnt="0"/>
      <dgm:spPr/>
    </dgm:pt>
    <dgm:pt modelId="{A682BCBF-75A9-4462-B6F1-FDD306D2146C}" type="pres">
      <dgm:prSet presAssocID="{ED7BE2C9-75DD-40FF-81EB-923F27FFCB69}" presName="LevelTwoTextNode" presStyleLbl="node2" presStyleIdx="2" presStyleCnt="5">
        <dgm:presLayoutVars>
          <dgm:chPref val="3"/>
        </dgm:presLayoutVars>
      </dgm:prSet>
      <dgm:spPr/>
    </dgm:pt>
    <dgm:pt modelId="{04372596-B5BB-472E-9885-B85C340DCCD8}" type="pres">
      <dgm:prSet presAssocID="{ED7BE2C9-75DD-40FF-81EB-923F27FFCB69}" presName="level3hierChild" presStyleCnt="0"/>
      <dgm:spPr/>
    </dgm:pt>
    <dgm:pt modelId="{723B0FBE-9AB5-4871-A8C5-84B44EE9E56F}" type="pres">
      <dgm:prSet presAssocID="{FA710985-7FF0-4EA6-ACF4-D63D6272C7C8}" presName="conn2-1" presStyleLbl="parChTrans1D3" presStyleIdx="2" presStyleCnt="5"/>
      <dgm:spPr/>
    </dgm:pt>
    <dgm:pt modelId="{FFC56B50-B4FB-46D5-8443-6B5468D003C0}" type="pres">
      <dgm:prSet presAssocID="{FA710985-7FF0-4EA6-ACF4-D63D6272C7C8}" presName="connTx" presStyleLbl="parChTrans1D3" presStyleIdx="2" presStyleCnt="5"/>
      <dgm:spPr/>
    </dgm:pt>
    <dgm:pt modelId="{B5E4A76E-8943-4501-8160-6E821350564C}" type="pres">
      <dgm:prSet presAssocID="{C89469C1-B49E-4036-B005-E898A99FAB86}" presName="root2" presStyleCnt="0"/>
      <dgm:spPr/>
    </dgm:pt>
    <dgm:pt modelId="{D4200128-1378-457E-B420-B3FBC7C1DBA6}" type="pres">
      <dgm:prSet presAssocID="{C89469C1-B49E-4036-B005-E898A99FAB86}" presName="LevelTwoTextNode" presStyleLbl="node3" presStyleIdx="2" presStyleCnt="5">
        <dgm:presLayoutVars>
          <dgm:chPref val="3"/>
        </dgm:presLayoutVars>
      </dgm:prSet>
      <dgm:spPr/>
    </dgm:pt>
    <dgm:pt modelId="{ED60196C-0956-4C8D-8ED7-19268971948A}" type="pres">
      <dgm:prSet presAssocID="{C89469C1-B49E-4036-B005-E898A99FAB86}" presName="level3hierChild" presStyleCnt="0"/>
      <dgm:spPr/>
    </dgm:pt>
    <dgm:pt modelId="{B1D704C5-7656-48DB-8F5B-89C812269087}" type="pres">
      <dgm:prSet presAssocID="{E638B23D-AF02-4A9A-9453-99383D777F6E}" presName="conn2-1" presStyleLbl="parChTrans1D2" presStyleIdx="3" presStyleCnt="5"/>
      <dgm:spPr/>
    </dgm:pt>
    <dgm:pt modelId="{7811A828-2396-4C58-8944-3E0324036ED2}" type="pres">
      <dgm:prSet presAssocID="{E638B23D-AF02-4A9A-9453-99383D777F6E}" presName="connTx" presStyleLbl="parChTrans1D2" presStyleIdx="3" presStyleCnt="5"/>
      <dgm:spPr/>
    </dgm:pt>
    <dgm:pt modelId="{12E72165-56F7-476F-BD0D-73C6476C7171}" type="pres">
      <dgm:prSet presAssocID="{C95BDA1D-B8FC-4055-99F8-E70F9ACB370E}" presName="root2" presStyleCnt="0"/>
      <dgm:spPr/>
    </dgm:pt>
    <dgm:pt modelId="{5C363343-B5C0-4FA4-BD4B-BEFFF885F317}" type="pres">
      <dgm:prSet presAssocID="{C95BDA1D-B8FC-4055-99F8-E70F9ACB370E}" presName="LevelTwoTextNode" presStyleLbl="node2" presStyleIdx="3" presStyleCnt="5">
        <dgm:presLayoutVars>
          <dgm:chPref val="3"/>
        </dgm:presLayoutVars>
      </dgm:prSet>
      <dgm:spPr/>
    </dgm:pt>
    <dgm:pt modelId="{ED888E9E-0B5A-474F-AB71-CBC2CDF85AAB}" type="pres">
      <dgm:prSet presAssocID="{C95BDA1D-B8FC-4055-99F8-E70F9ACB370E}" presName="level3hierChild" presStyleCnt="0"/>
      <dgm:spPr/>
    </dgm:pt>
    <dgm:pt modelId="{1AE36EFD-7E4E-4EA4-8C8E-8D3D753B28F6}" type="pres">
      <dgm:prSet presAssocID="{3E147831-613B-48FD-8B9E-5742B98EA547}" presName="conn2-1" presStyleLbl="parChTrans1D3" presStyleIdx="3" presStyleCnt="5"/>
      <dgm:spPr/>
    </dgm:pt>
    <dgm:pt modelId="{57F7AFF4-D3A4-4889-807F-F7ABC90E5E22}" type="pres">
      <dgm:prSet presAssocID="{3E147831-613B-48FD-8B9E-5742B98EA547}" presName="connTx" presStyleLbl="parChTrans1D3" presStyleIdx="3" presStyleCnt="5"/>
      <dgm:spPr/>
    </dgm:pt>
    <dgm:pt modelId="{EE0FECB8-34CA-457D-A6C0-DEC338DAA929}" type="pres">
      <dgm:prSet presAssocID="{618537D0-ED31-4384-A6D7-4C127A857CAC}" presName="root2" presStyleCnt="0"/>
      <dgm:spPr/>
    </dgm:pt>
    <dgm:pt modelId="{3F971D14-B559-4B04-ACDC-E7409427FAA9}" type="pres">
      <dgm:prSet presAssocID="{618537D0-ED31-4384-A6D7-4C127A857CAC}" presName="LevelTwoTextNode" presStyleLbl="node3" presStyleIdx="3" presStyleCnt="5">
        <dgm:presLayoutVars>
          <dgm:chPref val="3"/>
        </dgm:presLayoutVars>
      </dgm:prSet>
      <dgm:spPr/>
    </dgm:pt>
    <dgm:pt modelId="{549DDC93-EAEF-4591-A980-4E6AB4255870}" type="pres">
      <dgm:prSet presAssocID="{618537D0-ED31-4384-A6D7-4C127A857CAC}" presName="level3hierChild" presStyleCnt="0"/>
      <dgm:spPr/>
    </dgm:pt>
    <dgm:pt modelId="{C9BBAA5D-ADD8-4417-8699-9714BFC93409}" type="pres">
      <dgm:prSet presAssocID="{0480114F-4206-47FA-95D0-B796A31057A7}" presName="conn2-1" presStyleLbl="parChTrans1D2" presStyleIdx="4" presStyleCnt="5"/>
      <dgm:spPr/>
    </dgm:pt>
    <dgm:pt modelId="{6ED79C35-3D76-44D5-B3AE-C9E272E9071D}" type="pres">
      <dgm:prSet presAssocID="{0480114F-4206-47FA-95D0-B796A31057A7}" presName="connTx" presStyleLbl="parChTrans1D2" presStyleIdx="4" presStyleCnt="5"/>
      <dgm:spPr/>
    </dgm:pt>
    <dgm:pt modelId="{A4B4F637-4E60-453D-87F2-AFECD13A4A7F}" type="pres">
      <dgm:prSet presAssocID="{FA18D67E-5ACD-4FDD-AA0B-0EC91D2E92A2}" presName="root2" presStyleCnt="0"/>
      <dgm:spPr/>
    </dgm:pt>
    <dgm:pt modelId="{F269798C-CFBA-4ECA-8093-8FADE50F548E}" type="pres">
      <dgm:prSet presAssocID="{FA18D67E-5ACD-4FDD-AA0B-0EC91D2E92A2}" presName="LevelTwoTextNode" presStyleLbl="node2" presStyleIdx="4" presStyleCnt="5">
        <dgm:presLayoutVars>
          <dgm:chPref val="3"/>
        </dgm:presLayoutVars>
      </dgm:prSet>
      <dgm:spPr/>
    </dgm:pt>
    <dgm:pt modelId="{5191AF59-1F81-4317-91E5-3B9D74F22B03}" type="pres">
      <dgm:prSet presAssocID="{FA18D67E-5ACD-4FDD-AA0B-0EC91D2E92A2}" presName="level3hierChild" presStyleCnt="0"/>
      <dgm:spPr/>
    </dgm:pt>
    <dgm:pt modelId="{EE89AFC2-EB11-4157-8200-C27303AB4FD9}" type="pres">
      <dgm:prSet presAssocID="{D0940678-1677-4B57-BFD0-403FC3EFCD24}" presName="conn2-1" presStyleLbl="parChTrans1D3" presStyleIdx="4" presStyleCnt="5"/>
      <dgm:spPr/>
    </dgm:pt>
    <dgm:pt modelId="{B2B6A024-F6A9-48C1-A36E-13D6F2DE6DB3}" type="pres">
      <dgm:prSet presAssocID="{D0940678-1677-4B57-BFD0-403FC3EFCD24}" presName="connTx" presStyleLbl="parChTrans1D3" presStyleIdx="4" presStyleCnt="5"/>
      <dgm:spPr/>
    </dgm:pt>
    <dgm:pt modelId="{ED3BBC3D-930D-4035-9052-BB41F35F0605}" type="pres">
      <dgm:prSet presAssocID="{E49E86AF-A0D3-4FD7-B124-6DC76A2B1B1B}" presName="root2" presStyleCnt="0"/>
      <dgm:spPr/>
    </dgm:pt>
    <dgm:pt modelId="{17AC34C3-E480-48C0-A1A6-EE4DDA1FD216}" type="pres">
      <dgm:prSet presAssocID="{E49E86AF-A0D3-4FD7-B124-6DC76A2B1B1B}" presName="LevelTwoTextNode" presStyleLbl="node3" presStyleIdx="4" presStyleCnt="5">
        <dgm:presLayoutVars>
          <dgm:chPref val="3"/>
        </dgm:presLayoutVars>
      </dgm:prSet>
      <dgm:spPr/>
    </dgm:pt>
    <dgm:pt modelId="{20BCA189-EB42-4004-80AE-B0A13C0D07AE}" type="pres">
      <dgm:prSet presAssocID="{E49E86AF-A0D3-4FD7-B124-6DC76A2B1B1B}" presName="level3hierChild" presStyleCnt="0"/>
      <dgm:spPr/>
    </dgm:pt>
  </dgm:ptLst>
  <dgm:cxnLst>
    <dgm:cxn modelId="{18E43301-2FA3-4906-82D7-9B77E9D794F8}" type="presOf" srcId="{ED7BE2C9-75DD-40FF-81EB-923F27FFCB69}" destId="{A682BCBF-75A9-4462-B6F1-FDD306D2146C}" srcOrd="0" destOrd="0" presId="urn:microsoft.com/office/officeart/2005/8/layout/hierarchy2"/>
    <dgm:cxn modelId="{21BAA304-933D-4FC3-A436-EBF7A24221C3}" type="presOf" srcId="{73F0655B-E359-432E-B84F-289CACEA55A3}" destId="{A4666C2A-E897-4B64-A0FB-E286864E2E1C}" srcOrd="0" destOrd="0" presId="urn:microsoft.com/office/officeart/2005/8/layout/hierarchy2"/>
    <dgm:cxn modelId="{C7008722-46A2-45DA-B126-A5108EDB7655}" type="presOf" srcId="{3E147831-613B-48FD-8B9E-5742B98EA547}" destId="{57F7AFF4-D3A4-4889-807F-F7ABC90E5E22}" srcOrd="1" destOrd="0" presId="urn:microsoft.com/office/officeart/2005/8/layout/hierarchy2"/>
    <dgm:cxn modelId="{9A70E926-2C9A-4820-919D-F312DBF94A44}" type="presOf" srcId="{7665B230-8B4D-4FFA-9B0D-20C869533E22}" destId="{CC0987DE-84BC-47B4-BA1D-ABA3202F0253}" srcOrd="1" destOrd="0" presId="urn:microsoft.com/office/officeart/2005/8/layout/hierarchy2"/>
    <dgm:cxn modelId="{F704802C-FBF0-445A-AB56-3817AA3CABAB}" type="presOf" srcId="{C89469C1-B49E-4036-B005-E898A99FAB86}" destId="{D4200128-1378-457E-B420-B3FBC7C1DBA6}" srcOrd="0" destOrd="0" presId="urn:microsoft.com/office/officeart/2005/8/layout/hierarchy2"/>
    <dgm:cxn modelId="{EA4C1F37-16A0-4849-92F4-F24A0A2D40EA}" srcId="{73F0655B-E359-432E-B84F-289CACEA55A3}" destId="{D6496B73-2B3F-43C8-8B88-F63858683B30}" srcOrd="1" destOrd="0" parTransId="{B7682A45-04D6-45B6-90F5-DFCEB9E1F882}" sibTransId="{495BD54D-8A72-4F0D-8949-DFC245DA68AD}"/>
    <dgm:cxn modelId="{1B286838-4ED7-4BCF-B7E4-0FD0E582869F}" type="presOf" srcId="{B7682A45-04D6-45B6-90F5-DFCEB9E1F882}" destId="{4C56593D-FEAA-49EC-A82B-99BB446ED327}" srcOrd="1" destOrd="0" presId="urn:microsoft.com/office/officeart/2005/8/layout/hierarchy2"/>
    <dgm:cxn modelId="{9107E33A-42EB-4426-9B63-5C1C8DE8C74B}" type="presOf" srcId="{CA8DBFC8-C587-48D6-B421-8F291F7AA4ED}" destId="{378874B2-A6E0-479C-A05A-70334E460022}" srcOrd="0" destOrd="0" presId="urn:microsoft.com/office/officeart/2005/8/layout/hierarchy2"/>
    <dgm:cxn modelId="{94F5363F-F079-4985-9B45-71E20CD9CD9C}" type="presOf" srcId="{7665B230-8B4D-4FFA-9B0D-20C869533E22}" destId="{8381E792-CA8C-4324-943E-D2462CF9EE71}" srcOrd="0" destOrd="0" presId="urn:microsoft.com/office/officeart/2005/8/layout/hierarchy2"/>
    <dgm:cxn modelId="{FC350D5D-FE49-47CB-B5A1-53272735774F}" type="presOf" srcId="{3E147831-613B-48FD-8B9E-5742B98EA547}" destId="{1AE36EFD-7E4E-4EA4-8C8E-8D3D753B28F6}" srcOrd="0" destOrd="0" presId="urn:microsoft.com/office/officeart/2005/8/layout/hierarchy2"/>
    <dgm:cxn modelId="{B9A15241-A7EE-450C-84BD-0D04EA8265FE}" type="presOf" srcId="{D0940678-1677-4B57-BFD0-403FC3EFCD24}" destId="{EE89AFC2-EB11-4157-8200-C27303AB4FD9}" srcOrd="0" destOrd="0" presId="urn:microsoft.com/office/officeart/2005/8/layout/hierarchy2"/>
    <dgm:cxn modelId="{E29A4244-ABD5-4EAE-BDCF-90B730DF5BE7}" type="presOf" srcId="{FA710985-7FF0-4EA6-ACF4-D63D6272C7C8}" destId="{723B0FBE-9AB5-4871-A8C5-84B44EE9E56F}" srcOrd="0" destOrd="0" presId="urn:microsoft.com/office/officeart/2005/8/layout/hierarchy2"/>
    <dgm:cxn modelId="{0A61756E-9057-41B0-A4EC-08C15FA02916}" type="presOf" srcId="{0778F842-D45C-4955-8B61-83620C5D52AB}" destId="{9812A509-8CEF-403F-A530-5245C61A7697}" srcOrd="0" destOrd="0" presId="urn:microsoft.com/office/officeart/2005/8/layout/hierarchy2"/>
    <dgm:cxn modelId="{F5B58772-5A33-4603-A7D9-156DE5CD865C}" type="presOf" srcId="{E638B23D-AF02-4A9A-9453-99383D777F6E}" destId="{B1D704C5-7656-48DB-8F5B-89C812269087}" srcOrd="0" destOrd="0" presId="urn:microsoft.com/office/officeart/2005/8/layout/hierarchy2"/>
    <dgm:cxn modelId="{C4002C56-80DA-43ED-AC73-FE20E1CC17F4}" type="presOf" srcId="{49C8D967-5892-4450-8503-8943B80A25F6}" destId="{C5FC4157-61C3-4BBE-9A3F-28B63C15FD1B}" srcOrd="0" destOrd="0" presId="urn:microsoft.com/office/officeart/2005/8/layout/hierarchy2"/>
    <dgm:cxn modelId="{F8473E56-30B8-439B-BFF2-622C007B1B72}" type="presOf" srcId="{FA710985-7FF0-4EA6-ACF4-D63D6272C7C8}" destId="{FFC56B50-B4FB-46D5-8443-6B5468D003C0}" srcOrd="1" destOrd="0" presId="urn:microsoft.com/office/officeart/2005/8/layout/hierarchy2"/>
    <dgm:cxn modelId="{BE23BA77-B479-4EDB-97F4-C7088AD71EAF}" type="presOf" srcId="{C95BDA1D-B8FC-4055-99F8-E70F9ACB370E}" destId="{5C363343-B5C0-4FA4-BD4B-BEFFF885F317}" srcOrd="0" destOrd="0" presId="urn:microsoft.com/office/officeart/2005/8/layout/hierarchy2"/>
    <dgm:cxn modelId="{85C44780-F2B0-4F2F-9CEA-FE9F6B8616B4}" srcId="{FA18D67E-5ACD-4FDD-AA0B-0EC91D2E92A2}" destId="{E49E86AF-A0D3-4FD7-B124-6DC76A2B1B1B}" srcOrd="0" destOrd="0" parTransId="{D0940678-1677-4B57-BFD0-403FC3EFCD24}" sibTransId="{17C9D371-DC24-4505-8161-BB7B256EF3C3}"/>
    <dgm:cxn modelId="{B5D89080-C507-43F0-9E2B-6205216D860B}" srcId="{D6496B73-2B3F-43C8-8B88-F63858683B30}" destId="{0778F842-D45C-4955-8B61-83620C5D52AB}" srcOrd="0" destOrd="0" parTransId="{7665B230-8B4D-4FFA-9B0D-20C869533E22}" sibTransId="{D01B4E14-01D3-4B72-A868-F77C8955B699}"/>
    <dgm:cxn modelId="{00B34091-B856-49AC-8BDB-D9ECDF544432}" type="presOf" srcId="{618537D0-ED31-4384-A6D7-4C127A857CAC}" destId="{3F971D14-B559-4B04-ACDC-E7409427FAA9}" srcOrd="0" destOrd="0" presId="urn:microsoft.com/office/officeart/2005/8/layout/hierarchy2"/>
    <dgm:cxn modelId="{4FB90395-B329-4E11-8E4F-343D1929EECF}" srcId="{73F0655B-E359-432E-B84F-289CACEA55A3}" destId="{FA18D67E-5ACD-4FDD-AA0B-0EC91D2E92A2}" srcOrd="4" destOrd="0" parTransId="{0480114F-4206-47FA-95D0-B796A31057A7}" sibTransId="{9CDF3416-AC65-4F4F-B95D-7B71BF05D936}"/>
    <dgm:cxn modelId="{94F87C96-D396-47B1-93C4-76FDF1FC9BF2}" srcId="{ED7BE2C9-75DD-40FF-81EB-923F27FFCB69}" destId="{C89469C1-B49E-4036-B005-E898A99FAB86}" srcOrd="0" destOrd="0" parTransId="{FA710985-7FF0-4EA6-ACF4-D63D6272C7C8}" sibTransId="{D819F79D-4671-48A7-83BF-EEBE61CB18C5}"/>
    <dgm:cxn modelId="{3AB2D29D-3B59-470C-9798-25D3399803C8}" srcId="{73F0655B-E359-432E-B84F-289CACEA55A3}" destId="{C95BDA1D-B8FC-4055-99F8-E70F9ACB370E}" srcOrd="3" destOrd="0" parTransId="{E638B23D-AF02-4A9A-9453-99383D777F6E}" sibTransId="{600FB645-CC13-4BAD-BDCD-3E5FE49BF736}"/>
    <dgm:cxn modelId="{B164A2A0-1E1A-478A-972A-7C09A9680FC7}" type="presOf" srcId="{0480114F-4206-47FA-95D0-B796A31057A7}" destId="{C9BBAA5D-ADD8-4417-8699-9714BFC93409}" srcOrd="0" destOrd="0" presId="urn:microsoft.com/office/officeart/2005/8/layout/hierarchy2"/>
    <dgm:cxn modelId="{118358A3-F6C7-4D60-B717-605048F17A20}" type="presOf" srcId="{50E87F62-442C-499D-90B4-53A981E6AD32}" destId="{A53FB143-589C-47E7-A354-562D6B8213D4}" srcOrd="0" destOrd="0" presId="urn:microsoft.com/office/officeart/2005/8/layout/hierarchy2"/>
    <dgm:cxn modelId="{280DADA4-7266-43E2-A15E-B58774B77541}" type="presOf" srcId="{ECACB803-3231-4181-BF58-CB6390E54766}" destId="{BB07FBD1-7B9A-49D8-83A9-3B91CD9177FF}" srcOrd="0" destOrd="0" presId="urn:microsoft.com/office/officeart/2005/8/layout/hierarchy2"/>
    <dgm:cxn modelId="{A1AE41A5-05D5-4169-9D27-DDD486BE26BF}" type="presOf" srcId="{D356F71E-6ABE-4E31-8E98-FA3CC6F1304B}" destId="{5A9ED03B-EFE5-4A2A-BC0A-EF0968EA1E7E}" srcOrd="0" destOrd="0" presId="urn:microsoft.com/office/officeart/2005/8/layout/hierarchy2"/>
    <dgm:cxn modelId="{41B799AA-8E5E-42CB-A1CE-A5379D8A3618}" srcId="{73F0655B-E359-432E-B84F-289CACEA55A3}" destId="{ED7BE2C9-75DD-40FF-81EB-923F27FFCB69}" srcOrd="2" destOrd="0" parTransId="{D356F71E-6ABE-4E31-8E98-FA3CC6F1304B}" sibTransId="{E4355599-F474-49F6-8206-ABBB26AED46A}"/>
    <dgm:cxn modelId="{B78C2CB2-787A-470D-AED6-318F673A5E83}" srcId="{CA8DBFC8-C587-48D6-B421-8F291F7AA4ED}" destId="{2FD5F470-2066-438A-9383-A96CB5216F16}" srcOrd="0" destOrd="0" parTransId="{ECACB803-3231-4181-BF58-CB6390E54766}" sibTransId="{8063AA01-ED37-454D-9808-2F4E9CA074F9}"/>
    <dgm:cxn modelId="{1C877AB6-4A43-41C8-ADDA-1FE8ACED942B}" type="presOf" srcId="{D356F71E-6ABE-4E31-8E98-FA3CC6F1304B}" destId="{50732124-B7B1-4E79-99A5-18532BD94CDE}" srcOrd="1" destOrd="0" presId="urn:microsoft.com/office/officeart/2005/8/layout/hierarchy2"/>
    <dgm:cxn modelId="{768351BF-1822-4D76-AFD9-332F7E8EA733}" type="presOf" srcId="{E49E86AF-A0D3-4FD7-B124-6DC76A2B1B1B}" destId="{17AC34C3-E480-48C0-A1A6-EE4DDA1FD216}" srcOrd="0" destOrd="0" presId="urn:microsoft.com/office/officeart/2005/8/layout/hierarchy2"/>
    <dgm:cxn modelId="{416B8DC0-2C78-4772-A86F-1CC7F7F0A97F}" type="presOf" srcId="{D6496B73-2B3F-43C8-8B88-F63858683B30}" destId="{A3ED9462-9485-426E-96DD-0C7346C474C9}" srcOrd="0" destOrd="0" presId="urn:microsoft.com/office/officeart/2005/8/layout/hierarchy2"/>
    <dgm:cxn modelId="{0101BFC4-1348-48FD-A06B-76CC7C26CC2B}" srcId="{C95BDA1D-B8FC-4055-99F8-E70F9ACB370E}" destId="{618537D0-ED31-4384-A6D7-4C127A857CAC}" srcOrd="0" destOrd="0" parTransId="{3E147831-613B-48FD-8B9E-5742B98EA547}" sibTransId="{F1CAE277-4F70-49D8-99A2-60D164927444}"/>
    <dgm:cxn modelId="{A18659C6-8426-4809-AFAF-90448F192F59}" type="presOf" srcId="{49C8D967-5892-4450-8503-8943B80A25F6}" destId="{EF8EFC91-BA2E-413D-8A0A-894B434E8AA8}" srcOrd="1" destOrd="0" presId="urn:microsoft.com/office/officeart/2005/8/layout/hierarchy2"/>
    <dgm:cxn modelId="{58B50EC9-B8B6-4B51-923D-DC3F6C1F53FB}" type="presOf" srcId="{D0940678-1677-4B57-BFD0-403FC3EFCD24}" destId="{B2B6A024-F6A9-48C1-A36E-13D6F2DE6DB3}" srcOrd="1" destOrd="0" presId="urn:microsoft.com/office/officeart/2005/8/layout/hierarchy2"/>
    <dgm:cxn modelId="{F61E9CDD-42C5-4104-BF20-436BCD438AFD}" type="presOf" srcId="{ECACB803-3231-4181-BF58-CB6390E54766}" destId="{7DF7356A-4B76-497C-B7DE-DFA5F7ACDFE2}" srcOrd="1" destOrd="0" presId="urn:microsoft.com/office/officeart/2005/8/layout/hierarchy2"/>
    <dgm:cxn modelId="{D9EAA0DF-1323-4178-9A5C-1450BBD6B0DA}" type="presOf" srcId="{E638B23D-AF02-4A9A-9453-99383D777F6E}" destId="{7811A828-2396-4C58-8944-3E0324036ED2}" srcOrd="1" destOrd="0" presId="urn:microsoft.com/office/officeart/2005/8/layout/hierarchy2"/>
    <dgm:cxn modelId="{C7F16EE1-24FB-4E85-A6F2-7854BD09F601}" type="presOf" srcId="{FA18D67E-5ACD-4FDD-AA0B-0EC91D2E92A2}" destId="{F269798C-CFBA-4ECA-8093-8FADE50F548E}" srcOrd="0" destOrd="0" presId="urn:microsoft.com/office/officeart/2005/8/layout/hierarchy2"/>
    <dgm:cxn modelId="{A04EB3E5-2921-44B8-9B18-05CDC3747CA4}" type="presOf" srcId="{2FD5F470-2066-438A-9383-A96CB5216F16}" destId="{6353B0DC-8771-4029-8F70-17718350C458}" srcOrd="0" destOrd="0" presId="urn:microsoft.com/office/officeart/2005/8/layout/hierarchy2"/>
    <dgm:cxn modelId="{893EB9E7-B455-45D5-BCDE-D56A9778267C}" type="presOf" srcId="{B7682A45-04D6-45B6-90F5-DFCEB9E1F882}" destId="{5B055545-AE14-447B-80E0-A6885FE3C069}" srcOrd="0" destOrd="0" presId="urn:microsoft.com/office/officeart/2005/8/layout/hierarchy2"/>
    <dgm:cxn modelId="{64CB23EE-4915-4DE5-B223-FF03043BB4CF}" type="presOf" srcId="{0480114F-4206-47FA-95D0-B796A31057A7}" destId="{6ED79C35-3D76-44D5-B3AE-C9E272E9071D}" srcOrd="1" destOrd="0" presId="urn:microsoft.com/office/officeart/2005/8/layout/hierarchy2"/>
    <dgm:cxn modelId="{2EDF38FA-8DE9-4B23-8339-2AA8BEC1E364}" srcId="{50E87F62-442C-499D-90B4-53A981E6AD32}" destId="{73F0655B-E359-432E-B84F-289CACEA55A3}" srcOrd="0" destOrd="0" parTransId="{7F69D2D7-F534-4277-8236-94C53DEE62C3}" sibTransId="{D78E660E-7326-4464-950C-169C8EA43199}"/>
    <dgm:cxn modelId="{A8AEBBFC-2FE1-413D-95F5-4871D0F88D16}" srcId="{73F0655B-E359-432E-B84F-289CACEA55A3}" destId="{CA8DBFC8-C587-48D6-B421-8F291F7AA4ED}" srcOrd="0" destOrd="0" parTransId="{49C8D967-5892-4450-8503-8943B80A25F6}" sibTransId="{14AE6B4C-E14A-4D5D-9CDC-ACF35FB8993E}"/>
    <dgm:cxn modelId="{B49D1B2D-9E04-46DB-AB17-6EF49A9D6857}" type="presParOf" srcId="{A53FB143-589C-47E7-A354-562D6B8213D4}" destId="{4F628DE4-87F3-4139-98ED-5A502402418B}" srcOrd="0" destOrd="0" presId="urn:microsoft.com/office/officeart/2005/8/layout/hierarchy2"/>
    <dgm:cxn modelId="{57743CE7-09F8-4A56-B79D-2609AF59D8FF}" type="presParOf" srcId="{4F628DE4-87F3-4139-98ED-5A502402418B}" destId="{A4666C2A-E897-4B64-A0FB-E286864E2E1C}" srcOrd="0" destOrd="0" presId="urn:microsoft.com/office/officeart/2005/8/layout/hierarchy2"/>
    <dgm:cxn modelId="{2AA198EC-3676-4FDE-A1F5-86EBD3BFD41E}" type="presParOf" srcId="{4F628DE4-87F3-4139-98ED-5A502402418B}" destId="{AE108F5A-0EC3-415F-85A9-91BBC8B42445}" srcOrd="1" destOrd="0" presId="urn:microsoft.com/office/officeart/2005/8/layout/hierarchy2"/>
    <dgm:cxn modelId="{DD811E6A-6627-4FDE-935C-A708E7331E67}" type="presParOf" srcId="{AE108F5A-0EC3-415F-85A9-91BBC8B42445}" destId="{C5FC4157-61C3-4BBE-9A3F-28B63C15FD1B}" srcOrd="0" destOrd="0" presId="urn:microsoft.com/office/officeart/2005/8/layout/hierarchy2"/>
    <dgm:cxn modelId="{1F26DA08-149B-4A93-8442-C102F9794044}" type="presParOf" srcId="{C5FC4157-61C3-4BBE-9A3F-28B63C15FD1B}" destId="{EF8EFC91-BA2E-413D-8A0A-894B434E8AA8}" srcOrd="0" destOrd="0" presId="urn:microsoft.com/office/officeart/2005/8/layout/hierarchy2"/>
    <dgm:cxn modelId="{5D98DE4C-F34F-4FE7-9169-AF7E7E0BFBBF}" type="presParOf" srcId="{AE108F5A-0EC3-415F-85A9-91BBC8B42445}" destId="{8AB21682-AC9A-4619-BD69-ABEA1F2C9289}" srcOrd="1" destOrd="0" presId="urn:microsoft.com/office/officeart/2005/8/layout/hierarchy2"/>
    <dgm:cxn modelId="{EBD36848-5F94-4285-8F22-F1D4C1DAE0FA}" type="presParOf" srcId="{8AB21682-AC9A-4619-BD69-ABEA1F2C9289}" destId="{378874B2-A6E0-479C-A05A-70334E460022}" srcOrd="0" destOrd="0" presId="urn:microsoft.com/office/officeart/2005/8/layout/hierarchy2"/>
    <dgm:cxn modelId="{3335EBCF-8546-44C7-9C87-28B6AC897F2A}" type="presParOf" srcId="{8AB21682-AC9A-4619-BD69-ABEA1F2C9289}" destId="{624FD296-0E65-4581-AB9D-FBC815E76498}" srcOrd="1" destOrd="0" presId="urn:microsoft.com/office/officeart/2005/8/layout/hierarchy2"/>
    <dgm:cxn modelId="{6FA90BC1-4247-4939-BAEF-D77972AC4522}" type="presParOf" srcId="{624FD296-0E65-4581-AB9D-FBC815E76498}" destId="{BB07FBD1-7B9A-49D8-83A9-3B91CD9177FF}" srcOrd="0" destOrd="0" presId="urn:microsoft.com/office/officeart/2005/8/layout/hierarchy2"/>
    <dgm:cxn modelId="{DEA408D3-3F54-4583-9F12-C61C04ABA4D8}" type="presParOf" srcId="{BB07FBD1-7B9A-49D8-83A9-3B91CD9177FF}" destId="{7DF7356A-4B76-497C-B7DE-DFA5F7ACDFE2}" srcOrd="0" destOrd="0" presId="urn:microsoft.com/office/officeart/2005/8/layout/hierarchy2"/>
    <dgm:cxn modelId="{EDA70E4F-D1C7-477E-8A7C-D05CF46C02EC}" type="presParOf" srcId="{624FD296-0E65-4581-AB9D-FBC815E76498}" destId="{15B23441-2968-458A-9258-65C2CA13028A}" srcOrd="1" destOrd="0" presId="urn:microsoft.com/office/officeart/2005/8/layout/hierarchy2"/>
    <dgm:cxn modelId="{7CE0732E-1899-4150-BAC1-AA647889562D}" type="presParOf" srcId="{15B23441-2968-458A-9258-65C2CA13028A}" destId="{6353B0DC-8771-4029-8F70-17718350C458}" srcOrd="0" destOrd="0" presId="urn:microsoft.com/office/officeart/2005/8/layout/hierarchy2"/>
    <dgm:cxn modelId="{7EF5A5B1-DB84-4E75-9DA5-36017C99EED4}" type="presParOf" srcId="{15B23441-2968-458A-9258-65C2CA13028A}" destId="{9AEC58D1-F999-4DBB-AB36-3B87EF35C9FE}" srcOrd="1" destOrd="0" presId="urn:microsoft.com/office/officeart/2005/8/layout/hierarchy2"/>
    <dgm:cxn modelId="{868C49F5-136A-4B20-9221-562D67CF8999}" type="presParOf" srcId="{AE108F5A-0EC3-415F-85A9-91BBC8B42445}" destId="{5B055545-AE14-447B-80E0-A6885FE3C069}" srcOrd="2" destOrd="0" presId="urn:microsoft.com/office/officeart/2005/8/layout/hierarchy2"/>
    <dgm:cxn modelId="{3700950F-238C-4271-A66C-BF535F277F11}" type="presParOf" srcId="{5B055545-AE14-447B-80E0-A6885FE3C069}" destId="{4C56593D-FEAA-49EC-A82B-99BB446ED327}" srcOrd="0" destOrd="0" presId="urn:microsoft.com/office/officeart/2005/8/layout/hierarchy2"/>
    <dgm:cxn modelId="{605F8CE2-D4A7-4AF9-ADA3-045EB0BDBCD0}" type="presParOf" srcId="{AE108F5A-0EC3-415F-85A9-91BBC8B42445}" destId="{1D058666-D969-479A-A2AD-7F44A51EAA4C}" srcOrd="3" destOrd="0" presId="urn:microsoft.com/office/officeart/2005/8/layout/hierarchy2"/>
    <dgm:cxn modelId="{A643B735-B462-4315-9730-56C23B854D27}" type="presParOf" srcId="{1D058666-D969-479A-A2AD-7F44A51EAA4C}" destId="{A3ED9462-9485-426E-96DD-0C7346C474C9}" srcOrd="0" destOrd="0" presId="urn:microsoft.com/office/officeart/2005/8/layout/hierarchy2"/>
    <dgm:cxn modelId="{0672D00B-C3A1-43D4-9338-C22E3F230A17}" type="presParOf" srcId="{1D058666-D969-479A-A2AD-7F44A51EAA4C}" destId="{61ACD6E4-1589-4E92-9121-F2DBF2CEA3CC}" srcOrd="1" destOrd="0" presId="urn:microsoft.com/office/officeart/2005/8/layout/hierarchy2"/>
    <dgm:cxn modelId="{74DC9D70-EB12-4EAC-A146-9A6F1BD7F1C9}" type="presParOf" srcId="{61ACD6E4-1589-4E92-9121-F2DBF2CEA3CC}" destId="{8381E792-CA8C-4324-943E-D2462CF9EE71}" srcOrd="0" destOrd="0" presId="urn:microsoft.com/office/officeart/2005/8/layout/hierarchy2"/>
    <dgm:cxn modelId="{BCB836CC-F6AC-4E94-BA04-EBADE4BF6E49}" type="presParOf" srcId="{8381E792-CA8C-4324-943E-D2462CF9EE71}" destId="{CC0987DE-84BC-47B4-BA1D-ABA3202F0253}" srcOrd="0" destOrd="0" presId="urn:microsoft.com/office/officeart/2005/8/layout/hierarchy2"/>
    <dgm:cxn modelId="{EC734704-B6C2-4F44-9062-A842A2CCB6CD}" type="presParOf" srcId="{61ACD6E4-1589-4E92-9121-F2DBF2CEA3CC}" destId="{6CEE1604-AD14-4662-856F-D75DCA228509}" srcOrd="1" destOrd="0" presId="urn:microsoft.com/office/officeart/2005/8/layout/hierarchy2"/>
    <dgm:cxn modelId="{AC9F226E-3BD6-4010-84AA-D3E0E2AECC12}" type="presParOf" srcId="{6CEE1604-AD14-4662-856F-D75DCA228509}" destId="{9812A509-8CEF-403F-A530-5245C61A7697}" srcOrd="0" destOrd="0" presId="urn:microsoft.com/office/officeart/2005/8/layout/hierarchy2"/>
    <dgm:cxn modelId="{C03939C2-0F21-415D-8BA3-12EE01D3D157}" type="presParOf" srcId="{6CEE1604-AD14-4662-856F-D75DCA228509}" destId="{771A9F0B-56BA-4FA9-9D00-17D4C5BAEAB6}" srcOrd="1" destOrd="0" presId="urn:microsoft.com/office/officeart/2005/8/layout/hierarchy2"/>
    <dgm:cxn modelId="{0B3DA426-7EFF-44DB-B337-0F8B9BD4D1AA}" type="presParOf" srcId="{AE108F5A-0EC3-415F-85A9-91BBC8B42445}" destId="{5A9ED03B-EFE5-4A2A-BC0A-EF0968EA1E7E}" srcOrd="4" destOrd="0" presId="urn:microsoft.com/office/officeart/2005/8/layout/hierarchy2"/>
    <dgm:cxn modelId="{00391205-3755-46F1-AED5-F080D679BDEC}" type="presParOf" srcId="{5A9ED03B-EFE5-4A2A-BC0A-EF0968EA1E7E}" destId="{50732124-B7B1-4E79-99A5-18532BD94CDE}" srcOrd="0" destOrd="0" presId="urn:microsoft.com/office/officeart/2005/8/layout/hierarchy2"/>
    <dgm:cxn modelId="{AB3A6C3D-6D48-4B7D-BCC5-1984B47D27FA}" type="presParOf" srcId="{AE108F5A-0EC3-415F-85A9-91BBC8B42445}" destId="{2516C2F6-3A28-4768-AEF7-7C7CB8242389}" srcOrd="5" destOrd="0" presId="urn:microsoft.com/office/officeart/2005/8/layout/hierarchy2"/>
    <dgm:cxn modelId="{E275DF2F-0F87-4414-BA81-8F734626BACF}" type="presParOf" srcId="{2516C2F6-3A28-4768-AEF7-7C7CB8242389}" destId="{A682BCBF-75A9-4462-B6F1-FDD306D2146C}" srcOrd="0" destOrd="0" presId="urn:microsoft.com/office/officeart/2005/8/layout/hierarchy2"/>
    <dgm:cxn modelId="{E5A4C049-0B14-4C93-851B-FC5C88594471}" type="presParOf" srcId="{2516C2F6-3A28-4768-AEF7-7C7CB8242389}" destId="{04372596-B5BB-472E-9885-B85C340DCCD8}" srcOrd="1" destOrd="0" presId="urn:microsoft.com/office/officeart/2005/8/layout/hierarchy2"/>
    <dgm:cxn modelId="{B0232D2C-FE20-4F1D-A97F-0FCC631AF720}" type="presParOf" srcId="{04372596-B5BB-472E-9885-B85C340DCCD8}" destId="{723B0FBE-9AB5-4871-A8C5-84B44EE9E56F}" srcOrd="0" destOrd="0" presId="urn:microsoft.com/office/officeart/2005/8/layout/hierarchy2"/>
    <dgm:cxn modelId="{51EB4401-AF7E-45DA-9DA8-EDB9C2982FBE}" type="presParOf" srcId="{723B0FBE-9AB5-4871-A8C5-84B44EE9E56F}" destId="{FFC56B50-B4FB-46D5-8443-6B5468D003C0}" srcOrd="0" destOrd="0" presId="urn:microsoft.com/office/officeart/2005/8/layout/hierarchy2"/>
    <dgm:cxn modelId="{C013652C-AEC4-47CE-9AAC-27049E94560E}" type="presParOf" srcId="{04372596-B5BB-472E-9885-B85C340DCCD8}" destId="{B5E4A76E-8943-4501-8160-6E821350564C}" srcOrd="1" destOrd="0" presId="urn:microsoft.com/office/officeart/2005/8/layout/hierarchy2"/>
    <dgm:cxn modelId="{EC0E4D1F-0A3F-42CE-A105-CA177078A2D8}" type="presParOf" srcId="{B5E4A76E-8943-4501-8160-6E821350564C}" destId="{D4200128-1378-457E-B420-B3FBC7C1DBA6}" srcOrd="0" destOrd="0" presId="urn:microsoft.com/office/officeart/2005/8/layout/hierarchy2"/>
    <dgm:cxn modelId="{614E63B3-D8DC-44AF-ADC1-7DE1A5B2B5A1}" type="presParOf" srcId="{B5E4A76E-8943-4501-8160-6E821350564C}" destId="{ED60196C-0956-4C8D-8ED7-19268971948A}" srcOrd="1" destOrd="0" presId="urn:microsoft.com/office/officeart/2005/8/layout/hierarchy2"/>
    <dgm:cxn modelId="{0DDB0D94-4BB0-49E6-8A26-208AE1E58345}" type="presParOf" srcId="{AE108F5A-0EC3-415F-85A9-91BBC8B42445}" destId="{B1D704C5-7656-48DB-8F5B-89C812269087}" srcOrd="6" destOrd="0" presId="urn:microsoft.com/office/officeart/2005/8/layout/hierarchy2"/>
    <dgm:cxn modelId="{F7963792-FBF6-4208-BBC3-2F8057AEC8B0}" type="presParOf" srcId="{B1D704C5-7656-48DB-8F5B-89C812269087}" destId="{7811A828-2396-4C58-8944-3E0324036ED2}" srcOrd="0" destOrd="0" presId="urn:microsoft.com/office/officeart/2005/8/layout/hierarchy2"/>
    <dgm:cxn modelId="{7010F961-F3D7-4C27-B8C7-88067513919F}" type="presParOf" srcId="{AE108F5A-0EC3-415F-85A9-91BBC8B42445}" destId="{12E72165-56F7-476F-BD0D-73C6476C7171}" srcOrd="7" destOrd="0" presId="urn:microsoft.com/office/officeart/2005/8/layout/hierarchy2"/>
    <dgm:cxn modelId="{761CF7FC-C9C8-430B-89BC-C5C398182CB7}" type="presParOf" srcId="{12E72165-56F7-476F-BD0D-73C6476C7171}" destId="{5C363343-B5C0-4FA4-BD4B-BEFFF885F317}" srcOrd="0" destOrd="0" presId="urn:microsoft.com/office/officeart/2005/8/layout/hierarchy2"/>
    <dgm:cxn modelId="{C3F1A1C4-85C1-4D0E-9105-6CBDD0ADD417}" type="presParOf" srcId="{12E72165-56F7-476F-BD0D-73C6476C7171}" destId="{ED888E9E-0B5A-474F-AB71-CBC2CDF85AAB}" srcOrd="1" destOrd="0" presId="urn:microsoft.com/office/officeart/2005/8/layout/hierarchy2"/>
    <dgm:cxn modelId="{348D1E02-C671-4F36-B350-39F0AC4466DF}" type="presParOf" srcId="{ED888E9E-0B5A-474F-AB71-CBC2CDF85AAB}" destId="{1AE36EFD-7E4E-4EA4-8C8E-8D3D753B28F6}" srcOrd="0" destOrd="0" presId="urn:microsoft.com/office/officeart/2005/8/layout/hierarchy2"/>
    <dgm:cxn modelId="{AB78E607-D0F8-4806-8046-E4A25F26F4B5}" type="presParOf" srcId="{1AE36EFD-7E4E-4EA4-8C8E-8D3D753B28F6}" destId="{57F7AFF4-D3A4-4889-807F-F7ABC90E5E22}" srcOrd="0" destOrd="0" presId="urn:microsoft.com/office/officeart/2005/8/layout/hierarchy2"/>
    <dgm:cxn modelId="{0C853046-FE87-4B9A-966C-B28EB2CB6061}" type="presParOf" srcId="{ED888E9E-0B5A-474F-AB71-CBC2CDF85AAB}" destId="{EE0FECB8-34CA-457D-A6C0-DEC338DAA929}" srcOrd="1" destOrd="0" presId="urn:microsoft.com/office/officeart/2005/8/layout/hierarchy2"/>
    <dgm:cxn modelId="{F7C83EAA-4DBB-4F08-85C5-D69492C1A02A}" type="presParOf" srcId="{EE0FECB8-34CA-457D-A6C0-DEC338DAA929}" destId="{3F971D14-B559-4B04-ACDC-E7409427FAA9}" srcOrd="0" destOrd="0" presId="urn:microsoft.com/office/officeart/2005/8/layout/hierarchy2"/>
    <dgm:cxn modelId="{02AFEDE0-0B05-44F2-A20E-5C2BD4D4BC07}" type="presParOf" srcId="{EE0FECB8-34CA-457D-A6C0-DEC338DAA929}" destId="{549DDC93-EAEF-4591-A980-4E6AB4255870}" srcOrd="1" destOrd="0" presId="urn:microsoft.com/office/officeart/2005/8/layout/hierarchy2"/>
    <dgm:cxn modelId="{3869D21B-D765-4BA0-990E-021D16C5E533}" type="presParOf" srcId="{AE108F5A-0EC3-415F-85A9-91BBC8B42445}" destId="{C9BBAA5D-ADD8-4417-8699-9714BFC93409}" srcOrd="8" destOrd="0" presId="urn:microsoft.com/office/officeart/2005/8/layout/hierarchy2"/>
    <dgm:cxn modelId="{8011DB27-58D4-4822-80C7-886736C456DB}" type="presParOf" srcId="{C9BBAA5D-ADD8-4417-8699-9714BFC93409}" destId="{6ED79C35-3D76-44D5-B3AE-C9E272E9071D}" srcOrd="0" destOrd="0" presId="urn:microsoft.com/office/officeart/2005/8/layout/hierarchy2"/>
    <dgm:cxn modelId="{EE6E0805-752D-4B03-A7F8-AD5EC7E4D7BB}" type="presParOf" srcId="{AE108F5A-0EC3-415F-85A9-91BBC8B42445}" destId="{A4B4F637-4E60-453D-87F2-AFECD13A4A7F}" srcOrd="9" destOrd="0" presId="urn:microsoft.com/office/officeart/2005/8/layout/hierarchy2"/>
    <dgm:cxn modelId="{4FECE037-5D6A-4BE8-9510-3781662B9C62}" type="presParOf" srcId="{A4B4F637-4E60-453D-87F2-AFECD13A4A7F}" destId="{F269798C-CFBA-4ECA-8093-8FADE50F548E}" srcOrd="0" destOrd="0" presId="urn:microsoft.com/office/officeart/2005/8/layout/hierarchy2"/>
    <dgm:cxn modelId="{109E22C6-CA5A-42E3-89A1-331B52DC8BA8}" type="presParOf" srcId="{A4B4F637-4E60-453D-87F2-AFECD13A4A7F}" destId="{5191AF59-1F81-4317-91E5-3B9D74F22B03}" srcOrd="1" destOrd="0" presId="urn:microsoft.com/office/officeart/2005/8/layout/hierarchy2"/>
    <dgm:cxn modelId="{E28D3E1F-0E29-4D54-B905-6A7E96CC9F74}" type="presParOf" srcId="{5191AF59-1F81-4317-91E5-3B9D74F22B03}" destId="{EE89AFC2-EB11-4157-8200-C27303AB4FD9}" srcOrd="0" destOrd="0" presId="urn:microsoft.com/office/officeart/2005/8/layout/hierarchy2"/>
    <dgm:cxn modelId="{B4CDAFFE-F8C1-420A-830B-712DF8D56D8B}" type="presParOf" srcId="{EE89AFC2-EB11-4157-8200-C27303AB4FD9}" destId="{B2B6A024-F6A9-48C1-A36E-13D6F2DE6DB3}" srcOrd="0" destOrd="0" presId="urn:microsoft.com/office/officeart/2005/8/layout/hierarchy2"/>
    <dgm:cxn modelId="{4B0D97E4-AC87-4ACC-B7A4-71A01B42D8D3}" type="presParOf" srcId="{5191AF59-1F81-4317-91E5-3B9D74F22B03}" destId="{ED3BBC3D-930D-4035-9052-BB41F35F0605}" srcOrd="1" destOrd="0" presId="urn:microsoft.com/office/officeart/2005/8/layout/hierarchy2"/>
    <dgm:cxn modelId="{A64DFEB9-774D-4B19-87BE-6E69280E7F7E}" type="presParOf" srcId="{ED3BBC3D-930D-4035-9052-BB41F35F0605}" destId="{17AC34C3-E480-48C0-A1A6-EE4DDA1FD216}" srcOrd="0" destOrd="0" presId="urn:microsoft.com/office/officeart/2005/8/layout/hierarchy2"/>
    <dgm:cxn modelId="{71C3BF89-DEBB-47BB-857D-FBB022CB0D72}" type="presParOf" srcId="{ED3BBC3D-930D-4035-9052-BB41F35F0605}" destId="{20BCA189-EB42-4004-80AE-B0A13C0D07AE}"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666C2A-E897-4B64-A0FB-E286864E2E1C}">
      <dsp:nvSpPr>
        <dsp:cNvPr id="0" name=""/>
        <dsp:cNvSpPr/>
      </dsp:nvSpPr>
      <dsp:spPr>
        <a:xfrm>
          <a:off x="291901" y="1669355"/>
          <a:ext cx="1450578" cy="7252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Estimating Reserves</a:t>
          </a:r>
          <a:endParaRPr lang="en-SG" sz="1600" kern="1200" dirty="0"/>
        </a:p>
      </dsp:txBody>
      <dsp:txXfrm>
        <a:off x="313144" y="1690598"/>
        <a:ext cx="1408092" cy="682803"/>
      </dsp:txXfrm>
    </dsp:sp>
    <dsp:sp modelId="{C5FC4157-61C3-4BBE-9A3F-28B63C15FD1B}">
      <dsp:nvSpPr>
        <dsp:cNvPr id="0" name=""/>
        <dsp:cNvSpPr/>
      </dsp:nvSpPr>
      <dsp:spPr>
        <a:xfrm rot="17350740">
          <a:off x="1149498" y="1181855"/>
          <a:ext cx="1766194" cy="32124"/>
        </a:xfrm>
        <a:custGeom>
          <a:avLst/>
          <a:gdLst/>
          <a:ahLst/>
          <a:cxnLst/>
          <a:rect l="0" t="0" r="0" b="0"/>
          <a:pathLst>
            <a:path>
              <a:moveTo>
                <a:pt x="0" y="16062"/>
              </a:moveTo>
              <a:lnTo>
                <a:pt x="1766194" y="160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SG" sz="600" kern="1200"/>
        </a:p>
      </dsp:txBody>
      <dsp:txXfrm>
        <a:off x="1988440" y="1153762"/>
        <a:ext cx="88309" cy="88309"/>
      </dsp:txXfrm>
    </dsp:sp>
    <dsp:sp modelId="{378874B2-A6E0-479C-A05A-70334E460022}">
      <dsp:nvSpPr>
        <dsp:cNvPr id="0" name=""/>
        <dsp:cNvSpPr/>
      </dsp:nvSpPr>
      <dsp:spPr>
        <a:xfrm>
          <a:off x="2322710" y="1190"/>
          <a:ext cx="1450578" cy="7252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Analogs</a:t>
          </a:r>
          <a:endParaRPr lang="en-SG" sz="1600" kern="1200" dirty="0"/>
        </a:p>
      </dsp:txBody>
      <dsp:txXfrm>
        <a:off x="2343953" y="22433"/>
        <a:ext cx="1408092" cy="682803"/>
      </dsp:txXfrm>
    </dsp:sp>
    <dsp:sp modelId="{BB07FBD1-7B9A-49D8-83A9-3B91CD9177FF}">
      <dsp:nvSpPr>
        <dsp:cNvPr id="0" name=""/>
        <dsp:cNvSpPr/>
      </dsp:nvSpPr>
      <dsp:spPr>
        <a:xfrm>
          <a:off x="3773289" y="347773"/>
          <a:ext cx="580231" cy="32124"/>
        </a:xfrm>
        <a:custGeom>
          <a:avLst/>
          <a:gdLst/>
          <a:ahLst/>
          <a:cxnLst/>
          <a:rect l="0" t="0" r="0" b="0"/>
          <a:pathLst>
            <a:path>
              <a:moveTo>
                <a:pt x="0" y="16062"/>
              </a:moveTo>
              <a:lnTo>
                <a:pt x="580231" y="160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SG" sz="500" kern="1200"/>
        </a:p>
      </dsp:txBody>
      <dsp:txXfrm>
        <a:off x="4048898" y="349329"/>
        <a:ext cx="29011" cy="29011"/>
      </dsp:txXfrm>
    </dsp:sp>
    <dsp:sp modelId="{6353B0DC-8771-4029-8F70-17718350C458}">
      <dsp:nvSpPr>
        <dsp:cNvPr id="0" name=""/>
        <dsp:cNvSpPr/>
      </dsp:nvSpPr>
      <dsp:spPr>
        <a:xfrm>
          <a:off x="4353520" y="1190"/>
          <a:ext cx="1450578" cy="7252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Early Field Life</a:t>
          </a:r>
          <a:endParaRPr lang="en-SG" sz="1600" kern="1200" dirty="0"/>
        </a:p>
      </dsp:txBody>
      <dsp:txXfrm>
        <a:off x="4374763" y="22433"/>
        <a:ext cx="1408092" cy="682803"/>
      </dsp:txXfrm>
    </dsp:sp>
    <dsp:sp modelId="{5B055545-AE14-447B-80E0-A6885FE3C069}">
      <dsp:nvSpPr>
        <dsp:cNvPr id="0" name=""/>
        <dsp:cNvSpPr/>
      </dsp:nvSpPr>
      <dsp:spPr>
        <a:xfrm rot="18289469">
          <a:off x="1524569" y="1598896"/>
          <a:ext cx="1016052" cy="32124"/>
        </a:xfrm>
        <a:custGeom>
          <a:avLst/>
          <a:gdLst/>
          <a:ahLst/>
          <a:cxnLst/>
          <a:rect l="0" t="0" r="0" b="0"/>
          <a:pathLst>
            <a:path>
              <a:moveTo>
                <a:pt x="0" y="16062"/>
              </a:moveTo>
              <a:lnTo>
                <a:pt x="1016052" y="160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SG" sz="500" kern="1200"/>
        </a:p>
      </dsp:txBody>
      <dsp:txXfrm>
        <a:off x="2007194" y="1589557"/>
        <a:ext cx="50802" cy="50802"/>
      </dsp:txXfrm>
    </dsp:sp>
    <dsp:sp modelId="{A3ED9462-9485-426E-96DD-0C7346C474C9}">
      <dsp:nvSpPr>
        <dsp:cNvPr id="0" name=""/>
        <dsp:cNvSpPr/>
      </dsp:nvSpPr>
      <dsp:spPr>
        <a:xfrm>
          <a:off x="2322710" y="835273"/>
          <a:ext cx="1450578" cy="7252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Volumetric </a:t>
          </a:r>
          <a:endParaRPr lang="en-SG" sz="1600" kern="1200" dirty="0"/>
        </a:p>
      </dsp:txBody>
      <dsp:txXfrm>
        <a:off x="2343953" y="856516"/>
        <a:ext cx="1408092" cy="682803"/>
      </dsp:txXfrm>
    </dsp:sp>
    <dsp:sp modelId="{8381E792-CA8C-4324-943E-D2462CF9EE71}">
      <dsp:nvSpPr>
        <dsp:cNvPr id="0" name=""/>
        <dsp:cNvSpPr/>
      </dsp:nvSpPr>
      <dsp:spPr>
        <a:xfrm>
          <a:off x="3773289" y="1181855"/>
          <a:ext cx="580231" cy="32124"/>
        </a:xfrm>
        <a:custGeom>
          <a:avLst/>
          <a:gdLst/>
          <a:ahLst/>
          <a:cxnLst/>
          <a:rect l="0" t="0" r="0" b="0"/>
          <a:pathLst>
            <a:path>
              <a:moveTo>
                <a:pt x="0" y="16062"/>
              </a:moveTo>
              <a:lnTo>
                <a:pt x="580231" y="160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SG" sz="500" kern="1200"/>
        </a:p>
      </dsp:txBody>
      <dsp:txXfrm>
        <a:off x="4048898" y="1183411"/>
        <a:ext cx="29011" cy="29011"/>
      </dsp:txXfrm>
    </dsp:sp>
    <dsp:sp modelId="{9812A509-8CEF-403F-A530-5245C61A7697}">
      <dsp:nvSpPr>
        <dsp:cNvPr id="0" name=""/>
        <dsp:cNvSpPr/>
      </dsp:nvSpPr>
      <dsp:spPr>
        <a:xfrm>
          <a:off x="4353520" y="835273"/>
          <a:ext cx="1450578" cy="7252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Early to Mid Field Life</a:t>
          </a:r>
          <a:endParaRPr lang="en-SG" sz="1600" kern="1200" dirty="0"/>
        </a:p>
      </dsp:txBody>
      <dsp:txXfrm>
        <a:off x="4374763" y="856516"/>
        <a:ext cx="1408092" cy="682803"/>
      </dsp:txXfrm>
    </dsp:sp>
    <dsp:sp modelId="{5A9ED03B-EFE5-4A2A-BC0A-EF0968EA1E7E}">
      <dsp:nvSpPr>
        <dsp:cNvPr id="0" name=""/>
        <dsp:cNvSpPr/>
      </dsp:nvSpPr>
      <dsp:spPr>
        <a:xfrm>
          <a:off x="1742479" y="2015937"/>
          <a:ext cx="580231" cy="32124"/>
        </a:xfrm>
        <a:custGeom>
          <a:avLst/>
          <a:gdLst/>
          <a:ahLst/>
          <a:cxnLst/>
          <a:rect l="0" t="0" r="0" b="0"/>
          <a:pathLst>
            <a:path>
              <a:moveTo>
                <a:pt x="0" y="16062"/>
              </a:moveTo>
              <a:lnTo>
                <a:pt x="580231" y="160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SG" sz="500" kern="1200"/>
        </a:p>
      </dsp:txBody>
      <dsp:txXfrm>
        <a:off x="2018089" y="2017494"/>
        <a:ext cx="29011" cy="29011"/>
      </dsp:txXfrm>
    </dsp:sp>
    <dsp:sp modelId="{A682BCBF-75A9-4462-B6F1-FDD306D2146C}">
      <dsp:nvSpPr>
        <dsp:cNvPr id="0" name=""/>
        <dsp:cNvSpPr/>
      </dsp:nvSpPr>
      <dsp:spPr>
        <a:xfrm>
          <a:off x="2322710" y="1669355"/>
          <a:ext cx="1450578" cy="7252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Material Balance</a:t>
          </a:r>
          <a:endParaRPr lang="en-SG" sz="1600" kern="1200" dirty="0"/>
        </a:p>
      </dsp:txBody>
      <dsp:txXfrm>
        <a:off x="2343953" y="1690598"/>
        <a:ext cx="1408092" cy="682803"/>
      </dsp:txXfrm>
    </dsp:sp>
    <dsp:sp modelId="{723B0FBE-9AB5-4871-A8C5-84B44EE9E56F}">
      <dsp:nvSpPr>
        <dsp:cNvPr id="0" name=""/>
        <dsp:cNvSpPr/>
      </dsp:nvSpPr>
      <dsp:spPr>
        <a:xfrm>
          <a:off x="3773289" y="2015937"/>
          <a:ext cx="580231" cy="32124"/>
        </a:xfrm>
        <a:custGeom>
          <a:avLst/>
          <a:gdLst/>
          <a:ahLst/>
          <a:cxnLst/>
          <a:rect l="0" t="0" r="0" b="0"/>
          <a:pathLst>
            <a:path>
              <a:moveTo>
                <a:pt x="0" y="16062"/>
              </a:moveTo>
              <a:lnTo>
                <a:pt x="580231" y="160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SG" sz="500" kern="1200"/>
        </a:p>
      </dsp:txBody>
      <dsp:txXfrm>
        <a:off x="4048898" y="2017494"/>
        <a:ext cx="29011" cy="29011"/>
      </dsp:txXfrm>
    </dsp:sp>
    <dsp:sp modelId="{D4200128-1378-457E-B420-B3FBC7C1DBA6}">
      <dsp:nvSpPr>
        <dsp:cNvPr id="0" name=""/>
        <dsp:cNvSpPr/>
      </dsp:nvSpPr>
      <dsp:spPr>
        <a:xfrm>
          <a:off x="4353520" y="1669355"/>
          <a:ext cx="1450578" cy="7252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Late Field Life</a:t>
          </a:r>
          <a:endParaRPr lang="en-SG" sz="1600" kern="1200" dirty="0"/>
        </a:p>
      </dsp:txBody>
      <dsp:txXfrm>
        <a:off x="4374763" y="1690598"/>
        <a:ext cx="1408092" cy="682803"/>
      </dsp:txXfrm>
    </dsp:sp>
    <dsp:sp modelId="{B1D704C5-7656-48DB-8F5B-89C812269087}">
      <dsp:nvSpPr>
        <dsp:cNvPr id="0" name=""/>
        <dsp:cNvSpPr/>
      </dsp:nvSpPr>
      <dsp:spPr>
        <a:xfrm rot="3310531">
          <a:off x="1524569" y="2432979"/>
          <a:ext cx="1016052" cy="32124"/>
        </a:xfrm>
        <a:custGeom>
          <a:avLst/>
          <a:gdLst/>
          <a:ahLst/>
          <a:cxnLst/>
          <a:rect l="0" t="0" r="0" b="0"/>
          <a:pathLst>
            <a:path>
              <a:moveTo>
                <a:pt x="0" y="16062"/>
              </a:moveTo>
              <a:lnTo>
                <a:pt x="1016052" y="160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SG" sz="500" kern="1200"/>
        </a:p>
      </dsp:txBody>
      <dsp:txXfrm>
        <a:off x="2007194" y="2423639"/>
        <a:ext cx="50802" cy="50802"/>
      </dsp:txXfrm>
    </dsp:sp>
    <dsp:sp modelId="{5C363343-B5C0-4FA4-BD4B-BEFFF885F317}">
      <dsp:nvSpPr>
        <dsp:cNvPr id="0" name=""/>
        <dsp:cNvSpPr/>
      </dsp:nvSpPr>
      <dsp:spPr>
        <a:xfrm>
          <a:off x="2322710" y="2503437"/>
          <a:ext cx="1450578" cy="7252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Decline Curve Analysis</a:t>
          </a:r>
          <a:endParaRPr lang="en-SG" sz="1600" kern="1200" dirty="0"/>
        </a:p>
      </dsp:txBody>
      <dsp:txXfrm>
        <a:off x="2343953" y="2524680"/>
        <a:ext cx="1408092" cy="682803"/>
      </dsp:txXfrm>
    </dsp:sp>
    <dsp:sp modelId="{1AE36EFD-7E4E-4EA4-8C8E-8D3D753B28F6}">
      <dsp:nvSpPr>
        <dsp:cNvPr id="0" name=""/>
        <dsp:cNvSpPr/>
      </dsp:nvSpPr>
      <dsp:spPr>
        <a:xfrm>
          <a:off x="3773289" y="2850020"/>
          <a:ext cx="580231" cy="32124"/>
        </a:xfrm>
        <a:custGeom>
          <a:avLst/>
          <a:gdLst/>
          <a:ahLst/>
          <a:cxnLst/>
          <a:rect l="0" t="0" r="0" b="0"/>
          <a:pathLst>
            <a:path>
              <a:moveTo>
                <a:pt x="0" y="16062"/>
              </a:moveTo>
              <a:lnTo>
                <a:pt x="580231" y="160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SG" sz="500" kern="1200"/>
        </a:p>
      </dsp:txBody>
      <dsp:txXfrm>
        <a:off x="4048898" y="2851576"/>
        <a:ext cx="29011" cy="29011"/>
      </dsp:txXfrm>
    </dsp:sp>
    <dsp:sp modelId="{3F971D14-B559-4B04-ACDC-E7409427FAA9}">
      <dsp:nvSpPr>
        <dsp:cNvPr id="0" name=""/>
        <dsp:cNvSpPr/>
      </dsp:nvSpPr>
      <dsp:spPr>
        <a:xfrm>
          <a:off x="4353520" y="2503437"/>
          <a:ext cx="1450578" cy="7252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Late Field Life</a:t>
          </a:r>
          <a:endParaRPr lang="en-SG" sz="1600" kern="1200" dirty="0"/>
        </a:p>
      </dsp:txBody>
      <dsp:txXfrm>
        <a:off x="4374763" y="2524680"/>
        <a:ext cx="1408092" cy="682803"/>
      </dsp:txXfrm>
    </dsp:sp>
    <dsp:sp modelId="{C9BBAA5D-ADD8-4417-8699-9714BFC93409}">
      <dsp:nvSpPr>
        <dsp:cNvPr id="0" name=""/>
        <dsp:cNvSpPr/>
      </dsp:nvSpPr>
      <dsp:spPr>
        <a:xfrm rot="4249260">
          <a:off x="1149498" y="2850020"/>
          <a:ext cx="1766194" cy="32124"/>
        </a:xfrm>
        <a:custGeom>
          <a:avLst/>
          <a:gdLst/>
          <a:ahLst/>
          <a:cxnLst/>
          <a:rect l="0" t="0" r="0" b="0"/>
          <a:pathLst>
            <a:path>
              <a:moveTo>
                <a:pt x="0" y="16062"/>
              </a:moveTo>
              <a:lnTo>
                <a:pt x="1766194" y="160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SG" sz="600" kern="1200"/>
        </a:p>
      </dsp:txBody>
      <dsp:txXfrm>
        <a:off x="1988440" y="2821927"/>
        <a:ext cx="88309" cy="88309"/>
      </dsp:txXfrm>
    </dsp:sp>
    <dsp:sp modelId="{F269798C-CFBA-4ECA-8093-8FADE50F548E}">
      <dsp:nvSpPr>
        <dsp:cNvPr id="0" name=""/>
        <dsp:cNvSpPr/>
      </dsp:nvSpPr>
      <dsp:spPr>
        <a:xfrm>
          <a:off x="2322710" y="3337520"/>
          <a:ext cx="1450578" cy="7252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Numerical Reservoir Simulation</a:t>
          </a:r>
          <a:endParaRPr lang="en-SG" sz="1600" kern="1200" dirty="0"/>
        </a:p>
      </dsp:txBody>
      <dsp:txXfrm>
        <a:off x="2343953" y="3358763"/>
        <a:ext cx="1408092" cy="682803"/>
      </dsp:txXfrm>
    </dsp:sp>
    <dsp:sp modelId="{EE89AFC2-EB11-4157-8200-C27303AB4FD9}">
      <dsp:nvSpPr>
        <dsp:cNvPr id="0" name=""/>
        <dsp:cNvSpPr/>
      </dsp:nvSpPr>
      <dsp:spPr>
        <a:xfrm>
          <a:off x="3773289" y="3684102"/>
          <a:ext cx="580231" cy="32124"/>
        </a:xfrm>
        <a:custGeom>
          <a:avLst/>
          <a:gdLst/>
          <a:ahLst/>
          <a:cxnLst/>
          <a:rect l="0" t="0" r="0" b="0"/>
          <a:pathLst>
            <a:path>
              <a:moveTo>
                <a:pt x="0" y="16062"/>
              </a:moveTo>
              <a:lnTo>
                <a:pt x="580231" y="160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SG" sz="500" kern="1200"/>
        </a:p>
      </dsp:txBody>
      <dsp:txXfrm>
        <a:off x="4048898" y="3685659"/>
        <a:ext cx="29011" cy="29011"/>
      </dsp:txXfrm>
    </dsp:sp>
    <dsp:sp modelId="{17AC34C3-E480-48C0-A1A6-EE4DDA1FD216}">
      <dsp:nvSpPr>
        <dsp:cNvPr id="0" name=""/>
        <dsp:cNvSpPr/>
      </dsp:nvSpPr>
      <dsp:spPr>
        <a:xfrm>
          <a:off x="4353520" y="3337520"/>
          <a:ext cx="1450578" cy="7252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Late Field Life</a:t>
          </a:r>
          <a:endParaRPr lang="en-SG" sz="1600" kern="1200" dirty="0"/>
        </a:p>
      </dsp:txBody>
      <dsp:txXfrm>
        <a:off x="4374763" y="3358763"/>
        <a:ext cx="1408092" cy="68280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A841145-2DA1-4BF7-848E-C39F5FAA9BF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0C32F333-72F5-428D-9F5D-84C66434C1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42DF73B-391C-40E1-B477-2BF005795112}" type="datetimeFigureOut">
              <a:rPr lang="en-GB" smtClean="0"/>
              <a:t>12/04/2022</a:t>
            </a:fld>
            <a:endParaRPr lang="en-GB"/>
          </a:p>
        </p:txBody>
      </p:sp>
      <p:sp>
        <p:nvSpPr>
          <p:cNvPr id="4" name="Footer Placeholder 3">
            <a:extLst>
              <a:ext uri="{FF2B5EF4-FFF2-40B4-BE49-F238E27FC236}">
                <a16:creationId xmlns:a16="http://schemas.microsoft.com/office/drawing/2014/main" id="{1654A5A9-C77C-4C63-8BB8-1B8E6A198F9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3125CDD9-3733-4F5B-98A6-54721803E6E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C360BAA-7855-45AF-A43A-B25D11AC233C}" type="slidenum">
              <a:rPr lang="en-GB" smtClean="0"/>
              <a:t>‹#›</a:t>
            </a:fld>
            <a:endParaRPr lang="en-GB"/>
          </a:p>
        </p:txBody>
      </p:sp>
    </p:spTree>
    <p:extLst>
      <p:ext uri="{BB962C8B-B14F-4D97-AF65-F5344CB8AC3E}">
        <p14:creationId xmlns:p14="http://schemas.microsoft.com/office/powerpoint/2010/main" val="2310007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A0A095-D315-4C5F-8906-16B73801F1B4}" type="datetimeFigureOut">
              <a:rPr lang="en-GB" smtClean="0"/>
              <a:t>12/04/2022</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B88052-F559-40FE-A8D6-244174E4842D}" type="slidenum">
              <a:rPr lang="en-GB" smtClean="0"/>
              <a:t>‹#›</a:t>
            </a:fld>
            <a:endParaRPr lang="en-GB"/>
          </a:p>
        </p:txBody>
      </p:sp>
    </p:spTree>
    <p:extLst>
      <p:ext uri="{BB962C8B-B14F-4D97-AF65-F5344CB8AC3E}">
        <p14:creationId xmlns:p14="http://schemas.microsoft.com/office/powerpoint/2010/main" val="180472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19C2B1E-BB85-4C58-AA72-63703F193075}"/>
              </a:ext>
            </a:extLst>
          </p:cNvPr>
          <p:cNvPicPr>
            <a:picLocks noChangeAspect="1"/>
          </p:cNvPicPr>
          <p:nvPr userDrawn="1"/>
        </p:nvPicPr>
        <p:blipFill>
          <a:blip r:embed="rId2"/>
          <a:stretch>
            <a:fillRect/>
          </a:stretch>
        </p:blipFill>
        <p:spPr>
          <a:xfrm>
            <a:off x="0" y="3019932"/>
            <a:ext cx="9144000" cy="3838068"/>
          </a:xfrm>
          <a:prstGeom prst="rect">
            <a:avLst/>
          </a:prstGeom>
        </p:spPr>
      </p:pic>
      <p:sp>
        <p:nvSpPr>
          <p:cNvPr id="2" name="Title 1">
            <a:extLst>
              <a:ext uri="{FF2B5EF4-FFF2-40B4-BE49-F238E27FC236}">
                <a16:creationId xmlns:a16="http://schemas.microsoft.com/office/drawing/2014/main" id="{6D5BED8D-CDE8-450E-A460-4F118C121F5B}"/>
              </a:ext>
            </a:extLst>
          </p:cNvPr>
          <p:cNvSpPr>
            <a:spLocks noGrp="1"/>
          </p:cNvSpPr>
          <p:nvPr>
            <p:ph type="ctrTitle" hasCustomPrompt="1"/>
          </p:nvPr>
        </p:nvSpPr>
        <p:spPr>
          <a:xfrm>
            <a:off x="682624" y="4055426"/>
            <a:ext cx="7998238" cy="1382606"/>
          </a:xfrm>
          <a:prstGeom prst="rect">
            <a:avLst/>
          </a:prstGeom>
        </p:spPr>
        <p:txBody>
          <a:bodyPr lIns="0" tIns="252000" anchor="t" anchorCtr="0"/>
          <a:lstStyle>
            <a:lvl1pPr algn="l">
              <a:defRPr sz="2800" b="1" cap="none" baseline="0">
                <a:solidFill>
                  <a:schemeClr val="tx1">
                    <a:lumMod val="75000"/>
                    <a:lumOff val="25000"/>
                  </a:schemeClr>
                </a:solidFill>
                <a:latin typeface="+mn-lt"/>
              </a:defRPr>
            </a:lvl1pPr>
          </a:lstStyle>
          <a:p>
            <a:r>
              <a:rPr lang="en-US" dirty="0"/>
              <a:t>Click To Edit Title</a:t>
            </a:r>
            <a:endParaRPr lang="en-GB" dirty="0"/>
          </a:p>
        </p:txBody>
      </p:sp>
      <p:pic>
        <p:nvPicPr>
          <p:cNvPr id="20" name="Picture 19">
            <a:extLst>
              <a:ext uri="{FF2B5EF4-FFF2-40B4-BE49-F238E27FC236}">
                <a16:creationId xmlns:a16="http://schemas.microsoft.com/office/drawing/2014/main" id="{EFAD1D83-6CB2-4B8C-A890-F14447B64D82}"/>
              </a:ext>
            </a:extLst>
          </p:cNvPr>
          <p:cNvPicPr>
            <a:picLocks noChangeAspect="1"/>
          </p:cNvPicPr>
          <p:nvPr userDrawn="1"/>
        </p:nvPicPr>
        <p:blipFill>
          <a:blip r:embed="rId3"/>
          <a:stretch>
            <a:fillRect/>
          </a:stretch>
        </p:blipFill>
        <p:spPr>
          <a:xfrm>
            <a:off x="7204600" y="5961412"/>
            <a:ext cx="1553452" cy="879252"/>
          </a:xfrm>
          <a:prstGeom prst="rect">
            <a:avLst/>
          </a:prstGeom>
        </p:spPr>
      </p:pic>
      <p:sp>
        <p:nvSpPr>
          <p:cNvPr id="8" name="Text Placeholder 7">
            <a:extLst>
              <a:ext uri="{FF2B5EF4-FFF2-40B4-BE49-F238E27FC236}">
                <a16:creationId xmlns:a16="http://schemas.microsoft.com/office/drawing/2014/main" id="{9F86E1E8-8E19-4C30-A153-66E6206E7496}"/>
              </a:ext>
            </a:extLst>
          </p:cNvPr>
          <p:cNvSpPr>
            <a:spLocks noGrp="1"/>
          </p:cNvSpPr>
          <p:nvPr>
            <p:ph type="body" sz="quarter" idx="15" hasCustomPrompt="1"/>
          </p:nvPr>
        </p:nvSpPr>
        <p:spPr>
          <a:xfrm>
            <a:off x="1217811" y="5474289"/>
            <a:ext cx="2968241" cy="332746"/>
          </a:xfrm>
          <a:prstGeom prst="rect">
            <a:avLst/>
          </a:prstGeom>
        </p:spPr>
        <p:txBody>
          <a:bodyPr/>
          <a:lstStyle>
            <a:lvl1pPr marL="0" indent="0">
              <a:buNone/>
              <a:defRPr sz="1800">
                <a:solidFill>
                  <a:schemeClr val="tx1">
                    <a:lumMod val="75000"/>
                    <a:lumOff val="25000"/>
                  </a:schemeClr>
                </a:solidFill>
              </a:defRPr>
            </a:lvl1pPr>
          </a:lstStyle>
          <a:p>
            <a:pPr lvl="0"/>
            <a:r>
              <a:rPr lang="en-US" dirty="0"/>
              <a:t>Enter Date</a:t>
            </a:r>
          </a:p>
        </p:txBody>
      </p:sp>
      <p:sp>
        <p:nvSpPr>
          <p:cNvPr id="9" name="TextBox 8">
            <a:extLst>
              <a:ext uri="{FF2B5EF4-FFF2-40B4-BE49-F238E27FC236}">
                <a16:creationId xmlns:a16="http://schemas.microsoft.com/office/drawing/2014/main" id="{5CC97890-E396-46F3-BBFB-3CDECCED3AEF}"/>
              </a:ext>
            </a:extLst>
          </p:cNvPr>
          <p:cNvSpPr txBox="1"/>
          <p:nvPr userDrawn="1"/>
        </p:nvSpPr>
        <p:spPr>
          <a:xfrm>
            <a:off x="605641" y="5438032"/>
            <a:ext cx="1330037" cy="712520"/>
          </a:xfrm>
          <a:prstGeom prst="rect">
            <a:avLst/>
          </a:prstGeom>
        </p:spPr>
        <p:txBody>
          <a:bodyPr wrap="square" rtlCol="0">
            <a:normAutofit/>
          </a:bodyPr>
          <a:lstStyle/>
          <a:p>
            <a:pPr algn="l"/>
            <a:r>
              <a:rPr lang="en-GB" dirty="0">
                <a:solidFill>
                  <a:schemeClr val="tx1">
                    <a:lumMod val="75000"/>
                    <a:lumOff val="25000"/>
                  </a:schemeClr>
                </a:solidFill>
              </a:rPr>
              <a:t>Date:</a:t>
            </a:r>
          </a:p>
        </p:txBody>
      </p:sp>
      <p:sp>
        <p:nvSpPr>
          <p:cNvPr id="11" name="Picture Placeholder 4">
            <a:extLst>
              <a:ext uri="{FF2B5EF4-FFF2-40B4-BE49-F238E27FC236}">
                <a16:creationId xmlns:a16="http://schemas.microsoft.com/office/drawing/2014/main" id="{28D6A3B6-DD36-4D8D-B5C9-A5AD154FAA7F}"/>
              </a:ext>
            </a:extLst>
          </p:cNvPr>
          <p:cNvSpPr>
            <a:spLocks noGrp="1"/>
          </p:cNvSpPr>
          <p:nvPr>
            <p:ph type="pic" sz="quarter" idx="14" hasCustomPrompt="1"/>
          </p:nvPr>
        </p:nvSpPr>
        <p:spPr>
          <a:xfrm>
            <a:off x="-11113" y="0"/>
            <a:ext cx="9155113" cy="3271838"/>
          </a:xfrm>
          <a:prstGeom prst="rect">
            <a:avLst/>
          </a:prstGeom>
          <a:noFill/>
        </p:spPr>
        <p:txBody>
          <a:bodyPr/>
          <a:lstStyle>
            <a:lvl1pPr>
              <a:defRPr/>
            </a:lvl1pPr>
          </a:lstStyle>
          <a:p>
            <a:r>
              <a:rPr lang="en-GB" dirty="0"/>
              <a:t>Add picture</a:t>
            </a:r>
          </a:p>
        </p:txBody>
      </p:sp>
    </p:spTree>
    <p:extLst>
      <p:ext uri="{BB962C8B-B14F-4D97-AF65-F5344CB8AC3E}">
        <p14:creationId xmlns:p14="http://schemas.microsoft.com/office/powerpoint/2010/main" val="3227496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No Imag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D9ADC2F-D535-4D67-A060-85525B45C101}"/>
              </a:ext>
            </a:extLst>
          </p:cNvPr>
          <p:cNvSpPr/>
          <p:nvPr userDrawn="1"/>
        </p:nvSpPr>
        <p:spPr>
          <a:xfrm>
            <a:off x="-1" y="0"/>
            <a:ext cx="9144001" cy="6858000"/>
          </a:xfrm>
          <a:prstGeom prst="rect">
            <a:avLst/>
          </a:prstGeom>
          <a:solidFill>
            <a:srgbClr val="1B696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Picture 9">
            <a:extLst>
              <a:ext uri="{FF2B5EF4-FFF2-40B4-BE49-F238E27FC236}">
                <a16:creationId xmlns:a16="http://schemas.microsoft.com/office/drawing/2014/main" id="{BB868604-9C7B-4CD6-A9BA-4630FBCB5059}"/>
              </a:ext>
            </a:extLst>
          </p:cNvPr>
          <p:cNvPicPr>
            <a:picLocks noChangeAspect="1"/>
          </p:cNvPicPr>
          <p:nvPr userDrawn="1"/>
        </p:nvPicPr>
        <p:blipFill>
          <a:blip r:embed="rId2"/>
          <a:stretch>
            <a:fillRect/>
          </a:stretch>
        </p:blipFill>
        <p:spPr>
          <a:xfrm>
            <a:off x="0" y="3019932"/>
            <a:ext cx="9144000" cy="3838068"/>
          </a:xfrm>
          <a:prstGeom prst="rect">
            <a:avLst/>
          </a:prstGeom>
        </p:spPr>
      </p:pic>
      <p:sp>
        <p:nvSpPr>
          <p:cNvPr id="2" name="Title 1">
            <a:extLst>
              <a:ext uri="{FF2B5EF4-FFF2-40B4-BE49-F238E27FC236}">
                <a16:creationId xmlns:a16="http://schemas.microsoft.com/office/drawing/2014/main" id="{6D5BED8D-CDE8-450E-A460-4F118C121F5B}"/>
              </a:ext>
            </a:extLst>
          </p:cNvPr>
          <p:cNvSpPr>
            <a:spLocks noGrp="1"/>
          </p:cNvSpPr>
          <p:nvPr>
            <p:ph type="ctrTitle" hasCustomPrompt="1"/>
          </p:nvPr>
        </p:nvSpPr>
        <p:spPr>
          <a:xfrm>
            <a:off x="682624" y="2076155"/>
            <a:ext cx="7998238" cy="1382606"/>
          </a:xfrm>
          <a:prstGeom prst="rect">
            <a:avLst/>
          </a:prstGeom>
        </p:spPr>
        <p:txBody>
          <a:bodyPr lIns="0" tIns="252000" anchor="t" anchorCtr="0"/>
          <a:lstStyle>
            <a:lvl1pPr algn="l">
              <a:defRPr sz="2800" b="1" cap="none" baseline="0">
                <a:solidFill>
                  <a:schemeClr val="bg1"/>
                </a:solidFill>
                <a:latin typeface="+mn-lt"/>
              </a:defRPr>
            </a:lvl1pPr>
          </a:lstStyle>
          <a:p>
            <a:r>
              <a:rPr lang="en-US" dirty="0"/>
              <a:t>Click To </a:t>
            </a:r>
            <a:r>
              <a:rPr lang="en-US"/>
              <a:t>Edit Title</a:t>
            </a:r>
            <a:endParaRPr lang="en-GB" dirty="0"/>
          </a:p>
        </p:txBody>
      </p:sp>
      <p:sp>
        <p:nvSpPr>
          <p:cNvPr id="8" name="Text Placeholder 7">
            <a:extLst>
              <a:ext uri="{FF2B5EF4-FFF2-40B4-BE49-F238E27FC236}">
                <a16:creationId xmlns:a16="http://schemas.microsoft.com/office/drawing/2014/main" id="{9F86E1E8-8E19-4C30-A153-66E6206E7496}"/>
              </a:ext>
            </a:extLst>
          </p:cNvPr>
          <p:cNvSpPr>
            <a:spLocks noGrp="1"/>
          </p:cNvSpPr>
          <p:nvPr>
            <p:ph type="body" sz="quarter" idx="15" hasCustomPrompt="1"/>
          </p:nvPr>
        </p:nvSpPr>
        <p:spPr>
          <a:xfrm>
            <a:off x="1217811" y="3495018"/>
            <a:ext cx="2968241" cy="332746"/>
          </a:xfrm>
          <a:prstGeom prst="rect">
            <a:avLst/>
          </a:prstGeom>
        </p:spPr>
        <p:txBody>
          <a:bodyPr/>
          <a:lstStyle>
            <a:lvl1pPr marL="0" indent="0">
              <a:buNone/>
              <a:defRPr sz="1800">
                <a:solidFill>
                  <a:schemeClr val="bg1"/>
                </a:solidFill>
              </a:defRPr>
            </a:lvl1pPr>
          </a:lstStyle>
          <a:p>
            <a:pPr lvl="0"/>
            <a:r>
              <a:rPr lang="en-US" dirty="0"/>
              <a:t>Enter Date</a:t>
            </a:r>
          </a:p>
        </p:txBody>
      </p:sp>
      <p:sp>
        <p:nvSpPr>
          <p:cNvPr id="9" name="TextBox 8">
            <a:extLst>
              <a:ext uri="{FF2B5EF4-FFF2-40B4-BE49-F238E27FC236}">
                <a16:creationId xmlns:a16="http://schemas.microsoft.com/office/drawing/2014/main" id="{5CC97890-E396-46F3-BBFB-3CDECCED3AEF}"/>
              </a:ext>
            </a:extLst>
          </p:cNvPr>
          <p:cNvSpPr txBox="1"/>
          <p:nvPr userDrawn="1"/>
        </p:nvSpPr>
        <p:spPr>
          <a:xfrm>
            <a:off x="605641" y="3458761"/>
            <a:ext cx="1330037" cy="712520"/>
          </a:xfrm>
          <a:prstGeom prst="rect">
            <a:avLst/>
          </a:prstGeom>
        </p:spPr>
        <p:txBody>
          <a:bodyPr wrap="square" rtlCol="0">
            <a:normAutofit/>
          </a:bodyPr>
          <a:lstStyle/>
          <a:p>
            <a:pPr algn="l"/>
            <a:r>
              <a:rPr lang="en-GB" dirty="0">
                <a:solidFill>
                  <a:schemeClr val="bg1"/>
                </a:solidFill>
              </a:rPr>
              <a:t>Date:</a:t>
            </a:r>
          </a:p>
        </p:txBody>
      </p:sp>
      <p:pic>
        <p:nvPicPr>
          <p:cNvPr id="12" name="Picture 11">
            <a:extLst>
              <a:ext uri="{FF2B5EF4-FFF2-40B4-BE49-F238E27FC236}">
                <a16:creationId xmlns:a16="http://schemas.microsoft.com/office/drawing/2014/main" id="{4E92C19B-5C79-4434-A3E3-D230CF013EF2}"/>
              </a:ext>
            </a:extLst>
          </p:cNvPr>
          <p:cNvPicPr>
            <a:picLocks noChangeAspect="1"/>
          </p:cNvPicPr>
          <p:nvPr userDrawn="1"/>
        </p:nvPicPr>
        <p:blipFill>
          <a:blip r:embed="rId3"/>
          <a:stretch>
            <a:fillRect/>
          </a:stretch>
        </p:blipFill>
        <p:spPr>
          <a:xfrm>
            <a:off x="7204600" y="5956109"/>
            <a:ext cx="1556974" cy="667275"/>
          </a:xfrm>
          <a:prstGeom prst="rect">
            <a:avLst/>
          </a:prstGeom>
        </p:spPr>
      </p:pic>
    </p:spTree>
    <p:extLst>
      <p:ext uri="{BB962C8B-B14F-4D97-AF65-F5344CB8AC3E}">
        <p14:creationId xmlns:p14="http://schemas.microsoft.com/office/powerpoint/2010/main" val="3946781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E400E45-19A2-458A-9383-3F08E6404639}"/>
              </a:ext>
            </a:extLst>
          </p:cNvPr>
          <p:cNvCxnSpPr>
            <a:cxnSpLocks/>
          </p:cNvCxnSpPr>
          <p:nvPr userDrawn="1"/>
        </p:nvCxnSpPr>
        <p:spPr>
          <a:xfrm>
            <a:off x="456455" y="6537839"/>
            <a:ext cx="8013777" cy="0"/>
          </a:xfrm>
          <a:prstGeom prst="line">
            <a:avLst/>
          </a:prstGeom>
          <a:ln w="12700">
            <a:solidFill>
              <a:schemeClr val="tx2"/>
            </a:solidFill>
            <a:prstDash val="solid"/>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47C0B5A-BA7E-4041-BB35-024045520D3F}"/>
              </a:ext>
            </a:extLst>
          </p:cNvPr>
          <p:cNvSpPr>
            <a:spLocks noGrp="1"/>
          </p:cNvSpPr>
          <p:nvPr>
            <p:ph idx="1"/>
          </p:nvPr>
        </p:nvSpPr>
        <p:spPr>
          <a:xfrm>
            <a:off x="349455" y="1374093"/>
            <a:ext cx="8363203" cy="4109813"/>
          </a:xfrm>
          <a:prstGeom prst="rect">
            <a:avLst/>
          </a:prstGeom>
        </p:spPr>
        <p:txBody>
          <a:bodyPr>
            <a:normAutofit/>
          </a:bodyPr>
          <a:lstStyle>
            <a:lvl1pPr marL="266700" indent="-266700">
              <a:lnSpc>
                <a:spcPct val="100000"/>
              </a:lnSpc>
              <a:spcBef>
                <a:spcPts val="1100"/>
              </a:spcBef>
              <a:buClr>
                <a:schemeClr val="bg2"/>
              </a:buClr>
              <a:buSzPct val="120000"/>
              <a:buFont typeface="Verdana" panose="020B0604030504040204" pitchFamily="34" charset="0"/>
              <a:buChar char="●"/>
              <a:defRPr sz="1600" b="0">
                <a:solidFill>
                  <a:schemeClr val="tx1">
                    <a:lumMod val="85000"/>
                    <a:lumOff val="15000"/>
                  </a:schemeClr>
                </a:solidFill>
                <a:latin typeface="+mn-lt"/>
                <a:ea typeface="Verdana" panose="020B0604030504040204" pitchFamily="34" charset="0"/>
              </a:defRPr>
            </a:lvl1pPr>
            <a:lvl2pPr marL="446088" indent="-179388">
              <a:lnSpc>
                <a:spcPct val="95000"/>
              </a:lnSpc>
              <a:spcBef>
                <a:spcPts val="500"/>
              </a:spcBef>
              <a:buClr>
                <a:schemeClr val="bg2"/>
              </a:buClr>
              <a:buSzPct val="100000"/>
              <a:buFont typeface="Arial" panose="020B0604020202020204" pitchFamily="34" charset="0"/>
              <a:buChar char="•"/>
              <a:defRPr sz="1400">
                <a:solidFill>
                  <a:schemeClr val="tx1">
                    <a:lumMod val="65000"/>
                    <a:lumOff val="35000"/>
                  </a:schemeClr>
                </a:solidFill>
                <a:latin typeface="+mn-lt"/>
                <a:ea typeface="Verdana" panose="020B0604030504040204" pitchFamily="34" charset="0"/>
              </a:defRPr>
            </a:lvl2pPr>
            <a:lvl3pPr marL="857250" indent="-171450">
              <a:lnSpc>
                <a:spcPct val="95000"/>
              </a:lnSpc>
              <a:spcBef>
                <a:spcPts val="500"/>
              </a:spcBef>
              <a:buClr>
                <a:schemeClr val="bg2"/>
              </a:buClr>
              <a:buSzPct val="100000"/>
              <a:buFont typeface="Arial" panose="020B0604020202020204" pitchFamily="34" charset="0"/>
              <a:buChar char="•"/>
              <a:defRPr sz="1200">
                <a:solidFill>
                  <a:schemeClr val="tx1">
                    <a:lumMod val="65000"/>
                    <a:lumOff val="35000"/>
                  </a:schemeClr>
                </a:solidFill>
                <a:latin typeface="+mn-lt"/>
                <a:ea typeface="Verdana" panose="020B0604030504040204" pitchFamily="34" charset="0"/>
              </a:defRPr>
            </a:lvl3pPr>
            <a:lvl4pPr marL="1200150" indent="-171450">
              <a:lnSpc>
                <a:spcPct val="95000"/>
              </a:lnSpc>
              <a:spcBef>
                <a:spcPts val="500"/>
              </a:spcBef>
              <a:buClr>
                <a:schemeClr val="bg2"/>
              </a:buClr>
              <a:buSzPct val="100000"/>
              <a:buFont typeface="Arial" panose="020B0604020202020204" pitchFamily="34" charset="0"/>
              <a:buChar char="•"/>
              <a:defRPr sz="1200">
                <a:solidFill>
                  <a:schemeClr val="tx1">
                    <a:lumMod val="65000"/>
                    <a:lumOff val="35000"/>
                  </a:schemeClr>
                </a:solidFill>
                <a:latin typeface="+mn-lt"/>
                <a:ea typeface="Verdana" panose="020B0604030504040204" pitchFamily="34" charset="0"/>
              </a:defRPr>
            </a:lvl4pPr>
            <a:lvl5pPr marL="1543050" indent="-171450">
              <a:lnSpc>
                <a:spcPct val="95000"/>
              </a:lnSpc>
              <a:spcBef>
                <a:spcPts val="500"/>
              </a:spcBef>
              <a:buClr>
                <a:schemeClr val="bg2"/>
              </a:buClr>
              <a:buSzPct val="100000"/>
              <a:buFont typeface="Arial" panose="020B0604020202020204" pitchFamily="34" charset="0"/>
              <a:buChar char="•"/>
              <a:defRPr sz="1200">
                <a:solidFill>
                  <a:schemeClr val="tx1">
                    <a:lumMod val="65000"/>
                    <a:lumOff val="35000"/>
                  </a:schemeClr>
                </a:solidFill>
                <a:latin typeface="+mn-lt"/>
                <a:ea typeface="Verdana" panose="020B060403050404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cxnSp>
        <p:nvCxnSpPr>
          <p:cNvPr id="12" name="Straight Connector 11">
            <a:extLst>
              <a:ext uri="{FF2B5EF4-FFF2-40B4-BE49-F238E27FC236}">
                <a16:creationId xmlns:a16="http://schemas.microsoft.com/office/drawing/2014/main" id="{13AF1E7B-6008-4E1B-80EC-CB6C5AC44EF7}"/>
              </a:ext>
            </a:extLst>
          </p:cNvPr>
          <p:cNvCxnSpPr/>
          <p:nvPr userDrawn="1"/>
        </p:nvCxnSpPr>
        <p:spPr>
          <a:xfrm>
            <a:off x="456455" y="766069"/>
            <a:ext cx="8230345" cy="0"/>
          </a:xfrm>
          <a:prstGeom prst="line">
            <a:avLst/>
          </a:prstGeom>
          <a:ln w="12700">
            <a:solidFill>
              <a:schemeClr val="tx2"/>
            </a:solidFill>
            <a:prstDash val="solid"/>
          </a:ln>
        </p:spPr>
        <p:style>
          <a:lnRef idx="1">
            <a:schemeClr val="accent1"/>
          </a:lnRef>
          <a:fillRef idx="0">
            <a:schemeClr val="accent1"/>
          </a:fillRef>
          <a:effectRef idx="0">
            <a:schemeClr val="accent1"/>
          </a:effectRef>
          <a:fontRef idx="minor">
            <a:schemeClr val="tx1"/>
          </a:fontRef>
        </p:style>
      </p:cxnSp>
      <p:sp>
        <p:nvSpPr>
          <p:cNvPr id="17" name="Slide Number Placeholder 5">
            <a:extLst>
              <a:ext uri="{FF2B5EF4-FFF2-40B4-BE49-F238E27FC236}">
                <a16:creationId xmlns:a16="http://schemas.microsoft.com/office/drawing/2014/main" id="{60B12D03-4D55-402B-912F-D0E7D676E44D}"/>
              </a:ext>
            </a:extLst>
          </p:cNvPr>
          <p:cNvSpPr>
            <a:spLocks noGrp="1"/>
          </p:cNvSpPr>
          <p:nvPr>
            <p:ph type="sldNum" sz="quarter" idx="4"/>
          </p:nvPr>
        </p:nvSpPr>
        <p:spPr>
          <a:xfrm>
            <a:off x="8366732" y="6370721"/>
            <a:ext cx="308460" cy="308460"/>
          </a:xfrm>
          <a:prstGeom prst="ellipse">
            <a:avLst/>
          </a:prstGeom>
          <a:solidFill>
            <a:schemeClr val="tx2"/>
          </a:solidFill>
        </p:spPr>
        <p:txBody>
          <a:bodyPr vert="horz" wrap="none" lIns="91440" tIns="45720" rIns="91440" bIns="45720" rtlCol="0" anchor="ctr"/>
          <a:lstStyle>
            <a:lvl1pPr algn="ctr">
              <a:defRPr sz="900">
                <a:solidFill>
                  <a:schemeClr val="bg1"/>
                </a:solidFill>
              </a:defRPr>
            </a:lvl1pPr>
          </a:lstStyle>
          <a:p>
            <a:fld id="{14A3106C-58CB-42DB-B4B7-C84BBDA5655D}" type="slidenum">
              <a:rPr lang="en-GB" smtClean="0"/>
              <a:pPr/>
              <a:t>‹#›</a:t>
            </a:fld>
            <a:endParaRPr lang="en-GB" dirty="0"/>
          </a:p>
        </p:txBody>
      </p:sp>
      <p:sp>
        <p:nvSpPr>
          <p:cNvPr id="18" name="Title 1">
            <a:extLst>
              <a:ext uri="{FF2B5EF4-FFF2-40B4-BE49-F238E27FC236}">
                <a16:creationId xmlns:a16="http://schemas.microsoft.com/office/drawing/2014/main" id="{F98FB8DD-B556-41AA-9FA7-5714BBF20942}"/>
              </a:ext>
            </a:extLst>
          </p:cNvPr>
          <p:cNvSpPr>
            <a:spLocks noGrp="1"/>
          </p:cNvSpPr>
          <p:nvPr>
            <p:ph type="title"/>
          </p:nvPr>
        </p:nvSpPr>
        <p:spPr>
          <a:xfrm>
            <a:off x="342081" y="65131"/>
            <a:ext cx="8363204" cy="718979"/>
          </a:xfrm>
          <a:prstGeom prst="rect">
            <a:avLst/>
          </a:prstGeom>
        </p:spPr>
        <p:txBody>
          <a:bodyPr tIns="72000" anchor="b" anchorCtr="0">
            <a:noAutofit/>
          </a:bodyPr>
          <a:lstStyle>
            <a:lvl1pPr>
              <a:defRPr sz="2300">
                <a:solidFill>
                  <a:schemeClr val="tx1">
                    <a:lumMod val="75000"/>
                    <a:lumOff val="25000"/>
                  </a:schemeClr>
                </a:solidFill>
                <a:latin typeface="+mj-lt"/>
                <a:ea typeface="Verdana" panose="020B0604030504040204" pitchFamily="34" charset="0"/>
              </a:defRPr>
            </a:lvl1pPr>
          </a:lstStyle>
          <a:p>
            <a:r>
              <a:rPr lang="en-US"/>
              <a:t>Click to edit Master title style</a:t>
            </a:r>
            <a:endParaRPr lang="en-GB" dirty="0"/>
          </a:p>
        </p:txBody>
      </p:sp>
      <p:pic>
        <p:nvPicPr>
          <p:cNvPr id="8" name="Picture 7">
            <a:extLst>
              <a:ext uri="{FF2B5EF4-FFF2-40B4-BE49-F238E27FC236}">
                <a16:creationId xmlns:a16="http://schemas.microsoft.com/office/drawing/2014/main" id="{B92AC985-34B5-4788-A28B-EFB5212886D9}"/>
              </a:ext>
            </a:extLst>
          </p:cNvPr>
          <p:cNvPicPr>
            <a:picLocks noChangeAspect="1"/>
          </p:cNvPicPr>
          <p:nvPr userDrawn="1"/>
        </p:nvPicPr>
        <p:blipFill>
          <a:blip r:embed="rId2"/>
          <a:stretch>
            <a:fillRect/>
          </a:stretch>
        </p:blipFill>
        <p:spPr>
          <a:xfrm>
            <a:off x="7874668" y="332193"/>
            <a:ext cx="804957" cy="455605"/>
          </a:xfrm>
          <a:prstGeom prst="rect">
            <a:avLst/>
          </a:prstGeom>
        </p:spPr>
      </p:pic>
    </p:spTree>
    <p:extLst>
      <p:ext uri="{BB962C8B-B14F-4D97-AF65-F5344CB8AC3E}">
        <p14:creationId xmlns:p14="http://schemas.microsoft.com/office/powerpoint/2010/main" val="2450323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claimer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2DE09-5523-4005-811C-CA5330E5CE7C}"/>
              </a:ext>
            </a:extLst>
          </p:cNvPr>
          <p:cNvSpPr>
            <a:spLocks noGrp="1"/>
          </p:cNvSpPr>
          <p:nvPr>
            <p:ph type="title"/>
          </p:nvPr>
        </p:nvSpPr>
        <p:spPr>
          <a:xfrm>
            <a:off x="342081" y="65131"/>
            <a:ext cx="8363204" cy="718979"/>
          </a:xfrm>
          <a:prstGeom prst="rect">
            <a:avLst/>
          </a:prstGeom>
        </p:spPr>
        <p:txBody>
          <a:bodyPr tIns="72000" anchor="b" anchorCtr="0">
            <a:noAutofit/>
          </a:bodyPr>
          <a:lstStyle>
            <a:lvl1pPr>
              <a:defRPr sz="2300">
                <a:solidFill>
                  <a:schemeClr val="tx1">
                    <a:lumMod val="75000"/>
                    <a:lumOff val="25000"/>
                  </a:schemeClr>
                </a:solidFill>
                <a:latin typeface="+mj-lt"/>
                <a:ea typeface="Verdana" panose="020B0604030504040204" pitchFamily="34" charset="0"/>
              </a:defRPr>
            </a:lvl1pPr>
          </a:lstStyle>
          <a:p>
            <a:r>
              <a:rPr lang="en-US"/>
              <a:t>Click to edit Master title style</a:t>
            </a:r>
            <a:endParaRPr lang="en-GB" dirty="0"/>
          </a:p>
        </p:txBody>
      </p:sp>
      <p:cxnSp>
        <p:nvCxnSpPr>
          <p:cNvPr id="12" name="Straight Connector 11">
            <a:extLst>
              <a:ext uri="{FF2B5EF4-FFF2-40B4-BE49-F238E27FC236}">
                <a16:creationId xmlns:a16="http://schemas.microsoft.com/office/drawing/2014/main" id="{13AF1E7B-6008-4E1B-80EC-CB6C5AC44EF7}"/>
              </a:ext>
            </a:extLst>
          </p:cNvPr>
          <p:cNvCxnSpPr/>
          <p:nvPr userDrawn="1"/>
        </p:nvCxnSpPr>
        <p:spPr>
          <a:xfrm>
            <a:off x="456455" y="766069"/>
            <a:ext cx="8230345" cy="0"/>
          </a:xfrm>
          <a:prstGeom prst="line">
            <a:avLst/>
          </a:prstGeom>
          <a:ln w="12700">
            <a:solidFill>
              <a:schemeClr val="tx2"/>
            </a:solidFill>
            <a:prstDash val="solid"/>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E9EEDE1E-2209-4019-A574-B4873C5DB66C}"/>
              </a:ext>
            </a:extLst>
          </p:cNvPr>
          <p:cNvPicPr>
            <a:picLocks noChangeAspect="1"/>
          </p:cNvPicPr>
          <p:nvPr userDrawn="1"/>
        </p:nvPicPr>
        <p:blipFill>
          <a:blip r:embed="rId2"/>
          <a:stretch>
            <a:fillRect/>
          </a:stretch>
        </p:blipFill>
        <p:spPr>
          <a:xfrm>
            <a:off x="7874667" y="332193"/>
            <a:ext cx="804959" cy="455605"/>
          </a:xfrm>
          <a:prstGeom prst="rect">
            <a:avLst/>
          </a:prstGeom>
        </p:spPr>
      </p:pic>
    </p:spTree>
    <p:extLst>
      <p:ext uri="{BB962C8B-B14F-4D97-AF65-F5344CB8AC3E}">
        <p14:creationId xmlns:p14="http://schemas.microsoft.com/office/powerpoint/2010/main" val="2197470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with No Circles">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3C1148D-ABC4-4884-AAA2-59F452083A75}"/>
              </a:ext>
            </a:extLst>
          </p:cNvPr>
          <p:cNvPicPr>
            <a:picLocks noChangeAspect="1"/>
          </p:cNvPicPr>
          <p:nvPr userDrawn="1"/>
        </p:nvPicPr>
        <p:blipFill>
          <a:blip r:embed="rId2"/>
          <a:stretch>
            <a:fillRect/>
          </a:stretch>
        </p:blipFill>
        <p:spPr>
          <a:xfrm>
            <a:off x="0" y="3019932"/>
            <a:ext cx="9144000" cy="3838068"/>
          </a:xfrm>
          <a:prstGeom prst="rect">
            <a:avLst/>
          </a:prstGeom>
        </p:spPr>
      </p:pic>
      <p:sp>
        <p:nvSpPr>
          <p:cNvPr id="73" name="Title 57">
            <a:extLst>
              <a:ext uri="{FF2B5EF4-FFF2-40B4-BE49-F238E27FC236}">
                <a16:creationId xmlns:a16="http://schemas.microsoft.com/office/drawing/2014/main" id="{7580CCFC-B16D-4707-9272-D3435DD3E9EC}"/>
              </a:ext>
            </a:extLst>
          </p:cNvPr>
          <p:cNvSpPr>
            <a:spLocks noGrp="1"/>
          </p:cNvSpPr>
          <p:nvPr>
            <p:ph type="title"/>
          </p:nvPr>
        </p:nvSpPr>
        <p:spPr>
          <a:xfrm>
            <a:off x="3676827" y="3822997"/>
            <a:ext cx="3518798" cy="1068608"/>
          </a:xfrm>
          <a:prstGeom prst="rect">
            <a:avLst/>
          </a:prstGeom>
        </p:spPr>
        <p:txBody>
          <a:bodyPr lIns="0"/>
          <a:lstStyle>
            <a:lvl1pPr marL="0" algn="l" defTabSz="685800" rtl="0" eaLnBrk="1" latinLnBrk="0" hangingPunct="1">
              <a:lnSpc>
                <a:spcPct val="90000"/>
              </a:lnSpc>
              <a:spcBef>
                <a:spcPct val="0"/>
              </a:spcBef>
              <a:buNone/>
              <a:defRPr lang="en-GB" sz="2500" b="1" kern="1200" dirty="0">
                <a:solidFill>
                  <a:schemeClr val="bg2"/>
                </a:solidFill>
                <a:latin typeface="+mj-lt"/>
                <a:ea typeface="+mj-ea"/>
                <a:cs typeface="+mj-cs"/>
              </a:defRPr>
            </a:lvl1pPr>
          </a:lstStyle>
          <a:p>
            <a:r>
              <a:rPr lang="en-US"/>
              <a:t>Click to edit Master title style</a:t>
            </a:r>
            <a:endParaRPr lang="en-GB" dirty="0"/>
          </a:p>
        </p:txBody>
      </p:sp>
      <p:sp>
        <p:nvSpPr>
          <p:cNvPr id="59" name="Freeform 5">
            <a:extLst>
              <a:ext uri="{FF2B5EF4-FFF2-40B4-BE49-F238E27FC236}">
                <a16:creationId xmlns:a16="http://schemas.microsoft.com/office/drawing/2014/main" id="{C564DDC9-E117-4B89-8B6C-0E86C50AD6EB}"/>
              </a:ext>
            </a:extLst>
          </p:cNvPr>
          <p:cNvSpPr>
            <a:spLocks/>
          </p:cNvSpPr>
          <p:nvPr userDrawn="1"/>
        </p:nvSpPr>
        <p:spPr bwMode="auto">
          <a:xfrm>
            <a:off x="2111035" y="3665538"/>
            <a:ext cx="710107" cy="710107"/>
          </a:xfrm>
          <a:custGeom>
            <a:avLst/>
            <a:gdLst>
              <a:gd name="T0" fmla="*/ 2230 w 4048"/>
              <a:gd name="T1" fmla="*/ 4039 h 4051"/>
              <a:gd name="T2" fmla="*/ 2530 w 4048"/>
              <a:gd name="T3" fmla="*/ 3987 h 4051"/>
              <a:gd name="T4" fmla="*/ 2811 w 4048"/>
              <a:gd name="T5" fmla="*/ 3892 h 4051"/>
              <a:gd name="T6" fmla="*/ 3073 w 4048"/>
              <a:gd name="T7" fmla="*/ 3757 h 4051"/>
              <a:gd name="T8" fmla="*/ 3311 w 4048"/>
              <a:gd name="T9" fmla="*/ 3588 h 4051"/>
              <a:gd name="T10" fmla="*/ 3522 w 4048"/>
              <a:gd name="T11" fmla="*/ 3387 h 4051"/>
              <a:gd name="T12" fmla="*/ 3702 w 4048"/>
              <a:gd name="T13" fmla="*/ 3157 h 4051"/>
              <a:gd name="T14" fmla="*/ 3849 w 4048"/>
              <a:gd name="T15" fmla="*/ 2903 h 4051"/>
              <a:gd name="T16" fmla="*/ 3957 w 4048"/>
              <a:gd name="T17" fmla="*/ 2628 h 4051"/>
              <a:gd name="T18" fmla="*/ 4025 w 4048"/>
              <a:gd name="T19" fmla="*/ 2333 h 4051"/>
              <a:gd name="T20" fmla="*/ 4048 w 4048"/>
              <a:gd name="T21" fmla="*/ 2025 h 4051"/>
              <a:gd name="T22" fmla="*/ 4025 w 4048"/>
              <a:gd name="T23" fmla="*/ 1716 h 4051"/>
              <a:gd name="T24" fmla="*/ 3957 w 4048"/>
              <a:gd name="T25" fmla="*/ 1423 h 4051"/>
              <a:gd name="T26" fmla="*/ 3849 w 4048"/>
              <a:gd name="T27" fmla="*/ 1147 h 4051"/>
              <a:gd name="T28" fmla="*/ 3702 w 4048"/>
              <a:gd name="T29" fmla="*/ 893 h 4051"/>
              <a:gd name="T30" fmla="*/ 3522 w 4048"/>
              <a:gd name="T31" fmla="*/ 663 h 4051"/>
              <a:gd name="T32" fmla="*/ 3311 w 4048"/>
              <a:gd name="T33" fmla="*/ 463 h 4051"/>
              <a:gd name="T34" fmla="*/ 3073 w 4048"/>
              <a:gd name="T35" fmla="*/ 294 h 4051"/>
              <a:gd name="T36" fmla="*/ 2811 w 4048"/>
              <a:gd name="T37" fmla="*/ 159 h 4051"/>
              <a:gd name="T38" fmla="*/ 2530 w 4048"/>
              <a:gd name="T39" fmla="*/ 64 h 4051"/>
              <a:gd name="T40" fmla="*/ 2230 w 4048"/>
              <a:gd name="T41" fmla="*/ 10 h 4051"/>
              <a:gd name="T42" fmla="*/ 1920 w 4048"/>
              <a:gd name="T43" fmla="*/ 3 h 4051"/>
              <a:gd name="T44" fmla="*/ 1616 w 4048"/>
              <a:gd name="T45" fmla="*/ 42 h 4051"/>
              <a:gd name="T46" fmla="*/ 1328 w 4048"/>
              <a:gd name="T47" fmla="*/ 123 h 4051"/>
              <a:gd name="T48" fmla="*/ 1060 w 4048"/>
              <a:gd name="T49" fmla="*/ 244 h 4051"/>
              <a:gd name="T50" fmla="*/ 813 w 4048"/>
              <a:gd name="T51" fmla="*/ 402 h 4051"/>
              <a:gd name="T52" fmla="*/ 593 w 4048"/>
              <a:gd name="T53" fmla="*/ 593 h 4051"/>
              <a:gd name="T54" fmla="*/ 402 w 4048"/>
              <a:gd name="T55" fmla="*/ 813 h 4051"/>
              <a:gd name="T56" fmla="*/ 244 w 4048"/>
              <a:gd name="T57" fmla="*/ 1060 h 4051"/>
              <a:gd name="T58" fmla="*/ 122 w 4048"/>
              <a:gd name="T59" fmla="*/ 1329 h 4051"/>
              <a:gd name="T60" fmla="*/ 41 w 4048"/>
              <a:gd name="T61" fmla="*/ 1617 h 4051"/>
              <a:gd name="T62" fmla="*/ 3 w 4048"/>
              <a:gd name="T63" fmla="*/ 1921 h 4051"/>
              <a:gd name="T64" fmla="*/ 10 w 4048"/>
              <a:gd name="T65" fmla="*/ 2232 h 4051"/>
              <a:gd name="T66" fmla="*/ 64 w 4048"/>
              <a:gd name="T67" fmla="*/ 2532 h 4051"/>
              <a:gd name="T68" fmla="*/ 159 w 4048"/>
              <a:gd name="T69" fmla="*/ 2813 h 4051"/>
              <a:gd name="T70" fmla="*/ 293 w 4048"/>
              <a:gd name="T71" fmla="*/ 3075 h 4051"/>
              <a:gd name="T72" fmla="*/ 462 w 4048"/>
              <a:gd name="T73" fmla="*/ 3313 h 4051"/>
              <a:gd name="T74" fmla="*/ 663 w 4048"/>
              <a:gd name="T75" fmla="*/ 3524 h 4051"/>
              <a:gd name="T76" fmla="*/ 893 w 4048"/>
              <a:gd name="T77" fmla="*/ 3704 h 4051"/>
              <a:gd name="T78" fmla="*/ 1147 w 4048"/>
              <a:gd name="T79" fmla="*/ 3850 h 4051"/>
              <a:gd name="T80" fmla="*/ 1422 w 4048"/>
              <a:gd name="T81" fmla="*/ 3959 h 4051"/>
              <a:gd name="T82" fmla="*/ 1715 w 4048"/>
              <a:gd name="T83" fmla="*/ 4027 h 4051"/>
              <a:gd name="T84" fmla="*/ 2024 w 4048"/>
              <a:gd name="T85" fmla="*/ 4051 h 4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048" h="4051">
                <a:moveTo>
                  <a:pt x="2024" y="4051"/>
                </a:moveTo>
                <a:lnTo>
                  <a:pt x="2128" y="4048"/>
                </a:lnTo>
                <a:lnTo>
                  <a:pt x="2230" y="4039"/>
                </a:lnTo>
                <a:lnTo>
                  <a:pt x="2333" y="4027"/>
                </a:lnTo>
                <a:lnTo>
                  <a:pt x="2432" y="4009"/>
                </a:lnTo>
                <a:lnTo>
                  <a:pt x="2530" y="3987"/>
                </a:lnTo>
                <a:lnTo>
                  <a:pt x="2626" y="3959"/>
                </a:lnTo>
                <a:lnTo>
                  <a:pt x="2720" y="3927"/>
                </a:lnTo>
                <a:lnTo>
                  <a:pt x="2811" y="3892"/>
                </a:lnTo>
                <a:lnTo>
                  <a:pt x="2901" y="3850"/>
                </a:lnTo>
                <a:lnTo>
                  <a:pt x="2988" y="3806"/>
                </a:lnTo>
                <a:lnTo>
                  <a:pt x="3073" y="3757"/>
                </a:lnTo>
                <a:lnTo>
                  <a:pt x="3155" y="3704"/>
                </a:lnTo>
                <a:lnTo>
                  <a:pt x="3235" y="3648"/>
                </a:lnTo>
                <a:lnTo>
                  <a:pt x="3311" y="3588"/>
                </a:lnTo>
                <a:lnTo>
                  <a:pt x="3385" y="3524"/>
                </a:lnTo>
                <a:lnTo>
                  <a:pt x="3455" y="3457"/>
                </a:lnTo>
                <a:lnTo>
                  <a:pt x="3522" y="3387"/>
                </a:lnTo>
                <a:lnTo>
                  <a:pt x="3586" y="3313"/>
                </a:lnTo>
                <a:lnTo>
                  <a:pt x="3646" y="3236"/>
                </a:lnTo>
                <a:lnTo>
                  <a:pt x="3702" y="3157"/>
                </a:lnTo>
                <a:lnTo>
                  <a:pt x="3755" y="3075"/>
                </a:lnTo>
                <a:lnTo>
                  <a:pt x="3804" y="2990"/>
                </a:lnTo>
                <a:lnTo>
                  <a:pt x="3849" y="2903"/>
                </a:lnTo>
                <a:lnTo>
                  <a:pt x="3889" y="2813"/>
                </a:lnTo>
                <a:lnTo>
                  <a:pt x="3926" y="2721"/>
                </a:lnTo>
                <a:lnTo>
                  <a:pt x="3957" y="2628"/>
                </a:lnTo>
                <a:lnTo>
                  <a:pt x="3984" y="2532"/>
                </a:lnTo>
                <a:lnTo>
                  <a:pt x="4007" y="2433"/>
                </a:lnTo>
                <a:lnTo>
                  <a:pt x="4025" y="2333"/>
                </a:lnTo>
                <a:lnTo>
                  <a:pt x="4038" y="2232"/>
                </a:lnTo>
                <a:lnTo>
                  <a:pt x="4045" y="2130"/>
                </a:lnTo>
                <a:lnTo>
                  <a:pt x="4048" y="2025"/>
                </a:lnTo>
                <a:lnTo>
                  <a:pt x="4045" y="1921"/>
                </a:lnTo>
                <a:lnTo>
                  <a:pt x="4038" y="1818"/>
                </a:lnTo>
                <a:lnTo>
                  <a:pt x="4025" y="1716"/>
                </a:lnTo>
                <a:lnTo>
                  <a:pt x="4007" y="1617"/>
                </a:lnTo>
                <a:lnTo>
                  <a:pt x="3984" y="1519"/>
                </a:lnTo>
                <a:lnTo>
                  <a:pt x="3957" y="1423"/>
                </a:lnTo>
                <a:lnTo>
                  <a:pt x="3926" y="1329"/>
                </a:lnTo>
                <a:lnTo>
                  <a:pt x="3889" y="1236"/>
                </a:lnTo>
                <a:lnTo>
                  <a:pt x="3849" y="1147"/>
                </a:lnTo>
                <a:lnTo>
                  <a:pt x="3804" y="1060"/>
                </a:lnTo>
                <a:lnTo>
                  <a:pt x="3755" y="975"/>
                </a:lnTo>
                <a:lnTo>
                  <a:pt x="3702" y="893"/>
                </a:lnTo>
                <a:lnTo>
                  <a:pt x="3646" y="813"/>
                </a:lnTo>
                <a:lnTo>
                  <a:pt x="3586" y="737"/>
                </a:lnTo>
                <a:lnTo>
                  <a:pt x="3522" y="663"/>
                </a:lnTo>
                <a:lnTo>
                  <a:pt x="3455" y="593"/>
                </a:lnTo>
                <a:lnTo>
                  <a:pt x="3385" y="527"/>
                </a:lnTo>
                <a:lnTo>
                  <a:pt x="3311" y="463"/>
                </a:lnTo>
                <a:lnTo>
                  <a:pt x="3235" y="402"/>
                </a:lnTo>
                <a:lnTo>
                  <a:pt x="3155" y="346"/>
                </a:lnTo>
                <a:lnTo>
                  <a:pt x="3073" y="294"/>
                </a:lnTo>
                <a:lnTo>
                  <a:pt x="2988" y="244"/>
                </a:lnTo>
                <a:lnTo>
                  <a:pt x="2901" y="199"/>
                </a:lnTo>
                <a:lnTo>
                  <a:pt x="2811" y="159"/>
                </a:lnTo>
                <a:lnTo>
                  <a:pt x="2720" y="123"/>
                </a:lnTo>
                <a:lnTo>
                  <a:pt x="2626" y="91"/>
                </a:lnTo>
                <a:lnTo>
                  <a:pt x="2530" y="64"/>
                </a:lnTo>
                <a:lnTo>
                  <a:pt x="2432" y="42"/>
                </a:lnTo>
                <a:lnTo>
                  <a:pt x="2333" y="23"/>
                </a:lnTo>
                <a:lnTo>
                  <a:pt x="2230" y="10"/>
                </a:lnTo>
                <a:lnTo>
                  <a:pt x="2128" y="3"/>
                </a:lnTo>
                <a:lnTo>
                  <a:pt x="2024" y="0"/>
                </a:lnTo>
                <a:lnTo>
                  <a:pt x="1920" y="3"/>
                </a:lnTo>
                <a:lnTo>
                  <a:pt x="1818" y="10"/>
                </a:lnTo>
                <a:lnTo>
                  <a:pt x="1715" y="23"/>
                </a:lnTo>
                <a:lnTo>
                  <a:pt x="1616" y="42"/>
                </a:lnTo>
                <a:lnTo>
                  <a:pt x="1518" y="64"/>
                </a:lnTo>
                <a:lnTo>
                  <a:pt x="1422" y="91"/>
                </a:lnTo>
                <a:lnTo>
                  <a:pt x="1328" y="123"/>
                </a:lnTo>
                <a:lnTo>
                  <a:pt x="1237" y="159"/>
                </a:lnTo>
                <a:lnTo>
                  <a:pt x="1147" y="199"/>
                </a:lnTo>
                <a:lnTo>
                  <a:pt x="1060" y="244"/>
                </a:lnTo>
                <a:lnTo>
                  <a:pt x="975" y="294"/>
                </a:lnTo>
                <a:lnTo>
                  <a:pt x="893" y="346"/>
                </a:lnTo>
                <a:lnTo>
                  <a:pt x="813" y="402"/>
                </a:lnTo>
                <a:lnTo>
                  <a:pt x="737" y="463"/>
                </a:lnTo>
                <a:lnTo>
                  <a:pt x="663" y="527"/>
                </a:lnTo>
                <a:lnTo>
                  <a:pt x="593" y="593"/>
                </a:lnTo>
                <a:lnTo>
                  <a:pt x="526" y="663"/>
                </a:lnTo>
                <a:lnTo>
                  <a:pt x="462" y="737"/>
                </a:lnTo>
                <a:lnTo>
                  <a:pt x="402" y="813"/>
                </a:lnTo>
                <a:lnTo>
                  <a:pt x="346" y="893"/>
                </a:lnTo>
                <a:lnTo>
                  <a:pt x="293" y="975"/>
                </a:lnTo>
                <a:lnTo>
                  <a:pt x="244" y="1060"/>
                </a:lnTo>
                <a:lnTo>
                  <a:pt x="199" y="1147"/>
                </a:lnTo>
                <a:lnTo>
                  <a:pt x="159" y="1236"/>
                </a:lnTo>
                <a:lnTo>
                  <a:pt x="122" y="1329"/>
                </a:lnTo>
                <a:lnTo>
                  <a:pt x="91" y="1423"/>
                </a:lnTo>
                <a:lnTo>
                  <a:pt x="64" y="1519"/>
                </a:lnTo>
                <a:lnTo>
                  <a:pt x="41" y="1617"/>
                </a:lnTo>
                <a:lnTo>
                  <a:pt x="23" y="1716"/>
                </a:lnTo>
                <a:lnTo>
                  <a:pt x="10" y="1818"/>
                </a:lnTo>
                <a:lnTo>
                  <a:pt x="3" y="1921"/>
                </a:lnTo>
                <a:lnTo>
                  <a:pt x="0" y="2025"/>
                </a:lnTo>
                <a:lnTo>
                  <a:pt x="3" y="2130"/>
                </a:lnTo>
                <a:lnTo>
                  <a:pt x="10" y="2232"/>
                </a:lnTo>
                <a:lnTo>
                  <a:pt x="23" y="2333"/>
                </a:lnTo>
                <a:lnTo>
                  <a:pt x="41" y="2433"/>
                </a:lnTo>
                <a:lnTo>
                  <a:pt x="64" y="2532"/>
                </a:lnTo>
                <a:lnTo>
                  <a:pt x="91" y="2628"/>
                </a:lnTo>
                <a:lnTo>
                  <a:pt x="122" y="2721"/>
                </a:lnTo>
                <a:lnTo>
                  <a:pt x="159" y="2813"/>
                </a:lnTo>
                <a:lnTo>
                  <a:pt x="199" y="2903"/>
                </a:lnTo>
                <a:lnTo>
                  <a:pt x="244" y="2990"/>
                </a:lnTo>
                <a:lnTo>
                  <a:pt x="293" y="3075"/>
                </a:lnTo>
                <a:lnTo>
                  <a:pt x="346" y="3157"/>
                </a:lnTo>
                <a:lnTo>
                  <a:pt x="402" y="3236"/>
                </a:lnTo>
                <a:lnTo>
                  <a:pt x="462" y="3313"/>
                </a:lnTo>
                <a:lnTo>
                  <a:pt x="526" y="3387"/>
                </a:lnTo>
                <a:lnTo>
                  <a:pt x="593" y="3457"/>
                </a:lnTo>
                <a:lnTo>
                  <a:pt x="663" y="3524"/>
                </a:lnTo>
                <a:lnTo>
                  <a:pt x="737" y="3588"/>
                </a:lnTo>
                <a:lnTo>
                  <a:pt x="813" y="3648"/>
                </a:lnTo>
                <a:lnTo>
                  <a:pt x="893" y="3704"/>
                </a:lnTo>
                <a:lnTo>
                  <a:pt x="975" y="3757"/>
                </a:lnTo>
                <a:lnTo>
                  <a:pt x="1060" y="3806"/>
                </a:lnTo>
                <a:lnTo>
                  <a:pt x="1147" y="3850"/>
                </a:lnTo>
                <a:lnTo>
                  <a:pt x="1237" y="3892"/>
                </a:lnTo>
                <a:lnTo>
                  <a:pt x="1328" y="3927"/>
                </a:lnTo>
                <a:lnTo>
                  <a:pt x="1422" y="3959"/>
                </a:lnTo>
                <a:lnTo>
                  <a:pt x="1518" y="3987"/>
                </a:lnTo>
                <a:lnTo>
                  <a:pt x="1616" y="4009"/>
                </a:lnTo>
                <a:lnTo>
                  <a:pt x="1715" y="4027"/>
                </a:lnTo>
                <a:lnTo>
                  <a:pt x="1818" y="4039"/>
                </a:lnTo>
                <a:lnTo>
                  <a:pt x="1920" y="4048"/>
                </a:lnTo>
                <a:lnTo>
                  <a:pt x="2024" y="4051"/>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0" name="Freeform 6">
            <a:extLst>
              <a:ext uri="{FF2B5EF4-FFF2-40B4-BE49-F238E27FC236}">
                <a16:creationId xmlns:a16="http://schemas.microsoft.com/office/drawing/2014/main" id="{FADBF64B-A3F9-42BC-B879-8934E652CE3A}"/>
              </a:ext>
            </a:extLst>
          </p:cNvPr>
          <p:cNvSpPr>
            <a:spLocks/>
          </p:cNvSpPr>
          <p:nvPr userDrawn="1"/>
        </p:nvSpPr>
        <p:spPr bwMode="auto">
          <a:xfrm>
            <a:off x="2825240" y="3671888"/>
            <a:ext cx="710107" cy="710107"/>
          </a:xfrm>
          <a:custGeom>
            <a:avLst/>
            <a:gdLst>
              <a:gd name="T0" fmla="*/ 2231 w 4048"/>
              <a:gd name="T1" fmla="*/ 4041 h 4051"/>
              <a:gd name="T2" fmla="*/ 2530 w 4048"/>
              <a:gd name="T3" fmla="*/ 3987 h 4051"/>
              <a:gd name="T4" fmla="*/ 2812 w 4048"/>
              <a:gd name="T5" fmla="*/ 3892 h 4051"/>
              <a:gd name="T6" fmla="*/ 3073 w 4048"/>
              <a:gd name="T7" fmla="*/ 3757 h 4051"/>
              <a:gd name="T8" fmla="*/ 3311 w 4048"/>
              <a:gd name="T9" fmla="*/ 3588 h 4051"/>
              <a:gd name="T10" fmla="*/ 3522 w 4048"/>
              <a:gd name="T11" fmla="*/ 3388 h 4051"/>
              <a:gd name="T12" fmla="*/ 3702 w 4048"/>
              <a:gd name="T13" fmla="*/ 3158 h 4051"/>
              <a:gd name="T14" fmla="*/ 3849 w 4048"/>
              <a:gd name="T15" fmla="*/ 2904 h 4051"/>
              <a:gd name="T16" fmla="*/ 3957 w 4048"/>
              <a:gd name="T17" fmla="*/ 2628 h 4051"/>
              <a:gd name="T18" fmla="*/ 4025 w 4048"/>
              <a:gd name="T19" fmla="*/ 2335 h 4051"/>
              <a:gd name="T20" fmla="*/ 4048 w 4048"/>
              <a:gd name="T21" fmla="*/ 2026 h 4051"/>
              <a:gd name="T22" fmla="*/ 4025 w 4048"/>
              <a:gd name="T23" fmla="*/ 1718 h 4051"/>
              <a:gd name="T24" fmla="*/ 3957 w 4048"/>
              <a:gd name="T25" fmla="*/ 1423 h 4051"/>
              <a:gd name="T26" fmla="*/ 3849 w 4048"/>
              <a:gd name="T27" fmla="*/ 1148 h 4051"/>
              <a:gd name="T28" fmla="*/ 3702 w 4048"/>
              <a:gd name="T29" fmla="*/ 894 h 4051"/>
              <a:gd name="T30" fmla="*/ 3522 w 4048"/>
              <a:gd name="T31" fmla="*/ 664 h 4051"/>
              <a:gd name="T32" fmla="*/ 3311 w 4048"/>
              <a:gd name="T33" fmla="*/ 463 h 4051"/>
              <a:gd name="T34" fmla="*/ 3073 w 4048"/>
              <a:gd name="T35" fmla="*/ 294 h 4051"/>
              <a:gd name="T36" fmla="*/ 2812 w 4048"/>
              <a:gd name="T37" fmla="*/ 159 h 4051"/>
              <a:gd name="T38" fmla="*/ 2530 w 4048"/>
              <a:gd name="T39" fmla="*/ 64 h 4051"/>
              <a:gd name="T40" fmla="*/ 2231 w 4048"/>
              <a:gd name="T41" fmla="*/ 12 h 4051"/>
              <a:gd name="T42" fmla="*/ 1920 w 4048"/>
              <a:gd name="T43" fmla="*/ 3 h 4051"/>
              <a:gd name="T44" fmla="*/ 1616 w 4048"/>
              <a:gd name="T45" fmla="*/ 42 h 4051"/>
              <a:gd name="T46" fmla="*/ 1328 w 4048"/>
              <a:gd name="T47" fmla="*/ 124 h 4051"/>
              <a:gd name="T48" fmla="*/ 1060 w 4048"/>
              <a:gd name="T49" fmla="*/ 245 h 4051"/>
              <a:gd name="T50" fmla="*/ 813 w 4048"/>
              <a:gd name="T51" fmla="*/ 403 h 4051"/>
              <a:gd name="T52" fmla="*/ 593 w 4048"/>
              <a:gd name="T53" fmla="*/ 594 h 4051"/>
              <a:gd name="T54" fmla="*/ 402 w 4048"/>
              <a:gd name="T55" fmla="*/ 815 h 4051"/>
              <a:gd name="T56" fmla="*/ 244 w 4048"/>
              <a:gd name="T57" fmla="*/ 1061 h 4051"/>
              <a:gd name="T58" fmla="*/ 122 w 4048"/>
              <a:gd name="T59" fmla="*/ 1330 h 4051"/>
              <a:gd name="T60" fmla="*/ 41 w 4048"/>
              <a:gd name="T61" fmla="*/ 1618 h 4051"/>
              <a:gd name="T62" fmla="*/ 3 w 4048"/>
              <a:gd name="T63" fmla="*/ 1921 h 4051"/>
              <a:gd name="T64" fmla="*/ 10 w 4048"/>
              <a:gd name="T65" fmla="*/ 2233 h 4051"/>
              <a:gd name="T66" fmla="*/ 64 w 4048"/>
              <a:gd name="T67" fmla="*/ 2532 h 4051"/>
              <a:gd name="T68" fmla="*/ 159 w 4048"/>
              <a:gd name="T69" fmla="*/ 2815 h 4051"/>
              <a:gd name="T70" fmla="*/ 293 w 4048"/>
              <a:gd name="T71" fmla="*/ 3076 h 4051"/>
              <a:gd name="T72" fmla="*/ 462 w 4048"/>
              <a:gd name="T73" fmla="*/ 3314 h 4051"/>
              <a:gd name="T74" fmla="*/ 663 w 4048"/>
              <a:gd name="T75" fmla="*/ 3524 h 4051"/>
              <a:gd name="T76" fmla="*/ 893 w 4048"/>
              <a:gd name="T77" fmla="*/ 3705 h 4051"/>
              <a:gd name="T78" fmla="*/ 1147 w 4048"/>
              <a:gd name="T79" fmla="*/ 3852 h 4051"/>
              <a:gd name="T80" fmla="*/ 1422 w 4048"/>
              <a:gd name="T81" fmla="*/ 3960 h 4051"/>
              <a:gd name="T82" fmla="*/ 1715 w 4048"/>
              <a:gd name="T83" fmla="*/ 4028 h 4051"/>
              <a:gd name="T84" fmla="*/ 2024 w 4048"/>
              <a:gd name="T85" fmla="*/ 4051 h 4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048" h="4051">
                <a:moveTo>
                  <a:pt x="2024" y="4051"/>
                </a:moveTo>
                <a:lnTo>
                  <a:pt x="2128" y="4048"/>
                </a:lnTo>
                <a:lnTo>
                  <a:pt x="2231" y="4041"/>
                </a:lnTo>
                <a:lnTo>
                  <a:pt x="2333" y="4028"/>
                </a:lnTo>
                <a:lnTo>
                  <a:pt x="2432" y="4009"/>
                </a:lnTo>
                <a:lnTo>
                  <a:pt x="2530" y="3987"/>
                </a:lnTo>
                <a:lnTo>
                  <a:pt x="2626" y="3960"/>
                </a:lnTo>
                <a:lnTo>
                  <a:pt x="2720" y="3928"/>
                </a:lnTo>
                <a:lnTo>
                  <a:pt x="2812" y="3892"/>
                </a:lnTo>
                <a:lnTo>
                  <a:pt x="2901" y="3852"/>
                </a:lnTo>
                <a:lnTo>
                  <a:pt x="2988" y="3807"/>
                </a:lnTo>
                <a:lnTo>
                  <a:pt x="3073" y="3757"/>
                </a:lnTo>
                <a:lnTo>
                  <a:pt x="3155" y="3705"/>
                </a:lnTo>
                <a:lnTo>
                  <a:pt x="3235" y="3649"/>
                </a:lnTo>
                <a:lnTo>
                  <a:pt x="3311" y="3588"/>
                </a:lnTo>
                <a:lnTo>
                  <a:pt x="3385" y="3524"/>
                </a:lnTo>
                <a:lnTo>
                  <a:pt x="3455" y="3458"/>
                </a:lnTo>
                <a:lnTo>
                  <a:pt x="3522" y="3388"/>
                </a:lnTo>
                <a:lnTo>
                  <a:pt x="3586" y="3314"/>
                </a:lnTo>
                <a:lnTo>
                  <a:pt x="3646" y="3238"/>
                </a:lnTo>
                <a:lnTo>
                  <a:pt x="3702" y="3158"/>
                </a:lnTo>
                <a:lnTo>
                  <a:pt x="3755" y="3076"/>
                </a:lnTo>
                <a:lnTo>
                  <a:pt x="3804" y="2991"/>
                </a:lnTo>
                <a:lnTo>
                  <a:pt x="3849" y="2904"/>
                </a:lnTo>
                <a:lnTo>
                  <a:pt x="3889" y="2815"/>
                </a:lnTo>
                <a:lnTo>
                  <a:pt x="3926" y="2722"/>
                </a:lnTo>
                <a:lnTo>
                  <a:pt x="3957" y="2628"/>
                </a:lnTo>
                <a:lnTo>
                  <a:pt x="3984" y="2532"/>
                </a:lnTo>
                <a:lnTo>
                  <a:pt x="4007" y="2434"/>
                </a:lnTo>
                <a:lnTo>
                  <a:pt x="4025" y="2335"/>
                </a:lnTo>
                <a:lnTo>
                  <a:pt x="4038" y="2233"/>
                </a:lnTo>
                <a:lnTo>
                  <a:pt x="4045" y="2130"/>
                </a:lnTo>
                <a:lnTo>
                  <a:pt x="4048" y="2026"/>
                </a:lnTo>
                <a:lnTo>
                  <a:pt x="4045" y="1921"/>
                </a:lnTo>
                <a:lnTo>
                  <a:pt x="4038" y="1819"/>
                </a:lnTo>
                <a:lnTo>
                  <a:pt x="4025" y="1718"/>
                </a:lnTo>
                <a:lnTo>
                  <a:pt x="4007" y="1618"/>
                </a:lnTo>
                <a:lnTo>
                  <a:pt x="3984" y="1519"/>
                </a:lnTo>
                <a:lnTo>
                  <a:pt x="3957" y="1423"/>
                </a:lnTo>
                <a:lnTo>
                  <a:pt x="3926" y="1330"/>
                </a:lnTo>
                <a:lnTo>
                  <a:pt x="3889" y="1238"/>
                </a:lnTo>
                <a:lnTo>
                  <a:pt x="3849" y="1148"/>
                </a:lnTo>
                <a:lnTo>
                  <a:pt x="3804" y="1061"/>
                </a:lnTo>
                <a:lnTo>
                  <a:pt x="3755" y="976"/>
                </a:lnTo>
                <a:lnTo>
                  <a:pt x="3702" y="894"/>
                </a:lnTo>
                <a:lnTo>
                  <a:pt x="3646" y="815"/>
                </a:lnTo>
                <a:lnTo>
                  <a:pt x="3586" y="738"/>
                </a:lnTo>
                <a:lnTo>
                  <a:pt x="3522" y="664"/>
                </a:lnTo>
                <a:lnTo>
                  <a:pt x="3455" y="594"/>
                </a:lnTo>
                <a:lnTo>
                  <a:pt x="3385" y="527"/>
                </a:lnTo>
                <a:lnTo>
                  <a:pt x="3311" y="463"/>
                </a:lnTo>
                <a:lnTo>
                  <a:pt x="3235" y="403"/>
                </a:lnTo>
                <a:lnTo>
                  <a:pt x="3155" y="347"/>
                </a:lnTo>
                <a:lnTo>
                  <a:pt x="3073" y="294"/>
                </a:lnTo>
                <a:lnTo>
                  <a:pt x="2988" y="245"/>
                </a:lnTo>
                <a:lnTo>
                  <a:pt x="2901" y="201"/>
                </a:lnTo>
                <a:lnTo>
                  <a:pt x="2812" y="159"/>
                </a:lnTo>
                <a:lnTo>
                  <a:pt x="2720" y="124"/>
                </a:lnTo>
                <a:lnTo>
                  <a:pt x="2626" y="92"/>
                </a:lnTo>
                <a:lnTo>
                  <a:pt x="2530" y="64"/>
                </a:lnTo>
                <a:lnTo>
                  <a:pt x="2432" y="42"/>
                </a:lnTo>
                <a:lnTo>
                  <a:pt x="2333" y="24"/>
                </a:lnTo>
                <a:lnTo>
                  <a:pt x="2231" y="12"/>
                </a:lnTo>
                <a:lnTo>
                  <a:pt x="2128" y="3"/>
                </a:lnTo>
                <a:lnTo>
                  <a:pt x="2024" y="0"/>
                </a:lnTo>
                <a:lnTo>
                  <a:pt x="1920" y="3"/>
                </a:lnTo>
                <a:lnTo>
                  <a:pt x="1818" y="12"/>
                </a:lnTo>
                <a:lnTo>
                  <a:pt x="1715" y="24"/>
                </a:lnTo>
                <a:lnTo>
                  <a:pt x="1616" y="42"/>
                </a:lnTo>
                <a:lnTo>
                  <a:pt x="1518" y="64"/>
                </a:lnTo>
                <a:lnTo>
                  <a:pt x="1422" y="92"/>
                </a:lnTo>
                <a:lnTo>
                  <a:pt x="1328" y="124"/>
                </a:lnTo>
                <a:lnTo>
                  <a:pt x="1237" y="159"/>
                </a:lnTo>
                <a:lnTo>
                  <a:pt x="1147" y="201"/>
                </a:lnTo>
                <a:lnTo>
                  <a:pt x="1060" y="245"/>
                </a:lnTo>
                <a:lnTo>
                  <a:pt x="975" y="294"/>
                </a:lnTo>
                <a:lnTo>
                  <a:pt x="893" y="347"/>
                </a:lnTo>
                <a:lnTo>
                  <a:pt x="813" y="403"/>
                </a:lnTo>
                <a:lnTo>
                  <a:pt x="737" y="463"/>
                </a:lnTo>
                <a:lnTo>
                  <a:pt x="663" y="527"/>
                </a:lnTo>
                <a:lnTo>
                  <a:pt x="593" y="594"/>
                </a:lnTo>
                <a:lnTo>
                  <a:pt x="526" y="664"/>
                </a:lnTo>
                <a:lnTo>
                  <a:pt x="462" y="738"/>
                </a:lnTo>
                <a:lnTo>
                  <a:pt x="402" y="815"/>
                </a:lnTo>
                <a:lnTo>
                  <a:pt x="346" y="894"/>
                </a:lnTo>
                <a:lnTo>
                  <a:pt x="293" y="976"/>
                </a:lnTo>
                <a:lnTo>
                  <a:pt x="244" y="1061"/>
                </a:lnTo>
                <a:lnTo>
                  <a:pt x="199" y="1148"/>
                </a:lnTo>
                <a:lnTo>
                  <a:pt x="159" y="1238"/>
                </a:lnTo>
                <a:lnTo>
                  <a:pt x="122" y="1330"/>
                </a:lnTo>
                <a:lnTo>
                  <a:pt x="91" y="1423"/>
                </a:lnTo>
                <a:lnTo>
                  <a:pt x="64" y="1519"/>
                </a:lnTo>
                <a:lnTo>
                  <a:pt x="41" y="1618"/>
                </a:lnTo>
                <a:lnTo>
                  <a:pt x="23" y="1718"/>
                </a:lnTo>
                <a:lnTo>
                  <a:pt x="10" y="1819"/>
                </a:lnTo>
                <a:lnTo>
                  <a:pt x="3" y="1921"/>
                </a:lnTo>
                <a:lnTo>
                  <a:pt x="0" y="2026"/>
                </a:lnTo>
                <a:lnTo>
                  <a:pt x="3" y="2130"/>
                </a:lnTo>
                <a:lnTo>
                  <a:pt x="10" y="2233"/>
                </a:lnTo>
                <a:lnTo>
                  <a:pt x="23" y="2335"/>
                </a:lnTo>
                <a:lnTo>
                  <a:pt x="41" y="2434"/>
                </a:lnTo>
                <a:lnTo>
                  <a:pt x="64" y="2532"/>
                </a:lnTo>
                <a:lnTo>
                  <a:pt x="91" y="2628"/>
                </a:lnTo>
                <a:lnTo>
                  <a:pt x="122" y="2722"/>
                </a:lnTo>
                <a:lnTo>
                  <a:pt x="159" y="2815"/>
                </a:lnTo>
                <a:lnTo>
                  <a:pt x="199" y="2904"/>
                </a:lnTo>
                <a:lnTo>
                  <a:pt x="244" y="2991"/>
                </a:lnTo>
                <a:lnTo>
                  <a:pt x="293" y="3076"/>
                </a:lnTo>
                <a:lnTo>
                  <a:pt x="346" y="3158"/>
                </a:lnTo>
                <a:lnTo>
                  <a:pt x="402" y="3238"/>
                </a:lnTo>
                <a:lnTo>
                  <a:pt x="462" y="3314"/>
                </a:lnTo>
                <a:lnTo>
                  <a:pt x="526" y="3388"/>
                </a:lnTo>
                <a:lnTo>
                  <a:pt x="593" y="3458"/>
                </a:lnTo>
                <a:lnTo>
                  <a:pt x="663" y="3524"/>
                </a:lnTo>
                <a:lnTo>
                  <a:pt x="737" y="3588"/>
                </a:lnTo>
                <a:lnTo>
                  <a:pt x="813" y="3649"/>
                </a:lnTo>
                <a:lnTo>
                  <a:pt x="893" y="3705"/>
                </a:lnTo>
                <a:lnTo>
                  <a:pt x="975" y="3757"/>
                </a:lnTo>
                <a:lnTo>
                  <a:pt x="1060" y="3807"/>
                </a:lnTo>
                <a:lnTo>
                  <a:pt x="1147" y="3852"/>
                </a:lnTo>
                <a:lnTo>
                  <a:pt x="1237" y="3892"/>
                </a:lnTo>
                <a:lnTo>
                  <a:pt x="1328" y="3928"/>
                </a:lnTo>
                <a:lnTo>
                  <a:pt x="1422" y="3960"/>
                </a:lnTo>
                <a:lnTo>
                  <a:pt x="1518" y="3987"/>
                </a:lnTo>
                <a:lnTo>
                  <a:pt x="1616" y="4009"/>
                </a:lnTo>
                <a:lnTo>
                  <a:pt x="1715" y="4028"/>
                </a:lnTo>
                <a:lnTo>
                  <a:pt x="1818" y="4041"/>
                </a:lnTo>
                <a:lnTo>
                  <a:pt x="1920" y="4048"/>
                </a:lnTo>
                <a:lnTo>
                  <a:pt x="2024" y="4051"/>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1" name="Freeform 7">
            <a:extLst>
              <a:ext uri="{FF2B5EF4-FFF2-40B4-BE49-F238E27FC236}">
                <a16:creationId xmlns:a16="http://schemas.microsoft.com/office/drawing/2014/main" id="{4FC8C6ED-0A2A-42A0-A30F-68C4554B3704}"/>
              </a:ext>
            </a:extLst>
          </p:cNvPr>
          <p:cNvSpPr>
            <a:spLocks/>
          </p:cNvSpPr>
          <p:nvPr userDrawn="1"/>
        </p:nvSpPr>
        <p:spPr bwMode="auto">
          <a:xfrm>
            <a:off x="1396830" y="3665538"/>
            <a:ext cx="710107" cy="710107"/>
          </a:xfrm>
          <a:custGeom>
            <a:avLst/>
            <a:gdLst>
              <a:gd name="T0" fmla="*/ 2230 w 4048"/>
              <a:gd name="T1" fmla="*/ 4039 h 4051"/>
              <a:gd name="T2" fmla="*/ 2530 w 4048"/>
              <a:gd name="T3" fmla="*/ 3987 h 4051"/>
              <a:gd name="T4" fmla="*/ 2811 w 4048"/>
              <a:gd name="T5" fmla="*/ 3892 h 4051"/>
              <a:gd name="T6" fmla="*/ 3073 w 4048"/>
              <a:gd name="T7" fmla="*/ 3757 h 4051"/>
              <a:gd name="T8" fmla="*/ 3311 w 4048"/>
              <a:gd name="T9" fmla="*/ 3588 h 4051"/>
              <a:gd name="T10" fmla="*/ 3522 w 4048"/>
              <a:gd name="T11" fmla="*/ 3387 h 4051"/>
              <a:gd name="T12" fmla="*/ 3702 w 4048"/>
              <a:gd name="T13" fmla="*/ 3157 h 4051"/>
              <a:gd name="T14" fmla="*/ 3849 w 4048"/>
              <a:gd name="T15" fmla="*/ 2903 h 4051"/>
              <a:gd name="T16" fmla="*/ 3957 w 4048"/>
              <a:gd name="T17" fmla="*/ 2628 h 4051"/>
              <a:gd name="T18" fmla="*/ 4025 w 4048"/>
              <a:gd name="T19" fmla="*/ 2333 h 4051"/>
              <a:gd name="T20" fmla="*/ 4048 w 4048"/>
              <a:gd name="T21" fmla="*/ 2025 h 4051"/>
              <a:gd name="T22" fmla="*/ 4025 w 4048"/>
              <a:gd name="T23" fmla="*/ 1716 h 4051"/>
              <a:gd name="T24" fmla="*/ 3957 w 4048"/>
              <a:gd name="T25" fmla="*/ 1423 h 4051"/>
              <a:gd name="T26" fmla="*/ 3849 w 4048"/>
              <a:gd name="T27" fmla="*/ 1147 h 4051"/>
              <a:gd name="T28" fmla="*/ 3702 w 4048"/>
              <a:gd name="T29" fmla="*/ 893 h 4051"/>
              <a:gd name="T30" fmla="*/ 3522 w 4048"/>
              <a:gd name="T31" fmla="*/ 663 h 4051"/>
              <a:gd name="T32" fmla="*/ 3311 w 4048"/>
              <a:gd name="T33" fmla="*/ 463 h 4051"/>
              <a:gd name="T34" fmla="*/ 3073 w 4048"/>
              <a:gd name="T35" fmla="*/ 294 h 4051"/>
              <a:gd name="T36" fmla="*/ 2811 w 4048"/>
              <a:gd name="T37" fmla="*/ 159 h 4051"/>
              <a:gd name="T38" fmla="*/ 2530 w 4048"/>
              <a:gd name="T39" fmla="*/ 64 h 4051"/>
              <a:gd name="T40" fmla="*/ 2230 w 4048"/>
              <a:gd name="T41" fmla="*/ 10 h 4051"/>
              <a:gd name="T42" fmla="*/ 1920 w 4048"/>
              <a:gd name="T43" fmla="*/ 3 h 4051"/>
              <a:gd name="T44" fmla="*/ 1616 w 4048"/>
              <a:gd name="T45" fmla="*/ 42 h 4051"/>
              <a:gd name="T46" fmla="*/ 1328 w 4048"/>
              <a:gd name="T47" fmla="*/ 123 h 4051"/>
              <a:gd name="T48" fmla="*/ 1060 w 4048"/>
              <a:gd name="T49" fmla="*/ 244 h 4051"/>
              <a:gd name="T50" fmla="*/ 813 w 4048"/>
              <a:gd name="T51" fmla="*/ 402 h 4051"/>
              <a:gd name="T52" fmla="*/ 593 w 4048"/>
              <a:gd name="T53" fmla="*/ 593 h 4051"/>
              <a:gd name="T54" fmla="*/ 402 w 4048"/>
              <a:gd name="T55" fmla="*/ 813 h 4051"/>
              <a:gd name="T56" fmla="*/ 244 w 4048"/>
              <a:gd name="T57" fmla="*/ 1060 h 4051"/>
              <a:gd name="T58" fmla="*/ 122 w 4048"/>
              <a:gd name="T59" fmla="*/ 1329 h 4051"/>
              <a:gd name="T60" fmla="*/ 41 w 4048"/>
              <a:gd name="T61" fmla="*/ 1617 h 4051"/>
              <a:gd name="T62" fmla="*/ 3 w 4048"/>
              <a:gd name="T63" fmla="*/ 1921 h 4051"/>
              <a:gd name="T64" fmla="*/ 10 w 4048"/>
              <a:gd name="T65" fmla="*/ 2232 h 4051"/>
              <a:gd name="T66" fmla="*/ 64 w 4048"/>
              <a:gd name="T67" fmla="*/ 2532 h 4051"/>
              <a:gd name="T68" fmla="*/ 159 w 4048"/>
              <a:gd name="T69" fmla="*/ 2813 h 4051"/>
              <a:gd name="T70" fmla="*/ 293 w 4048"/>
              <a:gd name="T71" fmla="*/ 3075 h 4051"/>
              <a:gd name="T72" fmla="*/ 462 w 4048"/>
              <a:gd name="T73" fmla="*/ 3313 h 4051"/>
              <a:gd name="T74" fmla="*/ 663 w 4048"/>
              <a:gd name="T75" fmla="*/ 3524 h 4051"/>
              <a:gd name="T76" fmla="*/ 893 w 4048"/>
              <a:gd name="T77" fmla="*/ 3704 h 4051"/>
              <a:gd name="T78" fmla="*/ 1147 w 4048"/>
              <a:gd name="T79" fmla="*/ 3850 h 4051"/>
              <a:gd name="T80" fmla="*/ 1422 w 4048"/>
              <a:gd name="T81" fmla="*/ 3959 h 4051"/>
              <a:gd name="T82" fmla="*/ 1715 w 4048"/>
              <a:gd name="T83" fmla="*/ 4027 h 4051"/>
              <a:gd name="T84" fmla="*/ 2024 w 4048"/>
              <a:gd name="T85" fmla="*/ 4051 h 4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048" h="4051">
                <a:moveTo>
                  <a:pt x="2024" y="4051"/>
                </a:moveTo>
                <a:lnTo>
                  <a:pt x="2128" y="4048"/>
                </a:lnTo>
                <a:lnTo>
                  <a:pt x="2230" y="4039"/>
                </a:lnTo>
                <a:lnTo>
                  <a:pt x="2333" y="4027"/>
                </a:lnTo>
                <a:lnTo>
                  <a:pt x="2432" y="4009"/>
                </a:lnTo>
                <a:lnTo>
                  <a:pt x="2530" y="3987"/>
                </a:lnTo>
                <a:lnTo>
                  <a:pt x="2626" y="3959"/>
                </a:lnTo>
                <a:lnTo>
                  <a:pt x="2720" y="3927"/>
                </a:lnTo>
                <a:lnTo>
                  <a:pt x="2811" y="3892"/>
                </a:lnTo>
                <a:lnTo>
                  <a:pt x="2901" y="3850"/>
                </a:lnTo>
                <a:lnTo>
                  <a:pt x="2988" y="3806"/>
                </a:lnTo>
                <a:lnTo>
                  <a:pt x="3073" y="3757"/>
                </a:lnTo>
                <a:lnTo>
                  <a:pt x="3155" y="3704"/>
                </a:lnTo>
                <a:lnTo>
                  <a:pt x="3235" y="3648"/>
                </a:lnTo>
                <a:lnTo>
                  <a:pt x="3311" y="3588"/>
                </a:lnTo>
                <a:lnTo>
                  <a:pt x="3385" y="3524"/>
                </a:lnTo>
                <a:lnTo>
                  <a:pt x="3455" y="3457"/>
                </a:lnTo>
                <a:lnTo>
                  <a:pt x="3522" y="3387"/>
                </a:lnTo>
                <a:lnTo>
                  <a:pt x="3586" y="3313"/>
                </a:lnTo>
                <a:lnTo>
                  <a:pt x="3646" y="3236"/>
                </a:lnTo>
                <a:lnTo>
                  <a:pt x="3702" y="3157"/>
                </a:lnTo>
                <a:lnTo>
                  <a:pt x="3755" y="3075"/>
                </a:lnTo>
                <a:lnTo>
                  <a:pt x="3804" y="2990"/>
                </a:lnTo>
                <a:lnTo>
                  <a:pt x="3849" y="2903"/>
                </a:lnTo>
                <a:lnTo>
                  <a:pt x="3889" y="2813"/>
                </a:lnTo>
                <a:lnTo>
                  <a:pt x="3926" y="2721"/>
                </a:lnTo>
                <a:lnTo>
                  <a:pt x="3957" y="2628"/>
                </a:lnTo>
                <a:lnTo>
                  <a:pt x="3984" y="2532"/>
                </a:lnTo>
                <a:lnTo>
                  <a:pt x="4007" y="2433"/>
                </a:lnTo>
                <a:lnTo>
                  <a:pt x="4025" y="2333"/>
                </a:lnTo>
                <a:lnTo>
                  <a:pt x="4038" y="2232"/>
                </a:lnTo>
                <a:lnTo>
                  <a:pt x="4045" y="2130"/>
                </a:lnTo>
                <a:lnTo>
                  <a:pt x="4048" y="2025"/>
                </a:lnTo>
                <a:lnTo>
                  <a:pt x="4045" y="1921"/>
                </a:lnTo>
                <a:lnTo>
                  <a:pt x="4038" y="1818"/>
                </a:lnTo>
                <a:lnTo>
                  <a:pt x="4025" y="1716"/>
                </a:lnTo>
                <a:lnTo>
                  <a:pt x="4007" y="1617"/>
                </a:lnTo>
                <a:lnTo>
                  <a:pt x="3984" y="1519"/>
                </a:lnTo>
                <a:lnTo>
                  <a:pt x="3957" y="1423"/>
                </a:lnTo>
                <a:lnTo>
                  <a:pt x="3926" y="1329"/>
                </a:lnTo>
                <a:lnTo>
                  <a:pt x="3889" y="1236"/>
                </a:lnTo>
                <a:lnTo>
                  <a:pt x="3849" y="1147"/>
                </a:lnTo>
                <a:lnTo>
                  <a:pt x="3804" y="1060"/>
                </a:lnTo>
                <a:lnTo>
                  <a:pt x="3755" y="975"/>
                </a:lnTo>
                <a:lnTo>
                  <a:pt x="3702" y="893"/>
                </a:lnTo>
                <a:lnTo>
                  <a:pt x="3646" y="813"/>
                </a:lnTo>
                <a:lnTo>
                  <a:pt x="3586" y="737"/>
                </a:lnTo>
                <a:lnTo>
                  <a:pt x="3522" y="663"/>
                </a:lnTo>
                <a:lnTo>
                  <a:pt x="3455" y="593"/>
                </a:lnTo>
                <a:lnTo>
                  <a:pt x="3385" y="527"/>
                </a:lnTo>
                <a:lnTo>
                  <a:pt x="3311" y="463"/>
                </a:lnTo>
                <a:lnTo>
                  <a:pt x="3235" y="402"/>
                </a:lnTo>
                <a:lnTo>
                  <a:pt x="3155" y="346"/>
                </a:lnTo>
                <a:lnTo>
                  <a:pt x="3073" y="294"/>
                </a:lnTo>
                <a:lnTo>
                  <a:pt x="2988" y="244"/>
                </a:lnTo>
                <a:lnTo>
                  <a:pt x="2901" y="199"/>
                </a:lnTo>
                <a:lnTo>
                  <a:pt x="2811" y="159"/>
                </a:lnTo>
                <a:lnTo>
                  <a:pt x="2720" y="123"/>
                </a:lnTo>
                <a:lnTo>
                  <a:pt x="2626" y="91"/>
                </a:lnTo>
                <a:lnTo>
                  <a:pt x="2530" y="64"/>
                </a:lnTo>
                <a:lnTo>
                  <a:pt x="2432" y="42"/>
                </a:lnTo>
                <a:lnTo>
                  <a:pt x="2333" y="23"/>
                </a:lnTo>
                <a:lnTo>
                  <a:pt x="2230" y="10"/>
                </a:lnTo>
                <a:lnTo>
                  <a:pt x="2128" y="3"/>
                </a:lnTo>
                <a:lnTo>
                  <a:pt x="2024" y="0"/>
                </a:lnTo>
                <a:lnTo>
                  <a:pt x="1920" y="3"/>
                </a:lnTo>
                <a:lnTo>
                  <a:pt x="1817" y="10"/>
                </a:lnTo>
                <a:lnTo>
                  <a:pt x="1715" y="23"/>
                </a:lnTo>
                <a:lnTo>
                  <a:pt x="1616" y="42"/>
                </a:lnTo>
                <a:lnTo>
                  <a:pt x="1518" y="64"/>
                </a:lnTo>
                <a:lnTo>
                  <a:pt x="1422" y="91"/>
                </a:lnTo>
                <a:lnTo>
                  <a:pt x="1328" y="123"/>
                </a:lnTo>
                <a:lnTo>
                  <a:pt x="1236" y="159"/>
                </a:lnTo>
                <a:lnTo>
                  <a:pt x="1147" y="199"/>
                </a:lnTo>
                <a:lnTo>
                  <a:pt x="1060" y="244"/>
                </a:lnTo>
                <a:lnTo>
                  <a:pt x="975" y="294"/>
                </a:lnTo>
                <a:lnTo>
                  <a:pt x="893" y="346"/>
                </a:lnTo>
                <a:lnTo>
                  <a:pt x="813" y="402"/>
                </a:lnTo>
                <a:lnTo>
                  <a:pt x="737" y="463"/>
                </a:lnTo>
                <a:lnTo>
                  <a:pt x="663" y="527"/>
                </a:lnTo>
                <a:lnTo>
                  <a:pt x="593" y="593"/>
                </a:lnTo>
                <a:lnTo>
                  <a:pt x="526" y="663"/>
                </a:lnTo>
                <a:lnTo>
                  <a:pt x="462" y="737"/>
                </a:lnTo>
                <a:lnTo>
                  <a:pt x="402" y="813"/>
                </a:lnTo>
                <a:lnTo>
                  <a:pt x="346" y="893"/>
                </a:lnTo>
                <a:lnTo>
                  <a:pt x="293" y="975"/>
                </a:lnTo>
                <a:lnTo>
                  <a:pt x="244" y="1060"/>
                </a:lnTo>
                <a:lnTo>
                  <a:pt x="199" y="1147"/>
                </a:lnTo>
                <a:lnTo>
                  <a:pt x="159" y="1236"/>
                </a:lnTo>
                <a:lnTo>
                  <a:pt x="122" y="1329"/>
                </a:lnTo>
                <a:lnTo>
                  <a:pt x="91" y="1423"/>
                </a:lnTo>
                <a:lnTo>
                  <a:pt x="64" y="1519"/>
                </a:lnTo>
                <a:lnTo>
                  <a:pt x="41" y="1617"/>
                </a:lnTo>
                <a:lnTo>
                  <a:pt x="23" y="1716"/>
                </a:lnTo>
                <a:lnTo>
                  <a:pt x="10" y="1818"/>
                </a:lnTo>
                <a:lnTo>
                  <a:pt x="3" y="1921"/>
                </a:lnTo>
                <a:lnTo>
                  <a:pt x="0" y="2025"/>
                </a:lnTo>
                <a:lnTo>
                  <a:pt x="3" y="2130"/>
                </a:lnTo>
                <a:lnTo>
                  <a:pt x="10" y="2232"/>
                </a:lnTo>
                <a:lnTo>
                  <a:pt x="23" y="2333"/>
                </a:lnTo>
                <a:lnTo>
                  <a:pt x="41" y="2433"/>
                </a:lnTo>
                <a:lnTo>
                  <a:pt x="64" y="2532"/>
                </a:lnTo>
                <a:lnTo>
                  <a:pt x="91" y="2628"/>
                </a:lnTo>
                <a:lnTo>
                  <a:pt x="122" y="2721"/>
                </a:lnTo>
                <a:lnTo>
                  <a:pt x="159" y="2813"/>
                </a:lnTo>
                <a:lnTo>
                  <a:pt x="199" y="2903"/>
                </a:lnTo>
                <a:lnTo>
                  <a:pt x="244" y="2990"/>
                </a:lnTo>
                <a:lnTo>
                  <a:pt x="293" y="3075"/>
                </a:lnTo>
                <a:lnTo>
                  <a:pt x="346" y="3157"/>
                </a:lnTo>
                <a:lnTo>
                  <a:pt x="402" y="3236"/>
                </a:lnTo>
                <a:lnTo>
                  <a:pt x="462" y="3313"/>
                </a:lnTo>
                <a:lnTo>
                  <a:pt x="526" y="3387"/>
                </a:lnTo>
                <a:lnTo>
                  <a:pt x="593" y="3457"/>
                </a:lnTo>
                <a:lnTo>
                  <a:pt x="663" y="3524"/>
                </a:lnTo>
                <a:lnTo>
                  <a:pt x="737" y="3588"/>
                </a:lnTo>
                <a:lnTo>
                  <a:pt x="813" y="3648"/>
                </a:lnTo>
                <a:lnTo>
                  <a:pt x="893" y="3704"/>
                </a:lnTo>
                <a:lnTo>
                  <a:pt x="975" y="3757"/>
                </a:lnTo>
                <a:lnTo>
                  <a:pt x="1060" y="3806"/>
                </a:lnTo>
                <a:lnTo>
                  <a:pt x="1147" y="3850"/>
                </a:lnTo>
                <a:lnTo>
                  <a:pt x="1236" y="3892"/>
                </a:lnTo>
                <a:lnTo>
                  <a:pt x="1328" y="3927"/>
                </a:lnTo>
                <a:lnTo>
                  <a:pt x="1422" y="3959"/>
                </a:lnTo>
                <a:lnTo>
                  <a:pt x="1518" y="3987"/>
                </a:lnTo>
                <a:lnTo>
                  <a:pt x="1616" y="4009"/>
                </a:lnTo>
                <a:lnTo>
                  <a:pt x="1715" y="4027"/>
                </a:lnTo>
                <a:lnTo>
                  <a:pt x="1817" y="4039"/>
                </a:lnTo>
                <a:lnTo>
                  <a:pt x="1920" y="4048"/>
                </a:lnTo>
                <a:lnTo>
                  <a:pt x="2024" y="4051"/>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none" lIns="91440" tIns="45720" rIns="91440" bIns="45720" numCol="1" anchor="t" anchorCtr="0" compatLnSpc="1">
            <a:prstTxWarp prst="textNoShape">
              <a:avLst/>
            </a:prstTxWarp>
          </a:bodyPr>
          <a:lstStyle/>
          <a:p>
            <a:endParaRPr lang="en-GB"/>
          </a:p>
        </p:txBody>
      </p:sp>
      <p:sp>
        <p:nvSpPr>
          <p:cNvPr id="62" name="Freeform 8">
            <a:extLst>
              <a:ext uri="{FF2B5EF4-FFF2-40B4-BE49-F238E27FC236}">
                <a16:creationId xmlns:a16="http://schemas.microsoft.com/office/drawing/2014/main" id="{D4463CC7-95A8-4AF3-A119-3CE25DA58B88}"/>
              </a:ext>
            </a:extLst>
          </p:cNvPr>
          <p:cNvSpPr>
            <a:spLocks/>
          </p:cNvSpPr>
          <p:nvPr userDrawn="1"/>
        </p:nvSpPr>
        <p:spPr bwMode="auto">
          <a:xfrm>
            <a:off x="682625" y="3671888"/>
            <a:ext cx="710107" cy="710107"/>
          </a:xfrm>
          <a:custGeom>
            <a:avLst/>
            <a:gdLst>
              <a:gd name="T0" fmla="*/ 2230 w 4048"/>
              <a:gd name="T1" fmla="*/ 4041 h 4051"/>
              <a:gd name="T2" fmla="*/ 2530 w 4048"/>
              <a:gd name="T3" fmla="*/ 3987 h 4051"/>
              <a:gd name="T4" fmla="*/ 2811 w 4048"/>
              <a:gd name="T5" fmla="*/ 3892 h 4051"/>
              <a:gd name="T6" fmla="*/ 3073 w 4048"/>
              <a:gd name="T7" fmla="*/ 3757 h 4051"/>
              <a:gd name="T8" fmla="*/ 3311 w 4048"/>
              <a:gd name="T9" fmla="*/ 3588 h 4051"/>
              <a:gd name="T10" fmla="*/ 3522 w 4048"/>
              <a:gd name="T11" fmla="*/ 3388 h 4051"/>
              <a:gd name="T12" fmla="*/ 3702 w 4048"/>
              <a:gd name="T13" fmla="*/ 3158 h 4051"/>
              <a:gd name="T14" fmla="*/ 3849 w 4048"/>
              <a:gd name="T15" fmla="*/ 2904 h 4051"/>
              <a:gd name="T16" fmla="*/ 3957 w 4048"/>
              <a:gd name="T17" fmla="*/ 2628 h 4051"/>
              <a:gd name="T18" fmla="*/ 4025 w 4048"/>
              <a:gd name="T19" fmla="*/ 2335 h 4051"/>
              <a:gd name="T20" fmla="*/ 4048 w 4048"/>
              <a:gd name="T21" fmla="*/ 2026 h 4051"/>
              <a:gd name="T22" fmla="*/ 4025 w 4048"/>
              <a:gd name="T23" fmla="*/ 1718 h 4051"/>
              <a:gd name="T24" fmla="*/ 3957 w 4048"/>
              <a:gd name="T25" fmla="*/ 1423 h 4051"/>
              <a:gd name="T26" fmla="*/ 3849 w 4048"/>
              <a:gd name="T27" fmla="*/ 1148 h 4051"/>
              <a:gd name="T28" fmla="*/ 3702 w 4048"/>
              <a:gd name="T29" fmla="*/ 894 h 4051"/>
              <a:gd name="T30" fmla="*/ 3522 w 4048"/>
              <a:gd name="T31" fmla="*/ 664 h 4051"/>
              <a:gd name="T32" fmla="*/ 3311 w 4048"/>
              <a:gd name="T33" fmla="*/ 463 h 4051"/>
              <a:gd name="T34" fmla="*/ 3073 w 4048"/>
              <a:gd name="T35" fmla="*/ 294 h 4051"/>
              <a:gd name="T36" fmla="*/ 2811 w 4048"/>
              <a:gd name="T37" fmla="*/ 159 h 4051"/>
              <a:gd name="T38" fmla="*/ 2530 w 4048"/>
              <a:gd name="T39" fmla="*/ 64 h 4051"/>
              <a:gd name="T40" fmla="*/ 2230 w 4048"/>
              <a:gd name="T41" fmla="*/ 12 h 4051"/>
              <a:gd name="T42" fmla="*/ 1920 w 4048"/>
              <a:gd name="T43" fmla="*/ 3 h 4051"/>
              <a:gd name="T44" fmla="*/ 1616 w 4048"/>
              <a:gd name="T45" fmla="*/ 42 h 4051"/>
              <a:gd name="T46" fmla="*/ 1328 w 4048"/>
              <a:gd name="T47" fmla="*/ 124 h 4051"/>
              <a:gd name="T48" fmla="*/ 1060 w 4048"/>
              <a:gd name="T49" fmla="*/ 245 h 4051"/>
              <a:gd name="T50" fmla="*/ 813 w 4048"/>
              <a:gd name="T51" fmla="*/ 403 h 4051"/>
              <a:gd name="T52" fmla="*/ 593 w 4048"/>
              <a:gd name="T53" fmla="*/ 594 h 4051"/>
              <a:gd name="T54" fmla="*/ 402 w 4048"/>
              <a:gd name="T55" fmla="*/ 815 h 4051"/>
              <a:gd name="T56" fmla="*/ 244 w 4048"/>
              <a:gd name="T57" fmla="*/ 1061 h 4051"/>
              <a:gd name="T58" fmla="*/ 122 w 4048"/>
              <a:gd name="T59" fmla="*/ 1330 h 4051"/>
              <a:gd name="T60" fmla="*/ 41 w 4048"/>
              <a:gd name="T61" fmla="*/ 1618 h 4051"/>
              <a:gd name="T62" fmla="*/ 3 w 4048"/>
              <a:gd name="T63" fmla="*/ 1921 h 4051"/>
              <a:gd name="T64" fmla="*/ 10 w 4048"/>
              <a:gd name="T65" fmla="*/ 2233 h 4051"/>
              <a:gd name="T66" fmla="*/ 64 w 4048"/>
              <a:gd name="T67" fmla="*/ 2532 h 4051"/>
              <a:gd name="T68" fmla="*/ 159 w 4048"/>
              <a:gd name="T69" fmla="*/ 2815 h 4051"/>
              <a:gd name="T70" fmla="*/ 293 w 4048"/>
              <a:gd name="T71" fmla="*/ 3076 h 4051"/>
              <a:gd name="T72" fmla="*/ 462 w 4048"/>
              <a:gd name="T73" fmla="*/ 3314 h 4051"/>
              <a:gd name="T74" fmla="*/ 663 w 4048"/>
              <a:gd name="T75" fmla="*/ 3524 h 4051"/>
              <a:gd name="T76" fmla="*/ 893 w 4048"/>
              <a:gd name="T77" fmla="*/ 3705 h 4051"/>
              <a:gd name="T78" fmla="*/ 1147 w 4048"/>
              <a:gd name="T79" fmla="*/ 3852 h 4051"/>
              <a:gd name="T80" fmla="*/ 1422 w 4048"/>
              <a:gd name="T81" fmla="*/ 3960 h 4051"/>
              <a:gd name="T82" fmla="*/ 1715 w 4048"/>
              <a:gd name="T83" fmla="*/ 4028 h 4051"/>
              <a:gd name="T84" fmla="*/ 2024 w 4048"/>
              <a:gd name="T85" fmla="*/ 4051 h 4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048" h="4051">
                <a:moveTo>
                  <a:pt x="2024" y="4051"/>
                </a:moveTo>
                <a:lnTo>
                  <a:pt x="2128" y="4048"/>
                </a:lnTo>
                <a:lnTo>
                  <a:pt x="2230" y="4041"/>
                </a:lnTo>
                <a:lnTo>
                  <a:pt x="2333" y="4028"/>
                </a:lnTo>
                <a:lnTo>
                  <a:pt x="2432" y="4009"/>
                </a:lnTo>
                <a:lnTo>
                  <a:pt x="2530" y="3987"/>
                </a:lnTo>
                <a:lnTo>
                  <a:pt x="2626" y="3960"/>
                </a:lnTo>
                <a:lnTo>
                  <a:pt x="2720" y="3928"/>
                </a:lnTo>
                <a:lnTo>
                  <a:pt x="2811" y="3892"/>
                </a:lnTo>
                <a:lnTo>
                  <a:pt x="2901" y="3852"/>
                </a:lnTo>
                <a:lnTo>
                  <a:pt x="2988" y="3807"/>
                </a:lnTo>
                <a:lnTo>
                  <a:pt x="3073" y="3757"/>
                </a:lnTo>
                <a:lnTo>
                  <a:pt x="3155" y="3705"/>
                </a:lnTo>
                <a:lnTo>
                  <a:pt x="3235" y="3649"/>
                </a:lnTo>
                <a:lnTo>
                  <a:pt x="3311" y="3588"/>
                </a:lnTo>
                <a:lnTo>
                  <a:pt x="3385" y="3524"/>
                </a:lnTo>
                <a:lnTo>
                  <a:pt x="3455" y="3458"/>
                </a:lnTo>
                <a:lnTo>
                  <a:pt x="3522" y="3388"/>
                </a:lnTo>
                <a:lnTo>
                  <a:pt x="3586" y="3314"/>
                </a:lnTo>
                <a:lnTo>
                  <a:pt x="3646" y="3238"/>
                </a:lnTo>
                <a:lnTo>
                  <a:pt x="3702" y="3158"/>
                </a:lnTo>
                <a:lnTo>
                  <a:pt x="3755" y="3076"/>
                </a:lnTo>
                <a:lnTo>
                  <a:pt x="3804" y="2991"/>
                </a:lnTo>
                <a:lnTo>
                  <a:pt x="3849" y="2904"/>
                </a:lnTo>
                <a:lnTo>
                  <a:pt x="3889" y="2815"/>
                </a:lnTo>
                <a:lnTo>
                  <a:pt x="3926" y="2722"/>
                </a:lnTo>
                <a:lnTo>
                  <a:pt x="3957" y="2628"/>
                </a:lnTo>
                <a:lnTo>
                  <a:pt x="3984" y="2532"/>
                </a:lnTo>
                <a:lnTo>
                  <a:pt x="4007" y="2434"/>
                </a:lnTo>
                <a:lnTo>
                  <a:pt x="4025" y="2335"/>
                </a:lnTo>
                <a:lnTo>
                  <a:pt x="4038" y="2233"/>
                </a:lnTo>
                <a:lnTo>
                  <a:pt x="4045" y="2130"/>
                </a:lnTo>
                <a:lnTo>
                  <a:pt x="4048" y="2026"/>
                </a:lnTo>
                <a:lnTo>
                  <a:pt x="4045" y="1921"/>
                </a:lnTo>
                <a:lnTo>
                  <a:pt x="4038" y="1819"/>
                </a:lnTo>
                <a:lnTo>
                  <a:pt x="4025" y="1718"/>
                </a:lnTo>
                <a:lnTo>
                  <a:pt x="4007" y="1618"/>
                </a:lnTo>
                <a:lnTo>
                  <a:pt x="3984" y="1519"/>
                </a:lnTo>
                <a:lnTo>
                  <a:pt x="3957" y="1423"/>
                </a:lnTo>
                <a:lnTo>
                  <a:pt x="3926" y="1330"/>
                </a:lnTo>
                <a:lnTo>
                  <a:pt x="3889" y="1238"/>
                </a:lnTo>
                <a:lnTo>
                  <a:pt x="3849" y="1148"/>
                </a:lnTo>
                <a:lnTo>
                  <a:pt x="3804" y="1061"/>
                </a:lnTo>
                <a:lnTo>
                  <a:pt x="3755" y="976"/>
                </a:lnTo>
                <a:lnTo>
                  <a:pt x="3702" y="894"/>
                </a:lnTo>
                <a:lnTo>
                  <a:pt x="3646" y="815"/>
                </a:lnTo>
                <a:lnTo>
                  <a:pt x="3586" y="738"/>
                </a:lnTo>
                <a:lnTo>
                  <a:pt x="3522" y="664"/>
                </a:lnTo>
                <a:lnTo>
                  <a:pt x="3455" y="594"/>
                </a:lnTo>
                <a:lnTo>
                  <a:pt x="3385" y="527"/>
                </a:lnTo>
                <a:lnTo>
                  <a:pt x="3311" y="463"/>
                </a:lnTo>
                <a:lnTo>
                  <a:pt x="3235" y="403"/>
                </a:lnTo>
                <a:lnTo>
                  <a:pt x="3155" y="347"/>
                </a:lnTo>
                <a:lnTo>
                  <a:pt x="3073" y="294"/>
                </a:lnTo>
                <a:lnTo>
                  <a:pt x="2988" y="245"/>
                </a:lnTo>
                <a:lnTo>
                  <a:pt x="2901" y="201"/>
                </a:lnTo>
                <a:lnTo>
                  <a:pt x="2811" y="159"/>
                </a:lnTo>
                <a:lnTo>
                  <a:pt x="2720" y="124"/>
                </a:lnTo>
                <a:lnTo>
                  <a:pt x="2626" y="92"/>
                </a:lnTo>
                <a:lnTo>
                  <a:pt x="2530" y="64"/>
                </a:lnTo>
                <a:lnTo>
                  <a:pt x="2432" y="42"/>
                </a:lnTo>
                <a:lnTo>
                  <a:pt x="2333" y="24"/>
                </a:lnTo>
                <a:lnTo>
                  <a:pt x="2230" y="12"/>
                </a:lnTo>
                <a:lnTo>
                  <a:pt x="2128" y="3"/>
                </a:lnTo>
                <a:lnTo>
                  <a:pt x="2024" y="0"/>
                </a:lnTo>
                <a:lnTo>
                  <a:pt x="1920" y="3"/>
                </a:lnTo>
                <a:lnTo>
                  <a:pt x="1817" y="12"/>
                </a:lnTo>
                <a:lnTo>
                  <a:pt x="1715" y="24"/>
                </a:lnTo>
                <a:lnTo>
                  <a:pt x="1616" y="42"/>
                </a:lnTo>
                <a:lnTo>
                  <a:pt x="1518" y="64"/>
                </a:lnTo>
                <a:lnTo>
                  <a:pt x="1422" y="92"/>
                </a:lnTo>
                <a:lnTo>
                  <a:pt x="1328" y="124"/>
                </a:lnTo>
                <a:lnTo>
                  <a:pt x="1236" y="159"/>
                </a:lnTo>
                <a:lnTo>
                  <a:pt x="1147" y="201"/>
                </a:lnTo>
                <a:lnTo>
                  <a:pt x="1060" y="245"/>
                </a:lnTo>
                <a:lnTo>
                  <a:pt x="975" y="294"/>
                </a:lnTo>
                <a:lnTo>
                  <a:pt x="893" y="347"/>
                </a:lnTo>
                <a:lnTo>
                  <a:pt x="813" y="403"/>
                </a:lnTo>
                <a:lnTo>
                  <a:pt x="737" y="463"/>
                </a:lnTo>
                <a:lnTo>
                  <a:pt x="663" y="527"/>
                </a:lnTo>
                <a:lnTo>
                  <a:pt x="593" y="594"/>
                </a:lnTo>
                <a:lnTo>
                  <a:pt x="526" y="664"/>
                </a:lnTo>
                <a:lnTo>
                  <a:pt x="462" y="738"/>
                </a:lnTo>
                <a:lnTo>
                  <a:pt x="402" y="815"/>
                </a:lnTo>
                <a:lnTo>
                  <a:pt x="346" y="894"/>
                </a:lnTo>
                <a:lnTo>
                  <a:pt x="293" y="976"/>
                </a:lnTo>
                <a:lnTo>
                  <a:pt x="244" y="1061"/>
                </a:lnTo>
                <a:lnTo>
                  <a:pt x="199" y="1148"/>
                </a:lnTo>
                <a:lnTo>
                  <a:pt x="159" y="1238"/>
                </a:lnTo>
                <a:lnTo>
                  <a:pt x="122" y="1330"/>
                </a:lnTo>
                <a:lnTo>
                  <a:pt x="91" y="1423"/>
                </a:lnTo>
                <a:lnTo>
                  <a:pt x="64" y="1519"/>
                </a:lnTo>
                <a:lnTo>
                  <a:pt x="41" y="1618"/>
                </a:lnTo>
                <a:lnTo>
                  <a:pt x="23" y="1718"/>
                </a:lnTo>
                <a:lnTo>
                  <a:pt x="10" y="1819"/>
                </a:lnTo>
                <a:lnTo>
                  <a:pt x="3" y="1921"/>
                </a:lnTo>
                <a:lnTo>
                  <a:pt x="0" y="2026"/>
                </a:lnTo>
                <a:lnTo>
                  <a:pt x="3" y="2130"/>
                </a:lnTo>
                <a:lnTo>
                  <a:pt x="10" y="2233"/>
                </a:lnTo>
                <a:lnTo>
                  <a:pt x="23" y="2335"/>
                </a:lnTo>
                <a:lnTo>
                  <a:pt x="41" y="2434"/>
                </a:lnTo>
                <a:lnTo>
                  <a:pt x="64" y="2532"/>
                </a:lnTo>
                <a:lnTo>
                  <a:pt x="91" y="2628"/>
                </a:lnTo>
                <a:lnTo>
                  <a:pt x="122" y="2722"/>
                </a:lnTo>
                <a:lnTo>
                  <a:pt x="159" y="2815"/>
                </a:lnTo>
                <a:lnTo>
                  <a:pt x="199" y="2904"/>
                </a:lnTo>
                <a:lnTo>
                  <a:pt x="244" y="2991"/>
                </a:lnTo>
                <a:lnTo>
                  <a:pt x="293" y="3076"/>
                </a:lnTo>
                <a:lnTo>
                  <a:pt x="346" y="3158"/>
                </a:lnTo>
                <a:lnTo>
                  <a:pt x="402" y="3238"/>
                </a:lnTo>
                <a:lnTo>
                  <a:pt x="462" y="3314"/>
                </a:lnTo>
                <a:lnTo>
                  <a:pt x="526" y="3388"/>
                </a:lnTo>
                <a:lnTo>
                  <a:pt x="593" y="3458"/>
                </a:lnTo>
                <a:lnTo>
                  <a:pt x="663" y="3524"/>
                </a:lnTo>
                <a:lnTo>
                  <a:pt x="737" y="3588"/>
                </a:lnTo>
                <a:lnTo>
                  <a:pt x="813" y="3649"/>
                </a:lnTo>
                <a:lnTo>
                  <a:pt x="893" y="3705"/>
                </a:lnTo>
                <a:lnTo>
                  <a:pt x="975" y="3757"/>
                </a:lnTo>
                <a:lnTo>
                  <a:pt x="1060" y="3807"/>
                </a:lnTo>
                <a:lnTo>
                  <a:pt x="1147" y="3852"/>
                </a:lnTo>
                <a:lnTo>
                  <a:pt x="1236" y="3892"/>
                </a:lnTo>
                <a:lnTo>
                  <a:pt x="1328" y="3928"/>
                </a:lnTo>
                <a:lnTo>
                  <a:pt x="1422" y="3960"/>
                </a:lnTo>
                <a:lnTo>
                  <a:pt x="1518" y="3987"/>
                </a:lnTo>
                <a:lnTo>
                  <a:pt x="1616" y="4009"/>
                </a:lnTo>
                <a:lnTo>
                  <a:pt x="1715" y="4028"/>
                </a:lnTo>
                <a:lnTo>
                  <a:pt x="1817" y="4041"/>
                </a:lnTo>
                <a:lnTo>
                  <a:pt x="1920" y="4048"/>
                </a:lnTo>
                <a:lnTo>
                  <a:pt x="2024" y="4051"/>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6" name="Text Placeholder 21">
            <a:extLst>
              <a:ext uri="{FF2B5EF4-FFF2-40B4-BE49-F238E27FC236}">
                <a16:creationId xmlns:a16="http://schemas.microsoft.com/office/drawing/2014/main" id="{21969F39-DFCD-46C6-B2C8-F8D7230F9156}"/>
              </a:ext>
            </a:extLst>
          </p:cNvPr>
          <p:cNvSpPr>
            <a:spLocks noGrp="1"/>
          </p:cNvSpPr>
          <p:nvPr>
            <p:ph type="body" sz="quarter" idx="13" hasCustomPrompt="1"/>
          </p:nvPr>
        </p:nvSpPr>
        <p:spPr>
          <a:xfrm>
            <a:off x="2821730" y="3722476"/>
            <a:ext cx="710107" cy="614678"/>
          </a:xfrm>
          <a:prstGeom prst="rect">
            <a:avLst/>
          </a:prstGeom>
        </p:spPr>
        <p:txBody>
          <a:bodyPr wrap="none" anchor="ctr" anchorCtr="0"/>
          <a:lstStyle>
            <a:lvl1pPr marL="0" indent="0" algn="ctr">
              <a:buNone/>
              <a:defRPr sz="2000">
                <a:solidFill>
                  <a:schemeClr val="bg1"/>
                </a:solidFill>
              </a:defRPr>
            </a:lvl1pPr>
          </a:lstStyle>
          <a:p>
            <a:pPr lvl="0"/>
            <a:r>
              <a:rPr lang="en-US" dirty="0"/>
              <a:t>X</a:t>
            </a:r>
            <a:endParaRPr lang="en-GB" dirty="0"/>
          </a:p>
        </p:txBody>
      </p:sp>
      <p:pic>
        <p:nvPicPr>
          <p:cNvPr id="58" name="Picture 57">
            <a:extLst>
              <a:ext uri="{FF2B5EF4-FFF2-40B4-BE49-F238E27FC236}">
                <a16:creationId xmlns:a16="http://schemas.microsoft.com/office/drawing/2014/main" id="{35BD038E-8579-47B1-B5A0-144661465FDD}"/>
              </a:ext>
            </a:extLst>
          </p:cNvPr>
          <p:cNvPicPr>
            <a:picLocks noChangeAspect="1"/>
          </p:cNvPicPr>
          <p:nvPr userDrawn="1"/>
        </p:nvPicPr>
        <p:blipFill>
          <a:blip r:embed="rId3"/>
          <a:stretch>
            <a:fillRect/>
          </a:stretch>
        </p:blipFill>
        <p:spPr>
          <a:xfrm>
            <a:off x="7874667" y="6215860"/>
            <a:ext cx="804959" cy="455605"/>
          </a:xfrm>
          <a:prstGeom prst="rect">
            <a:avLst/>
          </a:prstGeom>
        </p:spPr>
      </p:pic>
    </p:spTree>
    <p:extLst>
      <p:ext uri="{BB962C8B-B14F-4D97-AF65-F5344CB8AC3E}">
        <p14:creationId xmlns:p14="http://schemas.microsoft.com/office/powerpoint/2010/main" val="1285056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Section Title">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4B3BF427-1BF0-4C72-B0D2-6447F7112030}"/>
              </a:ext>
            </a:extLst>
          </p:cNvPr>
          <p:cNvCxnSpPr>
            <a:cxnSpLocks/>
          </p:cNvCxnSpPr>
          <p:nvPr userDrawn="1"/>
        </p:nvCxnSpPr>
        <p:spPr>
          <a:xfrm>
            <a:off x="456455" y="6537839"/>
            <a:ext cx="8013777" cy="0"/>
          </a:xfrm>
          <a:prstGeom prst="line">
            <a:avLst/>
          </a:prstGeom>
          <a:ln w="12700">
            <a:solidFill>
              <a:schemeClr val="tx2"/>
            </a:solidFill>
            <a:prstDash val="solid"/>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7C2DE09-5523-4005-811C-CA5330E5CE7C}"/>
              </a:ext>
            </a:extLst>
          </p:cNvPr>
          <p:cNvSpPr>
            <a:spLocks noGrp="1"/>
          </p:cNvSpPr>
          <p:nvPr>
            <p:ph type="title"/>
          </p:nvPr>
        </p:nvSpPr>
        <p:spPr>
          <a:xfrm>
            <a:off x="342081" y="432097"/>
            <a:ext cx="8363204" cy="718979"/>
          </a:xfrm>
          <a:prstGeom prst="rect">
            <a:avLst/>
          </a:prstGeom>
        </p:spPr>
        <p:txBody>
          <a:bodyPr tIns="72000" anchor="ctr" anchorCtr="0">
            <a:noAutofit/>
          </a:bodyPr>
          <a:lstStyle>
            <a:lvl1pPr>
              <a:defRPr sz="2300">
                <a:solidFill>
                  <a:schemeClr val="tx1">
                    <a:lumMod val="75000"/>
                    <a:lumOff val="25000"/>
                  </a:schemeClr>
                </a:solidFill>
                <a:latin typeface="+mj-lt"/>
                <a:ea typeface="Verdana" panose="020B0604030504040204" pitchFamily="34" charset="0"/>
              </a:defRPr>
            </a:lvl1p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647C0B5A-BA7E-4041-BB35-024045520D3F}"/>
              </a:ext>
            </a:extLst>
          </p:cNvPr>
          <p:cNvSpPr>
            <a:spLocks noGrp="1"/>
          </p:cNvSpPr>
          <p:nvPr>
            <p:ph idx="1"/>
          </p:nvPr>
        </p:nvSpPr>
        <p:spPr>
          <a:xfrm>
            <a:off x="349455" y="1374093"/>
            <a:ext cx="8363203" cy="4109813"/>
          </a:xfrm>
          <a:prstGeom prst="rect">
            <a:avLst/>
          </a:prstGeom>
        </p:spPr>
        <p:txBody>
          <a:bodyPr>
            <a:normAutofit/>
          </a:bodyPr>
          <a:lstStyle>
            <a:lvl1pPr marL="266700" indent="-266700">
              <a:lnSpc>
                <a:spcPct val="100000"/>
              </a:lnSpc>
              <a:spcBef>
                <a:spcPts val="1100"/>
              </a:spcBef>
              <a:buClr>
                <a:schemeClr val="bg2"/>
              </a:buClr>
              <a:buSzPct val="120000"/>
              <a:buFont typeface="Verdana" panose="020B0604030504040204" pitchFamily="34" charset="0"/>
              <a:buChar char="●"/>
              <a:defRPr sz="1600" b="0">
                <a:solidFill>
                  <a:schemeClr val="tx1">
                    <a:lumMod val="85000"/>
                    <a:lumOff val="15000"/>
                  </a:schemeClr>
                </a:solidFill>
                <a:latin typeface="+mn-lt"/>
                <a:ea typeface="Verdana" panose="020B0604030504040204" pitchFamily="34" charset="0"/>
              </a:defRPr>
            </a:lvl1pPr>
            <a:lvl2pPr marL="446088" indent="-179388">
              <a:lnSpc>
                <a:spcPct val="95000"/>
              </a:lnSpc>
              <a:spcBef>
                <a:spcPts val="500"/>
              </a:spcBef>
              <a:buClr>
                <a:schemeClr val="bg2"/>
              </a:buClr>
              <a:buSzPct val="100000"/>
              <a:buFont typeface="Arial" panose="020B0604020202020204" pitchFamily="34" charset="0"/>
              <a:buChar char="•"/>
              <a:defRPr sz="1400">
                <a:solidFill>
                  <a:schemeClr val="tx1">
                    <a:lumMod val="65000"/>
                    <a:lumOff val="35000"/>
                  </a:schemeClr>
                </a:solidFill>
                <a:latin typeface="+mn-lt"/>
                <a:ea typeface="Verdana" panose="020B0604030504040204" pitchFamily="34" charset="0"/>
              </a:defRPr>
            </a:lvl2pPr>
            <a:lvl3pPr marL="857250" indent="-171450">
              <a:lnSpc>
                <a:spcPct val="95000"/>
              </a:lnSpc>
              <a:spcBef>
                <a:spcPts val="500"/>
              </a:spcBef>
              <a:buClr>
                <a:schemeClr val="bg2"/>
              </a:buClr>
              <a:buSzPct val="100000"/>
              <a:buFont typeface="Arial" panose="020B0604020202020204" pitchFamily="34" charset="0"/>
              <a:buChar char="•"/>
              <a:defRPr sz="1200">
                <a:solidFill>
                  <a:schemeClr val="tx1">
                    <a:lumMod val="65000"/>
                    <a:lumOff val="35000"/>
                  </a:schemeClr>
                </a:solidFill>
                <a:latin typeface="+mn-lt"/>
                <a:ea typeface="Verdana" panose="020B0604030504040204" pitchFamily="34" charset="0"/>
              </a:defRPr>
            </a:lvl3pPr>
            <a:lvl4pPr marL="1200150" indent="-171450">
              <a:lnSpc>
                <a:spcPct val="95000"/>
              </a:lnSpc>
              <a:spcBef>
                <a:spcPts val="500"/>
              </a:spcBef>
              <a:buClr>
                <a:schemeClr val="bg2"/>
              </a:buClr>
              <a:buSzPct val="100000"/>
              <a:buFont typeface="Arial" panose="020B0604020202020204" pitchFamily="34" charset="0"/>
              <a:buChar char="•"/>
              <a:defRPr sz="1200">
                <a:solidFill>
                  <a:schemeClr val="tx1">
                    <a:lumMod val="65000"/>
                    <a:lumOff val="35000"/>
                  </a:schemeClr>
                </a:solidFill>
                <a:latin typeface="+mn-lt"/>
                <a:ea typeface="Verdana" panose="020B0604030504040204" pitchFamily="34" charset="0"/>
              </a:defRPr>
            </a:lvl4pPr>
            <a:lvl5pPr marL="1543050" indent="-171450">
              <a:lnSpc>
                <a:spcPct val="95000"/>
              </a:lnSpc>
              <a:spcBef>
                <a:spcPts val="500"/>
              </a:spcBef>
              <a:buClr>
                <a:schemeClr val="bg2"/>
              </a:buClr>
              <a:buSzPct val="100000"/>
              <a:buFont typeface="Arial" panose="020B0604020202020204" pitchFamily="34" charset="0"/>
              <a:buChar char="•"/>
              <a:defRPr sz="1200">
                <a:solidFill>
                  <a:schemeClr val="tx1">
                    <a:lumMod val="65000"/>
                    <a:lumOff val="35000"/>
                  </a:schemeClr>
                </a:solidFill>
                <a:latin typeface="+mn-lt"/>
                <a:ea typeface="Verdana" panose="020B060403050404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cxnSp>
        <p:nvCxnSpPr>
          <p:cNvPr id="12" name="Straight Connector 11">
            <a:extLst>
              <a:ext uri="{FF2B5EF4-FFF2-40B4-BE49-F238E27FC236}">
                <a16:creationId xmlns:a16="http://schemas.microsoft.com/office/drawing/2014/main" id="{13AF1E7B-6008-4E1B-80EC-CB6C5AC44EF7}"/>
              </a:ext>
            </a:extLst>
          </p:cNvPr>
          <p:cNvCxnSpPr/>
          <p:nvPr userDrawn="1"/>
        </p:nvCxnSpPr>
        <p:spPr>
          <a:xfrm>
            <a:off x="456455" y="1151083"/>
            <a:ext cx="8230345" cy="0"/>
          </a:xfrm>
          <a:prstGeom prst="line">
            <a:avLst/>
          </a:prstGeom>
          <a:ln w="12700">
            <a:solidFill>
              <a:schemeClr val="tx2"/>
            </a:solidFill>
            <a:prstDash val="solid"/>
          </a:ln>
        </p:spPr>
        <p:style>
          <a:lnRef idx="1">
            <a:schemeClr val="accent1"/>
          </a:lnRef>
          <a:fillRef idx="0">
            <a:schemeClr val="accent1"/>
          </a:fillRef>
          <a:effectRef idx="0">
            <a:schemeClr val="accent1"/>
          </a:effectRef>
          <a:fontRef idx="minor">
            <a:schemeClr val="tx1"/>
          </a:fontRef>
        </p:style>
      </p:cxnSp>
      <p:sp>
        <p:nvSpPr>
          <p:cNvPr id="21" name="Text Placeholder 20">
            <a:extLst>
              <a:ext uri="{FF2B5EF4-FFF2-40B4-BE49-F238E27FC236}">
                <a16:creationId xmlns:a16="http://schemas.microsoft.com/office/drawing/2014/main" id="{E9FD3F2A-DAAF-4BC2-8947-C46696CD168E}"/>
              </a:ext>
            </a:extLst>
          </p:cNvPr>
          <p:cNvSpPr>
            <a:spLocks noGrp="1"/>
          </p:cNvSpPr>
          <p:nvPr>
            <p:ph type="body" sz="quarter" idx="11" hasCustomPrompt="1"/>
          </p:nvPr>
        </p:nvSpPr>
        <p:spPr>
          <a:xfrm>
            <a:off x="659081" y="209395"/>
            <a:ext cx="8038832" cy="343670"/>
          </a:xfrm>
          <a:prstGeom prst="rect">
            <a:avLst/>
          </a:prstGeom>
          <a:noFill/>
        </p:spPr>
        <p:txBody>
          <a:bodyPr wrap="square" rtlCol="0" anchor="ctr" anchorCtr="0">
            <a:noAutofit/>
          </a:bodyPr>
          <a:lstStyle>
            <a:lvl1pPr marL="0" indent="0">
              <a:buFont typeface="Arial" panose="020B0604020202020204" pitchFamily="34" charset="0"/>
              <a:buNone/>
              <a:defRPr lang="en-US" sz="1200" b="1" smtClean="0">
                <a:solidFill>
                  <a:schemeClr val="bg2"/>
                </a:solidFill>
                <a:latin typeface="+mj-lt"/>
              </a:defRPr>
            </a:lvl1pPr>
            <a:lvl2pPr>
              <a:defRPr lang="en-US" smtClean="0"/>
            </a:lvl2pPr>
            <a:lvl3pPr>
              <a:defRPr lang="en-US" sz="1800" smtClean="0"/>
            </a:lvl3pPr>
            <a:lvl4pPr>
              <a:defRPr lang="en-US" sz="1800" smtClean="0"/>
            </a:lvl4pPr>
            <a:lvl5pPr>
              <a:defRPr lang="en-GB" sz="1800"/>
            </a:lvl5pPr>
          </a:lstStyle>
          <a:p>
            <a:pPr marL="0" lvl="0" defTabSz="914400"/>
            <a:r>
              <a:rPr lang="en-US" dirty="0"/>
              <a:t>Edit Master Section text styles</a:t>
            </a:r>
          </a:p>
        </p:txBody>
      </p:sp>
      <p:sp>
        <p:nvSpPr>
          <p:cNvPr id="9" name="Freeform 6">
            <a:extLst>
              <a:ext uri="{FF2B5EF4-FFF2-40B4-BE49-F238E27FC236}">
                <a16:creationId xmlns:a16="http://schemas.microsoft.com/office/drawing/2014/main" id="{C961E892-03BE-4835-A123-87EEBBDB7236}"/>
              </a:ext>
            </a:extLst>
          </p:cNvPr>
          <p:cNvSpPr>
            <a:spLocks/>
          </p:cNvSpPr>
          <p:nvPr userDrawn="1"/>
        </p:nvSpPr>
        <p:spPr bwMode="auto">
          <a:xfrm>
            <a:off x="452006" y="246290"/>
            <a:ext cx="241512" cy="241512"/>
          </a:xfrm>
          <a:custGeom>
            <a:avLst/>
            <a:gdLst>
              <a:gd name="T0" fmla="*/ 2231 w 4048"/>
              <a:gd name="T1" fmla="*/ 4041 h 4051"/>
              <a:gd name="T2" fmla="*/ 2530 w 4048"/>
              <a:gd name="T3" fmla="*/ 3987 h 4051"/>
              <a:gd name="T4" fmla="*/ 2812 w 4048"/>
              <a:gd name="T5" fmla="*/ 3892 h 4051"/>
              <a:gd name="T6" fmla="*/ 3073 w 4048"/>
              <a:gd name="T7" fmla="*/ 3757 h 4051"/>
              <a:gd name="T8" fmla="*/ 3311 w 4048"/>
              <a:gd name="T9" fmla="*/ 3588 h 4051"/>
              <a:gd name="T10" fmla="*/ 3522 w 4048"/>
              <a:gd name="T11" fmla="*/ 3388 h 4051"/>
              <a:gd name="T12" fmla="*/ 3702 w 4048"/>
              <a:gd name="T13" fmla="*/ 3158 h 4051"/>
              <a:gd name="T14" fmla="*/ 3849 w 4048"/>
              <a:gd name="T15" fmla="*/ 2904 h 4051"/>
              <a:gd name="T16" fmla="*/ 3957 w 4048"/>
              <a:gd name="T17" fmla="*/ 2628 h 4051"/>
              <a:gd name="T18" fmla="*/ 4025 w 4048"/>
              <a:gd name="T19" fmla="*/ 2335 h 4051"/>
              <a:gd name="T20" fmla="*/ 4048 w 4048"/>
              <a:gd name="T21" fmla="*/ 2026 h 4051"/>
              <a:gd name="T22" fmla="*/ 4025 w 4048"/>
              <a:gd name="T23" fmla="*/ 1718 h 4051"/>
              <a:gd name="T24" fmla="*/ 3957 w 4048"/>
              <a:gd name="T25" fmla="*/ 1423 h 4051"/>
              <a:gd name="T26" fmla="*/ 3849 w 4048"/>
              <a:gd name="T27" fmla="*/ 1148 h 4051"/>
              <a:gd name="T28" fmla="*/ 3702 w 4048"/>
              <a:gd name="T29" fmla="*/ 894 h 4051"/>
              <a:gd name="T30" fmla="*/ 3522 w 4048"/>
              <a:gd name="T31" fmla="*/ 664 h 4051"/>
              <a:gd name="T32" fmla="*/ 3311 w 4048"/>
              <a:gd name="T33" fmla="*/ 463 h 4051"/>
              <a:gd name="T34" fmla="*/ 3073 w 4048"/>
              <a:gd name="T35" fmla="*/ 294 h 4051"/>
              <a:gd name="T36" fmla="*/ 2812 w 4048"/>
              <a:gd name="T37" fmla="*/ 159 h 4051"/>
              <a:gd name="T38" fmla="*/ 2530 w 4048"/>
              <a:gd name="T39" fmla="*/ 64 h 4051"/>
              <a:gd name="T40" fmla="*/ 2231 w 4048"/>
              <a:gd name="T41" fmla="*/ 12 h 4051"/>
              <a:gd name="T42" fmla="*/ 1920 w 4048"/>
              <a:gd name="T43" fmla="*/ 3 h 4051"/>
              <a:gd name="T44" fmla="*/ 1616 w 4048"/>
              <a:gd name="T45" fmla="*/ 42 h 4051"/>
              <a:gd name="T46" fmla="*/ 1328 w 4048"/>
              <a:gd name="T47" fmla="*/ 124 h 4051"/>
              <a:gd name="T48" fmla="*/ 1060 w 4048"/>
              <a:gd name="T49" fmla="*/ 245 h 4051"/>
              <a:gd name="T50" fmla="*/ 813 w 4048"/>
              <a:gd name="T51" fmla="*/ 403 h 4051"/>
              <a:gd name="T52" fmla="*/ 593 w 4048"/>
              <a:gd name="T53" fmla="*/ 594 h 4051"/>
              <a:gd name="T54" fmla="*/ 402 w 4048"/>
              <a:gd name="T55" fmla="*/ 815 h 4051"/>
              <a:gd name="T56" fmla="*/ 244 w 4048"/>
              <a:gd name="T57" fmla="*/ 1061 h 4051"/>
              <a:gd name="T58" fmla="*/ 122 w 4048"/>
              <a:gd name="T59" fmla="*/ 1330 h 4051"/>
              <a:gd name="T60" fmla="*/ 41 w 4048"/>
              <a:gd name="T61" fmla="*/ 1618 h 4051"/>
              <a:gd name="T62" fmla="*/ 3 w 4048"/>
              <a:gd name="T63" fmla="*/ 1921 h 4051"/>
              <a:gd name="T64" fmla="*/ 10 w 4048"/>
              <a:gd name="T65" fmla="*/ 2233 h 4051"/>
              <a:gd name="T66" fmla="*/ 64 w 4048"/>
              <a:gd name="T67" fmla="*/ 2532 h 4051"/>
              <a:gd name="T68" fmla="*/ 159 w 4048"/>
              <a:gd name="T69" fmla="*/ 2815 h 4051"/>
              <a:gd name="T70" fmla="*/ 293 w 4048"/>
              <a:gd name="T71" fmla="*/ 3076 h 4051"/>
              <a:gd name="T72" fmla="*/ 462 w 4048"/>
              <a:gd name="T73" fmla="*/ 3314 h 4051"/>
              <a:gd name="T74" fmla="*/ 663 w 4048"/>
              <a:gd name="T75" fmla="*/ 3524 h 4051"/>
              <a:gd name="T76" fmla="*/ 893 w 4048"/>
              <a:gd name="T77" fmla="*/ 3705 h 4051"/>
              <a:gd name="T78" fmla="*/ 1147 w 4048"/>
              <a:gd name="T79" fmla="*/ 3852 h 4051"/>
              <a:gd name="T80" fmla="*/ 1422 w 4048"/>
              <a:gd name="T81" fmla="*/ 3960 h 4051"/>
              <a:gd name="T82" fmla="*/ 1715 w 4048"/>
              <a:gd name="T83" fmla="*/ 4028 h 4051"/>
              <a:gd name="T84" fmla="*/ 2024 w 4048"/>
              <a:gd name="T85" fmla="*/ 4051 h 4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048" h="4051">
                <a:moveTo>
                  <a:pt x="2024" y="4051"/>
                </a:moveTo>
                <a:lnTo>
                  <a:pt x="2128" y="4048"/>
                </a:lnTo>
                <a:lnTo>
                  <a:pt x="2231" y="4041"/>
                </a:lnTo>
                <a:lnTo>
                  <a:pt x="2333" y="4028"/>
                </a:lnTo>
                <a:lnTo>
                  <a:pt x="2432" y="4009"/>
                </a:lnTo>
                <a:lnTo>
                  <a:pt x="2530" y="3987"/>
                </a:lnTo>
                <a:lnTo>
                  <a:pt x="2626" y="3960"/>
                </a:lnTo>
                <a:lnTo>
                  <a:pt x="2720" y="3928"/>
                </a:lnTo>
                <a:lnTo>
                  <a:pt x="2812" y="3892"/>
                </a:lnTo>
                <a:lnTo>
                  <a:pt x="2901" y="3852"/>
                </a:lnTo>
                <a:lnTo>
                  <a:pt x="2988" y="3807"/>
                </a:lnTo>
                <a:lnTo>
                  <a:pt x="3073" y="3757"/>
                </a:lnTo>
                <a:lnTo>
                  <a:pt x="3155" y="3705"/>
                </a:lnTo>
                <a:lnTo>
                  <a:pt x="3235" y="3649"/>
                </a:lnTo>
                <a:lnTo>
                  <a:pt x="3311" y="3588"/>
                </a:lnTo>
                <a:lnTo>
                  <a:pt x="3385" y="3524"/>
                </a:lnTo>
                <a:lnTo>
                  <a:pt x="3455" y="3458"/>
                </a:lnTo>
                <a:lnTo>
                  <a:pt x="3522" y="3388"/>
                </a:lnTo>
                <a:lnTo>
                  <a:pt x="3586" y="3314"/>
                </a:lnTo>
                <a:lnTo>
                  <a:pt x="3646" y="3238"/>
                </a:lnTo>
                <a:lnTo>
                  <a:pt x="3702" y="3158"/>
                </a:lnTo>
                <a:lnTo>
                  <a:pt x="3755" y="3076"/>
                </a:lnTo>
                <a:lnTo>
                  <a:pt x="3804" y="2991"/>
                </a:lnTo>
                <a:lnTo>
                  <a:pt x="3849" y="2904"/>
                </a:lnTo>
                <a:lnTo>
                  <a:pt x="3889" y="2815"/>
                </a:lnTo>
                <a:lnTo>
                  <a:pt x="3926" y="2722"/>
                </a:lnTo>
                <a:lnTo>
                  <a:pt x="3957" y="2628"/>
                </a:lnTo>
                <a:lnTo>
                  <a:pt x="3984" y="2532"/>
                </a:lnTo>
                <a:lnTo>
                  <a:pt x="4007" y="2434"/>
                </a:lnTo>
                <a:lnTo>
                  <a:pt x="4025" y="2335"/>
                </a:lnTo>
                <a:lnTo>
                  <a:pt x="4038" y="2233"/>
                </a:lnTo>
                <a:lnTo>
                  <a:pt x="4045" y="2130"/>
                </a:lnTo>
                <a:lnTo>
                  <a:pt x="4048" y="2026"/>
                </a:lnTo>
                <a:lnTo>
                  <a:pt x="4045" y="1921"/>
                </a:lnTo>
                <a:lnTo>
                  <a:pt x="4038" y="1819"/>
                </a:lnTo>
                <a:lnTo>
                  <a:pt x="4025" y="1718"/>
                </a:lnTo>
                <a:lnTo>
                  <a:pt x="4007" y="1618"/>
                </a:lnTo>
                <a:lnTo>
                  <a:pt x="3984" y="1519"/>
                </a:lnTo>
                <a:lnTo>
                  <a:pt x="3957" y="1423"/>
                </a:lnTo>
                <a:lnTo>
                  <a:pt x="3926" y="1330"/>
                </a:lnTo>
                <a:lnTo>
                  <a:pt x="3889" y="1238"/>
                </a:lnTo>
                <a:lnTo>
                  <a:pt x="3849" y="1148"/>
                </a:lnTo>
                <a:lnTo>
                  <a:pt x="3804" y="1061"/>
                </a:lnTo>
                <a:lnTo>
                  <a:pt x="3755" y="976"/>
                </a:lnTo>
                <a:lnTo>
                  <a:pt x="3702" y="894"/>
                </a:lnTo>
                <a:lnTo>
                  <a:pt x="3646" y="815"/>
                </a:lnTo>
                <a:lnTo>
                  <a:pt x="3586" y="738"/>
                </a:lnTo>
                <a:lnTo>
                  <a:pt x="3522" y="664"/>
                </a:lnTo>
                <a:lnTo>
                  <a:pt x="3455" y="594"/>
                </a:lnTo>
                <a:lnTo>
                  <a:pt x="3385" y="527"/>
                </a:lnTo>
                <a:lnTo>
                  <a:pt x="3311" y="463"/>
                </a:lnTo>
                <a:lnTo>
                  <a:pt x="3235" y="403"/>
                </a:lnTo>
                <a:lnTo>
                  <a:pt x="3155" y="347"/>
                </a:lnTo>
                <a:lnTo>
                  <a:pt x="3073" y="294"/>
                </a:lnTo>
                <a:lnTo>
                  <a:pt x="2988" y="245"/>
                </a:lnTo>
                <a:lnTo>
                  <a:pt x="2901" y="201"/>
                </a:lnTo>
                <a:lnTo>
                  <a:pt x="2812" y="159"/>
                </a:lnTo>
                <a:lnTo>
                  <a:pt x="2720" y="124"/>
                </a:lnTo>
                <a:lnTo>
                  <a:pt x="2626" y="92"/>
                </a:lnTo>
                <a:lnTo>
                  <a:pt x="2530" y="64"/>
                </a:lnTo>
                <a:lnTo>
                  <a:pt x="2432" y="42"/>
                </a:lnTo>
                <a:lnTo>
                  <a:pt x="2333" y="24"/>
                </a:lnTo>
                <a:lnTo>
                  <a:pt x="2231" y="12"/>
                </a:lnTo>
                <a:lnTo>
                  <a:pt x="2128" y="3"/>
                </a:lnTo>
                <a:lnTo>
                  <a:pt x="2024" y="0"/>
                </a:lnTo>
                <a:lnTo>
                  <a:pt x="1920" y="3"/>
                </a:lnTo>
                <a:lnTo>
                  <a:pt x="1818" y="12"/>
                </a:lnTo>
                <a:lnTo>
                  <a:pt x="1715" y="24"/>
                </a:lnTo>
                <a:lnTo>
                  <a:pt x="1616" y="42"/>
                </a:lnTo>
                <a:lnTo>
                  <a:pt x="1518" y="64"/>
                </a:lnTo>
                <a:lnTo>
                  <a:pt x="1422" y="92"/>
                </a:lnTo>
                <a:lnTo>
                  <a:pt x="1328" y="124"/>
                </a:lnTo>
                <a:lnTo>
                  <a:pt x="1237" y="159"/>
                </a:lnTo>
                <a:lnTo>
                  <a:pt x="1147" y="201"/>
                </a:lnTo>
                <a:lnTo>
                  <a:pt x="1060" y="245"/>
                </a:lnTo>
                <a:lnTo>
                  <a:pt x="975" y="294"/>
                </a:lnTo>
                <a:lnTo>
                  <a:pt x="893" y="347"/>
                </a:lnTo>
                <a:lnTo>
                  <a:pt x="813" y="403"/>
                </a:lnTo>
                <a:lnTo>
                  <a:pt x="737" y="463"/>
                </a:lnTo>
                <a:lnTo>
                  <a:pt x="663" y="527"/>
                </a:lnTo>
                <a:lnTo>
                  <a:pt x="593" y="594"/>
                </a:lnTo>
                <a:lnTo>
                  <a:pt x="526" y="664"/>
                </a:lnTo>
                <a:lnTo>
                  <a:pt x="462" y="738"/>
                </a:lnTo>
                <a:lnTo>
                  <a:pt x="402" y="815"/>
                </a:lnTo>
                <a:lnTo>
                  <a:pt x="346" y="894"/>
                </a:lnTo>
                <a:lnTo>
                  <a:pt x="293" y="976"/>
                </a:lnTo>
                <a:lnTo>
                  <a:pt x="244" y="1061"/>
                </a:lnTo>
                <a:lnTo>
                  <a:pt x="199" y="1148"/>
                </a:lnTo>
                <a:lnTo>
                  <a:pt x="159" y="1238"/>
                </a:lnTo>
                <a:lnTo>
                  <a:pt x="122" y="1330"/>
                </a:lnTo>
                <a:lnTo>
                  <a:pt x="91" y="1423"/>
                </a:lnTo>
                <a:lnTo>
                  <a:pt x="64" y="1519"/>
                </a:lnTo>
                <a:lnTo>
                  <a:pt x="41" y="1618"/>
                </a:lnTo>
                <a:lnTo>
                  <a:pt x="23" y="1718"/>
                </a:lnTo>
                <a:lnTo>
                  <a:pt x="10" y="1819"/>
                </a:lnTo>
                <a:lnTo>
                  <a:pt x="3" y="1921"/>
                </a:lnTo>
                <a:lnTo>
                  <a:pt x="0" y="2026"/>
                </a:lnTo>
                <a:lnTo>
                  <a:pt x="3" y="2130"/>
                </a:lnTo>
                <a:lnTo>
                  <a:pt x="10" y="2233"/>
                </a:lnTo>
                <a:lnTo>
                  <a:pt x="23" y="2335"/>
                </a:lnTo>
                <a:lnTo>
                  <a:pt x="41" y="2434"/>
                </a:lnTo>
                <a:lnTo>
                  <a:pt x="64" y="2532"/>
                </a:lnTo>
                <a:lnTo>
                  <a:pt x="91" y="2628"/>
                </a:lnTo>
                <a:lnTo>
                  <a:pt x="122" y="2722"/>
                </a:lnTo>
                <a:lnTo>
                  <a:pt x="159" y="2815"/>
                </a:lnTo>
                <a:lnTo>
                  <a:pt x="199" y="2904"/>
                </a:lnTo>
                <a:lnTo>
                  <a:pt x="244" y="2991"/>
                </a:lnTo>
                <a:lnTo>
                  <a:pt x="293" y="3076"/>
                </a:lnTo>
                <a:lnTo>
                  <a:pt x="346" y="3158"/>
                </a:lnTo>
                <a:lnTo>
                  <a:pt x="402" y="3238"/>
                </a:lnTo>
                <a:lnTo>
                  <a:pt x="462" y="3314"/>
                </a:lnTo>
                <a:lnTo>
                  <a:pt x="526" y="3388"/>
                </a:lnTo>
                <a:lnTo>
                  <a:pt x="593" y="3458"/>
                </a:lnTo>
                <a:lnTo>
                  <a:pt x="663" y="3524"/>
                </a:lnTo>
                <a:lnTo>
                  <a:pt x="737" y="3588"/>
                </a:lnTo>
                <a:lnTo>
                  <a:pt x="813" y="3649"/>
                </a:lnTo>
                <a:lnTo>
                  <a:pt x="893" y="3705"/>
                </a:lnTo>
                <a:lnTo>
                  <a:pt x="975" y="3757"/>
                </a:lnTo>
                <a:lnTo>
                  <a:pt x="1060" y="3807"/>
                </a:lnTo>
                <a:lnTo>
                  <a:pt x="1147" y="3852"/>
                </a:lnTo>
                <a:lnTo>
                  <a:pt x="1237" y="3892"/>
                </a:lnTo>
                <a:lnTo>
                  <a:pt x="1328" y="3928"/>
                </a:lnTo>
                <a:lnTo>
                  <a:pt x="1422" y="3960"/>
                </a:lnTo>
                <a:lnTo>
                  <a:pt x="1518" y="3987"/>
                </a:lnTo>
                <a:lnTo>
                  <a:pt x="1616" y="4009"/>
                </a:lnTo>
                <a:lnTo>
                  <a:pt x="1715" y="4028"/>
                </a:lnTo>
                <a:lnTo>
                  <a:pt x="1818" y="4041"/>
                </a:lnTo>
                <a:lnTo>
                  <a:pt x="1920" y="4048"/>
                </a:lnTo>
                <a:lnTo>
                  <a:pt x="2024" y="4051"/>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 name="Text Placeholder 21">
            <a:extLst>
              <a:ext uri="{FF2B5EF4-FFF2-40B4-BE49-F238E27FC236}">
                <a16:creationId xmlns:a16="http://schemas.microsoft.com/office/drawing/2014/main" id="{E8062FD1-FBFB-43EF-A60D-B03B12B4AB6A}"/>
              </a:ext>
            </a:extLst>
          </p:cNvPr>
          <p:cNvSpPr>
            <a:spLocks noGrp="1"/>
          </p:cNvSpPr>
          <p:nvPr>
            <p:ph type="body" sz="quarter" idx="13" hasCustomPrompt="1"/>
          </p:nvPr>
        </p:nvSpPr>
        <p:spPr>
          <a:xfrm>
            <a:off x="412605" y="235562"/>
            <a:ext cx="320314" cy="277268"/>
          </a:xfrm>
          <a:prstGeom prst="rect">
            <a:avLst/>
          </a:prstGeom>
        </p:spPr>
        <p:txBody>
          <a:bodyPr wrap="none" anchor="ctr" anchorCtr="0"/>
          <a:lstStyle>
            <a:lvl1pPr marL="0" indent="0" algn="ctr">
              <a:buNone/>
              <a:defRPr sz="800">
                <a:solidFill>
                  <a:schemeClr val="bg1"/>
                </a:solidFill>
              </a:defRPr>
            </a:lvl1pPr>
          </a:lstStyle>
          <a:p>
            <a:pPr lvl="0"/>
            <a:r>
              <a:rPr lang="en-US" dirty="0"/>
              <a:t>X</a:t>
            </a:r>
            <a:endParaRPr lang="en-GB" dirty="0"/>
          </a:p>
        </p:txBody>
      </p:sp>
      <p:pic>
        <p:nvPicPr>
          <p:cNvPr id="16" name="Picture 15">
            <a:extLst>
              <a:ext uri="{FF2B5EF4-FFF2-40B4-BE49-F238E27FC236}">
                <a16:creationId xmlns:a16="http://schemas.microsoft.com/office/drawing/2014/main" id="{6CC465F9-4BBF-4070-A059-E4B373036054}"/>
              </a:ext>
            </a:extLst>
          </p:cNvPr>
          <p:cNvPicPr>
            <a:picLocks noChangeAspect="1"/>
          </p:cNvPicPr>
          <p:nvPr userDrawn="1"/>
        </p:nvPicPr>
        <p:blipFill>
          <a:blip r:embed="rId2"/>
          <a:stretch>
            <a:fillRect/>
          </a:stretch>
        </p:blipFill>
        <p:spPr>
          <a:xfrm>
            <a:off x="7874668" y="332193"/>
            <a:ext cx="804957" cy="455605"/>
          </a:xfrm>
          <a:prstGeom prst="rect">
            <a:avLst/>
          </a:prstGeom>
        </p:spPr>
      </p:pic>
      <p:sp>
        <p:nvSpPr>
          <p:cNvPr id="17" name="Slide Number Placeholder 5">
            <a:extLst>
              <a:ext uri="{FF2B5EF4-FFF2-40B4-BE49-F238E27FC236}">
                <a16:creationId xmlns:a16="http://schemas.microsoft.com/office/drawing/2014/main" id="{054A90BB-EDE2-4A03-BEDE-B1E6DE30E96E}"/>
              </a:ext>
            </a:extLst>
          </p:cNvPr>
          <p:cNvSpPr>
            <a:spLocks noGrp="1"/>
          </p:cNvSpPr>
          <p:nvPr>
            <p:ph type="sldNum" sz="quarter" idx="4"/>
          </p:nvPr>
        </p:nvSpPr>
        <p:spPr>
          <a:xfrm>
            <a:off x="8366732" y="6370721"/>
            <a:ext cx="308460" cy="308460"/>
          </a:xfrm>
          <a:prstGeom prst="ellipse">
            <a:avLst/>
          </a:prstGeom>
          <a:solidFill>
            <a:schemeClr val="tx2"/>
          </a:solidFill>
        </p:spPr>
        <p:txBody>
          <a:bodyPr vert="horz" wrap="none" lIns="91440" tIns="45720" rIns="91440" bIns="45720" rtlCol="0" anchor="ctr"/>
          <a:lstStyle>
            <a:lvl1pPr algn="ctr">
              <a:defRPr sz="900">
                <a:solidFill>
                  <a:schemeClr val="bg1"/>
                </a:solidFill>
              </a:defRPr>
            </a:lvl1pPr>
          </a:lstStyle>
          <a:p>
            <a:fld id="{14A3106C-58CB-42DB-B4B7-C84BBDA5655D}" type="slidenum">
              <a:rPr lang="en-GB" smtClean="0"/>
              <a:pPr/>
              <a:t>‹#›</a:t>
            </a:fld>
            <a:endParaRPr lang="en-GB" dirty="0"/>
          </a:p>
        </p:txBody>
      </p:sp>
    </p:spTree>
    <p:extLst>
      <p:ext uri="{BB962C8B-B14F-4D97-AF65-F5344CB8AC3E}">
        <p14:creationId xmlns:p14="http://schemas.microsoft.com/office/powerpoint/2010/main" val="3381646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lp with Images">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554C65-9F06-4D99-98F8-B39693C18C9D}"/>
              </a:ext>
            </a:extLst>
          </p:cNvPr>
          <p:cNvSpPr txBox="1"/>
          <p:nvPr userDrawn="1"/>
        </p:nvSpPr>
        <p:spPr>
          <a:xfrm>
            <a:off x="362548" y="1605383"/>
            <a:ext cx="4707653" cy="338554"/>
          </a:xfrm>
          <a:prstGeom prst="rect">
            <a:avLst/>
          </a:prstGeom>
          <a:noFill/>
        </p:spPr>
        <p:txBody>
          <a:bodyPr wrap="square" rtlCol="0">
            <a:spAutoFit/>
          </a:bodyPr>
          <a:lstStyle/>
          <a:p>
            <a:r>
              <a:rPr lang="en-GB" sz="1600" b="1" dirty="0">
                <a:solidFill>
                  <a:schemeClr val="tx1">
                    <a:lumMod val="65000"/>
                    <a:lumOff val="35000"/>
                  </a:schemeClr>
                </a:solidFill>
              </a:rPr>
              <a:t>How to crop an image/picture</a:t>
            </a:r>
          </a:p>
        </p:txBody>
      </p:sp>
      <p:sp>
        <p:nvSpPr>
          <p:cNvPr id="5" name="TextBox 4">
            <a:extLst>
              <a:ext uri="{FF2B5EF4-FFF2-40B4-BE49-F238E27FC236}">
                <a16:creationId xmlns:a16="http://schemas.microsoft.com/office/drawing/2014/main" id="{60AB8748-2EEB-4A1A-9079-F3933EBB2C7F}"/>
              </a:ext>
            </a:extLst>
          </p:cNvPr>
          <p:cNvSpPr txBox="1"/>
          <p:nvPr userDrawn="1"/>
        </p:nvSpPr>
        <p:spPr>
          <a:xfrm>
            <a:off x="362547" y="1938632"/>
            <a:ext cx="6515551" cy="2882840"/>
          </a:xfrm>
          <a:prstGeom prst="rect">
            <a:avLst/>
          </a:prstGeom>
          <a:noFill/>
        </p:spPr>
        <p:txBody>
          <a:bodyPr wrap="square" rtlCol="0">
            <a:spAutoFit/>
          </a:bodyPr>
          <a:lstStyle/>
          <a:p>
            <a:pPr marL="342891" indent="-342891">
              <a:spcAft>
                <a:spcPts val="1000"/>
              </a:spcAft>
              <a:buFont typeface="+mj-lt"/>
              <a:buAutoNum type="arabicPeriod"/>
            </a:pPr>
            <a:r>
              <a:rPr lang="en-GB" sz="1300" b="0" dirty="0">
                <a:solidFill>
                  <a:schemeClr val="tx1">
                    <a:lumMod val="65000"/>
                    <a:lumOff val="35000"/>
                  </a:schemeClr>
                </a:solidFill>
              </a:rPr>
              <a:t>In your file (presentation), select the picture that you want to crop.</a:t>
            </a:r>
          </a:p>
          <a:p>
            <a:pPr marL="342891" indent="-342891">
              <a:spcAft>
                <a:spcPts val="1000"/>
              </a:spcAft>
              <a:buFont typeface="+mj-lt"/>
              <a:buAutoNum type="arabicPeriod"/>
            </a:pPr>
            <a:r>
              <a:rPr lang="en-GB" sz="1300" b="0" dirty="0">
                <a:solidFill>
                  <a:schemeClr val="tx1">
                    <a:lumMod val="65000"/>
                    <a:lumOff val="35000"/>
                  </a:schemeClr>
                </a:solidFill>
              </a:rPr>
              <a:t>Under </a:t>
            </a:r>
            <a:r>
              <a:rPr lang="en-GB" sz="1300" b="1" dirty="0">
                <a:solidFill>
                  <a:schemeClr val="tx1">
                    <a:lumMod val="65000"/>
                    <a:lumOff val="35000"/>
                  </a:schemeClr>
                </a:solidFill>
              </a:rPr>
              <a:t>Picture Tools</a:t>
            </a:r>
            <a:r>
              <a:rPr lang="en-GB" sz="1300" b="0" dirty="0">
                <a:solidFill>
                  <a:schemeClr val="tx1">
                    <a:lumMod val="65000"/>
                    <a:lumOff val="35000"/>
                  </a:schemeClr>
                </a:solidFill>
              </a:rPr>
              <a:t>, on the </a:t>
            </a:r>
            <a:r>
              <a:rPr lang="en-GB" sz="1300" b="1" dirty="0">
                <a:solidFill>
                  <a:schemeClr val="tx1">
                    <a:lumMod val="65000"/>
                    <a:lumOff val="35000"/>
                  </a:schemeClr>
                </a:solidFill>
              </a:rPr>
              <a:t>Format tab</a:t>
            </a:r>
            <a:r>
              <a:rPr lang="en-GB" sz="1300" b="0" dirty="0">
                <a:solidFill>
                  <a:schemeClr val="tx1">
                    <a:lumMod val="65000"/>
                    <a:lumOff val="35000"/>
                  </a:schemeClr>
                </a:solidFill>
              </a:rPr>
              <a:t>, in the </a:t>
            </a:r>
            <a:r>
              <a:rPr lang="en-GB" sz="1300" b="1" dirty="0">
                <a:solidFill>
                  <a:schemeClr val="tx1">
                    <a:lumMod val="65000"/>
                    <a:lumOff val="35000"/>
                  </a:schemeClr>
                </a:solidFill>
              </a:rPr>
              <a:t>Size</a:t>
            </a:r>
            <a:r>
              <a:rPr lang="en-GB" sz="1300" b="0" dirty="0">
                <a:solidFill>
                  <a:schemeClr val="tx1">
                    <a:lumMod val="65000"/>
                    <a:lumOff val="35000"/>
                  </a:schemeClr>
                </a:solidFill>
              </a:rPr>
              <a:t> group, click </a:t>
            </a:r>
            <a:r>
              <a:rPr lang="en-GB" sz="1300" b="1" dirty="0">
                <a:solidFill>
                  <a:schemeClr val="tx1">
                    <a:lumMod val="65000"/>
                    <a:lumOff val="35000"/>
                  </a:schemeClr>
                </a:solidFill>
              </a:rPr>
              <a:t>Crop</a:t>
            </a:r>
            <a:r>
              <a:rPr lang="en-GB" sz="1300" b="0" dirty="0">
                <a:solidFill>
                  <a:schemeClr val="tx1">
                    <a:lumMod val="65000"/>
                    <a:lumOff val="35000"/>
                  </a:schemeClr>
                </a:solidFill>
              </a:rPr>
              <a:t>.</a:t>
            </a:r>
          </a:p>
          <a:p>
            <a:pPr marL="342891" indent="-342891">
              <a:spcAft>
                <a:spcPts val="600"/>
              </a:spcAft>
              <a:buFont typeface="+mj-lt"/>
              <a:buAutoNum type="arabicPeriod"/>
            </a:pPr>
            <a:r>
              <a:rPr lang="en-GB" sz="1300" b="0" dirty="0">
                <a:solidFill>
                  <a:schemeClr val="tx1">
                    <a:lumMod val="65000"/>
                    <a:lumOff val="35000"/>
                  </a:schemeClr>
                </a:solidFill>
              </a:rPr>
              <a:t>Do one of the following</a:t>
            </a:r>
            <a:r>
              <a:rPr lang="en-GB" sz="1100" b="0" dirty="0">
                <a:solidFill>
                  <a:schemeClr val="tx1">
                    <a:lumMod val="65000"/>
                    <a:lumOff val="35000"/>
                  </a:schemeClr>
                </a:solidFill>
              </a:rPr>
              <a:t>: </a:t>
            </a:r>
          </a:p>
          <a:p>
            <a:pPr marL="528625" indent="-171446">
              <a:spcAft>
                <a:spcPts val="600"/>
              </a:spcAft>
              <a:buFont typeface="Arial" panose="020B0604020202020204" pitchFamily="34" charset="0"/>
              <a:buChar char="•"/>
            </a:pPr>
            <a:r>
              <a:rPr lang="en-GB" sz="1100" b="0" dirty="0">
                <a:solidFill>
                  <a:schemeClr val="tx1">
                    <a:lumMod val="65000"/>
                    <a:lumOff val="35000"/>
                  </a:schemeClr>
                </a:solidFill>
              </a:rPr>
              <a:t>To crop one side, drag the </a:t>
            </a:r>
            <a:r>
              <a:rPr lang="en-GB" sz="1100" b="0" dirty="0" err="1">
                <a:solidFill>
                  <a:schemeClr val="tx1">
                    <a:lumMod val="65000"/>
                    <a:lumOff val="35000"/>
                  </a:schemeClr>
                </a:solidFill>
              </a:rPr>
              <a:t>center</a:t>
            </a:r>
            <a:r>
              <a:rPr lang="en-GB" sz="1100" b="0" dirty="0">
                <a:solidFill>
                  <a:schemeClr val="tx1">
                    <a:lumMod val="65000"/>
                    <a:lumOff val="35000"/>
                  </a:schemeClr>
                </a:solidFill>
              </a:rPr>
              <a:t> cropping handle on that side inward.</a:t>
            </a:r>
          </a:p>
          <a:p>
            <a:pPr marL="528625" indent="-171446">
              <a:spcAft>
                <a:spcPts val="600"/>
              </a:spcAft>
              <a:buFont typeface="Arial" panose="020B0604020202020204" pitchFamily="34" charset="0"/>
              <a:buChar char="•"/>
            </a:pPr>
            <a:r>
              <a:rPr lang="en-GB" sz="1100" b="0" dirty="0">
                <a:solidFill>
                  <a:schemeClr val="tx1">
                    <a:lumMod val="65000"/>
                    <a:lumOff val="35000"/>
                  </a:schemeClr>
                </a:solidFill>
              </a:rPr>
              <a:t>To crop equally on two sides at the same time, press and hold CTRL while you drag the </a:t>
            </a:r>
            <a:r>
              <a:rPr lang="en-GB" sz="1100" b="0" dirty="0" err="1">
                <a:solidFill>
                  <a:schemeClr val="tx1">
                    <a:lumMod val="65000"/>
                    <a:lumOff val="35000"/>
                  </a:schemeClr>
                </a:solidFill>
              </a:rPr>
              <a:t>center</a:t>
            </a:r>
            <a:r>
              <a:rPr lang="en-GB" sz="1100" b="0" dirty="0">
                <a:solidFill>
                  <a:schemeClr val="tx1">
                    <a:lumMod val="65000"/>
                    <a:lumOff val="35000"/>
                  </a:schemeClr>
                </a:solidFill>
              </a:rPr>
              <a:t> cropping handle on either side inward.</a:t>
            </a:r>
          </a:p>
          <a:p>
            <a:pPr marL="528625" indent="-171446">
              <a:spcAft>
                <a:spcPts val="1000"/>
              </a:spcAft>
              <a:buFont typeface="Arial" panose="020B0604020202020204" pitchFamily="34" charset="0"/>
              <a:buChar char="•"/>
            </a:pPr>
            <a:r>
              <a:rPr lang="en-GB" sz="1100" b="0" dirty="0">
                <a:solidFill>
                  <a:schemeClr val="tx1">
                    <a:lumMod val="65000"/>
                    <a:lumOff val="35000"/>
                  </a:schemeClr>
                </a:solidFill>
              </a:rPr>
              <a:t>To crop equally on all four sides at the same time, press and hold CTRL while you drag a corner cropping handle inward.</a:t>
            </a:r>
          </a:p>
          <a:p>
            <a:pPr marL="342891" indent="-342891">
              <a:spcAft>
                <a:spcPts val="1000"/>
              </a:spcAft>
              <a:buFont typeface="+mj-lt"/>
              <a:buAutoNum type="arabicPeriod" startAt="4"/>
            </a:pPr>
            <a:r>
              <a:rPr lang="en-GB" sz="1300" b="0" dirty="0">
                <a:solidFill>
                  <a:schemeClr val="tx1">
                    <a:lumMod val="65000"/>
                    <a:lumOff val="35000"/>
                  </a:schemeClr>
                </a:solidFill>
              </a:rPr>
              <a:t>To position the crop, move either the crop area (by dragging the edges of the crop rectangle), or the picture.</a:t>
            </a:r>
          </a:p>
          <a:p>
            <a:pPr marL="342891" indent="-342891">
              <a:spcAft>
                <a:spcPts val="1000"/>
              </a:spcAft>
              <a:buFont typeface="+mj-lt"/>
              <a:buAutoNum type="arabicPeriod" startAt="4"/>
            </a:pPr>
            <a:r>
              <a:rPr lang="en-GB" sz="1300" b="0" dirty="0">
                <a:solidFill>
                  <a:schemeClr val="tx1">
                    <a:lumMod val="65000"/>
                    <a:lumOff val="35000"/>
                  </a:schemeClr>
                </a:solidFill>
              </a:rPr>
              <a:t>When you are finished, press ESC.</a:t>
            </a:r>
            <a:endParaRPr lang="en-GB" sz="1600" b="0" dirty="0">
              <a:solidFill>
                <a:schemeClr val="tx1">
                  <a:lumMod val="65000"/>
                  <a:lumOff val="35000"/>
                </a:schemeClr>
              </a:solidFill>
            </a:endParaRPr>
          </a:p>
        </p:txBody>
      </p:sp>
      <p:pic>
        <p:nvPicPr>
          <p:cNvPr id="6" name="Picture 5">
            <a:extLst>
              <a:ext uri="{FF2B5EF4-FFF2-40B4-BE49-F238E27FC236}">
                <a16:creationId xmlns:a16="http://schemas.microsoft.com/office/drawing/2014/main" id="{3C518C62-D419-4493-8D9D-FEAF0B316C8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556815" y="1514381"/>
            <a:ext cx="2969759" cy="424251"/>
          </a:xfrm>
          <a:prstGeom prst="rect">
            <a:avLst/>
          </a:prstGeom>
        </p:spPr>
      </p:pic>
      <p:sp>
        <p:nvSpPr>
          <p:cNvPr id="7" name="Rectangle 6">
            <a:extLst>
              <a:ext uri="{FF2B5EF4-FFF2-40B4-BE49-F238E27FC236}">
                <a16:creationId xmlns:a16="http://schemas.microsoft.com/office/drawing/2014/main" id="{452D2C24-B3D8-4DB5-B1E8-1CED93FC9129}"/>
              </a:ext>
            </a:extLst>
          </p:cNvPr>
          <p:cNvSpPr/>
          <p:nvPr userDrawn="1"/>
        </p:nvSpPr>
        <p:spPr>
          <a:xfrm>
            <a:off x="446088" y="5095139"/>
            <a:ext cx="8228011" cy="1090863"/>
          </a:xfrm>
          <a:prstGeom prst="rect">
            <a:avLst/>
          </a:prstGeom>
          <a:solidFill>
            <a:schemeClr val="bg1">
              <a:lumMod val="85000"/>
            </a:schemeClr>
          </a:solidFill>
        </p:spPr>
        <p:txBody>
          <a:bodyPr wrap="square" anchor="ctr" anchorCtr="0">
            <a:noAutofit/>
          </a:bodyPr>
          <a:lstStyle/>
          <a:p>
            <a:pPr marL="180970" indent="-90486">
              <a:spcAft>
                <a:spcPts val="600"/>
              </a:spcAft>
            </a:pPr>
            <a:r>
              <a:rPr lang="en-GB" sz="1000" b="1" dirty="0"/>
              <a:t>Notes</a:t>
            </a:r>
            <a:r>
              <a:rPr lang="en-GB" sz="1000" dirty="0"/>
              <a:t>   </a:t>
            </a:r>
          </a:p>
          <a:p>
            <a:pPr marL="180970" indent="-90486">
              <a:spcAft>
                <a:spcPts val="600"/>
              </a:spcAft>
              <a:buFont typeface="Arial" panose="020B0604020202020204" pitchFamily="34" charset="0"/>
              <a:buChar char="•"/>
            </a:pPr>
            <a:r>
              <a:rPr lang="en-GB" sz="900" dirty="0"/>
              <a:t>To crop the picture to exact dimensions, right-click the picture, and then on the shortcut menu, click Format Picture. On the Crop pane, under Picture position, enter the numbers that you want in the Width and Height boxes. For additional information about these and other options see, Format Object (Crop).</a:t>
            </a:r>
          </a:p>
          <a:p>
            <a:pPr marL="180970" indent="-90486">
              <a:spcAft>
                <a:spcPts val="600"/>
              </a:spcAft>
              <a:buFont typeface="Arial" panose="020B0604020202020204" pitchFamily="34" charset="0"/>
              <a:buChar char="•"/>
            </a:pPr>
            <a:r>
              <a:rPr lang="en-GB" sz="900" dirty="0"/>
              <a:t>To outcrop or add a margin around a picture drag the cropping handles away from the </a:t>
            </a:r>
            <a:r>
              <a:rPr lang="en-GB" sz="900" dirty="0" err="1"/>
              <a:t>center</a:t>
            </a:r>
            <a:r>
              <a:rPr lang="en-GB" sz="900" dirty="0"/>
              <a:t> of the picture.</a:t>
            </a:r>
            <a:endParaRPr lang="en-GB" sz="1000" dirty="0"/>
          </a:p>
        </p:txBody>
      </p:sp>
      <p:pic>
        <p:nvPicPr>
          <p:cNvPr id="8" name="Picture 7">
            <a:extLst>
              <a:ext uri="{FF2B5EF4-FFF2-40B4-BE49-F238E27FC236}">
                <a16:creationId xmlns:a16="http://schemas.microsoft.com/office/drawing/2014/main" id="{D9BDA7B8-AFB1-4FC5-9767-C4A08AFA2F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7876" y="957682"/>
            <a:ext cx="1428750" cy="647700"/>
          </a:xfrm>
          <a:prstGeom prst="rect">
            <a:avLst/>
          </a:prstGeom>
        </p:spPr>
      </p:pic>
      <p:pic>
        <p:nvPicPr>
          <p:cNvPr id="9" name="Picture 8">
            <a:extLst>
              <a:ext uri="{FF2B5EF4-FFF2-40B4-BE49-F238E27FC236}">
                <a16:creationId xmlns:a16="http://schemas.microsoft.com/office/drawing/2014/main" id="{EF567089-2C80-4652-81F9-9F407E9AFC39}"/>
              </a:ext>
            </a:extLst>
          </p:cNvPr>
          <p:cNvPicPr>
            <a:picLocks noChangeAspect="1"/>
          </p:cNvPicPr>
          <p:nvPr userDrawn="1"/>
        </p:nvPicPr>
        <p:blipFill>
          <a:blip r:embed="rId4"/>
          <a:stretch>
            <a:fillRect/>
          </a:stretch>
        </p:blipFill>
        <p:spPr>
          <a:xfrm>
            <a:off x="7904747" y="6280782"/>
            <a:ext cx="804959" cy="455606"/>
          </a:xfrm>
          <a:prstGeom prst="rect">
            <a:avLst/>
          </a:prstGeom>
        </p:spPr>
      </p:pic>
      <p:sp>
        <p:nvSpPr>
          <p:cNvPr id="10" name="TextBox 9">
            <a:extLst>
              <a:ext uri="{FF2B5EF4-FFF2-40B4-BE49-F238E27FC236}">
                <a16:creationId xmlns:a16="http://schemas.microsoft.com/office/drawing/2014/main" id="{B9FD189F-D450-40A8-A4F6-24D25192D97E}"/>
              </a:ext>
            </a:extLst>
          </p:cNvPr>
          <p:cNvSpPr txBox="1"/>
          <p:nvPr userDrawn="1"/>
        </p:nvSpPr>
        <p:spPr>
          <a:xfrm>
            <a:off x="0" y="318535"/>
            <a:ext cx="9144000" cy="400110"/>
          </a:xfrm>
          <a:prstGeom prst="rect">
            <a:avLst/>
          </a:prstGeom>
          <a:solidFill>
            <a:schemeClr val="bg2"/>
          </a:solidFill>
        </p:spPr>
        <p:txBody>
          <a:bodyPr wrap="square" lIns="432000" rtlCol="0">
            <a:spAutoFit/>
          </a:bodyPr>
          <a:lstStyle/>
          <a:p>
            <a:r>
              <a:rPr lang="en-GB" sz="2000" dirty="0">
                <a:solidFill>
                  <a:schemeClr val="bg1"/>
                </a:solidFill>
                <a:latin typeface="+mj-lt"/>
              </a:rPr>
              <a:t>HELP</a:t>
            </a:r>
            <a:r>
              <a:rPr lang="en-GB" sz="2000" baseline="0" dirty="0">
                <a:solidFill>
                  <a:schemeClr val="bg1"/>
                </a:solidFill>
                <a:latin typeface="+mj-lt"/>
              </a:rPr>
              <a:t> WITH IMAGES</a:t>
            </a:r>
            <a:endParaRPr lang="en-GB" sz="2000" dirty="0">
              <a:solidFill>
                <a:schemeClr val="bg1"/>
              </a:solidFill>
              <a:latin typeface="+mj-lt"/>
            </a:endParaRPr>
          </a:p>
        </p:txBody>
      </p:sp>
    </p:spTree>
    <p:extLst>
      <p:ext uri="{BB962C8B-B14F-4D97-AF65-F5344CB8AC3E}">
        <p14:creationId xmlns:p14="http://schemas.microsoft.com/office/powerpoint/2010/main" val="2499705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Help with Images">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D6CFD9CE-584A-4B06-A1B3-91BFD705A9E3}"/>
              </a:ext>
            </a:extLst>
          </p:cNvPr>
          <p:cNvSpPr txBox="1"/>
          <p:nvPr userDrawn="1"/>
        </p:nvSpPr>
        <p:spPr>
          <a:xfrm>
            <a:off x="0" y="318535"/>
            <a:ext cx="9144000" cy="400110"/>
          </a:xfrm>
          <a:prstGeom prst="rect">
            <a:avLst/>
          </a:prstGeom>
          <a:solidFill>
            <a:schemeClr val="bg2"/>
          </a:solidFill>
        </p:spPr>
        <p:txBody>
          <a:bodyPr wrap="square" lIns="432000" rtlCol="0">
            <a:spAutoFit/>
          </a:bodyPr>
          <a:lstStyle/>
          <a:p>
            <a:r>
              <a:rPr lang="en-GB" sz="2000" dirty="0">
                <a:solidFill>
                  <a:schemeClr val="bg1"/>
                </a:solidFill>
                <a:latin typeface="+mj-lt"/>
              </a:rPr>
              <a:t>HELP</a:t>
            </a:r>
            <a:r>
              <a:rPr lang="en-GB" sz="2000" baseline="0" dirty="0">
                <a:solidFill>
                  <a:schemeClr val="bg1"/>
                </a:solidFill>
                <a:latin typeface="+mj-lt"/>
              </a:rPr>
              <a:t> WITH TEXT SPACING</a:t>
            </a:r>
            <a:endParaRPr lang="en-GB" sz="2000" dirty="0">
              <a:solidFill>
                <a:schemeClr val="bg1"/>
              </a:solidFill>
              <a:latin typeface="+mj-lt"/>
            </a:endParaRPr>
          </a:p>
        </p:txBody>
      </p:sp>
      <p:sp>
        <p:nvSpPr>
          <p:cNvPr id="11" name="TextBox 10">
            <a:extLst>
              <a:ext uri="{FF2B5EF4-FFF2-40B4-BE49-F238E27FC236}">
                <a16:creationId xmlns:a16="http://schemas.microsoft.com/office/drawing/2014/main" id="{43D9FFAB-BEE5-49AF-A33B-6C063448AA0B}"/>
              </a:ext>
            </a:extLst>
          </p:cNvPr>
          <p:cNvSpPr txBox="1"/>
          <p:nvPr userDrawn="1"/>
        </p:nvSpPr>
        <p:spPr>
          <a:xfrm>
            <a:off x="362548" y="1007520"/>
            <a:ext cx="7498919" cy="707886"/>
          </a:xfrm>
          <a:prstGeom prst="rect">
            <a:avLst/>
          </a:prstGeom>
          <a:noFill/>
        </p:spPr>
        <p:txBody>
          <a:bodyPr wrap="square" rtlCol="0">
            <a:spAutoFit/>
          </a:bodyPr>
          <a:lstStyle/>
          <a:p>
            <a:r>
              <a:rPr lang="en-GB" sz="1600" b="1" dirty="0">
                <a:solidFill>
                  <a:schemeClr val="tx1">
                    <a:lumMod val="75000"/>
                    <a:lumOff val="25000"/>
                  </a:schemeClr>
                </a:solidFill>
              </a:rPr>
              <a:t>Change the line spacing between lines of text</a:t>
            </a:r>
            <a:br>
              <a:rPr lang="en-GB" sz="1200" b="0" dirty="0">
                <a:solidFill>
                  <a:schemeClr val="tx1">
                    <a:lumMod val="75000"/>
                    <a:lumOff val="25000"/>
                  </a:schemeClr>
                </a:solidFill>
              </a:rPr>
            </a:br>
            <a:r>
              <a:rPr lang="en-GB" sz="1200" b="0" dirty="0">
                <a:solidFill>
                  <a:schemeClr val="tx1">
                    <a:lumMod val="75000"/>
                    <a:lumOff val="25000"/>
                  </a:schemeClr>
                </a:solidFill>
              </a:rPr>
              <a:t>To make the text on your slides easier to read, you might want to change the spacing between lines of text and between paragraphs in your PowerPoint presentation. </a:t>
            </a:r>
          </a:p>
        </p:txBody>
      </p:sp>
      <p:pic>
        <p:nvPicPr>
          <p:cNvPr id="12" name="Picture 2" descr="PowerPoint Ribbon Image">
            <a:extLst>
              <a:ext uri="{FF2B5EF4-FFF2-40B4-BE49-F238E27FC236}">
                <a16:creationId xmlns:a16="http://schemas.microsoft.com/office/drawing/2014/main" id="{CEC3DECD-B5D4-4427-B218-FC89DF3323E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512543" y="2516347"/>
            <a:ext cx="2567008" cy="76851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Paragraph dialog box in PowerPoint">
            <a:extLst>
              <a:ext uri="{FF2B5EF4-FFF2-40B4-BE49-F238E27FC236}">
                <a16:creationId xmlns:a16="http://schemas.microsoft.com/office/drawing/2014/main" id="{C38933C5-C722-4902-8E22-6BF384329C08}"/>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73077" y="2833730"/>
            <a:ext cx="3176197" cy="204703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5ABFADA4-E3A0-4B12-BBE6-7D2A64FCAF2C}"/>
              </a:ext>
            </a:extLst>
          </p:cNvPr>
          <p:cNvPicPr>
            <a:picLocks noChangeAspect="1"/>
          </p:cNvPicPr>
          <p:nvPr userDrawn="1"/>
        </p:nvPicPr>
        <p:blipFill>
          <a:blip r:embed="rId4"/>
          <a:stretch>
            <a:fillRect/>
          </a:stretch>
        </p:blipFill>
        <p:spPr>
          <a:xfrm>
            <a:off x="7904747" y="6280782"/>
            <a:ext cx="804959" cy="455606"/>
          </a:xfrm>
          <a:prstGeom prst="rect">
            <a:avLst/>
          </a:prstGeom>
        </p:spPr>
      </p:pic>
      <p:sp>
        <p:nvSpPr>
          <p:cNvPr id="15" name="TextBox 14">
            <a:extLst>
              <a:ext uri="{FF2B5EF4-FFF2-40B4-BE49-F238E27FC236}">
                <a16:creationId xmlns:a16="http://schemas.microsoft.com/office/drawing/2014/main" id="{2462B095-3456-4C8A-B9F7-9FBB4D5D46C3}"/>
              </a:ext>
            </a:extLst>
          </p:cNvPr>
          <p:cNvSpPr txBox="1"/>
          <p:nvPr userDrawn="1"/>
        </p:nvSpPr>
        <p:spPr>
          <a:xfrm>
            <a:off x="362547" y="1850166"/>
            <a:ext cx="7302977" cy="5416868"/>
          </a:xfrm>
          <a:prstGeom prst="rect">
            <a:avLst/>
          </a:prstGeom>
          <a:noFill/>
        </p:spPr>
        <p:txBody>
          <a:bodyPr wrap="square" rtlCol="0">
            <a:spAutoFit/>
          </a:bodyPr>
          <a:lstStyle/>
          <a:p>
            <a:pPr marL="342891" indent="-342891">
              <a:spcAft>
                <a:spcPts val="1000"/>
              </a:spcAft>
              <a:buFont typeface="+mj-lt"/>
              <a:buAutoNum type="arabicPeriod"/>
            </a:pPr>
            <a:r>
              <a:rPr lang="en-GB" sz="1300" b="0" dirty="0">
                <a:solidFill>
                  <a:schemeClr val="tx1">
                    <a:lumMod val="75000"/>
                    <a:lumOff val="25000"/>
                  </a:schemeClr>
                </a:solidFill>
              </a:rPr>
              <a:t>On the slide, select the text that you want to change. </a:t>
            </a:r>
          </a:p>
          <a:p>
            <a:pPr marL="342891" indent="-342891">
              <a:spcAft>
                <a:spcPts val="1000"/>
              </a:spcAft>
              <a:buFont typeface="+mj-lt"/>
              <a:buAutoNum type="arabicPeriod"/>
            </a:pPr>
            <a:r>
              <a:rPr lang="en-GB" sz="1300" b="0" dirty="0">
                <a:solidFill>
                  <a:schemeClr val="tx1">
                    <a:lumMod val="75000"/>
                    <a:lumOff val="25000"/>
                  </a:schemeClr>
                </a:solidFill>
              </a:rPr>
              <a:t>Click </a:t>
            </a:r>
            <a:r>
              <a:rPr lang="en-GB" sz="1300" b="1" dirty="0">
                <a:solidFill>
                  <a:schemeClr val="tx1">
                    <a:lumMod val="75000"/>
                    <a:lumOff val="25000"/>
                  </a:schemeClr>
                </a:solidFill>
              </a:rPr>
              <a:t>Home</a:t>
            </a:r>
            <a:r>
              <a:rPr lang="en-GB" sz="1300" b="0" dirty="0">
                <a:solidFill>
                  <a:schemeClr val="tx1">
                    <a:lumMod val="75000"/>
                    <a:lumOff val="25000"/>
                  </a:schemeClr>
                </a:solidFill>
              </a:rPr>
              <a:t>, and in the </a:t>
            </a:r>
            <a:r>
              <a:rPr lang="en-GB" sz="1300" b="1" dirty="0">
                <a:solidFill>
                  <a:schemeClr val="tx1">
                    <a:lumMod val="75000"/>
                    <a:lumOff val="25000"/>
                  </a:schemeClr>
                </a:solidFill>
              </a:rPr>
              <a:t>Paragraph</a:t>
            </a:r>
            <a:r>
              <a:rPr lang="en-GB" sz="1300" b="0" dirty="0">
                <a:solidFill>
                  <a:schemeClr val="tx1">
                    <a:lumMod val="75000"/>
                    <a:lumOff val="25000"/>
                  </a:schemeClr>
                </a:solidFill>
              </a:rPr>
              <a:t> group, click the dialog box launcher.</a:t>
            </a:r>
          </a:p>
          <a:p>
            <a:pPr marL="342891" indent="-342891">
              <a:spcAft>
                <a:spcPts val="1000"/>
              </a:spcAft>
              <a:buFont typeface="+mj-lt"/>
              <a:buAutoNum type="arabicPeriod"/>
            </a:pPr>
            <a:r>
              <a:rPr lang="en-GB" sz="1300" b="0" dirty="0">
                <a:solidFill>
                  <a:schemeClr val="tx1">
                    <a:lumMod val="75000"/>
                    <a:lumOff val="25000"/>
                  </a:schemeClr>
                </a:solidFill>
              </a:rPr>
              <a:t>Pick the spacing option that you want:</a:t>
            </a:r>
          </a:p>
          <a:p>
            <a:pPr marL="342891" indent="-342891">
              <a:spcAft>
                <a:spcPts val="1000"/>
              </a:spcAft>
              <a:buFont typeface="+mj-lt"/>
              <a:buAutoNum type="arabicPeriod"/>
            </a:pPr>
            <a:endParaRPr lang="en-GB" sz="1300" b="0" dirty="0">
              <a:solidFill>
                <a:schemeClr val="tx1">
                  <a:lumMod val="75000"/>
                  <a:lumOff val="25000"/>
                </a:schemeClr>
              </a:solidFill>
            </a:endParaRPr>
          </a:p>
          <a:p>
            <a:pPr marL="342891" indent="-342891">
              <a:spcAft>
                <a:spcPts val="1000"/>
              </a:spcAft>
              <a:buFont typeface="+mj-lt"/>
              <a:buAutoNum type="arabicPeriod"/>
            </a:pPr>
            <a:endParaRPr lang="en-GB" sz="1300" b="0" dirty="0">
              <a:solidFill>
                <a:schemeClr val="tx1">
                  <a:lumMod val="75000"/>
                  <a:lumOff val="25000"/>
                </a:schemeClr>
              </a:solidFill>
            </a:endParaRPr>
          </a:p>
          <a:p>
            <a:pPr marL="342891" indent="-342891">
              <a:spcAft>
                <a:spcPts val="1000"/>
              </a:spcAft>
              <a:buFont typeface="+mj-lt"/>
              <a:buAutoNum type="arabicPeriod"/>
            </a:pPr>
            <a:endParaRPr lang="en-GB" sz="1300" b="0" dirty="0">
              <a:solidFill>
                <a:schemeClr val="tx1">
                  <a:lumMod val="75000"/>
                  <a:lumOff val="25000"/>
                </a:schemeClr>
              </a:solidFill>
            </a:endParaRPr>
          </a:p>
          <a:p>
            <a:pPr marL="342891" indent="-342891">
              <a:spcAft>
                <a:spcPts val="1000"/>
              </a:spcAft>
              <a:buFont typeface="+mj-lt"/>
              <a:buAutoNum type="arabicPeriod"/>
            </a:pPr>
            <a:endParaRPr lang="en-GB" sz="1300" b="0" dirty="0">
              <a:solidFill>
                <a:schemeClr val="tx1">
                  <a:lumMod val="75000"/>
                  <a:lumOff val="25000"/>
                </a:schemeClr>
              </a:solidFill>
            </a:endParaRPr>
          </a:p>
          <a:p>
            <a:pPr marL="342891" indent="-342891">
              <a:spcAft>
                <a:spcPts val="1000"/>
              </a:spcAft>
              <a:buFont typeface="+mj-lt"/>
              <a:buAutoNum type="arabicPeriod"/>
            </a:pPr>
            <a:endParaRPr lang="en-GB" sz="1300" b="0" dirty="0">
              <a:solidFill>
                <a:schemeClr val="tx1">
                  <a:lumMod val="75000"/>
                  <a:lumOff val="25000"/>
                </a:schemeClr>
              </a:solidFill>
            </a:endParaRPr>
          </a:p>
          <a:p>
            <a:pPr marL="342891" indent="-342891">
              <a:spcAft>
                <a:spcPts val="1000"/>
              </a:spcAft>
              <a:buFont typeface="+mj-lt"/>
              <a:buAutoNum type="arabicPeriod"/>
            </a:pPr>
            <a:endParaRPr lang="en-GB" sz="1300" b="0" dirty="0">
              <a:solidFill>
                <a:schemeClr val="tx1">
                  <a:lumMod val="75000"/>
                  <a:lumOff val="25000"/>
                </a:schemeClr>
              </a:solidFill>
            </a:endParaRPr>
          </a:p>
          <a:p>
            <a:pPr marL="342891" indent="-342891">
              <a:spcAft>
                <a:spcPts val="1000"/>
              </a:spcAft>
              <a:buFont typeface="+mj-lt"/>
              <a:buAutoNum type="arabicPeriod"/>
            </a:pPr>
            <a:endParaRPr lang="en-GB" sz="1300" b="0" dirty="0">
              <a:solidFill>
                <a:schemeClr val="tx1">
                  <a:lumMod val="75000"/>
                  <a:lumOff val="25000"/>
                </a:schemeClr>
              </a:solidFill>
            </a:endParaRPr>
          </a:p>
          <a:p>
            <a:pPr marL="355591" indent="-355591">
              <a:spcAft>
                <a:spcPts val="1000"/>
              </a:spcAft>
              <a:buFont typeface="Arial" panose="020B0604020202020204" pitchFamily="34" charset="0"/>
              <a:buChar char="•"/>
            </a:pPr>
            <a:r>
              <a:rPr lang="en-GB" sz="1300" b="0" dirty="0">
                <a:solidFill>
                  <a:schemeClr val="tx1">
                    <a:lumMod val="75000"/>
                    <a:lumOff val="25000"/>
                  </a:schemeClr>
                </a:solidFill>
              </a:rPr>
              <a:t>To change the spacing above a paragraph, type or click the arrows next to </a:t>
            </a:r>
            <a:r>
              <a:rPr lang="en-GB" sz="1300" b="1" dirty="0">
                <a:solidFill>
                  <a:schemeClr val="tx1">
                    <a:lumMod val="75000"/>
                    <a:lumOff val="25000"/>
                  </a:schemeClr>
                </a:solidFill>
              </a:rPr>
              <a:t>Before</a:t>
            </a:r>
            <a:r>
              <a:rPr lang="en-GB" sz="1300" b="0" dirty="0">
                <a:solidFill>
                  <a:schemeClr val="tx1">
                    <a:lumMod val="75000"/>
                    <a:lumOff val="25000"/>
                  </a:schemeClr>
                </a:solidFill>
              </a:rPr>
              <a:t>.</a:t>
            </a:r>
          </a:p>
          <a:p>
            <a:pPr marL="355591" indent="-355591">
              <a:spcAft>
                <a:spcPts val="1000"/>
              </a:spcAft>
              <a:buFont typeface="Arial" panose="020B0604020202020204" pitchFamily="34" charset="0"/>
              <a:buChar char="•"/>
            </a:pPr>
            <a:r>
              <a:rPr lang="en-GB" sz="1300" b="0" dirty="0">
                <a:solidFill>
                  <a:schemeClr val="tx1">
                    <a:lumMod val="75000"/>
                    <a:lumOff val="25000"/>
                  </a:schemeClr>
                </a:solidFill>
              </a:rPr>
              <a:t>To change the spacing below a paragraph, type or click the arrows next to </a:t>
            </a:r>
            <a:r>
              <a:rPr lang="en-GB" sz="1300" b="1" dirty="0">
                <a:solidFill>
                  <a:schemeClr val="tx1">
                    <a:lumMod val="75000"/>
                    <a:lumOff val="25000"/>
                  </a:schemeClr>
                </a:solidFill>
              </a:rPr>
              <a:t>After.</a:t>
            </a:r>
            <a:r>
              <a:rPr lang="en-GB" sz="1300" b="0" dirty="0">
                <a:solidFill>
                  <a:schemeClr val="tx1">
                    <a:lumMod val="75000"/>
                    <a:lumOff val="25000"/>
                  </a:schemeClr>
                </a:solidFill>
              </a:rPr>
              <a:t> </a:t>
            </a:r>
          </a:p>
          <a:p>
            <a:pPr marL="355591" indent="-355591">
              <a:spcAft>
                <a:spcPts val="1000"/>
              </a:spcAft>
              <a:buFont typeface="Arial" panose="020B0604020202020204" pitchFamily="34" charset="0"/>
              <a:buChar char="•"/>
            </a:pPr>
            <a:r>
              <a:rPr lang="en-GB" sz="1300" b="0" dirty="0">
                <a:solidFill>
                  <a:schemeClr val="tx1">
                    <a:lumMod val="75000"/>
                    <a:lumOff val="25000"/>
                  </a:schemeClr>
                </a:solidFill>
              </a:rPr>
              <a:t>To change the spacing above and within a paragraph, type or click the arrows next to </a:t>
            </a:r>
            <a:r>
              <a:rPr lang="en-GB" sz="1300" b="1" dirty="0">
                <a:solidFill>
                  <a:schemeClr val="tx1">
                    <a:lumMod val="75000"/>
                    <a:lumOff val="25000"/>
                  </a:schemeClr>
                </a:solidFill>
              </a:rPr>
              <a:t>Line Spacing</a:t>
            </a:r>
          </a:p>
          <a:p>
            <a:pPr marL="342891" indent="-342891">
              <a:spcAft>
                <a:spcPts val="1000"/>
              </a:spcAft>
              <a:buFont typeface="+mj-lt"/>
              <a:buAutoNum type="arabicPeriod"/>
            </a:pPr>
            <a:endParaRPr lang="en-GB" sz="1300" b="0" dirty="0">
              <a:solidFill>
                <a:schemeClr val="tx1">
                  <a:lumMod val="75000"/>
                  <a:lumOff val="25000"/>
                </a:schemeClr>
              </a:solidFill>
            </a:endParaRPr>
          </a:p>
          <a:p>
            <a:pPr marL="342891" indent="-342891">
              <a:spcAft>
                <a:spcPts val="1000"/>
              </a:spcAft>
              <a:buFont typeface="+mj-lt"/>
              <a:buAutoNum type="arabicPeriod"/>
            </a:pPr>
            <a:endParaRPr lang="en-GB" sz="1300" b="0" dirty="0">
              <a:solidFill>
                <a:schemeClr val="tx1">
                  <a:lumMod val="75000"/>
                  <a:lumOff val="25000"/>
                </a:schemeClr>
              </a:solidFill>
            </a:endParaRPr>
          </a:p>
          <a:p>
            <a:pPr marL="342891" indent="-342891">
              <a:spcAft>
                <a:spcPts val="1000"/>
              </a:spcAft>
              <a:buFont typeface="+mj-lt"/>
              <a:buAutoNum type="arabicPeriod"/>
            </a:pPr>
            <a:endParaRPr lang="en-GB" sz="1300" b="0" dirty="0">
              <a:solidFill>
                <a:schemeClr val="tx1">
                  <a:lumMod val="75000"/>
                  <a:lumOff val="25000"/>
                </a:schemeClr>
              </a:solidFill>
            </a:endParaRPr>
          </a:p>
        </p:txBody>
      </p:sp>
    </p:spTree>
    <p:extLst>
      <p:ext uri="{BB962C8B-B14F-4D97-AF65-F5344CB8AC3E}">
        <p14:creationId xmlns:p14="http://schemas.microsoft.com/office/powerpoint/2010/main" val="2391149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with Circles 1">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6713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450A6C4-B558-46E2-A5BD-6CB2A5050F6B}"/>
              </a:ext>
            </a:extLst>
          </p:cNvPr>
          <p:cNvSpPr txBox="1"/>
          <p:nvPr userDrawn="1"/>
        </p:nvSpPr>
        <p:spPr>
          <a:xfrm>
            <a:off x="-1581328" y="2839446"/>
            <a:ext cx="1408766" cy="2286316"/>
          </a:xfrm>
          <a:prstGeom prst="rect">
            <a:avLst/>
          </a:prstGeom>
          <a:solidFill>
            <a:srgbClr val="FFFFFF">
              <a:alpha val="50196"/>
            </a:srgbClr>
          </a:solidFill>
        </p:spPr>
        <p:txBody>
          <a:bodyPr wrap="square" rtlCol="0">
            <a:noAutofit/>
          </a:bodyPr>
          <a:lstStyle/>
          <a:p>
            <a:pPr algn="l">
              <a:spcAft>
                <a:spcPts val="400"/>
              </a:spcAft>
            </a:pPr>
            <a:r>
              <a:rPr lang="en-GB" sz="700" b="1" dirty="0">
                <a:solidFill>
                  <a:schemeClr val="tx1">
                    <a:lumMod val="65000"/>
                    <a:lumOff val="35000"/>
                  </a:schemeClr>
                </a:solidFill>
              </a:rPr>
              <a:t>Using Colours</a:t>
            </a:r>
          </a:p>
          <a:p>
            <a:pPr algn="l">
              <a:spcAft>
                <a:spcPts val="400"/>
              </a:spcAft>
            </a:pPr>
            <a:r>
              <a:rPr lang="en-GB" sz="700" b="0" dirty="0">
                <a:solidFill>
                  <a:schemeClr val="tx1">
                    <a:lumMod val="65000"/>
                    <a:lumOff val="35000"/>
                  </a:schemeClr>
                </a:solidFill>
              </a:rPr>
              <a:t>The main colours to be used in this presentation are on the top line of the colour picker.</a:t>
            </a:r>
          </a:p>
          <a:p>
            <a:pPr algn="l">
              <a:spcAft>
                <a:spcPts val="400"/>
              </a:spcAft>
            </a:pPr>
            <a:endParaRPr lang="en-GB" sz="700" b="0" dirty="0">
              <a:solidFill>
                <a:schemeClr val="tx1">
                  <a:lumMod val="65000"/>
                  <a:lumOff val="35000"/>
                </a:schemeClr>
              </a:solidFill>
            </a:endParaRPr>
          </a:p>
          <a:p>
            <a:pPr algn="l">
              <a:spcAft>
                <a:spcPts val="400"/>
              </a:spcAft>
            </a:pPr>
            <a:endParaRPr lang="en-GB" sz="700" b="0" dirty="0">
              <a:solidFill>
                <a:schemeClr val="tx1">
                  <a:lumMod val="65000"/>
                  <a:lumOff val="35000"/>
                </a:schemeClr>
              </a:solidFill>
            </a:endParaRPr>
          </a:p>
          <a:p>
            <a:pPr algn="l">
              <a:spcAft>
                <a:spcPts val="400"/>
              </a:spcAft>
            </a:pPr>
            <a:endParaRPr lang="en-GB" sz="700" b="0" dirty="0">
              <a:solidFill>
                <a:schemeClr val="tx1">
                  <a:lumMod val="65000"/>
                  <a:lumOff val="35000"/>
                </a:schemeClr>
              </a:solidFill>
            </a:endParaRPr>
          </a:p>
          <a:p>
            <a:pPr algn="l">
              <a:spcAft>
                <a:spcPts val="400"/>
              </a:spcAft>
            </a:pPr>
            <a:endParaRPr lang="en-GB" sz="700" b="0" dirty="0">
              <a:solidFill>
                <a:schemeClr val="tx1">
                  <a:lumMod val="65000"/>
                  <a:lumOff val="35000"/>
                </a:schemeClr>
              </a:solidFill>
            </a:endParaRPr>
          </a:p>
          <a:p>
            <a:pPr algn="l">
              <a:spcAft>
                <a:spcPts val="400"/>
              </a:spcAft>
            </a:pPr>
            <a:endParaRPr lang="en-GB" sz="700" b="0" dirty="0">
              <a:solidFill>
                <a:schemeClr val="tx1">
                  <a:lumMod val="65000"/>
                  <a:lumOff val="35000"/>
                </a:schemeClr>
              </a:solidFill>
            </a:endParaRPr>
          </a:p>
          <a:p>
            <a:pPr algn="l">
              <a:spcAft>
                <a:spcPts val="400"/>
              </a:spcAft>
            </a:pPr>
            <a:endParaRPr lang="en-GB" sz="700" b="0" dirty="0">
              <a:solidFill>
                <a:schemeClr val="tx1">
                  <a:lumMod val="65000"/>
                  <a:lumOff val="35000"/>
                </a:schemeClr>
              </a:solidFill>
            </a:endParaRPr>
          </a:p>
          <a:p>
            <a:pPr algn="l">
              <a:spcAft>
                <a:spcPts val="400"/>
              </a:spcAft>
            </a:pPr>
            <a:endParaRPr lang="en-GB" sz="700" b="0" dirty="0">
              <a:solidFill>
                <a:schemeClr val="tx1">
                  <a:lumMod val="65000"/>
                  <a:lumOff val="35000"/>
                </a:schemeClr>
              </a:solidFill>
            </a:endParaRPr>
          </a:p>
          <a:p>
            <a:pPr algn="l">
              <a:spcAft>
                <a:spcPts val="400"/>
              </a:spcAft>
            </a:pPr>
            <a:br>
              <a:rPr lang="en-GB" sz="700" b="0" dirty="0">
                <a:solidFill>
                  <a:schemeClr val="tx1">
                    <a:lumMod val="65000"/>
                    <a:lumOff val="35000"/>
                  </a:schemeClr>
                </a:solidFill>
              </a:rPr>
            </a:br>
            <a:endParaRPr lang="en-GB" sz="700" b="0" dirty="0">
              <a:solidFill>
                <a:schemeClr val="tx1">
                  <a:lumMod val="65000"/>
                  <a:lumOff val="35000"/>
                </a:schemeClr>
              </a:solidFill>
            </a:endParaRPr>
          </a:p>
        </p:txBody>
      </p:sp>
      <p:pic>
        <p:nvPicPr>
          <p:cNvPr id="13" name="Picture 12">
            <a:extLst>
              <a:ext uri="{FF2B5EF4-FFF2-40B4-BE49-F238E27FC236}">
                <a16:creationId xmlns:a16="http://schemas.microsoft.com/office/drawing/2014/main" id="{47951C8B-0A97-4ABE-B269-A77A80CA3236}"/>
              </a:ext>
            </a:extLst>
          </p:cNvPr>
          <p:cNvPicPr>
            <a:picLocks noChangeAspect="1"/>
          </p:cNvPicPr>
          <p:nvPr userDrawn="1"/>
        </p:nvPicPr>
        <p:blipFill rotWithShape="1">
          <a:blip r:embed="rId11" cstate="email">
            <a:extLst>
              <a:ext uri="{28A0092B-C50C-407E-A947-70E740481C1C}">
                <a14:useLocalDpi xmlns:a14="http://schemas.microsoft.com/office/drawing/2010/main"/>
              </a:ext>
            </a:extLst>
          </a:blip>
          <a:srcRect r="1703"/>
          <a:stretch/>
        </p:blipFill>
        <p:spPr>
          <a:xfrm>
            <a:off x="-1485316" y="3529431"/>
            <a:ext cx="1201994" cy="1518850"/>
          </a:xfrm>
          <a:prstGeom prst="rect">
            <a:avLst/>
          </a:prstGeom>
        </p:spPr>
      </p:pic>
      <p:sp>
        <p:nvSpPr>
          <p:cNvPr id="3" name="TextBox 2">
            <a:extLst>
              <a:ext uri="{FF2B5EF4-FFF2-40B4-BE49-F238E27FC236}">
                <a16:creationId xmlns:a16="http://schemas.microsoft.com/office/drawing/2014/main" id="{4432894A-81CA-47F4-9F1C-5E25CCE8A376}"/>
              </a:ext>
            </a:extLst>
          </p:cNvPr>
          <p:cNvSpPr txBox="1"/>
          <p:nvPr userDrawn="1"/>
        </p:nvSpPr>
        <p:spPr>
          <a:xfrm>
            <a:off x="9316699" y="5574764"/>
            <a:ext cx="1409120" cy="574517"/>
          </a:xfrm>
          <a:prstGeom prst="rect">
            <a:avLst/>
          </a:prstGeom>
          <a:solidFill>
            <a:srgbClr val="FFFFFF">
              <a:alpha val="50196"/>
            </a:srgbClr>
          </a:solidFill>
        </p:spPr>
        <p:txBody>
          <a:bodyPr wrap="square" rtlCol="0">
            <a:noAutofit/>
          </a:bodyPr>
          <a:lstStyle>
            <a:defPPr>
              <a:defRPr lang="en-US"/>
            </a:defPPr>
            <a:lvl1pPr>
              <a:spcAft>
                <a:spcPts val="400"/>
              </a:spcAft>
              <a:defRPr sz="800" b="1">
                <a:solidFill>
                  <a:schemeClr val="accent5"/>
                </a:solidFill>
              </a:defRPr>
            </a:lvl1pPr>
          </a:lstStyle>
          <a:p>
            <a:pPr lvl="0"/>
            <a:r>
              <a:rPr lang="en-GB" sz="700" dirty="0">
                <a:solidFill>
                  <a:schemeClr val="tx1">
                    <a:lumMod val="65000"/>
                    <a:lumOff val="35000"/>
                  </a:schemeClr>
                </a:solidFill>
              </a:rPr>
              <a:t>Help With Cropping Images </a:t>
            </a:r>
          </a:p>
          <a:p>
            <a:pPr lvl="0"/>
            <a:r>
              <a:rPr lang="en-GB" sz="700" b="0" dirty="0">
                <a:solidFill>
                  <a:schemeClr val="tx1">
                    <a:lumMod val="65000"/>
                    <a:lumOff val="35000"/>
                  </a:schemeClr>
                </a:solidFill>
              </a:rPr>
              <a:t>Insert HELP WITH IMAGES slide from master</a:t>
            </a:r>
          </a:p>
        </p:txBody>
      </p:sp>
      <p:sp>
        <p:nvSpPr>
          <p:cNvPr id="4" name="TextBox 3">
            <a:extLst>
              <a:ext uri="{FF2B5EF4-FFF2-40B4-BE49-F238E27FC236}">
                <a16:creationId xmlns:a16="http://schemas.microsoft.com/office/drawing/2014/main" id="{D8C15FCD-415C-45AB-83F0-BA12584B3A7B}"/>
              </a:ext>
            </a:extLst>
          </p:cNvPr>
          <p:cNvSpPr txBox="1"/>
          <p:nvPr userDrawn="1"/>
        </p:nvSpPr>
        <p:spPr>
          <a:xfrm>
            <a:off x="9316699" y="6283484"/>
            <a:ext cx="1409120" cy="574516"/>
          </a:xfrm>
          <a:prstGeom prst="rect">
            <a:avLst/>
          </a:prstGeom>
          <a:solidFill>
            <a:srgbClr val="FFFFFF">
              <a:alpha val="50196"/>
            </a:srgbClr>
          </a:solidFill>
        </p:spPr>
        <p:txBody>
          <a:bodyPr wrap="square" rtlCol="0">
            <a:noAutofit/>
          </a:bodyPr>
          <a:lstStyle/>
          <a:p>
            <a:pPr algn="l">
              <a:spcAft>
                <a:spcPts val="400"/>
              </a:spcAft>
            </a:pPr>
            <a:r>
              <a:rPr lang="en-GB" sz="700" b="1" dirty="0">
                <a:solidFill>
                  <a:schemeClr val="tx1">
                    <a:lumMod val="65000"/>
                    <a:lumOff val="35000"/>
                  </a:schemeClr>
                </a:solidFill>
              </a:rPr>
              <a:t>Help With Paragraph Spacing</a:t>
            </a:r>
          </a:p>
          <a:p>
            <a:pPr algn="l">
              <a:spcAft>
                <a:spcPts val="400"/>
              </a:spcAft>
            </a:pPr>
            <a:r>
              <a:rPr lang="en-GB" sz="700" b="0" dirty="0">
                <a:solidFill>
                  <a:schemeClr val="tx1">
                    <a:lumMod val="65000"/>
                    <a:lumOff val="35000"/>
                  </a:schemeClr>
                </a:solidFill>
              </a:rPr>
              <a:t>Insert</a:t>
            </a:r>
            <a:r>
              <a:rPr lang="en-GB" sz="700" b="0" baseline="0" dirty="0">
                <a:solidFill>
                  <a:schemeClr val="tx1">
                    <a:lumMod val="65000"/>
                    <a:lumOff val="35000"/>
                  </a:schemeClr>
                </a:solidFill>
              </a:rPr>
              <a:t> HELP WITH TEXT slide from master</a:t>
            </a:r>
            <a:endParaRPr lang="en-GB" sz="700" b="0" dirty="0">
              <a:solidFill>
                <a:schemeClr val="tx1">
                  <a:lumMod val="65000"/>
                  <a:lumOff val="35000"/>
                </a:schemeClr>
              </a:solidFill>
            </a:endParaRPr>
          </a:p>
        </p:txBody>
      </p:sp>
      <p:sp>
        <p:nvSpPr>
          <p:cNvPr id="5" name="TextBox 4">
            <a:extLst>
              <a:ext uri="{FF2B5EF4-FFF2-40B4-BE49-F238E27FC236}">
                <a16:creationId xmlns:a16="http://schemas.microsoft.com/office/drawing/2014/main" id="{72AEF1C0-5654-4BBB-B0DA-A3D05F36E0CE}"/>
              </a:ext>
            </a:extLst>
          </p:cNvPr>
          <p:cNvSpPr txBox="1"/>
          <p:nvPr userDrawn="1"/>
        </p:nvSpPr>
        <p:spPr>
          <a:xfrm>
            <a:off x="-1585726" y="0"/>
            <a:ext cx="1413164" cy="1492716"/>
          </a:xfrm>
          <a:prstGeom prst="rect">
            <a:avLst/>
          </a:prstGeom>
          <a:solidFill>
            <a:srgbClr val="FFFFFF">
              <a:alpha val="50196"/>
            </a:srgb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dirty="0">
                <a:solidFill>
                  <a:schemeClr val="tx1">
                    <a:lumMod val="65000"/>
                    <a:lumOff val="35000"/>
                  </a:schemeClr>
                </a:solidFill>
              </a:rPr>
              <a:t>Section Heading</a:t>
            </a:r>
            <a:br>
              <a:rPr lang="en-GB" sz="700" b="1" dirty="0">
                <a:solidFill>
                  <a:schemeClr val="tx1">
                    <a:lumMod val="65000"/>
                    <a:lumOff val="35000"/>
                  </a:schemeClr>
                </a:solidFill>
              </a:rPr>
            </a:br>
            <a:r>
              <a:rPr lang="en-GB" sz="700" b="0" dirty="0">
                <a:solidFill>
                  <a:schemeClr val="tx1">
                    <a:lumMod val="65000"/>
                    <a:lumOff val="35000"/>
                  </a:schemeClr>
                </a:solidFill>
              </a:rPr>
              <a:t>Arial Bold Size 12</a:t>
            </a:r>
          </a:p>
          <a:p>
            <a:pPr algn="l"/>
            <a:endParaRPr lang="en-GB" sz="700" b="1" dirty="0">
              <a:solidFill>
                <a:schemeClr val="tx1">
                  <a:lumMod val="65000"/>
                  <a:lumOff val="35000"/>
                </a:schemeClr>
              </a:solidFill>
            </a:endParaRPr>
          </a:p>
          <a:p>
            <a:pPr algn="l"/>
            <a:r>
              <a:rPr lang="en-GB" sz="700" b="1" dirty="0">
                <a:solidFill>
                  <a:schemeClr val="tx1">
                    <a:lumMod val="65000"/>
                    <a:lumOff val="35000"/>
                  </a:schemeClr>
                </a:solidFill>
              </a:rPr>
              <a:t>Main Heading </a:t>
            </a:r>
            <a:br>
              <a:rPr lang="en-GB" sz="700" b="1" dirty="0">
                <a:solidFill>
                  <a:schemeClr val="tx1">
                    <a:lumMod val="65000"/>
                    <a:lumOff val="35000"/>
                  </a:schemeClr>
                </a:solidFill>
              </a:rPr>
            </a:br>
            <a:r>
              <a:rPr lang="en-GB" sz="700" b="0" dirty="0">
                <a:solidFill>
                  <a:schemeClr val="tx1">
                    <a:lumMod val="65000"/>
                    <a:lumOff val="35000"/>
                  </a:schemeClr>
                </a:solidFill>
              </a:rPr>
              <a:t>Arial Size 23</a:t>
            </a:r>
          </a:p>
          <a:p>
            <a:pPr algn="l"/>
            <a:endParaRPr lang="en-GB" sz="700" b="1" dirty="0">
              <a:solidFill>
                <a:schemeClr val="tx1">
                  <a:lumMod val="65000"/>
                  <a:lumOff val="35000"/>
                </a:schemeClr>
              </a:solidFill>
            </a:endParaRPr>
          </a:p>
          <a:p>
            <a:pPr algn="l"/>
            <a:r>
              <a:rPr lang="en-GB" sz="700" b="1" dirty="0">
                <a:solidFill>
                  <a:schemeClr val="tx1">
                    <a:lumMod val="65000"/>
                    <a:lumOff val="35000"/>
                  </a:schemeClr>
                </a:solidFill>
              </a:rPr>
              <a:t>Sub Heading </a:t>
            </a:r>
            <a:br>
              <a:rPr lang="en-GB" sz="700" b="1" dirty="0">
                <a:solidFill>
                  <a:schemeClr val="tx1">
                    <a:lumMod val="65000"/>
                    <a:lumOff val="35000"/>
                  </a:schemeClr>
                </a:solidFill>
              </a:rPr>
            </a:br>
            <a:r>
              <a:rPr lang="en-GB" sz="700" b="0" dirty="0">
                <a:solidFill>
                  <a:schemeClr val="tx1">
                    <a:lumMod val="65000"/>
                    <a:lumOff val="35000"/>
                  </a:schemeClr>
                </a:solidFill>
              </a:rPr>
              <a:t>Arial Bold 18</a:t>
            </a:r>
          </a:p>
          <a:p>
            <a:pPr algn="l"/>
            <a:endParaRPr lang="en-GB" sz="700" b="0" dirty="0">
              <a:solidFill>
                <a:schemeClr val="tx1">
                  <a:lumMod val="65000"/>
                  <a:lumOff val="35000"/>
                </a:schemeClr>
              </a:solidFill>
            </a:endParaRPr>
          </a:p>
          <a:p>
            <a:pPr algn="l"/>
            <a:r>
              <a:rPr lang="en-GB" sz="700" b="1" dirty="0">
                <a:solidFill>
                  <a:schemeClr val="tx1">
                    <a:lumMod val="65000"/>
                    <a:lumOff val="35000"/>
                  </a:schemeClr>
                </a:solidFill>
              </a:rPr>
              <a:t>Text</a:t>
            </a:r>
          </a:p>
          <a:p>
            <a:pPr algn="l"/>
            <a:r>
              <a:rPr lang="en-GB" sz="700" b="0" dirty="0">
                <a:solidFill>
                  <a:schemeClr val="tx1">
                    <a:lumMod val="65000"/>
                    <a:lumOff val="35000"/>
                  </a:schemeClr>
                </a:solidFill>
              </a:rPr>
              <a:t>Arial 16</a:t>
            </a:r>
          </a:p>
          <a:p>
            <a:pPr algn="l"/>
            <a:r>
              <a:rPr lang="en-GB" sz="700" b="0" dirty="0">
                <a:solidFill>
                  <a:schemeClr val="tx1">
                    <a:lumMod val="65000"/>
                    <a:lumOff val="35000"/>
                  </a:schemeClr>
                </a:solidFill>
              </a:rPr>
              <a:t>Arial 14</a:t>
            </a:r>
          </a:p>
          <a:p>
            <a:pPr algn="l"/>
            <a:r>
              <a:rPr lang="en-GB" sz="700" b="0" dirty="0">
                <a:solidFill>
                  <a:schemeClr val="tx1">
                    <a:lumMod val="65000"/>
                    <a:lumOff val="35000"/>
                  </a:schemeClr>
                </a:solidFill>
              </a:rPr>
              <a:t>Arial 12</a:t>
            </a:r>
          </a:p>
        </p:txBody>
      </p:sp>
      <p:sp>
        <p:nvSpPr>
          <p:cNvPr id="7" name="TextBox 6">
            <a:extLst>
              <a:ext uri="{FF2B5EF4-FFF2-40B4-BE49-F238E27FC236}">
                <a16:creationId xmlns:a16="http://schemas.microsoft.com/office/drawing/2014/main" id="{9F373507-416B-463A-9A89-759500B5572A}"/>
              </a:ext>
            </a:extLst>
          </p:cNvPr>
          <p:cNvSpPr txBox="1"/>
          <p:nvPr userDrawn="1"/>
        </p:nvSpPr>
        <p:spPr>
          <a:xfrm>
            <a:off x="-1573850" y="1590303"/>
            <a:ext cx="1401288" cy="1220847"/>
          </a:xfrm>
          <a:prstGeom prst="rect">
            <a:avLst/>
          </a:prstGeom>
          <a:solidFill>
            <a:srgbClr val="FFFFFF">
              <a:alpha val="50196"/>
            </a:srgbClr>
          </a:solidFill>
        </p:spPr>
        <p:txBody>
          <a:bodyPr wrap="square" rtlCol="0">
            <a:spAutoFit/>
          </a:bodyPr>
          <a:lstStyle/>
          <a:p>
            <a:pPr algn="l">
              <a:spcAft>
                <a:spcPts val="400"/>
              </a:spcAft>
            </a:pPr>
            <a:r>
              <a:rPr lang="en-GB" sz="700" b="1" dirty="0">
                <a:solidFill>
                  <a:schemeClr val="tx1">
                    <a:lumMod val="65000"/>
                    <a:lumOff val="35000"/>
                  </a:schemeClr>
                </a:solidFill>
              </a:rPr>
              <a:t>How to create a soft return </a:t>
            </a:r>
            <a:br>
              <a:rPr lang="en-GB" sz="700" b="1" dirty="0">
                <a:solidFill>
                  <a:schemeClr val="tx1">
                    <a:lumMod val="65000"/>
                    <a:lumOff val="35000"/>
                  </a:schemeClr>
                </a:solidFill>
              </a:rPr>
            </a:br>
            <a:r>
              <a:rPr lang="en-GB" sz="700" b="0" dirty="0">
                <a:solidFill>
                  <a:schemeClr val="tx1">
                    <a:lumMod val="65000"/>
                    <a:lumOff val="35000"/>
                  </a:schemeClr>
                </a:solidFill>
              </a:rPr>
              <a:t>(a</a:t>
            </a:r>
            <a:r>
              <a:rPr lang="en-GB" sz="700" b="0" baseline="0" dirty="0">
                <a:solidFill>
                  <a:schemeClr val="tx1">
                    <a:lumMod val="65000"/>
                    <a:lumOff val="35000"/>
                  </a:schemeClr>
                </a:solidFill>
              </a:rPr>
              <a:t> new line without a bullet)</a:t>
            </a:r>
          </a:p>
          <a:p>
            <a:pPr algn="l">
              <a:spcAft>
                <a:spcPts val="400"/>
              </a:spcAft>
            </a:pPr>
            <a:r>
              <a:rPr lang="en-GB" sz="700" b="0" dirty="0">
                <a:solidFill>
                  <a:schemeClr val="tx1">
                    <a:lumMod val="65000"/>
                    <a:lumOff val="35000"/>
                  </a:schemeClr>
                </a:solidFill>
              </a:rPr>
              <a:t>To force a soft return, you simply hold the </a:t>
            </a:r>
            <a:r>
              <a:rPr lang="en-GB" sz="700" b="1" dirty="0">
                <a:solidFill>
                  <a:schemeClr val="tx1">
                    <a:lumMod val="65000"/>
                    <a:lumOff val="35000"/>
                  </a:schemeClr>
                </a:solidFill>
              </a:rPr>
              <a:t>Shift Key </a:t>
            </a:r>
            <a:r>
              <a:rPr lang="en-GB" sz="700" b="0" dirty="0">
                <a:solidFill>
                  <a:schemeClr val="tx1">
                    <a:lumMod val="65000"/>
                    <a:lumOff val="35000"/>
                  </a:schemeClr>
                </a:solidFill>
              </a:rPr>
              <a:t>while you press the </a:t>
            </a:r>
            <a:r>
              <a:rPr lang="en-GB" sz="700" b="1" dirty="0">
                <a:solidFill>
                  <a:schemeClr val="tx1">
                    <a:lumMod val="65000"/>
                    <a:lumOff val="35000"/>
                  </a:schemeClr>
                </a:solidFill>
              </a:rPr>
              <a:t>Enter Key</a:t>
            </a:r>
            <a:r>
              <a:rPr lang="en-GB" sz="700" b="0" dirty="0">
                <a:solidFill>
                  <a:schemeClr val="tx1">
                    <a:lumMod val="65000"/>
                    <a:lumOff val="35000"/>
                  </a:schemeClr>
                </a:solidFill>
              </a:rPr>
              <a:t> at the same time. This will drop the insertion point to the next line, but will not add a new bullet.</a:t>
            </a:r>
          </a:p>
        </p:txBody>
      </p:sp>
      <p:sp>
        <p:nvSpPr>
          <p:cNvPr id="14" name="TextBox 13">
            <a:extLst>
              <a:ext uri="{FF2B5EF4-FFF2-40B4-BE49-F238E27FC236}">
                <a16:creationId xmlns:a16="http://schemas.microsoft.com/office/drawing/2014/main" id="{5F2DAEB4-3855-4B30-9C52-6871BC964A8E}"/>
              </a:ext>
            </a:extLst>
          </p:cNvPr>
          <p:cNvSpPr txBox="1"/>
          <p:nvPr userDrawn="1"/>
        </p:nvSpPr>
        <p:spPr>
          <a:xfrm>
            <a:off x="-1585726" y="5287411"/>
            <a:ext cx="1413164" cy="1169551"/>
          </a:xfrm>
          <a:prstGeom prst="rect">
            <a:avLst/>
          </a:prstGeom>
          <a:solidFill>
            <a:srgbClr val="FFFFFF">
              <a:alpha val="50196"/>
            </a:srgb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dirty="0">
                <a:solidFill>
                  <a:schemeClr val="tx1">
                    <a:lumMod val="65000"/>
                    <a:lumOff val="35000"/>
                  </a:schemeClr>
                </a:solidFill>
              </a:rPr>
              <a:t>Reset a Slide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dirty="0">
                <a:solidFill>
                  <a:schemeClr val="tx1">
                    <a:lumMod val="65000"/>
                    <a:lumOff val="35000"/>
                  </a:schemeClr>
                </a:solidFill>
              </a:rPr>
              <a:t>To force the original elements to reset to their original position and size.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700" b="0" dirty="0">
              <a:solidFill>
                <a:schemeClr val="tx1">
                  <a:lumMod val="65000"/>
                  <a:lumOff val="35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dirty="0">
                <a:solidFill>
                  <a:schemeClr val="tx1">
                    <a:lumMod val="65000"/>
                    <a:lumOff val="35000"/>
                  </a:schemeClr>
                </a:solidFill>
              </a:rPr>
              <a:t>Right-click on an empty area of the slide to bring up the contextual menu, and then choose the Reset Slide option </a:t>
            </a:r>
          </a:p>
        </p:txBody>
      </p:sp>
    </p:spTree>
    <p:extLst>
      <p:ext uri="{BB962C8B-B14F-4D97-AF65-F5344CB8AC3E}">
        <p14:creationId xmlns:p14="http://schemas.microsoft.com/office/powerpoint/2010/main" val="1834587751"/>
      </p:ext>
    </p:extLst>
  </p:cSld>
  <p:clrMap bg1="lt1" tx1="dk1" bg2="lt2" tx2="dk2" accent1="accent1" accent2="accent2" accent3="accent3" accent4="accent4" accent5="accent5" accent6="accent6" hlink="hlink" folHlink="folHlink"/>
  <p:sldLayoutIdLst>
    <p:sldLayoutId id="2147483660" r:id="rId1"/>
    <p:sldLayoutId id="2147483680" r:id="rId2"/>
    <p:sldLayoutId id="2147483679" r:id="rId3"/>
    <p:sldLayoutId id="2147483682" r:id="rId4"/>
    <p:sldLayoutId id="2147483681" r:id="rId5"/>
    <p:sldLayoutId id="2147483678" r:id="rId6"/>
    <p:sldLayoutId id="2147483683" r:id="rId7"/>
    <p:sldLayoutId id="2147483684" r:id="rId8"/>
    <p:sldLayoutId id="2147483676"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guide id="3" pos="282" userDrawn="1">
          <p15:clr>
            <a:srgbClr val="F26B43"/>
          </p15:clr>
        </p15:guide>
        <p15:guide id="4" pos="546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43.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image" Target="../media/image13.png"/><Relationship Id="rId1" Type="http://schemas.openxmlformats.org/officeDocument/2006/relationships/slideLayout" Target="../slideLayouts/slideLayout3.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4.png"/></Relationships>
</file>

<file path=ppt/slides/_rels/slide1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43.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image" Target="../media/image13.png"/><Relationship Id="rId1" Type="http://schemas.openxmlformats.org/officeDocument/2006/relationships/slideLayout" Target="../slideLayouts/slideLayout3.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image" Target="../media/image13.png"/><Relationship Id="rId1" Type="http://schemas.openxmlformats.org/officeDocument/2006/relationships/slideLayout" Target="../slideLayouts/slideLayout3.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6.xml.rels><?xml version="1.0" encoding="UTF-8" standalone="yes"?>
<Relationships xmlns="http://schemas.openxmlformats.org/package/2006/relationships"><Relationship Id="rId8" Type="http://schemas.openxmlformats.org/officeDocument/2006/relationships/image" Target="../media/image29.png"/><Relationship Id="rId13" Type="http://schemas.microsoft.com/office/2007/relationships/hdphoto" Target="../media/hdphoto5.wdp"/><Relationship Id="rId3" Type="http://schemas.openxmlformats.org/officeDocument/2006/relationships/image" Target="../media/image26.png"/><Relationship Id="rId7" Type="http://schemas.openxmlformats.org/officeDocument/2006/relationships/image" Target="../media/image28.png"/><Relationship Id="rId12" Type="http://schemas.openxmlformats.org/officeDocument/2006/relationships/image" Target="../media/image31.png"/><Relationship Id="rId2" Type="http://schemas.openxmlformats.org/officeDocument/2006/relationships/image" Target="../media/image25.png"/><Relationship Id="rId16" Type="http://schemas.openxmlformats.org/officeDocument/2006/relationships/image" Target="../media/image34.png"/><Relationship Id="rId1" Type="http://schemas.openxmlformats.org/officeDocument/2006/relationships/slideLayout" Target="../slideLayouts/slideLayout3.xml"/><Relationship Id="rId6" Type="http://schemas.microsoft.com/office/2007/relationships/hdphoto" Target="../media/hdphoto2.wdp"/><Relationship Id="rId11" Type="http://schemas.microsoft.com/office/2007/relationships/hdphoto" Target="../media/hdphoto4.wdp"/><Relationship Id="rId5" Type="http://schemas.openxmlformats.org/officeDocument/2006/relationships/image" Target="../media/image27.png"/><Relationship Id="rId15" Type="http://schemas.openxmlformats.org/officeDocument/2006/relationships/image" Target="../media/image33.png"/><Relationship Id="rId10" Type="http://schemas.openxmlformats.org/officeDocument/2006/relationships/image" Target="../media/image30.png"/><Relationship Id="rId4" Type="http://schemas.microsoft.com/office/2007/relationships/hdphoto" Target="../media/hdphoto1.wdp"/><Relationship Id="rId9" Type="http://schemas.microsoft.com/office/2007/relationships/hdphoto" Target="../media/hdphoto3.wdp"/><Relationship Id="rId14" Type="http://schemas.openxmlformats.org/officeDocument/2006/relationships/image" Target="../media/image32.png"/></Relationships>
</file>

<file path=ppt/slides/_rels/slide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 Id="rId5" Type="http://schemas.openxmlformats.org/officeDocument/2006/relationships/image" Target="../media/image38.png"/><Relationship Id="rId4" Type="http://schemas.openxmlformats.org/officeDocument/2006/relationships/image" Target="../media/image37.png"/></Relationships>
</file>

<file path=ppt/slides/_rels/slide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04988-D735-4803-A603-3F792584813F}"/>
              </a:ext>
            </a:extLst>
          </p:cNvPr>
          <p:cNvSpPr>
            <a:spLocks noGrp="1"/>
          </p:cNvSpPr>
          <p:nvPr>
            <p:ph type="ctrTitle"/>
          </p:nvPr>
        </p:nvSpPr>
        <p:spPr/>
        <p:txBody>
          <a:bodyPr/>
          <a:lstStyle/>
          <a:p>
            <a:r>
              <a:rPr lang="en-GB" dirty="0"/>
              <a:t>Prediction of Recovery Factor using Machine Learning Methods</a:t>
            </a:r>
            <a:br>
              <a:rPr lang="en-GB" dirty="0"/>
            </a:br>
            <a:r>
              <a:rPr lang="en-GB" sz="1800" dirty="0" err="1"/>
              <a:t>Dr.</a:t>
            </a:r>
            <a:r>
              <a:rPr lang="en-GB" sz="1800" dirty="0"/>
              <a:t> Munish Kumar and </a:t>
            </a:r>
            <a:r>
              <a:rPr lang="en-GB" sz="1800" dirty="0" err="1"/>
              <a:t>Kannapan</a:t>
            </a:r>
            <a:r>
              <a:rPr lang="en-GB" sz="1800" dirty="0"/>
              <a:t> Swaminathan</a:t>
            </a:r>
          </a:p>
        </p:txBody>
      </p:sp>
      <p:sp>
        <p:nvSpPr>
          <p:cNvPr id="3" name="Text Placeholder 2">
            <a:extLst>
              <a:ext uri="{FF2B5EF4-FFF2-40B4-BE49-F238E27FC236}">
                <a16:creationId xmlns:a16="http://schemas.microsoft.com/office/drawing/2014/main" id="{320E5071-C87A-4C95-B640-C0E8B1A052C9}"/>
              </a:ext>
            </a:extLst>
          </p:cNvPr>
          <p:cNvSpPr>
            <a:spLocks noGrp="1"/>
          </p:cNvSpPr>
          <p:nvPr>
            <p:ph type="body" sz="quarter" idx="15"/>
          </p:nvPr>
        </p:nvSpPr>
        <p:spPr/>
        <p:txBody>
          <a:bodyPr/>
          <a:lstStyle/>
          <a:p>
            <a:r>
              <a:rPr lang="en-GB" dirty="0"/>
              <a:t>Match 2022</a:t>
            </a:r>
          </a:p>
        </p:txBody>
      </p:sp>
    </p:spTree>
    <p:extLst>
      <p:ext uri="{BB962C8B-B14F-4D97-AF65-F5344CB8AC3E}">
        <p14:creationId xmlns:p14="http://schemas.microsoft.com/office/powerpoint/2010/main" val="458478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42D0A85-4A04-4DC9-835D-1DEA25D517C0}"/>
              </a:ext>
            </a:extLst>
          </p:cNvPr>
          <p:cNvSpPr>
            <a:spLocks noGrp="1"/>
          </p:cNvSpPr>
          <p:nvPr>
            <p:ph idx="1"/>
          </p:nvPr>
        </p:nvSpPr>
        <p:spPr>
          <a:xfrm>
            <a:off x="585241" y="903086"/>
            <a:ext cx="8227518" cy="641138"/>
          </a:xfrm>
        </p:spPr>
        <p:txBody>
          <a:bodyPr/>
          <a:lstStyle/>
          <a:p>
            <a:r>
              <a:rPr lang="en-US" dirty="0"/>
              <a:t>The following table shows the breakdown of the input variables used in the ML algorithm</a:t>
            </a:r>
            <a:endParaRPr lang="en-SG" dirty="0"/>
          </a:p>
        </p:txBody>
      </p:sp>
      <p:sp>
        <p:nvSpPr>
          <p:cNvPr id="3" name="Slide Number Placeholder 2">
            <a:extLst>
              <a:ext uri="{FF2B5EF4-FFF2-40B4-BE49-F238E27FC236}">
                <a16:creationId xmlns:a16="http://schemas.microsoft.com/office/drawing/2014/main" id="{BF346B16-5F3F-443C-B760-1B504AB956D3}"/>
              </a:ext>
            </a:extLst>
          </p:cNvPr>
          <p:cNvSpPr>
            <a:spLocks noGrp="1"/>
          </p:cNvSpPr>
          <p:nvPr>
            <p:ph type="sldNum" sz="quarter" idx="4"/>
          </p:nvPr>
        </p:nvSpPr>
        <p:spPr/>
        <p:txBody>
          <a:bodyPr/>
          <a:lstStyle/>
          <a:p>
            <a:fld id="{14A3106C-58CB-42DB-B4B7-C84BBDA5655D}" type="slidenum">
              <a:rPr lang="en-GB" smtClean="0"/>
              <a:pPr/>
              <a:t>10</a:t>
            </a:fld>
            <a:endParaRPr lang="en-GB" dirty="0"/>
          </a:p>
        </p:txBody>
      </p:sp>
      <p:sp>
        <p:nvSpPr>
          <p:cNvPr id="4" name="Title 3">
            <a:extLst>
              <a:ext uri="{FF2B5EF4-FFF2-40B4-BE49-F238E27FC236}">
                <a16:creationId xmlns:a16="http://schemas.microsoft.com/office/drawing/2014/main" id="{B2E3DEDB-13DF-4A2A-B30B-B8E064BB70DA}"/>
              </a:ext>
            </a:extLst>
          </p:cNvPr>
          <p:cNvSpPr>
            <a:spLocks noGrp="1"/>
          </p:cNvSpPr>
          <p:nvPr>
            <p:ph type="title"/>
          </p:nvPr>
        </p:nvSpPr>
        <p:spPr/>
        <p:txBody>
          <a:bodyPr/>
          <a:lstStyle/>
          <a:p>
            <a:r>
              <a:rPr lang="en-US" dirty="0"/>
              <a:t>Final Data Inputs For ML Model</a:t>
            </a:r>
            <a:endParaRPr lang="en-SG" dirty="0"/>
          </a:p>
        </p:txBody>
      </p:sp>
      <p:graphicFrame>
        <p:nvGraphicFramePr>
          <p:cNvPr id="6" name="Table 5">
            <a:extLst>
              <a:ext uri="{FF2B5EF4-FFF2-40B4-BE49-F238E27FC236}">
                <a16:creationId xmlns:a16="http://schemas.microsoft.com/office/drawing/2014/main" id="{EE796208-2116-49F8-BB1E-231EE3275F37}"/>
              </a:ext>
            </a:extLst>
          </p:cNvPr>
          <p:cNvGraphicFramePr>
            <a:graphicFrameLocks noGrp="1"/>
          </p:cNvGraphicFramePr>
          <p:nvPr>
            <p:extLst>
              <p:ext uri="{D42A27DB-BD31-4B8C-83A1-F6EECF244321}">
                <p14:modId xmlns:p14="http://schemas.microsoft.com/office/powerpoint/2010/main" val="221380941"/>
              </p:ext>
            </p:extLst>
          </p:nvPr>
        </p:nvGraphicFramePr>
        <p:xfrm>
          <a:off x="755650" y="1663200"/>
          <a:ext cx="7886700" cy="3297884"/>
        </p:xfrm>
        <a:graphic>
          <a:graphicData uri="http://schemas.openxmlformats.org/drawingml/2006/table">
            <a:tbl>
              <a:tblPr firstRow="1" bandRow="1"/>
              <a:tblGrid>
                <a:gridCol w="1570294">
                  <a:extLst>
                    <a:ext uri="{9D8B030D-6E8A-4147-A177-3AD203B41FA5}">
                      <a16:colId xmlns:a16="http://schemas.microsoft.com/office/drawing/2014/main" val="2303372744"/>
                    </a:ext>
                  </a:extLst>
                </a:gridCol>
                <a:gridCol w="614025">
                  <a:extLst>
                    <a:ext uri="{9D8B030D-6E8A-4147-A177-3AD203B41FA5}">
                      <a16:colId xmlns:a16="http://schemas.microsoft.com/office/drawing/2014/main" val="3014357809"/>
                    </a:ext>
                  </a:extLst>
                </a:gridCol>
                <a:gridCol w="754949">
                  <a:extLst>
                    <a:ext uri="{9D8B030D-6E8A-4147-A177-3AD203B41FA5}">
                      <a16:colId xmlns:a16="http://schemas.microsoft.com/office/drawing/2014/main" val="4079556243"/>
                    </a:ext>
                  </a:extLst>
                </a:gridCol>
                <a:gridCol w="392574">
                  <a:extLst>
                    <a:ext uri="{9D8B030D-6E8A-4147-A177-3AD203B41FA5}">
                      <a16:colId xmlns:a16="http://schemas.microsoft.com/office/drawing/2014/main" val="1529302640"/>
                    </a:ext>
                  </a:extLst>
                </a:gridCol>
                <a:gridCol w="765015">
                  <a:extLst>
                    <a:ext uri="{9D8B030D-6E8A-4147-A177-3AD203B41FA5}">
                      <a16:colId xmlns:a16="http://schemas.microsoft.com/office/drawing/2014/main" val="3362749206"/>
                    </a:ext>
                  </a:extLst>
                </a:gridCol>
                <a:gridCol w="583827">
                  <a:extLst>
                    <a:ext uri="{9D8B030D-6E8A-4147-A177-3AD203B41FA5}">
                      <a16:colId xmlns:a16="http://schemas.microsoft.com/office/drawing/2014/main" val="443589985"/>
                    </a:ext>
                  </a:extLst>
                </a:gridCol>
                <a:gridCol w="445420">
                  <a:extLst>
                    <a:ext uri="{9D8B030D-6E8A-4147-A177-3AD203B41FA5}">
                      <a16:colId xmlns:a16="http://schemas.microsoft.com/office/drawing/2014/main" val="258182933"/>
                    </a:ext>
                  </a:extLst>
                </a:gridCol>
                <a:gridCol w="533497">
                  <a:extLst>
                    <a:ext uri="{9D8B030D-6E8A-4147-A177-3AD203B41FA5}">
                      <a16:colId xmlns:a16="http://schemas.microsoft.com/office/drawing/2014/main" val="2379320706"/>
                    </a:ext>
                  </a:extLst>
                </a:gridCol>
                <a:gridCol w="324628">
                  <a:extLst>
                    <a:ext uri="{9D8B030D-6E8A-4147-A177-3AD203B41FA5}">
                      <a16:colId xmlns:a16="http://schemas.microsoft.com/office/drawing/2014/main" val="539090273"/>
                    </a:ext>
                  </a:extLst>
                </a:gridCol>
                <a:gridCol w="445420">
                  <a:extLst>
                    <a:ext uri="{9D8B030D-6E8A-4147-A177-3AD203B41FA5}">
                      <a16:colId xmlns:a16="http://schemas.microsoft.com/office/drawing/2014/main" val="3241301898"/>
                    </a:ext>
                  </a:extLst>
                </a:gridCol>
                <a:gridCol w="445420">
                  <a:extLst>
                    <a:ext uri="{9D8B030D-6E8A-4147-A177-3AD203B41FA5}">
                      <a16:colId xmlns:a16="http://schemas.microsoft.com/office/drawing/2014/main" val="3609040720"/>
                    </a:ext>
                  </a:extLst>
                </a:gridCol>
                <a:gridCol w="445420">
                  <a:extLst>
                    <a:ext uri="{9D8B030D-6E8A-4147-A177-3AD203B41FA5}">
                      <a16:colId xmlns:a16="http://schemas.microsoft.com/office/drawing/2014/main" val="204808535"/>
                    </a:ext>
                  </a:extLst>
                </a:gridCol>
                <a:gridCol w="566211">
                  <a:extLst>
                    <a:ext uri="{9D8B030D-6E8A-4147-A177-3AD203B41FA5}">
                      <a16:colId xmlns:a16="http://schemas.microsoft.com/office/drawing/2014/main" val="3980105494"/>
                    </a:ext>
                  </a:extLst>
                </a:gridCol>
              </a:tblGrid>
              <a:tr h="287431">
                <a:tc>
                  <a:txBody>
                    <a:bodyPr/>
                    <a:lstStyle/>
                    <a:p>
                      <a:pPr algn="ctr" fontAlgn="ctr"/>
                      <a:r>
                        <a:rPr lang="en-SG" sz="900" b="0" i="0" u="none" strike="noStrike">
                          <a:solidFill>
                            <a:srgbClr val="FFFFFF"/>
                          </a:solidFill>
                          <a:effectLst/>
                          <a:latin typeface="Arial" panose="020B0604020202020204" pitchFamily="34" charset="0"/>
                        </a:rPr>
                        <a:t>Column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1B6967"/>
                    </a:solidFill>
                  </a:tcPr>
                </a:tc>
                <a:tc>
                  <a:txBody>
                    <a:bodyPr/>
                    <a:lstStyle/>
                    <a:p>
                      <a:pPr algn="ctr" fontAlgn="ctr"/>
                      <a:r>
                        <a:rPr lang="en-SG" sz="900" b="0" i="0" u="none" strike="noStrike">
                          <a:solidFill>
                            <a:srgbClr val="FFFFFF"/>
                          </a:solidFill>
                          <a:effectLst/>
                          <a:latin typeface="Arial" panose="020B0604020202020204" pitchFamily="34" charset="0"/>
                        </a:rPr>
                        <a:t>Type</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1B6967"/>
                    </a:solidFill>
                  </a:tcPr>
                </a:tc>
                <a:tc>
                  <a:txBody>
                    <a:bodyPr/>
                    <a:lstStyle/>
                    <a:p>
                      <a:pPr algn="ctr" fontAlgn="ctr"/>
                      <a:r>
                        <a:rPr lang="en-SG" sz="900" b="0" i="0" u="none" strike="noStrike">
                          <a:solidFill>
                            <a:srgbClr val="FFFFFF"/>
                          </a:solidFill>
                          <a:effectLst/>
                          <a:latin typeface="Arial" panose="020B0604020202020204" pitchFamily="34" charset="0"/>
                        </a:rPr>
                        <a:t>Count</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1B6967"/>
                    </a:solidFill>
                  </a:tcPr>
                </a:tc>
                <a:tc>
                  <a:txBody>
                    <a:bodyPr/>
                    <a:lstStyle/>
                    <a:p>
                      <a:pPr algn="ctr" fontAlgn="ctr"/>
                      <a:r>
                        <a:rPr lang="en-SG" sz="900" b="0" i="0" u="none" strike="noStrike">
                          <a:solidFill>
                            <a:srgbClr val="FFFFFF"/>
                          </a:solidFill>
                          <a:effectLst/>
                          <a:latin typeface="Arial" panose="020B0604020202020204" pitchFamily="34" charset="0"/>
                        </a:rPr>
                        <a:t>Unique</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1B6967"/>
                    </a:solidFill>
                  </a:tcPr>
                </a:tc>
                <a:tc>
                  <a:txBody>
                    <a:bodyPr/>
                    <a:lstStyle/>
                    <a:p>
                      <a:pPr algn="ctr" fontAlgn="ctr"/>
                      <a:r>
                        <a:rPr lang="en-SG" sz="900" b="0" i="0" u="none" strike="noStrike">
                          <a:solidFill>
                            <a:srgbClr val="FFFFFF"/>
                          </a:solidFill>
                          <a:effectLst/>
                          <a:latin typeface="Arial" panose="020B0604020202020204" pitchFamily="34" charset="0"/>
                        </a:rPr>
                        <a:t>Top</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1B6967"/>
                    </a:solidFill>
                  </a:tcPr>
                </a:tc>
                <a:tc>
                  <a:txBody>
                    <a:bodyPr/>
                    <a:lstStyle/>
                    <a:p>
                      <a:pPr algn="ctr" fontAlgn="ctr"/>
                      <a:r>
                        <a:rPr lang="en-SG" sz="900" b="0" i="0" u="none" strike="noStrike">
                          <a:solidFill>
                            <a:srgbClr val="FFFFFF"/>
                          </a:solidFill>
                          <a:effectLst/>
                          <a:latin typeface="Arial" panose="020B0604020202020204" pitchFamily="34" charset="0"/>
                        </a:rPr>
                        <a:t>Frequency</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1B6967"/>
                    </a:solidFill>
                  </a:tcPr>
                </a:tc>
                <a:tc>
                  <a:txBody>
                    <a:bodyPr/>
                    <a:lstStyle/>
                    <a:p>
                      <a:pPr algn="ctr" fontAlgn="ctr"/>
                      <a:r>
                        <a:rPr lang="en-SG" sz="900" b="0" i="0" u="none" strike="noStrike">
                          <a:solidFill>
                            <a:srgbClr val="FFFFFF"/>
                          </a:solidFill>
                          <a:effectLst/>
                          <a:latin typeface="Arial" panose="020B0604020202020204" pitchFamily="34" charset="0"/>
                        </a:rPr>
                        <a:t>Mean</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1B6967"/>
                    </a:solidFill>
                  </a:tcPr>
                </a:tc>
                <a:tc>
                  <a:txBody>
                    <a:bodyPr/>
                    <a:lstStyle/>
                    <a:p>
                      <a:pPr algn="ctr" fontAlgn="ctr"/>
                      <a:r>
                        <a:rPr lang="en-SG" sz="900" b="0" i="0" u="none" strike="noStrike">
                          <a:solidFill>
                            <a:srgbClr val="FFFFFF"/>
                          </a:solidFill>
                          <a:effectLst/>
                          <a:latin typeface="Arial" panose="020B0604020202020204" pitchFamily="34" charset="0"/>
                        </a:rPr>
                        <a:t>Standard </a:t>
                      </a:r>
                      <a:br>
                        <a:rPr lang="en-SG" sz="900" b="0" i="0" u="none" strike="noStrike">
                          <a:solidFill>
                            <a:srgbClr val="FFFFFF"/>
                          </a:solidFill>
                          <a:effectLst/>
                          <a:latin typeface="Arial" panose="020B0604020202020204" pitchFamily="34" charset="0"/>
                        </a:rPr>
                      </a:br>
                      <a:r>
                        <a:rPr lang="en-SG" sz="900" b="0" i="0" u="none" strike="noStrike">
                          <a:solidFill>
                            <a:srgbClr val="FFFFFF"/>
                          </a:solidFill>
                          <a:effectLst/>
                          <a:latin typeface="Arial" panose="020B0604020202020204" pitchFamily="34" charset="0"/>
                        </a:rPr>
                        <a:t>Deviation</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1B6967"/>
                    </a:solidFill>
                  </a:tcPr>
                </a:tc>
                <a:tc>
                  <a:txBody>
                    <a:bodyPr/>
                    <a:lstStyle/>
                    <a:p>
                      <a:pPr algn="ctr" fontAlgn="ctr"/>
                      <a:r>
                        <a:rPr lang="en-SG" sz="900" b="0" i="0" u="none" strike="noStrike">
                          <a:solidFill>
                            <a:srgbClr val="FFFFFF"/>
                          </a:solidFill>
                          <a:effectLst/>
                          <a:latin typeface="Arial" panose="020B0604020202020204" pitchFamily="34" charset="0"/>
                        </a:rPr>
                        <a:t>Min</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1B6967"/>
                    </a:solidFill>
                  </a:tcPr>
                </a:tc>
                <a:tc>
                  <a:txBody>
                    <a:bodyPr/>
                    <a:lstStyle/>
                    <a:p>
                      <a:pPr algn="ctr" fontAlgn="ctr"/>
                      <a:r>
                        <a:rPr lang="en-SG" sz="900" b="0" i="0" u="none" strike="noStrike">
                          <a:solidFill>
                            <a:srgbClr val="FFFFFF"/>
                          </a:solidFill>
                          <a:effectLst/>
                          <a:latin typeface="Arial" panose="020B0604020202020204" pitchFamily="34" charset="0"/>
                        </a:rPr>
                        <a:t>25%</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1B6967"/>
                    </a:solidFill>
                  </a:tcPr>
                </a:tc>
                <a:tc>
                  <a:txBody>
                    <a:bodyPr/>
                    <a:lstStyle/>
                    <a:p>
                      <a:pPr algn="ctr" fontAlgn="ctr"/>
                      <a:r>
                        <a:rPr lang="en-SG" sz="900" b="0" i="0" u="none" strike="noStrike">
                          <a:solidFill>
                            <a:srgbClr val="FFFFFF"/>
                          </a:solidFill>
                          <a:effectLst/>
                          <a:latin typeface="Arial" panose="020B0604020202020204" pitchFamily="34" charset="0"/>
                        </a:rPr>
                        <a:t>50%</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1B6967"/>
                    </a:solidFill>
                  </a:tcPr>
                </a:tc>
                <a:tc>
                  <a:txBody>
                    <a:bodyPr/>
                    <a:lstStyle/>
                    <a:p>
                      <a:pPr algn="ctr" fontAlgn="ctr"/>
                      <a:r>
                        <a:rPr lang="en-SG" sz="900" b="0" i="0" u="none" strike="noStrike">
                          <a:solidFill>
                            <a:srgbClr val="FFFFFF"/>
                          </a:solidFill>
                          <a:effectLst/>
                          <a:latin typeface="Arial" panose="020B0604020202020204" pitchFamily="34" charset="0"/>
                        </a:rPr>
                        <a:t>75%</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1B6967"/>
                    </a:solidFill>
                  </a:tcPr>
                </a:tc>
                <a:tc>
                  <a:txBody>
                    <a:bodyPr/>
                    <a:lstStyle/>
                    <a:p>
                      <a:pPr algn="ctr" fontAlgn="ctr"/>
                      <a:r>
                        <a:rPr lang="en-SG" sz="900" b="0" i="0" u="none" strike="noStrike">
                          <a:solidFill>
                            <a:srgbClr val="FFFFFF"/>
                          </a:solidFill>
                          <a:effectLst/>
                          <a:latin typeface="Arial" panose="020B0604020202020204" pitchFamily="34" charset="0"/>
                        </a:rPr>
                        <a:t>Max</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1B6967"/>
                    </a:solidFill>
                  </a:tcPr>
                </a:tc>
                <a:extLst>
                  <a:ext uri="{0D108BD9-81ED-4DB2-BD59-A6C34878D82A}">
                    <a16:rowId xmlns:a16="http://schemas.microsoft.com/office/drawing/2014/main" val="3825572946"/>
                  </a:ext>
                </a:extLst>
              </a:tr>
              <a:tr h="151279">
                <a:tc>
                  <a:txBody>
                    <a:bodyPr/>
                    <a:lstStyle/>
                    <a:p>
                      <a:pPr algn="l" fontAlgn="ctr"/>
                      <a:r>
                        <a:rPr lang="en-SG" sz="900" b="0" i="0" u="none" strike="noStrike">
                          <a:solidFill>
                            <a:srgbClr val="404040"/>
                          </a:solidFill>
                          <a:effectLst/>
                          <a:latin typeface="Arial" panose="020B0604020202020204" pitchFamily="34" charset="0"/>
                        </a:rPr>
                        <a:t>Region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Categorical</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436</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7</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North America</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101</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extLst>
                  <a:ext uri="{0D108BD9-81ED-4DB2-BD59-A6C34878D82A}">
                    <a16:rowId xmlns:a16="http://schemas.microsoft.com/office/drawing/2014/main" val="3773221464"/>
                  </a:ext>
                </a:extLst>
              </a:tr>
              <a:tr h="151279">
                <a:tc>
                  <a:txBody>
                    <a:bodyPr/>
                    <a:lstStyle/>
                    <a:p>
                      <a:pPr algn="l" fontAlgn="ctr"/>
                      <a:r>
                        <a:rPr lang="en-SG" sz="900" b="0" i="0" u="none" strike="noStrike">
                          <a:solidFill>
                            <a:srgbClr val="404040"/>
                          </a:solidFill>
                          <a:effectLst/>
                          <a:latin typeface="Arial" panose="020B0604020202020204" pitchFamily="34" charset="0"/>
                        </a:rPr>
                        <a:t>Basin Name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Categorical</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436</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111</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North Sea</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27</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extLst>
                  <a:ext uri="{0D108BD9-81ED-4DB2-BD59-A6C34878D82A}">
                    <a16:rowId xmlns:a16="http://schemas.microsoft.com/office/drawing/2014/main" val="954181293"/>
                  </a:ext>
                </a:extLst>
              </a:tr>
              <a:tr h="151279">
                <a:tc>
                  <a:txBody>
                    <a:bodyPr/>
                    <a:lstStyle/>
                    <a:p>
                      <a:pPr algn="l" fontAlgn="ctr"/>
                      <a:r>
                        <a:rPr lang="en-SG" sz="900" b="0" i="0" u="none" strike="noStrike">
                          <a:solidFill>
                            <a:srgbClr val="404040"/>
                          </a:solidFill>
                          <a:effectLst/>
                          <a:latin typeface="Arial" panose="020B0604020202020204" pitchFamily="34" charset="0"/>
                        </a:rPr>
                        <a:t>Onshore/ Offshore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Categorical</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436</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3</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Onshore</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270</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extLst>
                  <a:ext uri="{0D108BD9-81ED-4DB2-BD59-A6C34878D82A}">
                    <a16:rowId xmlns:a16="http://schemas.microsoft.com/office/drawing/2014/main" val="1634388049"/>
                  </a:ext>
                </a:extLst>
              </a:tr>
              <a:tr h="151279">
                <a:tc>
                  <a:txBody>
                    <a:bodyPr/>
                    <a:lstStyle/>
                    <a:p>
                      <a:pPr algn="l" fontAlgn="ctr"/>
                      <a:r>
                        <a:rPr lang="en-SG" sz="900" b="0" i="0" u="none" strike="noStrike">
                          <a:solidFill>
                            <a:srgbClr val="404040"/>
                          </a:solidFill>
                          <a:effectLst/>
                          <a:latin typeface="Arial" panose="020B0604020202020204" pitchFamily="34" charset="0"/>
                        </a:rPr>
                        <a:t>Drive mechanism</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Categorical</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436</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4</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Aquifer Drive</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245</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extLst>
                  <a:ext uri="{0D108BD9-81ED-4DB2-BD59-A6C34878D82A}">
                    <a16:rowId xmlns:a16="http://schemas.microsoft.com/office/drawing/2014/main" val="1486277875"/>
                  </a:ext>
                </a:extLst>
              </a:tr>
              <a:tr h="151279">
                <a:tc>
                  <a:txBody>
                    <a:bodyPr/>
                    <a:lstStyle/>
                    <a:p>
                      <a:pPr algn="l" fontAlgn="ctr"/>
                      <a:r>
                        <a:rPr lang="en-SG" sz="900" b="0" i="0" u="none" strike="noStrike">
                          <a:solidFill>
                            <a:srgbClr val="404040"/>
                          </a:solidFill>
                          <a:effectLst/>
                          <a:latin typeface="Arial" panose="020B0604020202020204" pitchFamily="34" charset="0"/>
                        </a:rPr>
                        <a:t>Reservoir period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dirty="0">
                          <a:solidFill>
                            <a:srgbClr val="404040"/>
                          </a:solidFill>
                          <a:effectLst/>
                          <a:latin typeface="Arial" panose="020B0604020202020204" pitchFamily="34" charset="0"/>
                        </a:rPr>
                        <a:t>Categorical</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436</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23</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Crataceous</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124</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extLst>
                  <a:ext uri="{0D108BD9-81ED-4DB2-BD59-A6C34878D82A}">
                    <a16:rowId xmlns:a16="http://schemas.microsoft.com/office/drawing/2014/main" val="2380126060"/>
                  </a:ext>
                </a:extLst>
              </a:tr>
              <a:tr h="151279">
                <a:tc>
                  <a:txBody>
                    <a:bodyPr/>
                    <a:lstStyle/>
                    <a:p>
                      <a:pPr algn="l" fontAlgn="ctr"/>
                      <a:r>
                        <a:rPr lang="en-SG" sz="900" b="0" i="0" u="none" strike="noStrike">
                          <a:solidFill>
                            <a:srgbClr val="404040"/>
                          </a:solidFill>
                          <a:effectLst/>
                          <a:latin typeface="Arial" panose="020B0604020202020204" pitchFamily="34" charset="0"/>
                        </a:rPr>
                        <a:t>Depositional system</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Categorical</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436</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6</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Coastal</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199</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extLst>
                  <a:ext uri="{0D108BD9-81ED-4DB2-BD59-A6C34878D82A}">
                    <a16:rowId xmlns:a16="http://schemas.microsoft.com/office/drawing/2014/main" val="945639595"/>
                  </a:ext>
                </a:extLst>
              </a:tr>
              <a:tr h="151279">
                <a:tc>
                  <a:txBody>
                    <a:bodyPr/>
                    <a:lstStyle/>
                    <a:p>
                      <a:pPr algn="l" fontAlgn="ctr"/>
                      <a:r>
                        <a:rPr lang="en-SG" sz="900" b="0" i="0" u="none" strike="noStrike">
                          <a:solidFill>
                            <a:srgbClr val="404040"/>
                          </a:solidFill>
                          <a:effectLst/>
                          <a:latin typeface="Arial" panose="020B0604020202020204" pitchFamily="34" charset="0"/>
                        </a:rPr>
                        <a:t>Reservoir architecture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Categorical</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436</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7</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Layer-Cake</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261</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extLst>
                  <a:ext uri="{0D108BD9-81ED-4DB2-BD59-A6C34878D82A}">
                    <a16:rowId xmlns:a16="http://schemas.microsoft.com/office/drawing/2014/main" val="4186149962"/>
                  </a:ext>
                </a:extLst>
              </a:tr>
              <a:tr h="151279">
                <a:tc>
                  <a:txBody>
                    <a:bodyPr/>
                    <a:lstStyle/>
                    <a:p>
                      <a:pPr algn="l" fontAlgn="ctr"/>
                      <a:r>
                        <a:rPr lang="en-SG" sz="900" b="0" i="0" u="none" strike="noStrike">
                          <a:solidFill>
                            <a:srgbClr val="404040"/>
                          </a:solidFill>
                          <a:effectLst/>
                          <a:latin typeface="Arial" panose="020B0604020202020204" pitchFamily="34" charset="0"/>
                        </a:rPr>
                        <a:t>(Avg) Well Spacing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Numerical</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436</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83.0</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217.6</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0.0</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0.0</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30.0</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89.3</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3700.0</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472606626"/>
                  </a:ext>
                </a:extLst>
              </a:tr>
              <a:tr h="151279">
                <a:tc>
                  <a:txBody>
                    <a:bodyPr/>
                    <a:lstStyle/>
                    <a:p>
                      <a:pPr algn="l" fontAlgn="ctr"/>
                      <a:r>
                        <a:rPr lang="en-SG" sz="900" b="0" i="0" u="none" strike="noStrike">
                          <a:solidFill>
                            <a:srgbClr val="404040"/>
                          </a:solidFill>
                          <a:effectLst/>
                          <a:latin typeface="Arial" panose="020B0604020202020204" pitchFamily="34" charset="0"/>
                        </a:rPr>
                        <a:t>Temperature (Deg F)</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Numerical</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436</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175.0</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54.0</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31.0</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138.8</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173.5</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208.1</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334.0</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66468729"/>
                  </a:ext>
                </a:extLst>
              </a:tr>
              <a:tr h="151279">
                <a:tc>
                  <a:txBody>
                    <a:bodyPr/>
                    <a:lstStyle/>
                    <a:p>
                      <a:pPr algn="l" fontAlgn="ctr"/>
                      <a:r>
                        <a:rPr lang="en-SG" sz="900" b="0" i="0" u="none" strike="noStrike">
                          <a:solidFill>
                            <a:srgbClr val="404040"/>
                          </a:solidFill>
                          <a:effectLst/>
                          <a:latin typeface="Arial" panose="020B0604020202020204" pitchFamily="34" charset="0"/>
                        </a:rPr>
                        <a:t>Pressure (psi)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Numerical</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436</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3514.7</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2314.1</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50.0</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1825.8</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3205.0</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4479.0</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13288.0</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978179784"/>
                  </a:ext>
                </a:extLst>
              </a:tr>
              <a:tr h="151279">
                <a:tc>
                  <a:txBody>
                    <a:bodyPr/>
                    <a:lstStyle/>
                    <a:p>
                      <a:pPr algn="l" fontAlgn="ctr"/>
                      <a:r>
                        <a:rPr lang="en-SG" sz="900" b="0" i="0" u="none" strike="noStrike">
                          <a:solidFill>
                            <a:srgbClr val="404040"/>
                          </a:solidFill>
                          <a:effectLst/>
                          <a:latin typeface="Arial" panose="020B0604020202020204" pitchFamily="34" charset="0"/>
                        </a:rPr>
                        <a:t>(Avg) Net/Gross Ratio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Numerical</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436</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0.5</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0.2</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0.0</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0.4</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0.5</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0.7</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1.0</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752123305"/>
                  </a:ext>
                </a:extLst>
              </a:tr>
              <a:tr h="151279">
                <a:tc>
                  <a:txBody>
                    <a:bodyPr/>
                    <a:lstStyle/>
                    <a:p>
                      <a:pPr algn="l" fontAlgn="ctr"/>
                      <a:r>
                        <a:rPr lang="en-SG" sz="900" b="0" i="0" u="none" strike="noStrike">
                          <a:solidFill>
                            <a:srgbClr val="404040"/>
                          </a:solidFill>
                          <a:effectLst/>
                          <a:latin typeface="Arial" panose="020B0604020202020204" pitchFamily="34" charset="0"/>
                        </a:rPr>
                        <a:t>(Avg) Porosity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Numerical</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436</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21.6</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6.4</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5.0</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17.0</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21.7</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25.6</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38.0</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744408347"/>
                  </a:ext>
                </a:extLst>
              </a:tr>
              <a:tr h="151279">
                <a:tc>
                  <a:txBody>
                    <a:bodyPr/>
                    <a:lstStyle/>
                    <a:p>
                      <a:pPr algn="l" fontAlgn="ctr"/>
                      <a:r>
                        <a:rPr lang="en-SG" sz="900" b="0" i="0" u="none" strike="noStrike">
                          <a:solidFill>
                            <a:srgbClr val="404040"/>
                          </a:solidFill>
                          <a:effectLst/>
                          <a:latin typeface="Arial" panose="020B0604020202020204" pitchFamily="34" charset="0"/>
                        </a:rPr>
                        <a:t>(Avg) Air Permeability (mD)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Numerical</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436</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758.0</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1305.8</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0.0</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95.3</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300.0</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842.1</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9000.0</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792609439"/>
                  </a:ext>
                </a:extLst>
              </a:tr>
              <a:tr h="151279">
                <a:tc>
                  <a:txBody>
                    <a:bodyPr/>
                    <a:lstStyle/>
                    <a:p>
                      <a:pPr algn="l" fontAlgn="ctr"/>
                      <a:r>
                        <a:rPr lang="nn-NO" sz="900" b="0" i="0" u="none" strike="noStrike">
                          <a:solidFill>
                            <a:srgbClr val="404040"/>
                          </a:solidFill>
                          <a:effectLst/>
                          <a:latin typeface="Arial" panose="020B0604020202020204" pitchFamily="34" charset="0"/>
                        </a:rPr>
                        <a:t>(Avg) API gravity (deg API)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Numerical</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436</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32.5</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8.9</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7.1</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28.0</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34.0</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39.0</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56.0</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2249964517"/>
                  </a:ext>
                </a:extLst>
              </a:tr>
              <a:tr h="151279">
                <a:tc>
                  <a:txBody>
                    <a:bodyPr/>
                    <a:lstStyle/>
                    <a:p>
                      <a:pPr algn="l" fontAlgn="ctr"/>
                      <a:r>
                        <a:rPr lang="en-SG" sz="900" b="0" i="0" u="none" strike="noStrike">
                          <a:solidFill>
                            <a:srgbClr val="404040"/>
                          </a:solidFill>
                          <a:effectLst/>
                          <a:latin typeface="Arial" panose="020B0604020202020204" pitchFamily="34" charset="0"/>
                        </a:rPr>
                        <a:t>(Avg) Viscosity (cP)</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Numerical</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436</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719.9</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7770.5</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0.1</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0.6</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1.8</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6.7</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150000.0</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290682266"/>
                  </a:ext>
                </a:extLst>
              </a:tr>
              <a:tr h="151279">
                <a:tc>
                  <a:txBody>
                    <a:bodyPr/>
                    <a:lstStyle/>
                    <a:p>
                      <a:pPr algn="l" fontAlgn="ctr"/>
                      <a:r>
                        <a:rPr lang="en-SG" sz="900" b="0" i="0" u="none" strike="noStrike">
                          <a:solidFill>
                            <a:srgbClr val="404040"/>
                          </a:solidFill>
                          <a:effectLst/>
                          <a:latin typeface="Arial" panose="020B0604020202020204" pitchFamily="34" charset="0"/>
                        </a:rPr>
                        <a:t>(Avg) GOR (SCF/STB)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Numerical</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436</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587.6</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668.7</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0.0</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177.8</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393.0</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750.0</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5019.0</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2860155018"/>
                  </a:ext>
                </a:extLst>
              </a:tr>
              <a:tr h="287431">
                <a:tc>
                  <a:txBody>
                    <a:bodyPr/>
                    <a:lstStyle/>
                    <a:p>
                      <a:pPr algn="l" fontAlgn="ctr"/>
                      <a:r>
                        <a:rPr lang="en-US" sz="900" b="0" i="0" u="none" strike="noStrike">
                          <a:solidFill>
                            <a:srgbClr val="404040"/>
                          </a:solidFill>
                          <a:effectLst/>
                          <a:latin typeface="Arial" panose="020B0604020202020204" pitchFamily="34" charset="0"/>
                        </a:rPr>
                        <a:t>Original in-place oil equivalent (MMBOE)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Numerical</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436</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4296.7</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16570.4</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5.0</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239.8</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848.0</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2705.0</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213000.0</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2235806"/>
                  </a:ext>
                </a:extLst>
              </a:tr>
              <a:tr h="151279">
                <a:tc>
                  <a:txBody>
                    <a:bodyPr/>
                    <a:lstStyle/>
                    <a:p>
                      <a:pPr algn="l" fontAlgn="ctr"/>
                      <a:r>
                        <a:rPr lang="en-SG" sz="900" b="0" i="0" u="none" strike="noStrike">
                          <a:solidFill>
                            <a:srgbClr val="404040"/>
                          </a:solidFill>
                          <a:effectLst/>
                          <a:latin typeface="Arial" panose="020B0604020202020204" pitchFamily="34" charset="0"/>
                        </a:rPr>
                        <a:t>EOR/ IOR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Numerical</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436</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4.9</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2.0</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0.0</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4.0</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5.0</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6.0</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9.0</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643283524"/>
                  </a:ext>
                </a:extLst>
              </a:tr>
              <a:tr h="151279">
                <a:tc>
                  <a:txBody>
                    <a:bodyPr/>
                    <a:lstStyle/>
                    <a:p>
                      <a:pPr algn="l" fontAlgn="ctr"/>
                      <a:r>
                        <a:rPr lang="en-SG" sz="900" b="0" i="0" u="none" strike="noStrike">
                          <a:solidFill>
                            <a:srgbClr val="404040"/>
                          </a:solidFill>
                          <a:effectLst/>
                          <a:latin typeface="Arial" panose="020B0604020202020204" pitchFamily="34" charset="0"/>
                        </a:rPr>
                        <a:t>Recovery factor (ultimate)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Numerical</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436</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39.1</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15.0</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5.5</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29.0</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39.0</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49.0</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900" b="0" i="0" u="none" strike="noStrike" dirty="0">
                          <a:solidFill>
                            <a:srgbClr val="404040"/>
                          </a:solidFill>
                          <a:effectLst/>
                          <a:latin typeface="Arial" panose="020B0604020202020204" pitchFamily="34" charset="0"/>
                        </a:rPr>
                        <a:t>78.4</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99355322"/>
                  </a:ext>
                </a:extLst>
              </a:tr>
            </a:tbl>
          </a:graphicData>
        </a:graphic>
      </p:graphicFrame>
      <p:sp>
        <p:nvSpPr>
          <p:cNvPr id="8" name="Content Placeholder 1">
            <a:extLst>
              <a:ext uri="{FF2B5EF4-FFF2-40B4-BE49-F238E27FC236}">
                <a16:creationId xmlns:a16="http://schemas.microsoft.com/office/drawing/2014/main" id="{5ED7FDAA-5A96-4289-BB32-E50FD0F3656E}"/>
              </a:ext>
            </a:extLst>
          </p:cNvPr>
          <p:cNvSpPr txBox="1">
            <a:spLocks/>
          </p:cNvSpPr>
          <p:nvPr/>
        </p:nvSpPr>
        <p:spPr>
          <a:xfrm>
            <a:off x="585241" y="5231674"/>
            <a:ext cx="8227518" cy="641138"/>
          </a:xfrm>
          <a:prstGeom prst="rect">
            <a:avLst/>
          </a:prstGeom>
        </p:spPr>
        <p:txBody>
          <a:bodyPr>
            <a:normAutofit fontScale="92500"/>
          </a:bodyPr>
          <a:lstStyle>
            <a:lvl1pPr marL="266700" indent="-266700" algn="l" defTabSz="685800" rtl="0" eaLnBrk="1" latinLnBrk="0" hangingPunct="1">
              <a:lnSpc>
                <a:spcPct val="100000"/>
              </a:lnSpc>
              <a:spcBef>
                <a:spcPts val="1100"/>
              </a:spcBef>
              <a:buClr>
                <a:schemeClr val="bg2"/>
              </a:buClr>
              <a:buSzPct val="120000"/>
              <a:buFont typeface="Verdana" panose="020B0604030504040204" pitchFamily="34" charset="0"/>
              <a:buChar char="●"/>
              <a:defRPr sz="1600" b="0" kern="1200">
                <a:solidFill>
                  <a:schemeClr val="tx1">
                    <a:lumMod val="85000"/>
                    <a:lumOff val="15000"/>
                  </a:schemeClr>
                </a:solidFill>
                <a:latin typeface="+mn-lt"/>
                <a:ea typeface="Verdana" panose="020B0604030504040204" pitchFamily="34" charset="0"/>
                <a:cs typeface="+mn-cs"/>
              </a:defRPr>
            </a:lvl1pPr>
            <a:lvl2pPr marL="446088" indent="-179388" algn="l" defTabSz="685800" rtl="0" eaLnBrk="1" latinLnBrk="0" hangingPunct="1">
              <a:lnSpc>
                <a:spcPct val="95000"/>
              </a:lnSpc>
              <a:spcBef>
                <a:spcPts val="500"/>
              </a:spcBef>
              <a:buClr>
                <a:schemeClr val="bg2"/>
              </a:buClr>
              <a:buSzPct val="100000"/>
              <a:buFont typeface="Arial" panose="020B0604020202020204" pitchFamily="34" charset="0"/>
              <a:buChar char="•"/>
              <a:defRPr sz="1400" kern="1200">
                <a:solidFill>
                  <a:schemeClr val="tx1">
                    <a:lumMod val="65000"/>
                    <a:lumOff val="35000"/>
                  </a:schemeClr>
                </a:solidFill>
                <a:latin typeface="+mn-lt"/>
                <a:ea typeface="Verdana" panose="020B0604030504040204" pitchFamily="34" charset="0"/>
                <a:cs typeface="+mn-cs"/>
              </a:defRPr>
            </a:lvl2pPr>
            <a:lvl3pPr marL="857250" indent="-171450" algn="l" defTabSz="685800" rtl="0" eaLnBrk="1" latinLnBrk="0" hangingPunct="1">
              <a:lnSpc>
                <a:spcPct val="95000"/>
              </a:lnSpc>
              <a:spcBef>
                <a:spcPts val="500"/>
              </a:spcBef>
              <a:buClr>
                <a:schemeClr val="bg2"/>
              </a:buClr>
              <a:buSzPct val="100000"/>
              <a:buFont typeface="Arial" panose="020B0604020202020204" pitchFamily="34" charset="0"/>
              <a:buChar char="•"/>
              <a:defRPr sz="1200" kern="1200">
                <a:solidFill>
                  <a:schemeClr val="tx1">
                    <a:lumMod val="65000"/>
                    <a:lumOff val="35000"/>
                  </a:schemeClr>
                </a:solidFill>
                <a:latin typeface="+mn-lt"/>
                <a:ea typeface="Verdana" panose="020B0604030504040204" pitchFamily="34" charset="0"/>
                <a:cs typeface="+mn-cs"/>
              </a:defRPr>
            </a:lvl3pPr>
            <a:lvl4pPr marL="1200150" indent="-171450" algn="l" defTabSz="685800" rtl="0" eaLnBrk="1" latinLnBrk="0" hangingPunct="1">
              <a:lnSpc>
                <a:spcPct val="95000"/>
              </a:lnSpc>
              <a:spcBef>
                <a:spcPts val="500"/>
              </a:spcBef>
              <a:buClr>
                <a:schemeClr val="bg2"/>
              </a:buClr>
              <a:buSzPct val="100000"/>
              <a:buFont typeface="Arial" panose="020B0604020202020204" pitchFamily="34" charset="0"/>
              <a:buChar char="•"/>
              <a:defRPr sz="1200" kern="1200">
                <a:solidFill>
                  <a:schemeClr val="tx1">
                    <a:lumMod val="65000"/>
                    <a:lumOff val="35000"/>
                  </a:schemeClr>
                </a:solidFill>
                <a:latin typeface="+mn-lt"/>
                <a:ea typeface="Verdana" panose="020B0604030504040204" pitchFamily="34" charset="0"/>
                <a:cs typeface="+mn-cs"/>
              </a:defRPr>
            </a:lvl4pPr>
            <a:lvl5pPr marL="1543050" indent="-171450" algn="l" defTabSz="685800" rtl="0" eaLnBrk="1" latinLnBrk="0" hangingPunct="1">
              <a:lnSpc>
                <a:spcPct val="95000"/>
              </a:lnSpc>
              <a:spcBef>
                <a:spcPts val="500"/>
              </a:spcBef>
              <a:buClr>
                <a:schemeClr val="bg2"/>
              </a:buClr>
              <a:buSzPct val="100000"/>
              <a:buFont typeface="Arial" panose="020B0604020202020204" pitchFamily="34" charset="0"/>
              <a:buChar char="•"/>
              <a:defRPr sz="1200" kern="1200">
                <a:solidFill>
                  <a:schemeClr val="tx1">
                    <a:lumMod val="65000"/>
                    <a:lumOff val="35000"/>
                  </a:schemeClr>
                </a:solidFill>
                <a:latin typeface="+mn-lt"/>
                <a:ea typeface="Verdana" panose="020B0604030504040204" pitchFamily="34" charset="0"/>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Data set comprises of 7 categorical data types, and 12 numerical data types. The total data size is 436 per column, for a total of 8,284 data points (~4% of the original data base)</a:t>
            </a:r>
            <a:endParaRPr lang="en-SG" dirty="0"/>
          </a:p>
        </p:txBody>
      </p:sp>
    </p:spTree>
    <p:extLst>
      <p:ext uri="{BB962C8B-B14F-4D97-AF65-F5344CB8AC3E}">
        <p14:creationId xmlns:p14="http://schemas.microsoft.com/office/powerpoint/2010/main" val="1833766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0D14C9A-AB01-4EB0-B4AA-3484B3BD6CD4}"/>
              </a:ext>
            </a:extLst>
          </p:cNvPr>
          <p:cNvSpPr>
            <a:spLocks noGrp="1"/>
          </p:cNvSpPr>
          <p:nvPr>
            <p:ph type="sldNum" sz="quarter" idx="4"/>
          </p:nvPr>
        </p:nvSpPr>
        <p:spPr/>
        <p:txBody>
          <a:bodyPr/>
          <a:lstStyle/>
          <a:p>
            <a:fld id="{14A3106C-58CB-42DB-B4B7-C84BBDA5655D}" type="slidenum">
              <a:rPr lang="en-GB" smtClean="0"/>
              <a:pPr/>
              <a:t>11</a:t>
            </a:fld>
            <a:endParaRPr lang="en-GB" dirty="0"/>
          </a:p>
        </p:txBody>
      </p:sp>
      <p:sp>
        <p:nvSpPr>
          <p:cNvPr id="4" name="Title 3">
            <a:extLst>
              <a:ext uri="{FF2B5EF4-FFF2-40B4-BE49-F238E27FC236}">
                <a16:creationId xmlns:a16="http://schemas.microsoft.com/office/drawing/2014/main" id="{0DF6E0A9-BE4E-41C2-9FE4-8BE1814C181F}"/>
              </a:ext>
            </a:extLst>
          </p:cNvPr>
          <p:cNvSpPr>
            <a:spLocks noGrp="1"/>
          </p:cNvSpPr>
          <p:nvPr>
            <p:ph type="title"/>
          </p:nvPr>
        </p:nvSpPr>
        <p:spPr/>
        <p:txBody>
          <a:bodyPr/>
          <a:lstStyle/>
          <a:p>
            <a:r>
              <a:rPr lang="en-US" dirty="0"/>
              <a:t>Machine Learning Approach</a:t>
            </a:r>
            <a:endParaRPr lang="en-SG" dirty="0"/>
          </a:p>
        </p:txBody>
      </p:sp>
      <p:grpSp>
        <p:nvGrpSpPr>
          <p:cNvPr id="28" name="Group 27">
            <a:extLst>
              <a:ext uri="{FF2B5EF4-FFF2-40B4-BE49-F238E27FC236}">
                <a16:creationId xmlns:a16="http://schemas.microsoft.com/office/drawing/2014/main" id="{9053531F-78C7-4AEF-A5E9-4632AFD503EF}"/>
              </a:ext>
            </a:extLst>
          </p:cNvPr>
          <p:cNvGrpSpPr/>
          <p:nvPr/>
        </p:nvGrpSpPr>
        <p:grpSpPr>
          <a:xfrm>
            <a:off x="3484983" y="1271990"/>
            <a:ext cx="1535368" cy="1029865"/>
            <a:chOff x="1766100" y="1847673"/>
            <a:chExt cx="1535368" cy="1029865"/>
          </a:xfrm>
        </p:grpSpPr>
        <p:pic>
          <p:nvPicPr>
            <p:cNvPr id="15" name="Picture 14">
              <a:extLst>
                <a:ext uri="{FF2B5EF4-FFF2-40B4-BE49-F238E27FC236}">
                  <a16:creationId xmlns:a16="http://schemas.microsoft.com/office/drawing/2014/main" id="{A2733270-0EBA-40DD-9772-B293EB297037}"/>
                </a:ext>
              </a:extLst>
            </p:cNvPr>
            <p:cNvPicPr>
              <a:picLocks noChangeAspect="1"/>
            </p:cNvPicPr>
            <p:nvPr/>
          </p:nvPicPr>
          <p:blipFill>
            <a:blip r:embed="rId2"/>
            <a:stretch>
              <a:fillRect/>
            </a:stretch>
          </p:blipFill>
          <p:spPr>
            <a:xfrm>
              <a:off x="1766100" y="1847673"/>
              <a:ext cx="1535368" cy="709712"/>
            </a:xfrm>
            <a:prstGeom prst="rect">
              <a:avLst/>
            </a:prstGeom>
          </p:spPr>
        </p:pic>
        <p:sp>
          <p:nvSpPr>
            <p:cNvPr id="7" name="TextBox 6">
              <a:extLst>
                <a:ext uri="{FF2B5EF4-FFF2-40B4-BE49-F238E27FC236}">
                  <a16:creationId xmlns:a16="http://schemas.microsoft.com/office/drawing/2014/main" id="{9B1D28FF-0BD8-48B5-B52B-836F7D959EF4}"/>
                </a:ext>
              </a:extLst>
            </p:cNvPr>
            <p:cNvSpPr txBox="1"/>
            <p:nvPr/>
          </p:nvSpPr>
          <p:spPr>
            <a:xfrm>
              <a:off x="1859082" y="2531308"/>
              <a:ext cx="1349405" cy="346230"/>
            </a:xfrm>
            <a:prstGeom prst="rect">
              <a:avLst/>
            </a:prstGeom>
          </p:spPr>
          <p:txBody>
            <a:bodyPr wrap="none" rtlCol="0">
              <a:normAutofit/>
            </a:bodyPr>
            <a:lstStyle/>
            <a:p>
              <a:pPr algn="l"/>
              <a:r>
                <a:rPr lang="en-US" sz="1300" dirty="0">
                  <a:solidFill>
                    <a:schemeClr val="tx1">
                      <a:lumMod val="75000"/>
                      <a:lumOff val="25000"/>
                    </a:schemeClr>
                  </a:solidFill>
                </a:rPr>
                <a:t>Data Preparation</a:t>
              </a:r>
              <a:endParaRPr lang="en-SG" sz="1300" dirty="0" err="1">
                <a:solidFill>
                  <a:schemeClr val="tx1">
                    <a:lumMod val="75000"/>
                    <a:lumOff val="25000"/>
                  </a:schemeClr>
                </a:solidFill>
              </a:endParaRPr>
            </a:p>
          </p:txBody>
        </p:sp>
      </p:grpSp>
      <p:grpSp>
        <p:nvGrpSpPr>
          <p:cNvPr id="20" name="Group 19">
            <a:extLst>
              <a:ext uri="{FF2B5EF4-FFF2-40B4-BE49-F238E27FC236}">
                <a16:creationId xmlns:a16="http://schemas.microsoft.com/office/drawing/2014/main" id="{A6CB33E7-AB42-45B6-9DF1-9A0CC3A82B31}"/>
              </a:ext>
            </a:extLst>
          </p:cNvPr>
          <p:cNvGrpSpPr/>
          <p:nvPr/>
        </p:nvGrpSpPr>
        <p:grpSpPr>
          <a:xfrm>
            <a:off x="200823" y="918642"/>
            <a:ext cx="1565277" cy="1055496"/>
            <a:chOff x="108919" y="1039748"/>
            <a:chExt cx="1565277" cy="1055496"/>
          </a:xfrm>
        </p:grpSpPr>
        <p:sp>
          <p:nvSpPr>
            <p:cNvPr id="6" name="TextBox 5">
              <a:extLst>
                <a:ext uri="{FF2B5EF4-FFF2-40B4-BE49-F238E27FC236}">
                  <a16:creationId xmlns:a16="http://schemas.microsoft.com/office/drawing/2014/main" id="{FF86FD8C-352B-4809-82DF-B7DF190F05FF}"/>
                </a:ext>
              </a:extLst>
            </p:cNvPr>
            <p:cNvSpPr txBox="1"/>
            <p:nvPr/>
          </p:nvSpPr>
          <p:spPr>
            <a:xfrm>
              <a:off x="216856" y="1749014"/>
              <a:ext cx="1349405" cy="346230"/>
            </a:xfrm>
            <a:prstGeom prst="rect">
              <a:avLst/>
            </a:prstGeom>
          </p:spPr>
          <p:txBody>
            <a:bodyPr wrap="none" rtlCol="0">
              <a:normAutofit/>
            </a:bodyPr>
            <a:lstStyle/>
            <a:p>
              <a:pPr algn="l"/>
              <a:r>
                <a:rPr lang="en-US" sz="1300" dirty="0">
                  <a:solidFill>
                    <a:schemeClr val="tx1">
                      <a:lumMod val="75000"/>
                      <a:lumOff val="25000"/>
                    </a:schemeClr>
                  </a:solidFill>
                </a:rPr>
                <a:t>Data Collection</a:t>
              </a:r>
              <a:endParaRPr lang="en-SG" sz="1300" dirty="0" err="1">
                <a:solidFill>
                  <a:schemeClr val="tx1">
                    <a:lumMod val="75000"/>
                    <a:lumOff val="25000"/>
                  </a:schemeClr>
                </a:solidFill>
              </a:endParaRPr>
            </a:p>
          </p:txBody>
        </p:sp>
        <p:pic>
          <p:nvPicPr>
            <p:cNvPr id="13" name="Picture 12">
              <a:extLst>
                <a:ext uri="{FF2B5EF4-FFF2-40B4-BE49-F238E27FC236}">
                  <a16:creationId xmlns:a16="http://schemas.microsoft.com/office/drawing/2014/main" id="{4EE063CC-1DFA-4830-B36F-BFC3562EFD45}"/>
                </a:ext>
              </a:extLst>
            </p:cNvPr>
            <p:cNvPicPr>
              <a:picLocks noChangeAspect="1"/>
            </p:cNvPicPr>
            <p:nvPr/>
          </p:nvPicPr>
          <p:blipFill>
            <a:blip r:embed="rId3"/>
            <a:stretch>
              <a:fillRect/>
            </a:stretch>
          </p:blipFill>
          <p:spPr>
            <a:xfrm>
              <a:off x="108919" y="1039748"/>
              <a:ext cx="1565277" cy="709266"/>
            </a:xfrm>
            <a:prstGeom prst="rect">
              <a:avLst/>
            </a:prstGeom>
          </p:spPr>
        </p:pic>
      </p:grpSp>
      <p:grpSp>
        <p:nvGrpSpPr>
          <p:cNvPr id="29" name="Group 28">
            <a:extLst>
              <a:ext uri="{FF2B5EF4-FFF2-40B4-BE49-F238E27FC236}">
                <a16:creationId xmlns:a16="http://schemas.microsoft.com/office/drawing/2014/main" id="{22A2BF95-BD93-41D8-9047-6247065C3C88}"/>
              </a:ext>
            </a:extLst>
          </p:cNvPr>
          <p:cNvGrpSpPr/>
          <p:nvPr/>
        </p:nvGrpSpPr>
        <p:grpSpPr>
          <a:xfrm>
            <a:off x="6380851" y="1844850"/>
            <a:ext cx="2178958" cy="1615489"/>
            <a:chOff x="3622114" y="2095244"/>
            <a:chExt cx="2178958" cy="1615489"/>
          </a:xfrm>
        </p:grpSpPr>
        <p:sp>
          <p:nvSpPr>
            <p:cNvPr id="8" name="TextBox 7">
              <a:extLst>
                <a:ext uri="{FF2B5EF4-FFF2-40B4-BE49-F238E27FC236}">
                  <a16:creationId xmlns:a16="http://schemas.microsoft.com/office/drawing/2014/main" id="{7265D365-9EAC-460D-9ECE-CAA0DF8317D1}"/>
                </a:ext>
              </a:extLst>
            </p:cNvPr>
            <p:cNvSpPr txBox="1"/>
            <p:nvPr/>
          </p:nvSpPr>
          <p:spPr>
            <a:xfrm>
              <a:off x="3622114" y="3364503"/>
              <a:ext cx="2178958" cy="346230"/>
            </a:xfrm>
            <a:prstGeom prst="rect">
              <a:avLst/>
            </a:prstGeom>
          </p:spPr>
          <p:txBody>
            <a:bodyPr wrap="none" rtlCol="0">
              <a:normAutofit/>
            </a:bodyPr>
            <a:lstStyle/>
            <a:p>
              <a:pPr algn="l"/>
              <a:r>
                <a:rPr lang="en-US" sz="1300" dirty="0">
                  <a:solidFill>
                    <a:schemeClr val="tx1">
                      <a:lumMod val="75000"/>
                      <a:lumOff val="25000"/>
                    </a:schemeClr>
                  </a:solidFill>
                </a:rPr>
                <a:t>Choose Learning Algorithm</a:t>
              </a:r>
              <a:endParaRPr lang="en-SG" sz="1300" dirty="0" err="1">
                <a:solidFill>
                  <a:schemeClr val="tx1">
                    <a:lumMod val="75000"/>
                    <a:lumOff val="25000"/>
                  </a:schemeClr>
                </a:solidFill>
              </a:endParaRPr>
            </a:p>
          </p:txBody>
        </p:sp>
        <p:grpSp>
          <p:nvGrpSpPr>
            <p:cNvPr id="27" name="Group 26">
              <a:extLst>
                <a:ext uri="{FF2B5EF4-FFF2-40B4-BE49-F238E27FC236}">
                  <a16:creationId xmlns:a16="http://schemas.microsoft.com/office/drawing/2014/main" id="{9B20088B-6199-4037-B2A2-54117499FF3B}"/>
                </a:ext>
              </a:extLst>
            </p:cNvPr>
            <p:cNvGrpSpPr/>
            <p:nvPr/>
          </p:nvGrpSpPr>
          <p:grpSpPr>
            <a:xfrm>
              <a:off x="3631808" y="2095244"/>
              <a:ext cx="2039429" cy="1243151"/>
              <a:chOff x="4076316" y="780958"/>
              <a:chExt cx="2613950" cy="1619138"/>
            </a:xfrm>
          </p:grpSpPr>
          <p:pic>
            <p:nvPicPr>
              <p:cNvPr id="17" name="Picture 16">
                <a:extLst>
                  <a:ext uri="{FF2B5EF4-FFF2-40B4-BE49-F238E27FC236}">
                    <a16:creationId xmlns:a16="http://schemas.microsoft.com/office/drawing/2014/main" id="{73DC3819-E489-40C7-A65F-AD18D39F72C5}"/>
                  </a:ext>
                </a:extLst>
              </p:cNvPr>
              <p:cNvPicPr>
                <a:picLocks noChangeAspect="1"/>
              </p:cNvPicPr>
              <p:nvPr/>
            </p:nvPicPr>
            <p:blipFill>
              <a:blip r:embed="rId4"/>
              <a:stretch>
                <a:fillRect/>
              </a:stretch>
            </p:blipFill>
            <p:spPr>
              <a:xfrm>
                <a:off x="4076316" y="1549867"/>
                <a:ext cx="849561" cy="849561"/>
              </a:xfrm>
              <a:prstGeom prst="rect">
                <a:avLst/>
              </a:prstGeom>
            </p:spPr>
          </p:pic>
          <p:pic>
            <p:nvPicPr>
              <p:cNvPr id="19" name="Picture 18">
                <a:extLst>
                  <a:ext uri="{FF2B5EF4-FFF2-40B4-BE49-F238E27FC236}">
                    <a16:creationId xmlns:a16="http://schemas.microsoft.com/office/drawing/2014/main" id="{D897DA70-D228-464A-BCF3-2D5413ADC04B}"/>
                  </a:ext>
                </a:extLst>
              </p:cNvPr>
              <p:cNvPicPr>
                <a:picLocks noChangeAspect="1"/>
              </p:cNvPicPr>
              <p:nvPr/>
            </p:nvPicPr>
            <p:blipFill>
              <a:blip r:embed="rId5"/>
              <a:stretch>
                <a:fillRect/>
              </a:stretch>
            </p:blipFill>
            <p:spPr>
              <a:xfrm>
                <a:off x="4983603" y="1549867"/>
                <a:ext cx="817883" cy="850229"/>
              </a:xfrm>
              <a:prstGeom prst="rect">
                <a:avLst/>
              </a:prstGeom>
            </p:spPr>
          </p:pic>
          <p:pic>
            <p:nvPicPr>
              <p:cNvPr id="22" name="Picture 21">
                <a:extLst>
                  <a:ext uri="{FF2B5EF4-FFF2-40B4-BE49-F238E27FC236}">
                    <a16:creationId xmlns:a16="http://schemas.microsoft.com/office/drawing/2014/main" id="{DE568BE3-DC78-4998-8238-0097C4C4603D}"/>
                  </a:ext>
                </a:extLst>
              </p:cNvPr>
              <p:cNvPicPr>
                <a:picLocks noChangeAspect="1"/>
              </p:cNvPicPr>
              <p:nvPr/>
            </p:nvPicPr>
            <p:blipFill>
              <a:blip r:embed="rId6"/>
              <a:stretch>
                <a:fillRect/>
              </a:stretch>
            </p:blipFill>
            <p:spPr>
              <a:xfrm>
                <a:off x="5515472" y="780958"/>
                <a:ext cx="831056" cy="807646"/>
              </a:xfrm>
              <a:prstGeom prst="rect">
                <a:avLst/>
              </a:prstGeom>
            </p:spPr>
          </p:pic>
          <p:pic>
            <p:nvPicPr>
              <p:cNvPr id="24" name="Picture 23">
                <a:extLst>
                  <a:ext uri="{FF2B5EF4-FFF2-40B4-BE49-F238E27FC236}">
                    <a16:creationId xmlns:a16="http://schemas.microsoft.com/office/drawing/2014/main" id="{6358B06C-A0F6-4B6B-97C3-C3E9A42809B5}"/>
                  </a:ext>
                </a:extLst>
              </p:cNvPr>
              <p:cNvPicPr>
                <a:picLocks noChangeAspect="1"/>
              </p:cNvPicPr>
              <p:nvPr/>
            </p:nvPicPr>
            <p:blipFill>
              <a:blip r:embed="rId7"/>
              <a:stretch>
                <a:fillRect/>
              </a:stretch>
            </p:blipFill>
            <p:spPr>
              <a:xfrm>
                <a:off x="5859211" y="1569041"/>
                <a:ext cx="831055" cy="831055"/>
              </a:xfrm>
              <a:prstGeom prst="rect">
                <a:avLst/>
              </a:prstGeom>
            </p:spPr>
          </p:pic>
          <p:pic>
            <p:nvPicPr>
              <p:cNvPr id="26" name="Picture 25">
                <a:extLst>
                  <a:ext uri="{FF2B5EF4-FFF2-40B4-BE49-F238E27FC236}">
                    <a16:creationId xmlns:a16="http://schemas.microsoft.com/office/drawing/2014/main" id="{4FBB1718-E2FD-446E-A925-25E86163AA4F}"/>
                  </a:ext>
                </a:extLst>
              </p:cNvPr>
              <p:cNvPicPr>
                <a:picLocks noChangeAspect="1"/>
              </p:cNvPicPr>
              <p:nvPr/>
            </p:nvPicPr>
            <p:blipFill>
              <a:blip r:embed="rId8"/>
              <a:stretch>
                <a:fillRect/>
              </a:stretch>
            </p:blipFill>
            <p:spPr>
              <a:xfrm>
                <a:off x="4620233" y="784109"/>
                <a:ext cx="811436" cy="811436"/>
              </a:xfrm>
              <a:prstGeom prst="rect">
                <a:avLst/>
              </a:prstGeom>
            </p:spPr>
          </p:pic>
        </p:grpSp>
      </p:grpSp>
      <p:grpSp>
        <p:nvGrpSpPr>
          <p:cNvPr id="38" name="Group 37">
            <a:extLst>
              <a:ext uri="{FF2B5EF4-FFF2-40B4-BE49-F238E27FC236}">
                <a16:creationId xmlns:a16="http://schemas.microsoft.com/office/drawing/2014/main" id="{C1812805-EC17-404A-BBF7-80580FBCA863}"/>
              </a:ext>
            </a:extLst>
          </p:cNvPr>
          <p:cNvGrpSpPr/>
          <p:nvPr/>
        </p:nvGrpSpPr>
        <p:grpSpPr>
          <a:xfrm>
            <a:off x="3965181" y="4551278"/>
            <a:ext cx="1171441" cy="1520512"/>
            <a:chOff x="4933430" y="4589542"/>
            <a:chExt cx="1171441" cy="1520512"/>
          </a:xfrm>
        </p:grpSpPr>
        <p:sp>
          <p:nvSpPr>
            <p:cNvPr id="10" name="TextBox 9">
              <a:extLst>
                <a:ext uri="{FF2B5EF4-FFF2-40B4-BE49-F238E27FC236}">
                  <a16:creationId xmlns:a16="http://schemas.microsoft.com/office/drawing/2014/main" id="{9B72CD7A-5B07-4B54-BE3D-9D32305AAFFD}"/>
                </a:ext>
              </a:extLst>
            </p:cNvPr>
            <p:cNvSpPr txBox="1"/>
            <p:nvPr/>
          </p:nvSpPr>
          <p:spPr>
            <a:xfrm>
              <a:off x="4933430" y="5763824"/>
              <a:ext cx="1171441" cy="346230"/>
            </a:xfrm>
            <a:prstGeom prst="rect">
              <a:avLst/>
            </a:prstGeom>
          </p:spPr>
          <p:txBody>
            <a:bodyPr wrap="none" rtlCol="0">
              <a:normAutofit/>
            </a:bodyPr>
            <a:lstStyle/>
            <a:p>
              <a:pPr algn="l"/>
              <a:r>
                <a:rPr lang="en-US" sz="1300" dirty="0">
                  <a:solidFill>
                    <a:schemeClr val="tx1">
                      <a:lumMod val="75000"/>
                      <a:lumOff val="25000"/>
                    </a:schemeClr>
                  </a:solidFill>
                </a:rPr>
                <a:t>Test the Model</a:t>
              </a:r>
              <a:endParaRPr lang="en-SG" sz="1300" dirty="0" err="1">
                <a:solidFill>
                  <a:schemeClr val="tx1">
                    <a:lumMod val="75000"/>
                    <a:lumOff val="25000"/>
                  </a:schemeClr>
                </a:solidFill>
              </a:endParaRPr>
            </a:p>
          </p:txBody>
        </p:sp>
        <p:pic>
          <p:nvPicPr>
            <p:cNvPr id="31" name="Picture 30">
              <a:extLst>
                <a:ext uri="{FF2B5EF4-FFF2-40B4-BE49-F238E27FC236}">
                  <a16:creationId xmlns:a16="http://schemas.microsoft.com/office/drawing/2014/main" id="{5EF08557-5F2B-4BB4-9D0B-6674F746B44E}"/>
                </a:ext>
              </a:extLst>
            </p:cNvPr>
            <p:cNvPicPr>
              <a:picLocks noChangeAspect="1"/>
            </p:cNvPicPr>
            <p:nvPr/>
          </p:nvPicPr>
          <p:blipFill>
            <a:blip r:embed="rId9"/>
            <a:stretch>
              <a:fillRect/>
            </a:stretch>
          </p:blipFill>
          <p:spPr>
            <a:xfrm>
              <a:off x="4933430" y="4589542"/>
              <a:ext cx="1171441" cy="1165403"/>
            </a:xfrm>
            <a:prstGeom prst="rect">
              <a:avLst/>
            </a:prstGeom>
          </p:spPr>
        </p:pic>
      </p:grpSp>
      <p:grpSp>
        <p:nvGrpSpPr>
          <p:cNvPr id="37" name="Group 36">
            <a:extLst>
              <a:ext uri="{FF2B5EF4-FFF2-40B4-BE49-F238E27FC236}">
                <a16:creationId xmlns:a16="http://schemas.microsoft.com/office/drawing/2014/main" id="{CBD1CCD4-ED1D-4F24-9DFA-4A3AD53C3CD9}"/>
              </a:ext>
            </a:extLst>
          </p:cNvPr>
          <p:cNvGrpSpPr/>
          <p:nvPr/>
        </p:nvGrpSpPr>
        <p:grpSpPr>
          <a:xfrm>
            <a:off x="6609819" y="4116046"/>
            <a:ext cx="1807137" cy="1405661"/>
            <a:chOff x="5948039" y="3216807"/>
            <a:chExt cx="1562470" cy="1152548"/>
          </a:xfrm>
        </p:grpSpPr>
        <p:sp>
          <p:nvSpPr>
            <p:cNvPr id="9" name="TextBox 8">
              <a:extLst>
                <a:ext uri="{FF2B5EF4-FFF2-40B4-BE49-F238E27FC236}">
                  <a16:creationId xmlns:a16="http://schemas.microsoft.com/office/drawing/2014/main" id="{EFED139C-1A82-46CD-B4DC-5C1BBFDE1CF2}"/>
                </a:ext>
              </a:extLst>
            </p:cNvPr>
            <p:cNvSpPr txBox="1"/>
            <p:nvPr/>
          </p:nvSpPr>
          <p:spPr>
            <a:xfrm>
              <a:off x="5948039" y="4023125"/>
              <a:ext cx="1562470" cy="346230"/>
            </a:xfrm>
            <a:prstGeom prst="rect">
              <a:avLst/>
            </a:prstGeom>
          </p:spPr>
          <p:txBody>
            <a:bodyPr wrap="none" rtlCol="0">
              <a:normAutofit/>
            </a:bodyPr>
            <a:lstStyle/>
            <a:p>
              <a:pPr algn="ctr"/>
              <a:r>
                <a:rPr lang="en-US" sz="1300" dirty="0">
                  <a:solidFill>
                    <a:schemeClr val="tx1">
                      <a:lumMod val="75000"/>
                      <a:lumOff val="25000"/>
                    </a:schemeClr>
                  </a:solidFill>
                </a:rPr>
                <a:t>Train the Model</a:t>
              </a:r>
              <a:endParaRPr lang="en-SG" sz="1300" dirty="0" err="1">
                <a:solidFill>
                  <a:schemeClr val="tx1">
                    <a:lumMod val="75000"/>
                    <a:lumOff val="25000"/>
                  </a:schemeClr>
                </a:solidFill>
              </a:endParaRPr>
            </a:p>
          </p:txBody>
        </p:sp>
        <p:grpSp>
          <p:nvGrpSpPr>
            <p:cNvPr id="36" name="Group 35">
              <a:extLst>
                <a:ext uri="{FF2B5EF4-FFF2-40B4-BE49-F238E27FC236}">
                  <a16:creationId xmlns:a16="http://schemas.microsoft.com/office/drawing/2014/main" id="{F569BCDE-8A23-468D-958B-09A1F18C5A22}"/>
                </a:ext>
              </a:extLst>
            </p:cNvPr>
            <p:cNvGrpSpPr/>
            <p:nvPr/>
          </p:nvGrpSpPr>
          <p:grpSpPr>
            <a:xfrm>
              <a:off x="6016934" y="3216807"/>
              <a:ext cx="1422553" cy="713312"/>
              <a:chOff x="4029143" y="2886169"/>
              <a:chExt cx="2155683" cy="1080926"/>
            </a:xfrm>
          </p:grpSpPr>
          <p:pic>
            <p:nvPicPr>
              <p:cNvPr id="33" name="Picture 32">
                <a:extLst>
                  <a:ext uri="{FF2B5EF4-FFF2-40B4-BE49-F238E27FC236}">
                    <a16:creationId xmlns:a16="http://schemas.microsoft.com/office/drawing/2014/main" id="{7F465FD2-07BD-49AC-9025-FD20B05B3A0D}"/>
                  </a:ext>
                </a:extLst>
              </p:cNvPr>
              <p:cNvPicPr>
                <a:picLocks noChangeAspect="1"/>
              </p:cNvPicPr>
              <p:nvPr/>
            </p:nvPicPr>
            <p:blipFill>
              <a:blip r:embed="rId10"/>
              <a:stretch>
                <a:fillRect/>
              </a:stretch>
            </p:blipFill>
            <p:spPr>
              <a:xfrm>
                <a:off x="4029143" y="2890905"/>
                <a:ext cx="1085714" cy="1076190"/>
              </a:xfrm>
              <a:prstGeom prst="rect">
                <a:avLst/>
              </a:prstGeom>
            </p:spPr>
          </p:pic>
          <p:pic>
            <p:nvPicPr>
              <p:cNvPr id="35" name="Picture 34">
                <a:extLst>
                  <a:ext uri="{FF2B5EF4-FFF2-40B4-BE49-F238E27FC236}">
                    <a16:creationId xmlns:a16="http://schemas.microsoft.com/office/drawing/2014/main" id="{68475C0D-B344-4E6B-8313-8EBF694EC993}"/>
                  </a:ext>
                </a:extLst>
              </p:cNvPr>
              <p:cNvPicPr>
                <a:picLocks noChangeAspect="1"/>
              </p:cNvPicPr>
              <p:nvPr/>
            </p:nvPicPr>
            <p:blipFill>
              <a:blip r:embed="rId11"/>
              <a:stretch>
                <a:fillRect/>
              </a:stretch>
            </p:blipFill>
            <p:spPr>
              <a:xfrm>
                <a:off x="5165778" y="2886169"/>
                <a:ext cx="1019048" cy="1047619"/>
              </a:xfrm>
              <a:prstGeom prst="rect">
                <a:avLst/>
              </a:prstGeom>
            </p:spPr>
          </p:pic>
        </p:grpSp>
      </p:grpSp>
      <p:grpSp>
        <p:nvGrpSpPr>
          <p:cNvPr id="43" name="Group 42">
            <a:extLst>
              <a:ext uri="{FF2B5EF4-FFF2-40B4-BE49-F238E27FC236}">
                <a16:creationId xmlns:a16="http://schemas.microsoft.com/office/drawing/2014/main" id="{EA002710-92F1-413A-B257-788912A2B905}"/>
              </a:ext>
            </a:extLst>
          </p:cNvPr>
          <p:cNvGrpSpPr/>
          <p:nvPr/>
        </p:nvGrpSpPr>
        <p:grpSpPr>
          <a:xfrm>
            <a:off x="702588" y="4929706"/>
            <a:ext cx="1911154" cy="1675165"/>
            <a:chOff x="702588" y="4929706"/>
            <a:chExt cx="1911154" cy="1675165"/>
          </a:xfrm>
        </p:grpSpPr>
        <p:sp>
          <p:nvSpPr>
            <p:cNvPr id="11" name="TextBox 10">
              <a:extLst>
                <a:ext uri="{FF2B5EF4-FFF2-40B4-BE49-F238E27FC236}">
                  <a16:creationId xmlns:a16="http://schemas.microsoft.com/office/drawing/2014/main" id="{7AF76F02-F856-47F6-8265-D989E1F6F609}"/>
                </a:ext>
              </a:extLst>
            </p:cNvPr>
            <p:cNvSpPr txBox="1"/>
            <p:nvPr/>
          </p:nvSpPr>
          <p:spPr>
            <a:xfrm>
              <a:off x="702588" y="6136570"/>
              <a:ext cx="1911154" cy="468301"/>
            </a:xfrm>
            <a:prstGeom prst="rect">
              <a:avLst/>
            </a:prstGeom>
          </p:spPr>
          <p:txBody>
            <a:bodyPr wrap="square" rtlCol="0">
              <a:normAutofit fontScale="92500"/>
            </a:bodyPr>
            <a:lstStyle/>
            <a:p>
              <a:pPr algn="ctr"/>
              <a:r>
                <a:rPr lang="en-US" sz="1300" dirty="0">
                  <a:solidFill>
                    <a:schemeClr val="tx1">
                      <a:lumMod val="75000"/>
                      <a:lumOff val="25000"/>
                    </a:schemeClr>
                  </a:solidFill>
                </a:rPr>
                <a:t>Deployment/ Evaluation on a “Blind” Data Set</a:t>
              </a:r>
              <a:endParaRPr lang="en-SG" sz="1300" dirty="0" err="1">
                <a:solidFill>
                  <a:schemeClr val="tx1">
                    <a:lumMod val="75000"/>
                    <a:lumOff val="25000"/>
                  </a:schemeClr>
                </a:solidFill>
              </a:endParaRPr>
            </a:p>
          </p:txBody>
        </p:sp>
        <p:pic>
          <p:nvPicPr>
            <p:cNvPr id="42" name="Picture 41">
              <a:extLst>
                <a:ext uri="{FF2B5EF4-FFF2-40B4-BE49-F238E27FC236}">
                  <a16:creationId xmlns:a16="http://schemas.microsoft.com/office/drawing/2014/main" id="{96C52588-3BB1-4656-A758-EF0AE2AE3AA5}"/>
                </a:ext>
              </a:extLst>
            </p:cNvPr>
            <p:cNvPicPr>
              <a:picLocks noChangeAspect="1"/>
            </p:cNvPicPr>
            <p:nvPr/>
          </p:nvPicPr>
          <p:blipFill>
            <a:blip r:embed="rId12"/>
            <a:stretch>
              <a:fillRect/>
            </a:stretch>
          </p:blipFill>
          <p:spPr>
            <a:xfrm>
              <a:off x="1005778" y="4929706"/>
              <a:ext cx="1270833" cy="1247153"/>
            </a:xfrm>
            <a:prstGeom prst="rect">
              <a:avLst/>
            </a:prstGeom>
          </p:spPr>
        </p:pic>
      </p:grpSp>
      <p:pic>
        <p:nvPicPr>
          <p:cNvPr id="44" name="Picture 43">
            <a:extLst>
              <a:ext uri="{FF2B5EF4-FFF2-40B4-BE49-F238E27FC236}">
                <a16:creationId xmlns:a16="http://schemas.microsoft.com/office/drawing/2014/main" id="{A9D2C7BF-B74C-4962-A8A5-38CC78C77212}"/>
              </a:ext>
            </a:extLst>
          </p:cNvPr>
          <p:cNvPicPr>
            <a:picLocks noChangeAspect="1"/>
          </p:cNvPicPr>
          <p:nvPr/>
        </p:nvPicPr>
        <p:blipFill>
          <a:blip r:embed="rId13"/>
          <a:stretch>
            <a:fillRect/>
          </a:stretch>
        </p:blipFill>
        <p:spPr>
          <a:xfrm>
            <a:off x="179731" y="1704686"/>
            <a:ext cx="192674" cy="192674"/>
          </a:xfrm>
          <a:prstGeom prst="rect">
            <a:avLst/>
          </a:prstGeom>
        </p:spPr>
      </p:pic>
      <p:pic>
        <p:nvPicPr>
          <p:cNvPr id="45" name="Picture 44">
            <a:extLst>
              <a:ext uri="{FF2B5EF4-FFF2-40B4-BE49-F238E27FC236}">
                <a16:creationId xmlns:a16="http://schemas.microsoft.com/office/drawing/2014/main" id="{1E992A58-D945-465E-AC85-FD0051F4DCA1}"/>
              </a:ext>
            </a:extLst>
          </p:cNvPr>
          <p:cNvPicPr>
            <a:picLocks noChangeAspect="1"/>
          </p:cNvPicPr>
          <p:nvPr/>
        </p:nvPicPr>
        <p:blipFill>
          <a:blip r:embed="rId13"/>
          <a:stretch>
            <a:fillRect/>
          </a:stretch>
        </p:blipFill>
        <p:spPr>
          <a:xfrm>
            <a:off x="3452728" y="2008671"/>
            <a:ext cx="192674" cy="192674"/>
          </a:xfrm>
          <a:prstGeom prst="rect">
            <a:avLst/>
          </a:prstGeom>
        </p:spPr>
      </p:pic>
      <p:pic>
        <p:nvPicPr>
          <p:cNvPr id="5122" name="Picture 2" descr="Empty checkbox - Free interface icons">
            <a:extLst>
              <a:ext uri="{FF2B5EF4-FFF2-40B4-BE49-F238E27FC236}">
                <a16:creationId xmlns:a16="http://schemas.microsoft.com/office/drawing/2014/main" id="{463A843B-012E-4EA3-B5A0-69AADFEC206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36029" y="3157986"/>
            <a:ext cx="200864" cy="200864"/>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Empty checkbox - Free interface icons">
            <a:extLst>
              <a:ext uri="{FF2B5EF4-FFF2-40B4-BE49-F238E27FC236}">
                <a16:creationId xmlns:a16="http://schemas.microsoft.com/office/drawing/2014/main" id="{496D8A1F-C79E-43B9-9DDD-A0A2F5CF6C6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706280" y="5138625"/>
            <a:ext cx="200864" cy="200864"/>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Empty checkbox - Free interface icons">
            <a:extLst>
              <a:ext uri="{FF2B5EF4-FFF2-40B4-BE49-F238E27FC236}">
                <a16:creationId xmlns:a16="http://schemas.microsoft.com/office/drawing/2014/main" id="{05C448E3-7DCF-4C86-A1FD-11418674CD6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29491" y="5771423"/>
            <a:ext cx="200864" cy="200864"/>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Empty checkbox - Free interface icons">
            <a:extLst>
              <a:ext uri="{FF2B5EF4-FFF2-40B4-BE49-F238E27FC236}">
                <a16:creationId xmlns:a16="http://schemas.microsoft.com/office/drawing/2014/main" id="{F50F6DDA-0147-4BF6-ACA2-FF65120CBCA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4086" y="6169856"/>
            <a:ext cx="200864" cy="200864"/>
          </a:xfrm>
          <a:prstGeom prst="rect">
            <a:avLst/>
          </a:prstGeom>
          <a:noFill/>
          <a:extLst>
            <a:ext uri="{909E8E84-426E-40DD-AFC4-6F175D3DCCD1}">
              <a14:hiddenFill xmlns:a14="http://schemas.microsoft.com/office/drawing/2010/main">
                <a:solidFill>
                  <a:srgbClr val="FFFFFF"/>
                </a:solidFill>
              </a14:hiddenFill>
            </a:ext>
          </a:extLst>
        </p:spPr>
      </p:pic>
      <p:sp>
        <p:nvSpPr>
          <p:cNvPr id="55" name="Arrow: Right 54">
            <a:extLst>
              <a:ext uri="{FF2B5EF4-FFF2-40B4-BE49-F238E27FC236}">
                <a16:creationId xmlns:a16="http://schemas.microsoft.com/office/drawing/2014/main" id="{A0A01471-11B8-43CE-BDFC-460F4592481C}"/>
              </a:ext>
            </a:extLst>
          </p:cNvPr>
          <p:cNvSpPr/>
          <p:nvPr/>
        </p:nvSpPr>
        <p:spPr>
          <a:xfrm rot="560434">
            <a:off x="2222239" y="1264182"/>
            <a:ext cx="911520" cy="465960"/>
          </a:xfrm>
          <a:prstGeom prst="rightArrow">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5" name="Arrow: Right 64">
            <a:extLst>
              <a:ext uri="{FF2B5EF4-FFF2-40B4-BE49-F238E27FC236}">
                <a16:creationId xmlns:a16="http://schemas.microsoft.com/office/drawing/2014/main" id="{3DCA18A2-C7D9-41A3-A315-C67C5FD84E31}"/>
              </a:ext>
            </a:extLst>
          </p:cNvPr>
          <p:cNvSpPr/>
          <p:nvPr/>
        </p:nvSpPr>
        <p:spPr>
          <a:xfrm rot="560434">
            <a:off x="5487846" y="1775568"/>
            <a:ext cx="911520" cy="465960"/>
          </a:xfrm>
          <a:prstGeom prst="rightArrow">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7" name="Arrow: Right 66">
            <a:extLst>
              <a:ext uri="{FF2B5EF4-FFF2-40B4-BE49-F238E27FC236}">
                <a16:creationId xmlns:a16="http://schemas.microsoft.com/office/drawing/2014/main" id="{B91B8251-3B02-44DF-882B-E6C5313DD595}"/>
              </a:ext>
            </a:extLst>
          </p:cNvPr>
          <p:cNvSpPr/>
          <p:nvPr/>
        </p:nvSpPr>
        <p:spPr>
          <a:xfrm rot="9678083">
            <a:off x="5457301" y="4337190"/>
            <a:ext cx="911520" cy="465960"/>
          </a:xfrm>
          <a:prstGeom prst="rightArrow">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8" name="Arrow: Right 67">
            <a:extLst>
              <a:ext uri="{FF2B5EF4-FFF2-40B4-BE49-F238E27FC236}">
                <a16:creationId xmlns:a16="http://schemas.microsoft.com/office/drawing/2014/main" id="{B3C0E974-A6E0-4868-A57F-5B3DC5E6DE6B}"/>
              </a:ext>
            </a:extLst>
          </p:cNvPr>
          <p:cNvSpPr/>
          <p:nvPr/>
        </p:nvSpPr>
        <p:spPr>
          <a:xfrm rot="9678083">
            <a:off x="2664378" y="4790470"/>
            <a:ext cx="911520" cy="465960"/>
          </a:xfrm>
          <a:prstGeom prst="rightArrow">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9" name="Arrow: Right 68">
            <a:extLst>
              <a:ext uri="{FF2B5EF4-FFF2-40B4-BE49-F238E27FC236}">
                <a16:creationId xmlns:a16="http://schemas.microsoft.com/office/drawing/2014/main" id="{4E4849C0-B734-4945-BF5C-8E5DE85FE845}"/>
              </a:ext>
            </a:extLst>
          </p:cNvPr>
          <p:cNvSpPr/>
          <p:nvPr/>
        </p:nvSpPr>
        <p:spPr>
          <a:xfrm rot="5400000">
            <a:off x="7301824" y="3595690"/>
            <a:ext cx="510414" cy="465960"/>
          </a:xfrm>
          <a:prstGeom prst="rightArrow">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496605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0A22071-45E6-4F24-9A1F-89B8FDAC211C}"/>
              </a:ext>
            </a:extLst>
          </p:cNvPr>
          <p:cNvSpPr>
            <a:spLocks noGrp="1"/>
          </p:cNvSpPr>
          <p:nvPr>
            <p:ph idx="1"/>
          </p:nvPr>
        </p:nvSpPr>
        <p:spPr>
          <a:xfrm>
            <a:off x="311989" y="947965"/>
            <a:ext cx="8363203" cy="2381161"/>
          </a:xfrm>
        </p:spPr>
        <p:txBody>
          <a:bodyPr>
            <a:normAutofit lnSpcReduction="10000"/>
          </a:bodyPr>
          <a:lstStyle/>
          <a:p>
            <a:r>
              <a:rPr lang="en-US" dirty="0"/>
              <a:t>The choice of ML model is governed by the input parameters and the end objective. </a:t>
            </a:r>
          </a:p>
          <a:p>
            <a:r>
              <a:rPr lang="en-US" dirty="0"/>
              <a:t>We apply a supervised learning approach, splitting the raw inputs into a train-test set (70%-30% split). The “train” set is used to build the model, and the “test” set is used to test that the model works. We “validate” the model using a totally new, never-before-seen data set.</a:t>
            </a:r>
          </a:p>
          <a:p>
            <a:r>
              <a:rPr lang="en-SG" dirty="0"/>
              <a:t>A total of 20 models were tested as a first pass; these models were ranked using the mean absolute error (MAE), the mean squared error (MSE) and the root mean squared error (RMSE).</a:t>
            </a:r>
          </a:p>
          <a:p>
            <a:pPr lvl="1"/>
            <a:r>
              <a:rPr lang="en-SG" dirty="0"/>
              <a:t>Against outliers, the MSE and RMSE perform better</a:t>
            </a:r>
          </a:p>
          <a:p>
            <a:pPr marL="266700" lvl="1" indent="0">
              <a:buNone/>
            </a:pPr>
            <a:endParaRPr lang="en-SG" dirty="0"/>
          </a:p>
        </p:txBody>
      </p:sp>
      <p:sp>
        <p:nvSpPr>
          <p:cNvPr id="3" name="Slide Number Placeholder 2">
            <a:extLst>
              <a:ext uri="{FF2B5EF4-FFF2-40B4-BE49-F238E27FC236}">
                <a16:creationId xmlns:a16="http://schemas.microsoft.com/office/drawing/2014/main" id="{204D95AF-E2CB-4BC0-8687-A8BF77582E3E}"/>
              </a:ext>
            </a:extLst>
          </p:cNvPr>
          <p:cNvSpPr>
            <a:spLocks noGrp="1"/>
          </p:cNvSpPr>
          <p:nvPr>
            <p:ph type="sldNum" sz="quarter" idx="4"/>
          </p:nvPr>
        </p:nvSpPr>
        <p:spPr/>
        <p:txBody>
          <a:bodyPr/>
          <a:lstStyle/>
          <a:p>
            <a:fld id="{14A3106C-58CB-42DB-B4B7-C84BBDA5655D}" type="slidenum">
              <a:rPr lang="en-GB" smtClean="0"/>
              <a:pPr/>
              <a:t>12</a:t>
            </a:fld>
            <a:endParaRPr lang="en-GB" dirty="0"/>
          </a:p>
        </p:txBody>
      </p:sp>
      <p:sp>
        <p:nvSpPr>
          <p:cNvPr id="4" name="Title 3">
            <a:extLst>
              <a:ext uri="{FF2B5EF4-FFF2-40B4-BE49-F238E27FC236}">
                <a16:creationId xmlns:a16="http://schemas.microsoft.com/office/drawing/2014/main" id="{C5B2B017-A952-43B8-916A-A3C71A4D1F46}"/>
              </a:ext>
            </a:extLst>
          </p:cNvPr>
          <p:cNvSpPr>
            <a:spLocks noGrp="1"/>
          </p:cNvSpPr>
          <p:nvPr>
            <p:ph type="title"/>
          </p:nvPr>
        </p:nvSpPr>
        <p:spPr/>
        <p:txBody>
          <a:bodyPr/>
          <a:lstStyle/>
          <a:p>
            <a:r>
              <a:rPr lang="en-US" dirty="0"/>
              <a:t>Running the ML algorithms</a:t>
            </a:r>
            <a:endParaRPr lang="en-SG"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F4DE351-D4B2-481F-80C9-8FE55C3D0F40}"/>
                  </a:ext>
                </a:extLst>
              </p:cNvPr>
              <p:cNvSpPr txBox="1"/>
              <p:nvPr/>
            </p:nvSpPr>
            <p:spPr>
              <a:xfrm>
                <a:off x="1415258" y="3304712"/>
                <a:ext cx="2873167" cy="1593962"/>
              </a:xfrm>
              <a:prstGeom prst="rect">
                <a:avLst/>
              </a:prstGeom>
              <a:noFill/>
            </p:spPr>
            <p:txBody>
              <a:bodyPr wrap="square">
                <a:spAutoFit/>
              </a:bodyPr>
              <a:lstStyle/>
              <a:p>
                <a:pPr marL="266700" lvl="1" indent="0">
                  <a:buNone/>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𝑀𝐴𝐸</m:t>
                      </m:r>
                      <m:r>
                        <a:rPr lang="en-SG" sz="1400" i="1" smtClean="0">
                          <a:latin typeface="Cambria Math" panose="02040503050406030204" pitchFamily="18" charset="0"/>
                        </a:rPr>
                        <m:t>=</m:t>
                      </m:r>
                      <m:f>
                        <m:fPr>
                          <m:ctrlPr>
                            <a:rPr lang="en-SG" sz="140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𝑛</m:t>
                          </m:r>
                        </m:den>
                      </m:f>
                      <m:nary>
                        <m:naryPr>
                          <m:chr m:val="∑"/>
                          <m:limLoc m:val="subSup"/>
                          <m:ctrlPr>
                            <a:rPr lang="en-SG" sz="1400" i="1" smtClean="0">
                              <a:latin typeface="Cambria Math" panose="02040503050406030204" pitchFamily="18" charset="0"/>
                            </a:rPr>
                          </m:ctrlPr>
                        </m:naryPr>
                        <m:sub>
                          <m:r>
                            <m:rPr>
                              <m:brk m:alnAt="25"/>
                            </m:rPr>
                            <a:rPr lang="en-US" sz="1400" b="0" i="1" smtClean="0">
                              <a:latin typeface="Cambria Math" panose="02040503050406030204" pitchFamily="18" charset="0"/>
                            </a:rPr>
                            <m:t>𝑖</m:t>
                          </m:r>
                          <m:r>
                            <a:rPr lang="en-US" sz="1400" b="0" i="1" smtClean="0">
                              <a:latin typeface="Cambria Math" panose="02040503050406030204" pitchFamily="18" charset="0"/>
                            </a:rPr>
                            <m:t>=1</m:t>
                          </m:r>
                        </m:sub>
                        <m:sup>
                          <m:r>
                            <a:rPr lang="en-US" sz="1400" b="0" i="1" smtClean="0">
                              <a:latin typeface="Cambria Math" panose="02040503050406030204" pitchFamily="18" charset="0"/>
                            </a:rPr>
                            <m:t>𝑛</m:t>
                          </m:r>
                        </m:sup>
                        <m:e>
                          <m:d>
                            <m:dPr>
                              <m:begChr m:val="|"/>
                              <m:endChr m:val="|"/>
                              <m:ctrlPr>
                                <a:rPr lang="en-SG" sz="1400" i="1" smtClean="0">
                                  <a:latin typeface="Cambria Math" panose="02040503050406030204" pitchFamily="18" charset="0"/>
                                </a:rPr>
                              </m:ctrlPr>
                            </m:dPr>
                            <m:e>
                              <m:sSub>
                                <m:sSubPr>
                                  <m:ctrlPr>
                                    <a:rPr lang="en-SG" sz="140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𝑖</m:t>
                                  </m:r>
                                </m:sub>
                              </m:sSub>
                            </m:e>
                          </m:d>
                        </m:e>
                      </m:nary>
                    </m:oMath>
                  </m:oMathPara>
                </a14:m>
                <a:endParaRPr lang="en-SG" sz="1400" dirty="0"/>
              </a:p>
              <a:p>
                <a:pPr marL="266700" lvl="1" indent="0">
                  <a:buNone/>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𝑀𝑆𝐸</m:t>
                      </m:r>
                      <m:r>
                        <a:rPr lang="en-SG" sz="1400" i="1" smtClean="0">
                          <a:latin typeface="Cambria Math" panose="02040503050406030204" pitchFamily="18" charset="0"/>
                        </a:rPr>
                        <m:t>=</m:t>
                      </m:r>
                      <m:f>
                        <m:fPr>
                          <m:ctrlPr>
                            <a:rPr lang="en-SG" sz="140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𝑛</m:t>
                          </m:r>
                        </m:den>
                      </m:f>
                      <m:nary>
                        <m:naryPr>
                          <m:chr m:val="∑"/>
                          <m:limLoc m:val="subSup"/>
                          <m:ctrlPr>
                            <a:rPr lang="en-SG" sz="1400" i="1" smtClean="0">
                              <a:latin typeface="Cambria Math" panose="02040503050406030204" pitchFamily="18" charset="0"/>
                            </a:rPr>
                          </m:ctrlPr>
                        </m:naryPr>
                        <m:sub>
                          <m:r>
                            <m:rPr>
                              <m:brk m:alnAt="25"/>
                            </m:rPr>
                            <a:rPr lang="en-US" sz="1400" b="0" i="1" smtClean="0">
                              <a:latin typeface="Cambria Math" panose="02040503050406030204" pitchFamily="18" charset="0"/>
                            </a:rPr>
                            <m:t>𝑖</m:t>
                          </m:r>
                          <m:r>
                            <a:rPr lang="en-US" sz="1400" b="0" i="1" smtClean="0">
                              <a:latin typeface="Cambria Math" panose="02040503050406030204" pitchFamily="18" charset="0"/>
                            </a:rPr>
                            <m:t>=1</m:t>
                          </m:r>
                        </m:sub>
                        <m:sup>
                          <m:r>
                            <a:rPr lang="en-US" sz="1400" b="0" i="1" smtClean="0">
                              <a:latin typeface="Cambria Math" panose="02040503050406030204" pitchFamily="18" charset="0"/>
                            </a:rPr>
                            <m:t>𝑛</m:t>
                          </m:r>
                        </m:sup>
                        <m:e>
                          <m:sSup>
                            <m:sSupPr>
                              <m:ctrlPr>
                                <a:rPr lang="en-US" sz="1400" b="0" i="1" smtClean="0">
                                  <a:latin typeface="Cambria Math" panose="02040503050406030204" pitchFamily="18" charset="0"/>
                                </a:rPr>
                              </m:ctrlPr>
                            </m:sSupPr>
                            <m:e>
                              <m:d>
                                <m:dPr>
                                  <m:ctrlPr>
                                    <a:rPr lang="en-US" sz="1400" i="1">
                                      <a:latin typeface="Cambria Math" panose="02040503050406030204" pitchFamily="18" charset="0"/>
                                    </a:rPr>
                                  </m:ctrlPr>
                                </m:dPr>
                                <m:e>
                                  <m:sSub>
                                    <m:sSubPr>
                                      <m:ctrlPr>
                                        <a:rPr lang="en-SG" sz="1400" i="1">
                                          <a:latin typeface="Cambria Math" panose="02040503050406030204" pitchFamily="18" charset="0"/>
                                        </a:rPr>
                                      </m:ctrlPr>
                                    </m:sSubPr>
                                    <m:e>
                                      <m:r>
                                        <a:rPr lang="en-US" sz="1400" i="1">
                                          <a:latin typeface="Cambria Math" panose="02040503050406030204" pitchFamily="18" charset="0"/>
                                        </a:rPr>
                                        <m:t>𝑦</m:t>
                                      </m:r>
                                    </m:e>
                                    <m:sub>
                                      <m:r>
                                        <a:rPr lang="en-US" sz="1400" i="1">
                                          <a:latin typeface="Cambria Math" panose="02040503050406030204" pitchFamily="18" charset="0"/>
                                        </a:rPr>
                                        <m:t>𝑖</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𝑖</m:t>
                                      </m:r>
                                    </m:sub>
                                  </m:sSub>
                                </m:e>
                              </m:d>
                            </m:e>
                            <m:sup>
                              <m:r>
                                <a:rPr lang="en-US" sz="1400" b="0" i="1" smtClean="0">
                                  <a:latin typeface="Cambria Math" panose="02040503050406030204" pitchFamily="18" charset="0"/>
                                </a:rPr>
                                <m:t>2</m:t>
                              </m:r>
                            </m:sup>
                          </m:sSup>
                        </m:e>
                      </m:nary>
                    </m:oMath>
                  </m:oMathPara>
                </a14:m>
                <a:endParaRPr lang="en-US" sz="1400" b="0" dirty="0"/>
              </a:p>
              <a:p>
                <a:pPr marL="266700" lvl="1" indent="0">
                  <a:buNone/>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𝑅𝑀𝑆𝐸</m:t>
                      </m:r>
                      <m:r>
                        <a:rPr lang="en-SG" sz="1400" i="1" smtClean="0">
                          <a:latin typeface="Cambria Math" panose="02040503050406030204" pitchFamily="18" charset="0"/>
                        </a:rPr>
                        <m:t>=</m:t>
                      </m:r>
                      <m:rad>
                        <m:radPr>
                          <m:degHide m:val="on"/>
                          <m:ctrlPr>
                            <a:rPr lang="en-SG" sz="1400" i="1" smtClean="0">
                              <a:latin typeface="Cambria Math" panose="02040503050406030204" pitchFamily="18" charset="0"/>
                            </a:rPr>
                          </m:ctrlPr>
                        </m:radPr>
                        <m:deg/>
                        <m:e>
                          <m:f>
                            <m:fPr>
                              <m:ctrlPr>
                                <a:rPr lang="en-SG" sz="1400" i="1">
                                  <a:latin typeface="Cambria Math" panose="02040503050406030204" pitchFamily="18" charset="0"/>
                                </a:rPr>
                              </m:ctrlPr>
                            </m:fPr>
                            <m:num>
                              <m:r>
                                <a:rPr lang="en-US" sz="1400" i="1">
                                  <a:latin typeface="Cambria Math" panose="02040503050406030204" pitchFamily="18" charset="0"/>
                                </a:rPr>
                                <m:t>1</m:t>
                              </m:r>
                            </m:num>
                            <m:den>
                              <m:r>
                                <a:rPr lang="en-US" sz="1400" i="1">
                                  <a:latin typeface="Cambria Math" panose="02040503050406030204" pitchFamily="18" charset="0"/>
                                </a:rPr>
                                <m:t>𝑛</m:t>
                              </m:r>
                            </m:den>
                          </m:f>
                          <m:nary>
                            <m:naryPr>
                              <m:chr m:val="∑"/>
                              <m:limLoc m:val="subSup"/>
                              <m:ctrlPr>
                                <a:rPr lang="en-SG" sz="1400" i="1">
                                  <a:latin typeface="Cambria Math" panose="02040503050406030204" pitchFamily="18" charset="0"/>
                                </a:rPr>
                              </m:ctrlPr>
                            </m:naryPr>
                            <m:sub>
                              <m:r>
                                <m:rPr>
                                  <m:brk m:alnAt="25"/>
                                </m:rPr>
                                <a:rPr lang="en-US" sz="1400" i="1">
                                  <a:latin typeface="Cambria Math" panose="02040503050406030204" pitchFamily="18" charset="0"/>
                                </a:rPr>
                                <m:t>𝑖</m:t>
                              </m:r>
                              <m:r>
                                <a:rPr lang="en-US" sz="1400" i="1">
                                  <a:latin typeface="Cambria Math" panose="02040503050406030204" pitchFamily="18" charset="0"/>
                                </a:rPr>
                                <m:t>=1</m:t>
                              </m:r>
                            </m:sub>
                            <m:sup>
                              <m:r>
                                <a:rPr lang="en-US" sz="1400" i="1">
                                  <a:latin typeface="Cambria Math" panose="02040503050406030204" pitchFamily="18" charset="0"/>
                                </a:rPr>
                                <m:t>𝑛</m:t>
                              </m:r>
                            </m:sup>
                            <m:e>
                              <m:sSup>
                                <m:sSupPr>
                                  <m:ctrlPr>
                                    <a:rPr lang="en-US" sz="1400" i="1">
                                      <a:latin typeface="Cambria Math" panose="02040503050406030204" pitchFamily="18" charset="0"/>
                                    </a:rPr>
                                  </m:ctrlPr>
                                </m:sSupPr>
                                <m:e>
                                  <m:d>
                                    <m:dPr>
                                      <m:ctrlPr>
                                        <a:rPr lang="en-US" sz="1400" i="1">
                                          <a:latin typeface="Cambria Math" panose="02040503050406030204" pitchFamily="18" charset="0"/>
                                        </a:rPr>
                                      </m:ctrlPr>
                                    </m:dPr>
                                    <m:e>
                                      <m:sSub>
                                        <m:sSubPr>
                                          <m:ctrlPr>
                                            <a:rPr lang="en-SG" sz="1400" i="1">
                                              <a:latin typeface="Cambria Math" panose="02040503050406030204" pitchFamily="18" charset="0"/>
                                            </a:rPr>
                                          </m:ctrlPr>
                                        </m:sSubPr>
                                        <m:e>
                                          <m:r>
                                            <a:rPr lang="en-US" sz="1400" i="1">
                                              <a:latin typeface="Cambria Math" panose="02040503050406030204" pitchFamily="18" charset="0"/>
                                            </a:rPr>
                                            <m:t>𝑦</m:t>
                                          </m:r>
                                        </m:e>
                                        <m:sub>
                                          <m:r>
                                            <a:rPr lang="en-US" sz="1400" i="1">
                                              <a:latin typeface="Cambria Math" panose="02040503050406030204" pitchFamily="18" charset="0"/>
                                            </a:rPr>
                                            <m:t>𝑖</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𝑖</m:t>
                                          </m:r>
                                        </m:sub>
                                      </m:sSub>
                                    </m:e>
                                  </m:d>
                                </m:e>
                                <m:sup>
                                  <m:r>
                                    <a:rPr lang="en-US" sz="1400" i="1">
                                      <a:latin typeface="Cambria Math" panose="02040503050406030204" pitchFamily="18" charset="0"/>
                                    </a:rPr>
                                    <m:t>2</m:t>
                                  </m:r>
                                </m:sup>
                              </m:sSup>
                            </m:e>
                          </m:nary>
                        </m:e>
                      </m:rad>
                    </m:oMath>
                  </m:oMathPara>
                </a14:m>
                <a:endParaRPr lang="en-SG" sz="1400" dirty="0"/>
              </a:p>
            </p:txBody>
          </p:sp>
        </mc:Choice>
        <mc:Fallback xmlns="">
          <p:sp>
            <p:nvSpPr>
              <p:cNvPr id="6" name="TextBox 5">
                <a:extLst>
                  <a:ext uri="{FF2B5EF4-FFF2-40B4-BE49-F238E27FC236}">
                    <a16:creationId xmlns:a16="http://schemas.microsoft.com/office/drawing/2014/main" id="{7F4DE351-D4B2-481F-80C9-8FE55C3D0F40}"/>
                  </a:ext>
                </a:extLst>
              </p:cNvPr>
              <p:cNvSpPr txBox="1">
                <a:spLocks noRot="1" noChangeAspect="1" noMove="1" noResize="1" noEditPoints="1" noAdjustHandles="1" noChangeArrowheads="1" noChangeShapeType="1" noTextEdit="1"/>
              </p:cNvSpPr>
              <p:nvPr/>
            </p:nvSpPr>
            <p:spPr>
              <a:xfrm>
                <a:off x="1415258" y="3304712"/>
                <a:ext cx="2873167" cy="1593962"/>
              </a:xfrm>
              <a:prstGeom prst="rect">
                <a:avLst/>
              </a:prstGeom>
              <a:blipFill>
                <a:blip r:embed="rId2"/>
                <a:stretch>
                  <a:fillRect t="-45420" b="-28626"/>
                </a:stretch>
              </a:blipFill>
            </p:spPr>
            <p:txBody>
              <a:bodyPr/>
              <a:lstStyle/>
              <a:p>
                <a:r>
                  <a:rPr lang="en-SG">
                    <a:noFill/>
                  </a:rPr>
                  <a:t> </a:t>
                </a:r>
              </a:p>
            </p:txBody>
          </p:sp>
        </mc:Fallback>
      </mc:AlternateContent>
      <p:sp>
        <p:nvSpPr>
          <p:cNvPr id="7" name="Content Placeholder 1">
            <a:extLst>
              <a:ext uri="{FF2B5EF4-FFF2-40B4-BE49-F238E27FC236}">
                <a16:creationId xmlns:a16="http://schemas.microsoft.com/office/drawing/2014/main" id="{6DB0C079-A9AF-4E53-B29A-78466B335A19}"/>
              </a:ext>
            </a:extLst>
          </p:cNvPr>
          <p:cNvSpPr txBox="1">
            <a:spLocks/>
          </p:cNvSpPr>
          <p:nvPr/>
        </p:nvSpPr>
        <p:spPr>
          <a:xfrm>
            <a:off x="4722919" y="3773157"/>
            <a:ext cx="3982365" cy="731070"/>
          </a:xfrm>
          <a:prstGeom prst="rect">
            <a:avLst/>
          </a:prstGeom>
        </p:spPr>
        <p:txBody>
          <a:bodyPr>
            <a:normAutofit/>
          </a:bodyPr>
          <a:lstStyle>
            <a:lvl1pPr marL="266700" indent="-266700" algn="l" defTabSz="685800" rtl="0" eaLnBrk="1" latinLnBrk="0" hangingPunct="1">
              <a:lnSpc>
                <a:spcPct val="100000"/>
              </a:lnSpc>
              <a:spcBef>
                <a:spcPts val="1100"/>
              </a:spcBef>
              <a:buClr>
                <a:schemeClr val="bg2"/>
              </a:buClr>
              <a:buSzPct val="120000"/>
              <a:buFont typeface="Verdana" panose="020B0604030504040204" pitchFamily="34" charset="0"/>
              <a:buChar char="●"/>
              <a:defRPr sz="1600" b="0" kern="1200">
                <a:solidFill>
                  <a:schemeClr val="tx1">
                    <a:lumMod val="85000"/>
                    <a:lumOff val="15000"/>
                  </a:schemeClr>
                </a:solidFill>
                <a:latin typeface="+mn-lt"/>
                <a:ea typeface="Verdana" panose="020B0604030504040204" pitchFamily="34" charset="0"/>
                <a:cs typeface="+mn-cs"/>
              </a:defRPr>
            </a:lvl1pPr>
            <a:lvl2pPr marL="446088" indent="-179388" algn="l" defTabSz="685800" rtl="0" eaLnBrk="1" latinLnBrk="0" hangingPunct="1">
              <a:lnSpc>
                <a:spcPct val="95000"/>
              </a:lnSpc>
              <a:spcBef>
                <a:spcPts val="500"/>
              </a:spcBef>
              <a:buClr>
                <a:schemeClr val="bg2"/>
              </a:buClr>
              <a:buSzPct val="100000"/>
              <a:buFont typeface="Arial" panose="020B0604020202020204" pitchFamily="34" charset="0"/>
              <a:buChar char="•"/>
              <a:defRPr sz="1400" kern="1200">
                <a:solidFill>
                  <a:schemeClr val="tx1">
                    <a:lumMod val="65000"/>
                    <a:lumOff val="35000"/>
                  </a:schemeClr>
                </a:solidFill>
                <a:latin typeface="+mn-lt"/>
                <a:ea typeface="Verdana" panose="020B0604030504040204" pitchFamily="34" charset="0"/>
                <a:cs typeface="+mn-cs"/>
              </a:defRPr>
            </a:lvl2pPr>
            <a:lvl3pPr marL="857250" indent="-171450" algn="l" defTabSz="685800" rtl="0" eaLnBrk="1" latinLnBrk="0" hangingPunct="1">
              <a:lnSpc>
                <a:spcPct val="95000"/>
              </a:lnSpc>
              <a:spcBef>
                <a:spcPts val="500"/>
              </a:spcBef>
              <a:buClr>
                <a:schemeClr val="bg2"/>
              </a:buClr>
              <a:buSzPct val="100000"/>
              <a:buFont typeface="Arial" panose="020B0604020202020204" pitchFamily="34" charset="0"/>
              <a:buChar char="•"/>
              <a:defRPr sz="1200" kern="1200">
                <a:solidFill>
                  <a:schemeClr val="tx1">
                    <a:lumMod val="65000"/>
                    <a:lumOff val="35000"/>
                  </a:schemeClr>
                </a:solidFill>
                <a:latin typeface="+mn-lt"/>
                <a:ea typeface="Verdana" panose="020B0604030504040204" pitchFamily="34" charset="0"/>
                <a:cs typeface="+mn-cs"/>
              </a:defRPr>
            </a:lvl3pPr>
            <a:lvl4pPr marL="1200150" indent="-171450" algn="l" defTabSz="685800" rtl="0" eaLnBrk="1" latinLnBrk="0" hangingPunct="1">
              <a:lnSpc>
                <a:spcPct val="95000"/>
              </a:lnSpc>
              <a:spcBef>
                <a:spcPts val="500"/>
              </a:spcBef>
              <a:buClr>
                <a:schemeClr val="bg2"/>
              </a:buClr>
              <a:buSzPct val="100000"/>
              <a:buFont typeface="Arial" panose="020B0604020202020204" pitchFamily="34" charset="0"/>
              <a:buChar char="•"/>
              <a:defRPr sz="1200" kern="1200">
                <a:solidFill>
                  <a:schemeClr val="tx1">
                    <a:lumMod val="65000"/>
                    <a:lumOff val="35000"/>
                  </a:schemeClr>
                </a:solidFill>
                <a:latin typeface="+mn-lt"/>
                <a:ea typeface="Verdana" panose="020B0604030504040204" pitchFamily="34" charset="0"/>
                <a:cs typeface="+mn-cs"/>
              </a:defRPr>
            </a:lvl4pPr>
            <a:lvl5pPr marL="1543050" indent="-171450" algn="l" defTabSz="685800" rtl="0" eaLnBrk="1" latinLnBrk="0" hangingPunct="1">
              <a:lnSpc>
                <a:spcPct val="95000"/>
              </a:lnSpc>
              <a:spcBef>
                <a:spcPts val="500"/>
              </a:spcBef>
              <a:buClr>
                <a:schemeClr val="bg2"/>
              </a:buClr>
              <a:buSzPct val="100000"/>
              <a:buFont typeface="Arial" panose="020B0604020202020204" pitchFamily="34" charset="0"/>
              <a:buChar char="•"/>
              <a:defRPr sz="1200" kern="1200">
                <a:solidFill>
                  <a:schemeClr val="tx1">
                    <a:lumMod val="65000"/>
                    <a:lumOff val="35000"/>
                  </a:schemeClr>
                </a:solidFill>
                <a:latin typeface="+mn-lt"/>
                <a:ea typeface="Verdana" panose="020B0604030504040204" pitchFamily="34" charset="0"/>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66700" lvl="1" indent="0">
              <a:buFont typeface="Arial" panose="020B0604020202020204" pitchFamily="34" charset="0"/>
              <a:buNone/>
            </a:pPr>
            <a:r>
              <a:rPr lang="en-US" dirty="0"/>
              <a:t>Where </a:t>
            </a:r>
            <a:r>
              <a:rPr lang="en-US" dirty="0" err="1"/>
              <a:t>y</a:t>
            </a:r>
            <a:r>
              <a:rPr lang="en-US" baseline="-25000" dirty="0" err="1"/>
              <a:t>i</a:t>
            </a:r>
            <a:r>
              <a:rPr lang="en-US" dirty="0"/>
              <a:t> is the prediction, x</a:t>
            </a:r>
            <a:r>
              <a:rPr lang="en-US" baseline="-25000" dirty="0"/>
              <a:t>i</a:t>
            </a:r>
            <a:r>
              <a:rPr lang="en-US" dirty="0"/>
              <a:t> is the true value and n is the total number of data points.</a:t>
            </a:r>
            <a:endParaRPr lang="en-SG" dirty="0"/>
          </a:p>
        </p:txBody>
      </p:sp>
      <p:sp>
        <p:nvSpPr>
          <p:cNvPr id="8" name="Content Placeholder 1">
            <a:extLst>
              <a:ext uri="{FF2B5EF4-FFF2-40B4-BE49-F238E27FC236}">
                <a16:creationId xmlns:a16="http://schemas.microsoft.com/office/drawing/2014/main" id="{946FCFC0-73E9-4B8A-93F1-E05C1A283F4A}"/>
              </a:ext>
            </a:extLst>
          </p:cNvPr>
          <p:cNvSpPr txBox="1">
            <a:spLocks/>
          </p:cNvSpPr>
          <p:nvPr/>
        </p:nvSpPr>
        <p:spPr>
          <a:xfrm>
            <a:off x="342082" y="4961245"/>
            <a:ext cx="8363203" cy="546279"/>
          </a:xfrm>
          <a:prstGeom prst="rect">
            <a:avLst/>
          </a:prstGeom>
        </p:spPr>
        <p:txBody>
          <a:bodyPr>
            <a:normAutofit lnSpcReduction="10000"/>
          </a:bodyPr>
          <a:lstStyle>
            <a:lvl1pPr marL="266700" indent="-266700" algn="l" defTabSz="685800" rtl="0" eaLnBrk="1" latinLnBrk="0" hangingPunct="1">
              <a:lnSpc>
                <a:spcPct val="100000"/>
              </a:lnSpc>
              <a:spcBef>
                <a:spcPts val="1100"/>
              </a:spcBef>
              <a:buClr>
                <a:schemeClr val="bg2"/>
              </a:buClr>
              <a:buSzPct val="120000"/>
              <a:buFont typeface="Verdana" panose="020B0604030504040204" pitchFamily="34" charset="0"/>
              <a:buChar char="●"/>
              <a:defRPr sz="1600" b="0" kern="1200">
                <a:solidFill>
                  <a:schemeClr val="tx1">
                    <a:lumMod val="85000"/>
                    <a:lumOff val="15000"/>
                  </a:schemeClr>
                </a:solidFill>
                <a:latin typeface="+mn-lt"/>
                <a:ea typeface="Verdana" panose="020B0604030504040204" pitchFamily="34" charset="0"/>
                <a:cs typeface="+mn-cs"/>
              </a:defRPr>
            </a:lvl1pPr>
            <a:lvl2pPr marL="446088" indent="-179388" algn="l" defTabSz="685800" rtl="0" eaLnBrk="1" latinLnBrk="0" hangingPunct="1">
              <a:lnSpc>
                <a:spcPct val="95000"/>
              </a:lnSpc>
              <a:spcBef>
                <a:spcPts val="500"/>
              </a:spcBef>
              <a:buClr>
                <a:schemeClr val="bg2"/>
              </a:buClr>
              <a:buSzPct val="100000"/>
              <a:buFont typeface="Arial" panose="020B0604020202020204" pitchFamily="34" charset="0"/>
              <a:buChar char="•"/>
              <a:defRPr sz="1400" kern="1200">
                <a:solidFill>
                  <a:schemeClr val="tx1">
                    <a:lumMod val="65000"/>
                    <a:lumOff val="35000"/>
                  </a:schemeClr>
                </a:solidFill>
                <a:latin typeface="+mn-lt"/>
                <a:ea typeface="Verdana" panose="020B0604030504040204" pitchFamily="34" charset="0"/>
                <a:cs typeface="+mn-cs"/>
              </a:defRPr>
            </a:lvl2pPr>
            <a:lvl3pPr marL="857250" indent="-171450" algn="l" defTabSz="685800" rtl="0" eaLnBrk="1" latinLnBrk="0" hangingPunct="1">
              <a:lnSpc>
                <a:spcPct val="95000"/>
              </a:lnSpc>
              <a:spcBef>
                <a:spcPts val="500"/>
              </a:spcBef>
              <a:buClr>
                <a:schemeClr val="bg2"/>
              </a:buClr>
              <a:buSzPct val="100000"/>
              <a:buFont typeface="Arial" panose="020B0604020202020204" pitchFamily="34" charset="0"/>
              <a:buChar char="•"/>
              <a:defRPr sz="1200" kern="1200">
                <a:solidFill>
                  <a:schemeClr val="tx1">
                    <a:lumMod val="65000"/>
                    <a:lumOff val="35000"/>
                  </a:schemeClr>
                </a:solidFill>
                <a:latin typeface="+mn-lt"/>
                <a:ea typeface="Verdana" panose="020B0604030504040204" pitchFamily="34" charset="0"/>
                <a:cs typeface="+mn-cs"/>
              </a:defRPr>
            </a:lvl3pPr>
            <a:lvl4pPr marL="1200150" indent="-171450" algn="l" defTabSz="685800" rtl="0" eaLnBrk="1" latinLnBrk="0" hangingPunct="1">
              <a:lnSpc>
                <a:spcPct val="95000"/>
              </a:lnSpc>
              <a:spcBef>
                <a:spcPts val="500"/>
              </a:spcBef>
              <a:buClr>
                <a:schemeClr val="bg2"/>
              </a:buClr>
              <a:buSzPct val="100000"/>
              <a:buFont typeface="Arial" panose="020B0604020202020204" pitchFamily="34" charset="0"/>
              <a:buChar char="•"/>
              <a:defRPr sz="1200" kern="1200">
                <a:solidFill>
                  <a:schemeClr val="tx1">
                    <a:lumMod val="65000"/>
                    <a:lumOff val="35000"/>
                  </a:schemeClr>
                </a:solidFill>
                <a:latin typeface="+mn-lt"/>
                <a:ea typeface="Verdana" panose="020B0604030504040204" pitchFamily="34" charset="0"/>
                <a:cs typeface="+mn-cs"/>
              </a:defRPr>
            </a:lvl4pPr>
            <a:lvl5pPr marL="1543050" indent="-171450" algn="l" defTabSz="685800" rtl="0" eaLnBrk="1" latinLnBrk="0" hangingPunct="1">
              <a:lnSpc>
                <a:spcPct val="95000"/>
              </a:lnSpc>
              <a:spcBef>
                <a:spcPts val="500"/>
              </a:spcBef>
              <a:buClr>
                <a:schemeClr val="bg2"/>
              </a:buClr>
              <a:buSzPct val="100000"/>
              <a:buFont typeface="Arial" panose="020B0604020202020204" pitchFamily="34" charset="0"/>
              <a:buChar char="•"/>
              <a:defRPr sz="1200" kern="1200">
                <a:solidFill>
                  <a:schemeClr val="tx1">
                    <a:lumMod val="65000"/>
                    <a:lumOff val="35000"/>
                  </a:schemeClr>
                </a:solidFill>
                <a:latin typeface="+mn-lt"/>
                <a:ea typeface="Verdana" panose="020B0604030504040204" pitchFamily="34" charset="0"/>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The best 3 approaches are the Category Boosting (</a:t>
            </a:r>
            <a:r>
              <a:rPr lang="en-US" dirty="0" err="1"/>
              <a:t>CatBoost</a:t>
            </a:r>
            <a:r>
              <a:rPr lang="en-US" dirty="0"/>
              <a:t>), the Random Forest (RFR) and the Gradient Boosting Regressor (GBR).</a:t>
            </a:r>
            <a:endParaRPr lang="en-SG" dirty="0"/>
          </a:p>
        </p:txBody>
      </p:sp>
      <p:sp>
        <p:nvSpPr>
          <p:cNvPr id="9" name="Right Brace 8">
            <a:extLst>
              <a:ext uri="{FF2B5EF4-FFF2-40B4-BE49-F238E27FC236}">
                <a16:creationId xmlns:a16="http://schemas.microsoft.com/office/drawing/2014/main" id="{BCB5145B-3CEB-4511-BB9D-38D4D4223C6A}"/>
              </a:ext>
            </a:extLst>
          </p:cNvPr>
          <p:cNvSpPr/>
          <p:nvPr/>
        </p:nvSpPr>
        <p:spPr>
          <a:xfrm>
            <a:off x="4288425" y="3390468"/>
            <a:ext cx="470516" cy="1491449"/>
          </a:xfrm>
          <a:prstGeom prst="rightBrace">
            <a:avLst/>
          </a:prstGeom>
          <a:ln w="9525">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graphicFrame>
        <p:nvGraphicFramePr>
          <p:cNvPr id="11" name="Table 10">
            <a:extLst>
              <a:ext uri="{FF2B5EF4-FFF2-40B4-BE49-F238E27FC236}">
                <a16:creationId xmlns:a16="http://schemas.microsoft.com/office/drawing/2014/main" id="{661F5442-5F0A-49C8-82DA-E45E867F489A}"/>
              </a:ext>
            </a:extLst>
          </p:cNvPr>
          <p:cNvGraphicFramePr>
            <a:graphicFrameLocks noGrp="1"/>
          </p:cNvGraphicFramePr>
          <p:nvPr>
            <p:extLst>
              <p:ext uri="{D42A27DB-BD31-4B8C-83A1-F6EECF244321}">
                <p14:modId xmlns:p14="http://schemas.microsoft.com/office/powerpoint/2010/main" val="4088833555"/>
              </p:ext>
            </p:extLst>
          </p:nvPr>
        </p:nvGraphicFramePr>
        <p:xfrm>
          <a:off x="2332977" y="5568866"/>
          <a:ext cx="4495800" cy="933450"/>
        </p:xfrm>
        <a:graphic>
          <a:graphicData uri="http://schemas.openxmlformats.org/drawingml/2006/table">
            <a:tbl>
              <a:tblPr/>
              <a:tblGrid>
                <a:gridCol w="1902313">
                  <a:extLst>
                    <a:ext uri="{9D8B030D-6E8A-4147-A177-3AD203B41FA5}">
                      <a16:colId xmlns:a16="http://schemas.microsoft.com/office/drawing/2014/main" val="634570638"/>
                    </a:ext>
                  </a:extLst>
                </a:gridCol>
                <a:gridCol w="976521">
                  <a:extLst>
                    <a:ext uri="{9D8B030D-6E8A-4147-A177-3AD203B41FA5}">
                      <a16:colId xmlns:a16="http://schemas.microsoft.com/office/drawing/2014/main" val="3920265760"/>
                    </a:ext>
                  </a:extLst>
                </a:gridCol>
                <a:gridCol w="637275">
                  <a:extLst>
                    <a:ext uri="{9D8B030D-6E8A-4147-A177-3AD203B41FA5}">
                      <a16:colId xmlns:a16="http://schemas.microsoft.com/office/drawing/2014/main" val="1901852851"/>
                    </a:ext>
                  </a:extLst>
                </a:gridCol>
                <a:gridCol w="979691">
                  <a:extLst>
                    <a:ext uri="{9D8B030D-6E8A-4147-A177-3AD203B41FA5}">
                      <a16:colId xmlns:a16="http://schemas.microsoft.com/office/drawing/2014/main" val="2572935588"/>
                    </a:ext>
                  </a:extLst>
                </a:gridCol>
              </a:tblGrid>
              <a:tr h="361950">
                <a:tc>
                  <a:txBody>
                    <a:bodyPr/>
                    <a:lstStyle/>
                    <a:p>
                      <a:pPr algn="ctr" fontAlgn="ctr"/>
                      <a:r>
                        <a:rPr lang="en-SG" sz="1100" b="0" i="0" u="none" strike="noStrike" dirty="0">
                          <a:solidFill>
                            <a:srgbClr val="FFFFFF"/>
                          </a:solidFill>
                          <a:effectLst/>
                          <a:latin typeface="Arial" panose="020B0604020202020204" pitchFamily="34" charset="0"/>
                        </a:rPr>
                        <a:t>Model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1B6967"/>
                    </a:solidFill>
                  </a:tcPr>
                </a:tc>
                <a:tc>
                  <a:txBody>
                    <a:bodyPr/>
                    <a:lstStyle/>
                    <a:p>
                      <a:pPr algn="ctr" fontAlgn="ctr"/>
                      <a:r>
                        <a:rPr lang="en-SG" sz="1100" b="0" i="0" u="none" strike="noStrike">
                          <a:solidFill>
                            <a:srgbClr val="FFFFFF"/>
                          </a:solidFill>
                          <a:effectLst/>
                          <a:latin typeface="Arial" panose="020B0604020202020204" pitchFamily="34" charset="0"/>
                        </a:rPr>
                        <a:t>MAE</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1B6967"/>
                    </a:solidFill>
                  </a:tcPr>
                </a:tc>
                <a:tc>
                  <a:txBody>
                    <a:bodyPr/>
                    <a:lstStyle/>
                    <a:p>
                      <a:pPr algn="ctr" fontAlgn="ctr"/>
                      <a:r>
                        <a:rPr lang="en-SG" sz="1100" b="0" i="0" u="none" strike="noStrike">
                          <a:solidFill>
                            <a:srgbClr val="FFFFFF"/>
                          </a:solidFill>
                          <a:effectLst/>
                          <a:latin typeface="Arial" panose="020B0604020202020204" pitchFamily="34" charset="0"/>
                        </a:rPr>
                        <a:t>MSE</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1B6967"/>
                    </a:solidFill>
                  </a:tcPr>
                </a:tc>
                <a:tc>
                  <a:txBody>
                    <a:bodyPr/>
                    <a:lstStyle/>
                    <a:p>
                      <a:pPr algn="ctr" fontAlgn="ctr"/>
                      <a:r>
                        <a:rPr lang="en-SG" sz="1100" b="0" i="0" u="none" strike="noStrike">
                          <a:solidFill>
                            <a:srgbClr val="FFFFFF"/>
                          </a:solidFill>
                          <a:effectLst/>
                          <a:latin typeface="Arial" panose="020B0604020202020204" pitchFamily="34" charset="0"/>
                        </a:rPr>
                        <a:t>RMSE</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1B6967"/>
                    </a:solidFill>
                  </a:tcPr>
                </a:tc>
                <a:extLst>
                  <a:ext uri="{0D108BD9-81ED-4DB2-BD59-A6C34878D82A}">
                    <a16:rowId xmlns:a16="http://schemas.microsoft.com/office/drawing/2014/main" val="2293357001"/>
                  </a:ext>
                </a:extLst>
              </a:tr>
              <a:tr h="190500">
                <a:tc>
                  <a:txBody>
                    <a:bodyPr/>
                    <a:lstStyle/>
                    <a:p>
                      <a:pPr algn="l" fontAlgn="ctr"/>
                      <a:r>
                        <a:rPr lang="en-SG" sz="1100" b="0" i="0" u="none" strike="noStrike">
                          <a:solidFill>
                            <a:srgbClr val="404040"/>
                          </a:solidFill>
                          <a:effectLst/>
                          <a:latin typeface="Arial" panose="020B0604020202020204" pitchFamily="34" charset="0"/>
                        </a:rPr>
                        <a:t>CatBoost Regressor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5F5F5"/>
                    </a:solidFill>
                  </a:tcPr>
                </a:tc>
                <a:tc>
                  <a:txBody>
                    <a:bodyPr/>
                    <a:lstStyle/>
                    <a:p>
                      <a:pPr algn="ctr" fontAlgn="ctr"/>
                      <a:r>
                        <a:rPr lang="en-SG" sz="1100" b="0" i="0" u="none" strike="noStrike">
                          <a:solidFill>
                            <a:srgbClr val="404040"/>
                          </a:solidFill>
                          <a:effectLst/>
                          <a:latin typeface="Arial" panose="020B0604020202020204" pitchFamily="34" charset="0"/>
                        </a:rPr>
                        <a:t>8.87</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00"/>
                    </a:solidFill>
                  </a:tcPr>
                </a:tc>
                <a:tc>
                  <a:txBody>
                    <a:bodyPr/>
                    <a:lstStyle/>
                    <a:p>
                      <a:pPr algn="ctr" fontAlgn="ctr"/>
                      <a:r>
                        <a:rPr lang="en-SG" sz="1100" b="0" i="0" u="none" strike="noStrike">
                          <a:solidFill>
                            <a:srgbClr val="404040"/>
                          </a:solidFill>
                          <a:effectLst/>
                          <a:latin typeface="Arial" panose="020B0604020202020204" pitchFamily="34" charset="0"/>
                        </a:rPr>
                        <a:t>125.04</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00"/>
                    </a:solidFill>
                  </a:tcPr>
                </a:tc>
                <a:tc>
                  <a:txBody>
                    <a:bodyPr/>
                    <a:lstStyle/>
                    <a:p>
                      <a:pPr algn="ctr" fontAlgn="ctr"/>
                      <a:r>
                        <a:rPr lang="en-SG" sz="1100" b="0" i="0" u="none" strike="noStrike">
                          <a:solidFill>
                            <a:srgbClr val="404040"/>
                          </a:solidFill>
                          <a:effectLst/>
                          <a:latin typeface="Arial" panose="020B0604020202020204" pitchFamily="34" charset="0"/>
                        </a:rPr>
                        <a:t>11.15</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00"/>
                    </a:solidFill>
                  </a:tcPr>
                </a:tc>
                <a:extLst>
                  <a:ext uri="{0D108BD9-81ED-4DB2-BD59-A6C34878D82A}">
                    <a16:rowId xmlns:a16="http://schemas.microsoft.com/office/drawing/2014/main" val="3005932197"/>
                  </a:ext>
                </a:extLst>
              </a:tr>
              <a:tr h="190500">
                <a:tc>
                  <a:txBody>
                    <a:bodyPr/>
                    <a:lstStyle/>
                    <a:p>
                      <a:pPr algn="l" fontAlgn="ctr"/>
                      <a:r>
                        <a:rPr lang="en-SG" sz="1100" b="0" i="0" u="none" strike="noStrike">
                          <a:solidFill>
                            <a:srgbClr val="404040"/>
                          </a:solidFill>
                          <a:effectLst/>
                          <a:latin typeface="Arial" panose="020B0604020202020204" pitchFamily="34" charset="0"/>
                        </a:rPr>
                        <a:t>Random Forest Regressor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SG" sz="1100" b="0" i="0" u="none" strike="noStrike">
                          <a:solidFill>
                            <a:srgbClr val="404040"/>
                          </a:solidFill>
                          <a:effectLst/>
                          <a:latin typeface="Arial" panose="020B0604020202020204" pitchFamily="34" charset="0"/>
                        </a:rPr>
                        <a:t>9.39</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SG" sz="1100" b="0" i="0" u="none" strike="noStrike">
                          <a:solidFill>
                            <a:srgbClr val="404040"/>
                          </a:solidFill>
                          <a:effectLst/>
                          <a:latin typeface="Arial" panose="020B0604020202020204" pitchFamily="34" charset="0"/>
                        </a:rPr>
                        <a:t>135.10</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SG" sz="1100" b="0" i="0" u="none" strike="noStrike">
                          <a:solidFill>
                            <a:srgbClr val="404040"/>
                          </a:solidFill>
                          <a:effectLst/>
                          <a:latin typeface="Arial" panose="020B0604020202020204" pitchFamily="34" charset="0"/>
                        </a:rPr>
                        <a:t>11.61</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extLst>
                  <a:ext uri="{0D108BD9-81ED-4DB2-BD59-A6C34878D82A}">
                    <a16:rowId xmlns:a16="http://schemas.microsoft.com/office/drawing/2014/main" val="2504349036"/>
                  </a:ext>
                </a:extLst>
              </a:tr>
              <a:tr h="190500">
                <a:tc>
                  <a:txBody>
                    <a:bodyPr/>
                    <a:lstStyle/>
                    <a:p>
                      <a:pPr algn="l" fontAlgn="ctr"/>
                      <a:r>
                        <a:rPr lang="en-SG" sz="1100" b="0" i="0" u="none" strike="noStrike" dirty="0">
                          <a:solidFill>
                            <a:srgbClr val="404040"/>
                          </a:solidFill>
                          <a:effectLst/>
                          <a:latin typeface="Arial" panose="020B0604020202020204" pitchFamily="34" charset="0"/>
                        </a:rPr>
                        <a:t>Gradient Boosting Regressor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SG" sz="1100" b="0" i="0" u="none" strike="noStrike">
                          <a:solidFill>
                            <a:srgbClr val="404040"/>
                          </a:solidFill>
                          <a:effectLst/>
                          <a:latin typeface="Arial" panose="020B0604020202020204" pitchFamily="34" charset="0"/>
                        </a:rPr>
                        <a:t>9.66</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SG" sz="1100" b="0" i="0" u="none" strike="noStrike">
                          <a:solidFill>
                            <a:srgbClr val="404040"/>
                          </a:solidFill>
                          <a:effectLst/>
                          <a:latin typeface="Arial" panose="020B0604020202020204" pitchFamily="34" charset="0"/>
                        </a:rPr>
                        <a:t>141.37</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SG" sz="1100" b="0" i="0" u="none" strike="noStrike" dirty="0">
                          <a:solidFill>
                            <a:srgbClr val="404040"/>
                          </a:solidFill>
                          <a:effectLst/>
                          <a:latin typeface="Arial" panose="020B0604020202020204" pitchFamily="34" charset="0"/>
                        </a:rPr>
                        <a:t>11.87</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706491"/>
                  </a:ext>
                </a:extLst>
              </a:tr>
            </a:tbl>
          </a:graphicData>
        </a:graphic>
      </p:graphicFrame>
    </p:spTree>
    <p:extLst>
      <p:ext uri="{BB962C8B-B14F-4D97-AF65-F5344CB8AC3E}">
        <p14:creationId xmlns:p14="http://schemas.microsoft.com/office/powerpoint/2010/main" val="779222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8F6787B4-44C1-400B-ACC5-BE4D3761544E}"/>
              </a:ext>
            </a:extLst>
          </p:cNvPr>
          <p:cNvSpPr>
            <a:spLocks noGrp="1"/>
          </p:cNvSpPr>
          <p:nvPr>
            <p:ph idx="1"/>
          </p:nvPr>
        </p:nvSpPr>
        <p:spPr>
          <a:xfrm>
            <a:off x="349456" y="887767"/>
            <a:ext cx="4453363" cy="5482954"/>
          </a:xfrm>
        </p:spPr>
        <p:txBody>
          <a:bodyPr>
            <a:normAutofit lnSpcReduction="10000"/>
          </a:bodyPr>
          <a:lstStyle/>
          <a:p>
            <a:r>
              <a:rPr lang="en-US" dirty="0"/>
              <a:t>Fundamentally, all 3 algorithms are linked to decision trees</a:t>
            </a:r>
          </a:p>
          <a:p>
            <a:pPr lvl="1"/>
            <a:r>
              <a:rPr lang="en-US" dirty="0"/>
              <a:t>Decision trees can overfit, which is why it is necessary to either stop at a certain level or stop once the nodes reach a certain size (Stopping criteria). Alternatively, one can delete nodes  (pruning). </a:t>
            </a:r>
          </a:p>
          <a:p>
            <a:pPr lvl="1"/>
            <a:r>
              <a:rPr lang="en-US" dirty="0"/>
              <a:t>The best method however is known as an “ensemble average” i.e., data set is split into numerous small sets (bootstrapping), a decision tree is created for each, giving N learned models (X</a:t>
            </a:r>
            <a:r>
              <a:rPr lang="en-US" baseline="-25000" dirty="0"/>
              <a:t>L</a:t>
            </a:r>
            <a:r>
              <a:rPr lang="en-US" dirty="0"/>
              <a:t>), which can than be combined to give an improved model that is robust to overfitting and outliers. </a:t>
            </a:r>
          </a:p>
          <a:p>
            <a:pPr lvl="1"/>
            <a:endParaRPr lang="en-US" dirty="0"/>
          </a:p>
          <a:p>
            <a:pPr lvl="1"/>
            <a:endParaRPr lang="en-US" dirty="0"/>
          </a:p>
          <a:p>
            <a:pPr lvl="1"/>
            <a:endParaRPr lang="en-US" dirty="0"/>
          </a:p>
          <a:p>
            <a:pPr lvl="1"/>
            <a:endParaRPr lang="en-US" dirty="0"/>
          </a:p>
          <a:p>
            <a:pPr lvl="1"/>
            <a:r>
              <a:rPr lang="en-US" dirty="0" err="1"/>
              <a:t>CatBoost</a:t>
            </a:r>
            <a:r>
              <a:rPr lang="en-US" dirty="0"/>
              <a:t>: Able to handle categorical as well as numeric data. Does this without requiring the conversion of categorical to dummy variables</a:t>
            </a:r>
          </a:p>
          <a:p>
            <a:pPr lvl="1"/>
            <a:r>
              <a:rPr lang="en-US" dirty="0"/>
              <a:t>RFR: Insensitive to outliers, works on large number of variables, hard to overfit, requires a lot of CPU memory.</a:t>
            </a:r>
            <a:endParaRPr lang="en-SG" dirty="0"/>
          </a:p>
        </p:txBody>
      </p:sp>
      <p:sp>
        <p:nvSpPr>
          <p:cNvPr id="3" name="Slide Number Placeholder 2">
            <a:extLst>
              <a:ext uri="{FF2B5EF4-FFF2-40B4-BE49-F238E27FC236}">
                <a16:creationId xmlns:a16="http://schemas.microsoft.com/office/drawing/2014/main" id="{F789C179-FD24-4728-B4BB-597CBCCF914F}"/>
              </a:ext>
            </a:extLst>
          </p:cNvPr>
          <p:cNvSpPr>
            <a:spLocks noGrp="1"/>
          </p:cNvSpPr>
          <p:nvPr>
            <p:ph type="sldNum" sz="quarter" idx="4"/>
          </p:nvPr>
        </p:nvSpPr>
        <p:spPr>
          <a:prstGeom prst="ellipse">
            <a:avLst/>
          </a:prstGeom>
        </p:spPr>
        <p:txBody>
          <a:bodyPr/>
          <a:lstStyle/>
          <a:p>
            <a:fld id="{14A3106C-58CB-42DB-B4B7-C84BBDA5655D}" type="slidenum">
              <a:rPr lang="en-GB" smtClean="0"/>
              <a:pPr/>
              <a:t>13</a:t>
            </a:fld>
            <a:endParaRPr lang="en-GB" dirty="0"/>
          </a:p>
        </p:txBody>
      </p:sp>
      <p:sp>
        <p:nvSpPr>
          <p:cNvPr id="4" name="Title 3">
            <a:extLst>
              <a:ext uri="{FF2B5EF4-FFF2-40B4-BE49-F238E27FC236}">
                <a16:creationId xmlns:a16="http://schemas.microsoft.com/office/drawing/2014/main" id="{9EF75390-B8A4-4237-A470-5690B21431AC}"/>
              </a:ext>
            </a:extLst>
          </p:cNvPr>
          <p:cNvSpPr>
            <a:spLocks noGrp="1"/>
          </p:cNvSpPr>
          <p:nvPr>
            <p:ph type="title"/>
          </p:nvPr>
        </p:nvSpPr>
        <p:spPr/>
        <p:txBody>
          <a:bodyPr/>
          <a:lstStyle/>
          <a:p>
            <a:r>
              <a:rPr lang="en-US" dirty="0"/>
              <a:t>Differences in Algorithms</a:t>
            </a:r>
            <a:endParaRPr lang="en-SG" dirty="0"/>
          </a:p>
        </p:txBody>
      </p:sp>
      <p:pic>
        <p:nvPicPr>
          <p:cNvPr id="9" name="Picture 8">
            <a:extLst>
              <a:ext uri="{FF2B5EF4-FFF2-40B4-BE49-F238E27FC236}">
                <a16:creationId xmlns:a16="http://schemas.microsoft.com/office/drawing/2014/main" id="{A48ED887-57CB-427A-A501-58186A8066F9}"/>
              </a:ext>
            </a:extLst>
          </p:cNvPr>
          <p:cNvPicPr>
            <a:picLocks noChangeAspect="1"/>
          </p:cNvPicPr>
          <p:nvPr/>
        </p:nvPicPr>
        <p:blipFill>
          <a:blip r:embed="rId2"/>
          <a:stretch>
            <a:fillRect/>
          </a:stretch>
        </p:blipFill>
        <p:spPr>
          <a:xfrm>
            <a:off x="5015883" y="784109"/>
            <a:ext cx="3659309" cy="3254763"/>
          </a:xfrm>
          <a:prstGeom prst="rect">
            <a:avLst/>
          </a:prstGeom>
        </p:spPr>
      </p:pic>
      <p:sp>
        <p:nvSpPr>
          <p:cNvPr id="11" name="TextBox 10">
            <a:extLst>
              <a:ext uri="{FF2B5EF4-FFF2-40B4-BE49-F238E27FC236}">
                <a16:creationId xmlns:a16="http://schemas.microsoft.com/office/drawing/2014/main" id="{EBC74EEA-61F9-40AF-8BA5-D094F526BE85}"/>
              </a:ext>
            </a:extLst>
          </p:cNvPr>
          <p:cNvSpPr txBox="1"/>
          <p:nvPr/>
        </p:nvSpPr>
        <p:spPr>
          <a:xfrm>
            <a:off x="4985790" y="887767"/>
            <a:ext cx="914400" cy="718978"/>
          </a:xfrm>
          <a:prstGeom prst="rect">
            <a:avLst/>
          </a:prstGeom>
        </p:spPr>
        <p:txBody>
          <a:bodyPr wrap="none" rtlCol="0">
            <a:normAutofit/>
          </a:bodyPr>
          <a:lstStyle/>
          <a:p>
            <a:pPr algn="l"/>
            <a:r>
              <a:rPr lang="en-US" sz="1300" dirty="0">
                <a:solidFill>
                  <a:schemeClr val="tx1">
                    <a:lumMod val="75000"/>
                    <a:lumOff val="25000"/>
                  </a:schemeClr>
                </a:solidFill>
              </a:rPr>
              <a:t>Data Size D</a:t>
            </a:r>
          </a:p>
          <a:p>
            <a:pPr algn="l"/>
            <a:r>
              <a:rPr lang="en-US" sz="1300" dirty="0">
                <a:solidFill>
                  <a:schemeClr val="tx1">
                    <a:lumMod val="75000"/>
                    <a:lumOff val="25000"/>
                  </a:schemeClr>
                </a:solidFill>
              </a:rPr>
              <a:t>Level = 3</a:t>
            </a:r>
          </a:p>
          <a:p>
            <a:pPr algn="l"/>
            <a:r>
              <a:rPr lang="en-US" sz="1300" dirty="0">
                <a:solidFill>
                  <a:schemeClr val="tx1">
                    <a:lumMod val="75000"/>
                    <a:lumOff val="25000"/>
                  </a:schemeClr>
                </a:solidFill>
              </a:rPr>
              <a:t>Node = 2</a:t>
            </a:r>
            <a:endParaRPr lang="en-SG" sz="1300" dirty="0" err="1">
              <a:solidFill>
                <a:schemeClr val="tx1">
                  <a:lumMod val="75000"/>
                  <a:lumOff val="25000"/>
                </a:schemeClr>
              </a:solidFill>
            </a:endParaRPr>
          </a:p>
        </p:txBody>
      </p:sp>
      <p:pic>
        <p:nvPicPr>
          <p:cNvPr id="12" name="Picture 11">
            <a:extLst>
              <a:ext uri="{FF2B5EF4-FFF2-40B4-BE49-F238E27FC236}">
                <a16:creationId xmlns:a16="http://schemas.microsoft.com/office/drawing/2014/main" id="{2B0CEABA-A691-4362-8091-C9ABE1CE7D1B}"/>
              </a:ext>
            </a:extLst>
          </p:cNvPr>
          <p:cNvPicPr>
            <a:picLocks noChangeAspect="1"/>
          </p:cNvPicPr>
          <p:nvPr/>
        </p:nvPicPr>
        <p:blipFill>
          <a:blip r:embed="rId3"/>
          <a:stretch>
            <a:fillRect/>
          </a:stretch>
        </p:blipFill>
        <p:spPr>
          <a:xfrm>
            <a:off x="4777984" y="4035723"/>
            <a:ext cx="3902466" cy="2333118"/>
          </a:xfrm>
          <a:prstGeom prst="rect">
            <a:avLst/>
          </a:prstGeom>
        </p:spPr>
      </p:pic>
      <p:sp>
        <p:nvSpPr>
          <p:cNvPr id="14" name="TextBox 13">
            <a:extLst>
              <a:ext uri="{FF2B5EF4-FFF2-40B4-BE49-F238E27FC236}">
                <a16:creationId xmlns:a16="http://schemas.microsoft.com/office/drawing/2014/main" id="{EB77D7C4-5C53-418C-AAEB-278379CF5244}"/>
              </a:ext>
            </a:extLst>
          </p:cNvPr>
          <p:cNvSpPr txBox="1"/>
          <p:nvPr/>
        </p:nvSpPr>
        <p:spPr>
          <a:xfrm>
            <a:off x="9476621" y="3029079"/>
            <a:ext cx="6156664" cy="1200329"/>
          </a:xfrm>
          <a:prstGeom prst="rect">
            <a:avLst/>
          </a:prstGeom>
          <a:noFill/>
        </p:spPr>
        <p:txBody>
          <a:bodyPr wrap="square">
            <a:spAutoFit/>
          </a:bodyPr>
          <a:lstStyle/>
          <a:p>
            <a:r>
              <a:rPr lang="en-US" b="0" i="0" dirty="0">
                <a:solidFill>
                  <a:srgbClr val="292929"/>
                </a:solidFill>
                <a:effectLst/>
                <a:latin typeface="charter"/>
              </a:rPr>
              <a:t>boosting — weighted vote with a collection of classifiers, bagging — averaging the prediction over a collection of classifiers and stacking— combining a set of heterogeneous classifiers</a:t>
            </a:r>
            <a:endParaRPr lang="en-SG" dirty="0"/>
          </a:p>
        </p:txBody>
      </p:sp>
    </p:spTree>
    <p:extLst>
      <p:ext uri="{BB962C8B-B14F-4D97-AF65-F5344CB8AC3E}">
        <p14:creationId xmlns:p14="http://schemas.microsoft.com/office/powerpoint/2010/main" val="868497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8D4CC6C-9124-464B-AEE5-0D7BDA9EF539}"/>
              </a:ext>
            </a:extLst>
          </p:cNvPr>
          <p:cNvSpPr>
            <a:spLocks noGrp="1"/>
          </p:cNvSpPr>
          <p:nvPr>
            <p:ph idx="1"/>
          </p:nvPr>
        </p:nvSpPr>
        <p:spPr/>
        <p:txBody>
          <a:bodyPr/>
          <a:lstStyle/>
          <a:p>
            <a:endParaRPr lang="en-SG"/>
          </a:p>
        </p:txBody>
      </p:sp>
      <p:sp>
        <p:nvSpPr>
          <p:cNvPr id="3" name="Slide Number Placeholder 2">
            <a:extLst>
              <a:ext uri="{FF2B5EF4-FFF2-40B4-BE49-F238E27FC236}">
                <a16:creationId xmlns:a16="http://schemas.microsoft.com/office/drawing/2014/main" id="{9D707093-FE86-41B9-BD96-05838E66A35C}"/>
              </a:ext>
            </a:extLst>
          </p:cNvPr>
          <p:cNvSpPr>
            <a:spLocks noGrp="1"/>
          </p:cNvSpPr>
          <p:nvPr>
            <p:ph type="sldNum" sz="quarter" idx="4"/>
          </p:nvPr>
        </p:nvSpPr>
        <p:spPr/>
        <p:txBody>
          <a:bodyPr/>
          <a:lstStyle/>
          <a:p>
            <a:fld id="{14A3106C-58CB-42DB-B4B7-C84BBDA5655D}" type="slidenum">
              <a:rPr lang="en-GB" smtClean="0"/>
              <a:pPr/>
              <a:t>14</a:t>
            </a:fld>
            <a:endParaRPr lang="en-GB" dirty="0"/>
          </a:p>
        </p:txBody>
      </p:sp>
      <p:sp>
        <p:nvSpPr>
          <p:cNvPr id="4" name="Title 3">
            <a:extLst>
              <a:ext uri="{FF2B5EF4-FFF2-40B4-BE49-F238E27FC236}">
                <a16:creationId xmlns:a16="http://schemas.microsoft.com/office/drawing/2014/main" id="{19D7AD6D-D2EC-4AC8-A561-B416D348B836}"/>
              </a:ext>
            </a:extLst>
          </p:cNvPr>
          <p:cNvSpPr>
            <a:spLocks noGrp="1"/>
          </p:cNvSpPr>
          <p:nvPr>
            <p:ph type="title"/>
          </p:nvPr>
        </p:nvSpPr>
        <p:spPr/>
        <p:txBody>
          <a:bodyPr/>
          <a:lstStyle/>
          <a:p>
            <a:r>
              <a:rPr lang="en-US" dirty="0"/>
              <a:t>Blending</a:t>
            </a:r>
            <a:endParaRPr lang="en-SG" dirty="0"/>
          </a:p>
        </p:txBody>
      </p:sp>
    </p:spTree>
    <p:extLst>
      <p:ext uri="{BB962C8B-B14F-4D97-AF65-F5344CB8AC3E}">
        <p14:creationId xmlns:p14="http://schemas.microsoft.com/office/powerpoint/2010/main" val="3227224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38F797E-B48D-441A-9DC0-1167235CFD45}"/>
              </a:ext>
            </a:extLst>
          </p:cNvPr>
          <p:cNvSpPr>
            <a:spLocks noGrp="1"/>
          </p:cNvSpPr>
          <p:nvPr>
            <p:ph idx="1"/>
          </p:nvPr>
        </p:nvSpPr>
        <p:spPr/>
        <p:txBody>
          <a:bodyPr/>
          <a:lstStyle/>
          <a:p>
            <a:endParaRPr lang="en-SG"/>
          </a:p>
        </p:txBody>
      </p:sp>
      <p:sp>
        <p:nvSpPr>
          <p:cNvPr id="3" name="Slide Number Placeholder 2">
            <a:extLst>
              <a:ext uri="{FF2B5EF4-FFF2-40B4-BE49-F238E27FC236}">
                <a16:creationId xmlns:a16="http://schemas.microsoft.com/office/drawing/2014/main" id="{8B4B25B0-A772-4006-BE1A-95D82342B956}"/>
              </a:ext>
            </a:extLst>
          </p:cNvPr>
          <p:cNvSpPr>
            <a:spLocks noGrp="1"/>
          </p:cNvSpPr>
          <p:nvPr>
            <p:ph type="sldNum" sz="quarter" idx="4"/>
          </p:nvPr>
        </p:nvSpPr>
        <p:spPr/>
        <p:txBody>
          <a:bodyPr/>
          <a:lstStyle/>
          <a:p>
            <a:fld id="{14A3106C-58CB-42DB-B4B7-C84BBDA5655D}" type="slidenum">
              <a:rPr lang="en-GB" smtClean="0"/>
              <a:pPr/>
              <a:t>15</a:t>
            </a:fld>
            <a:endParaRPr lang="en-GB" dirty="0"/>
          </a:p>
        </p:txBody>
      </p:sp>
      <p:sp>
        <p:nvSpPr>
          <p:cNvPr id="4" name="Title 3">
            <a:extLst>
              <a:ext uri="{FF2B5EF4-FFF2-40B4-BE49-F238E27FC236}">
                <a16:creationId xmlns:a16="http://schemas.microsoft.com/office/drawing/2014/main" id="{EE0CB8DF-386C-44A1-A0DB-E888791760E4}"/>
              </a:ext>
            </a:extLst>
          </p:cNvPr>
          <p:cNvSpPr>
            <a:spLocks noGrp="1"/>
          </p:cNvSpPr>
          <p:nvPr>
            <p:ph type="title"/>
          </p:nvPr>
        </p:nvSpPr>
        <p:spPr/>
        <p:txBody>
          <a:bodyPr/>
          <a:lstStyle/>
          <a:p>
            <a:r>
              <a:rPr lang="en-US" dirty="0"/>
              <a:t>Stacking</a:t>
            </a:r>
            <a:endParaRPr lang="en-SG" dirty="0"/>
          </a:p>
        </p:txBody>
      </p:sp>
    </p:spTree>
    <p:extLst>
      <p:ext uri="{BB962C8B-B14F-4D97-AF65-F5344CB8AC3E}">
        <p14:creationId xmlns:p14="http://schemas.microsoft.com/office/powerpoint/2010/main" val="1387643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C0C3EA7-C0BE-4EDB-A0C0-750910D5A225}"/>
              </a:ext>
            </a:extLst>
          </p:cNvPr>
          <p:cNvSpPr>
            <a:spLocks noGrp="1"/>
          </p:cNvSpPr>
          <p:nvPr>
            <p:ph idx="1"/>
          </p:nvPr>
        </p:nvSpPr>
        <p:spPr>
          <a:xfrm>
            <a:off x="447675" y="965720"/>
            <a:ext cx="8363203" cy="718979"/>
          </a:xfrm>
        </p:spPr>
        <p:txBody>
          <a:bodyPr/>
          <a:lstStyle/>
          <a:p>
            <a:endParaRPr lang="en-SG"/>
          </a:p>
        </p:txBody>
      </p:sp>
      <p:sp>
        <p:nvSpPr>
          <p:cNvPr id="3" name="Slide Number Placeholder 2">
            <a:extLst>
              <a:ext uri="{FF2B5EF4-FFF2-40B4-BE49-F238E27FC236}">
                <a16:creationId xmlns:a16="http://schemas.microsoft.com/office/drawing/2014/main" id="{CA29B124-71AE-49D2-B0F0-841BB0E4A2DE}"/>
              </a:ext>
            </a:extLst>
          </p:cNvPr>
          <p:cNvSpPr>
            <a:spLocks noGrp="1"/>
          </p:cNvSpPr>
          <p:nvPr>
            <p:ph type="sldNum" sz="quarter" idx="4"/>
          </p:nvPr>
        </p:nvSpPr>
        <p:spPr/>
        <p:txBody>
          <a:bodyPr/>
          <a:lstStyle/>
          <a:p>
            <a:fld id="{14A3106C-58CB-42DB-B4B7-C84BBDA5655D}" type="slidenum">
              <a:rPr lang="en-GB" smtClean="0"/>
              <a:pPr/>
              <a:t>16</a:t>
            </a:fld>
            <a:endParaRPr lang="en-GB" dirty="0"/>
          </a:p>
        </p:txBody>
      </p:sp>
      <p:sp>
        <p:nvSpPr>
          <p:cNvPr id="4" name="Title 3">
            <a:extLst>
              <a:ext uri="{FF2B5EF4-FFF2-40B4-BE49-F238E27FC236}">
                <a16:creationId xmlns:a16="http://schemas.microsoft.com/office/drawing/2014/main" id="{B013406E-3F3C-46E9-BB25-FFB1E4395340}"/>
              </a:ext>
            </a:extLst>
          </p:cNvPr>
          <p:cNvSpPr>
            <a:spLocks noGrp="1"/>
          </p:cNvSpPr>
          <p:nvPr>
            <p:ph type="title"/>
          </p:nvPr>
        </p:nvSpPr>
        <p:spPr/>
        <p:txBody>
          <a:bodyPr/>
          <a:lstStyle/>
          <a:p>
            <a:r>
              <a:rPr lang="en-US" dirty="0"/>
              <a:t>Tuning – Varying Hyperparameter</a:t>
            </a:r>
            <a:endParaRPr lang="en-SG" dirty="0"/>
          </a:p>
        </p:txBody>
      </p:sp>
    </p:spTree>
    <p:extLst>
      <p:ext uri="{BB962C8B-B14F-4D97-AF65-F5344CB8AC3E}">
        <p14:creationId xmlns:p14="http://schemas.microsoft.com/office/powerpoint/2010/main" val="317603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928DCF5-1D50-48EE-B98E-CCB2AC158D21}"/>
              </a:ext>
            </a:extLst>
          </p:cNvPr>
          <p:cNvSpPr>
            <a:spLocks noGrp="1"/>
          </p:cNvSpPr>
          <p:nvPr>
            <p:ph idx="1"/>
          </p:nvPr>
        </p:nvSpPr>
        <p:spPr>
          <a:xfrm>
            <a:off x="349456" y="1374093"/>
            <a:ext cx="3823050" cy="4996628"/>
          </a:xfrm>
        </p:spPr>
        <p:txBody>
          <a:bodyPr/>
          <a:lstStyle/>
          <a:p>
            <a:endParaRPr lang="en-SG" dirty="0"/>
          </a:p>
        </p:txBody>
      </p:sp>
      <p:sp>
        <p:nvSpPr>
          <p:cNvPr id="3" name="Slide Number Placeholder 2">
            <a:extLst>
              <a:ext uri="{FF2B5EF4-FFF2-40B4-BE49-F238E27FC236}">
                <a16:creationId xmlns:a16="http://schemas.microsoft.com/office/drawing/2014/main" id="{86BCC589-F42E-4C31-8DE8-9859ACBA7936}"/>
              </a:ext>
            </a:extLst>
          </p:cNvPr>
          <p:cNvSpPr>
            <a:spLocks noGrp="1"/>
          </p:cNvSpPr>
          <p:nvPr>
            <p:ph type="sldNum" sz="quarter" idx="4"/>
          </p:nvPr>
        </p:nvSpPr>
        <p:spPr/>
        <p:txBody>
          <a:bodyPr/>
          <a:lstStyle/>
          <a:p>
            <a:fld id="{14A3106C-58CB-42DB-B4B7-C84BBDA5655D}" type="slidenum">
              <a:rPr lang="en-GB" smtClean="0"/>
              <a:pPr/>
              <a:t>17</a:t>
            </a:fld>
            <a:endParaRPr lang="en-GB" dirty="0"/>
          </a:p>
        </p:txBody>
      </p:sp>
      <p:sp>
        <p:nvSpPr>
          <p:cNvPr id="4" name="Title 3">
            <a:extLst>
              <a:ext uri="{FF2B5EF4-FFF2-40B4-BE49-F238E27FC236}">
                <a16:creationId xmlns:a16="http://schemas.microsoft.com/office/drawing/2014/main" id="{9395A85D-0CBA-4292-A3D8-BF1BB3729008}"/>
              </a:ext>
            </a:extLst>
          </p:cNvPr>
          <p:cNvSpPr>
            <a:spLocks noGrp="1"/>
          </p:cNvSpPr>
          <p:nvPr>
            <p:ph type="title"/>
          </p:nvPr>
        </p:nvSpPr>
        <p:spPr/>
        <p:txBody>
          <a:bodyPr/>
          <a:lstStyle/>
          <a:p>
            <a:r>
              <a:rPr lang="en-US" dirty="0"/>
              <a:t>Final Solution – Gradient Boosting Regressor</a:t>
            </a:r>
            <a:endParaRPr lang="en-SG" dirty="0"/>
          </a:p>
        </p:txBody>
      </p:sp>
      <p:pic>
        <p:nvPicPr>
          <p:cNvPr id="10242" name="Picture 2">
            <a:extLst>
              <a:ext uri="{FF2B5EF4-FFF2-40B4-BE49-F238E27FC236}">
                <a16:creationId xmlns:a16="http://schemas.microsoft.com/office/drawing/2014/main" id="{347AB6D8-C25F-4DD1-B38A-712B266EDC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2463567"/>
            <a:ext cx="4495800" cy="288323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6">
            <a:extLst>
              <a:ext uri="{FF2B5EF4-FFF2-40B4-BE49-F238E27FC236}">
                <a16:creationId xmlns:a16="http://schemas.microsoft.com/office/drawing/2014/main" id="{84BB2DA3-539A-482D-ADAA-9C8B8BA20A87}"/>
              </a:ext>
            </a:extLst>
          </p:cNvPr>
          <p:cNvGraphicFramePr>
            <a:graphicFrameLocks noGrp="1"/>
          </p:cNvGraphicFramePr>
          <p:nvPr>
            <p:extLst>
              <p:ext uri="{D42A27DB-BD31-4B8C-83A1-F6EECF244321}">
                <p14:modId xmlns:p14="http://schemas.microsoft.com/office/powerpoint/2010/main" val="1025683910"/>
              </p:ext>
            </p:extLst>
          </p:nvPr>
        </p:nvGraphicFramePr>
        <p:xfrm>
          <a:off x="4572000" y="926294"/>
          <a:ext cx="4495800" cy="1459230"/>
        </p:xfrm>
        <a:graphic>
          <a:graphicData uri="http://schemas.openxmlformats.org/drawingml/2006/table">
            <a:tbl>
              <a:tblPr/>
              <a:tblGrid>
                <a:gridCol w="1902313">
                  <a:extLst>
                    <a:ext uri="{9D8B030D-6E8A-4147-A177-3AD203B41FA5}">
                      <a16:colId xmlns:a16="http://schemas.microsoft.com/office/drawing/2014/main" val="634570638"/>
                    </a:ext>
                  </a:extLst>
                </a:gridCol>
                <a:gridCol w="976521">
                  <a:extLst>
                    <a:ext uri="{9D8B030D-6E8A-4147-A177-3AD203B41FA5}">
                      <a16:colId xmlns:a16="http://schemas.microsoft.com/office/drawing/2014/main" val="3920265760"/>
                    </a:ext>
                  </a:extLst>
                </a:gridCol>
                <a:gridCol w="637275">
                  <a:extLst>
                    <a:ext uri="{9D8B030D-6E8A-4147-A177-3AD203B41FA5}">
                      <a16:colId xmlns:a16="http://schemas.microsoft.com/office/drawing/2014/main" val="1901852851"/>
                    </a:ext>
                  </a:extLst>
                </a:gridCol>
                <a:gridCol w="979691">
                  <a:extLst>
                    <a:ext uri="{9D8B030D-6E8A-4147-A177-3AD203B41FA5}">
                      <a16:colId xmlns:a16="http://schemas.microsoft.com/office/drawing/2014/main" val="2572935588"/>
                    </a:ext>
                  </a:extLst>
                </a:gridCol>
              </a:tblGrid>
              <a:tr h="361950">
                <a:tc>
                  <a:txBody>
                    <a:bodyPr/>
                    <a:lstStyle/>
                    <a:p>
                      <a:pPr algn="ctr" fontAlgn="ctr"/>
                      <a:r>
                        <a:rPr lang="en-SG" sz="1100" b="0" i="0" u="none" strike="noStrike" dirty="0">
                          <a:solidFill>
                            <a:srgbClr val="FFFFFF"/>
                          </a:solidFill>
                          <a:effectLst/>
                          <a:latin typeface="Arial" panose="020B0604020202020204" pitchFamily="34" charset="0"/>
                        </a:rPr>
                        <a:t>Model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1B6967"/>
                    </a:solidFill>
                  </a:tcPr>
                </a:tc>
                <a:tc>
                  <a:txBody>
                    <a:bodyPr/>
                    <a:lstStyle/>
                    <a:p>
                      <a:pPr algn="ctr" fontAlgn="ctr"/>
                      <a:r>
                        <a:rPr lang="en-SG" sz="1100" b="0" i="0" u="none" strike="noStrike">
                          <a:solidFill>
                            <a:srgbClr val="FFFFFF"/>
                          </a:solidFill>
                          <a:effectLst/>
                          <a:latin typeface="Arial" panose="020B0604020202020204" pitchFamily="34" charset="0"/>
                        </a:rPr>
                        <a:t>MAE</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1B6967"/>
                    </a:solidFill>
                  </a:tcPr>
                </a:tc>
                <a:tc>
                  <a:txBody>
                    <a:bodyPr/>
                    <a:lstStyle/>
                    <a:p>
                      <a:pPr algn="ctr" fontAlgn="ctr"/>
                      <a:r>
                        <a:rPr lang="en-SG" sz="1100" b="0" i="0" u="none" strike="noStrike">
                          <a:solidFill>
                            <a:srgbClr val="FFFFFF"/>
                          </a:solidFill>
                          <a:effectLst/>
                          <a:latin typeface="Arial" panose="020B0604020202020204" pitchFamily="34" charset="0"/>
                        </a:rPr>
                        <a:t>MSE</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1B6967"/>
                    </a:solidFill>
                  </a:tcPr>
                </a:tc>
                <a:tc>
                  <a:txBody>
                    <a:bodyPr/>
                    <a:lstStyle/>
                    <a:p>
                      <a:pPr algn="ctr" fontAlgn="ctr"/>
                      <a:r>
                        <a:rPr lang="en-SG" sz="1100" b="0" i="0" u="none" strike="noStrike" dirty="0">
                          <a:solidFill>
                            <a:srgbClr val="FFFFFF"/>
                          </a:solidFill>
                          <a:effectLst/>
                          <a:latin typeface="Arial" panose="020B0604020202020204" pitchFamily="34" charset="0"/>
                        </a:rPr>
                        <a:t>RMSE</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1B6967"/>
                    </a:solidFill>
                  </a:tcPr>
                </a:tc>
                <a:extLst>
                  <a:ext uri="{0D108BD9-81ED-4DB2-BD59-A6C34878D82A}">
                    <a16:rowId xmlns:a16="http://schemas.microsoft.com/office/drawing/2014/main" val="2293357001"/>
                  </a:ext>
                </a:extLst>
              </a:tr>
              <a:tr h="95250">
                <a:tc gridSpan="4">
                  <a:txBody>
                    <a:bodyPr/>
                    <a:lstStyle/>
                    <a:p>
                      <a:pPr algn="ctr" fontAlgn="ctr"/>
                      <a:r>
                        <a:rPr lang="en-US" sz="1100" b="1" i="0" u="none" strike="noStrike" dirty="0">
                          <a:solidFill>
                            <a:srgbClr val="404040"/>
                          </a:solidFill>
                          <a:effectLst/>
                          <a:latin typeface="Arial" panose="020B0604020202020204" pitchFamily="34" charset="0"/>
                        </a:rPr>
                        <a:t>Pre- Hyper Parameter Tuning</a:t>
                      </a:r>
                      <a:endParaRPr lang="en-SG" sz="1100" b="1" i="0" u="none" strike="noStrike" dirty="0">
                        <a:solidFill>
                          <a:srgbClr val="40404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5F5F5"/>
                    </a:solidFill>
                  </a:tcPr>
                </a:tc>
                <a:tc hMerge="1">
                  <a:txBody>
                    <a:bodyPr/>
                    <a:lstStyle/>
                    <a:p>
                      <a:pPr algn="ctr" fontAlgn="ctr"/>
                      <a:endParaRPr lang="en-SG" sz="1100" b="0" i="0" u="none" strike="noStrike" dirty="0">
                        <a:solidFill>
                          <a:srgbClr val="404040"/>
                        </a:solidFill>
                        <a:effectLst/>
                        <a:latin typeface="Arial" panose="020B0604020202020204" pitchFamily="34" charset="0"/>
                      </a:endParaRP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00"/>
                    </a:solidFill>
                  </a:tcPr>
                </a:tc>
                <a:tc hMerge="1">
                  <a:txBody>
                    <a:bodyPr/>
                    <a:lstStyle/>
                    <a:p>
                      <a:pPr algn="ctr" fontAlgn="ctr"/>
                      <a:endParaRPr lang="en-SG" sz="1100" b="0" i="0" u="none" strike="noStrike" dirty="0">
                        <a:solidFill>
                          <a:srgbClr val="404040"/>
                        </a:solidFill>
                        <a:effectLst/>
                        <a:latin typeface="Arial" panose="020B0604020202020204" pitchFamily="34" charset="0"/>
                      </a:endParaRP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00"/>
                    </a:solidFill>
                  </a:tcPr>
                </a:tc>
                <a:tc hMerge="1">
                  <a:txBody>
                    <a:bodyPr/>
                    <a:lstStyle/>
                    <a:p>
                      <a:pPr algn="ctr" fontAlgn="ctr"/>
                      <a:endParaRPr lang="en-SG" sz="1100" b="0" i="0" u="none" strike="noStrike" dirty="0">
                        <a:solidFill>
                          <a:srgbClr val="404040"/>
                        </a:solidFill>
                        <a:effectLst/>
                        <a:latin typeface="Arial" panose="020B0604020202020204" pitchFamily="34" charset="0"/>
                      </a:endParaRPr>
                    </a:p>
                  </a:txBody>
                  <a:tcPr marL="0" marR="0" marT="0" marB="0" anchor="ctr">
                    <a:lnL w="6350" cap="flat" cmpd="sng" algn="ctr">
                      <a:solidFill>
                        <a:srgbClr val="BFBFB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00"/>
                    </a:solidFill>
                  </a:tcPr>
                </a:tc>
                <a:extLst>
                  <a:ext uri="{0D108BD9-81ED-4DB2-BD59-A6C34878D82A}">
                    <a16:rowId xmlns:a16="http://schemas.microsoft.com/office/drawing/2014/main" val="3005932197"/>
                  </a:ext>
                </a:extLst>
              </a:tr>
              <a:tr h="0">
                <a:tc>
                  <a:txBody>
                    <a:bodyPr/>
                    <a:lstStyle/>
                    <a:p>
                      <a:pPr algn="l" fontAlgn="ctr"/>
                      <a:r>
                        <a:rPr lang="en-SG" sz="1100" b="0" i="0" u="none" strike="noStrike" dirty="0" err="1">
                          <a:solidFill>
                            <a:srgbClr val="404040"/>
                          </a:solidFill>
                          <a:effectLst/>
                          <a:latin typeface="Arial" panose="020B0604020202020204" pitchFamily="34" charset="0"/>
                        </a:rPr>
                        <a:t>CatBoost</a:t>
                      </a:r>
                      <a:r>
                        <a:rPr lang="en-SG" sz="1100" b="0" i="0" u="none" strike="noStrike" dirty="0">
                          <a:solidFill>
                            <a:srgbClr val="404040"/>
                          </a:solidFill>
                          <a:effectLst/>
                          <a:latin typeface="Arial" panose="020B0604020202020204" pitchFamily="34" charset="0"/>
                        </a:rPr>
                        <a:t> Regressor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5F5F5"/>
                    </a:solidFill>
                  </a:tcPr>
                </a:tc>
                <a:tc>
                  <a:txBody>
                    <a:bodyPr/>
                    <a:lstStyle/>
                    <a:p>
                      <a:pPr algn="ctr" fontAlgn="ctr"/>
                      <a:r>
                        <a:rPr lang="en-SG" sz="1100" b="0" i="0" u="none" strike="noStrike" dirty="0">
                          <a:solidFill>
                            <a:srgbClr val="404040"/>
                          </a:solidFill>
                          <a:effectLst/>
                          <a:latin typeface="Arial" panose="020B0604020202020204" pitchFamily="34" charset="0"/>
                        </a:rPr>
                        <a:t>8.87</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00"/>
                    </a:solidFill>
                  </a:tcPr>
                </a:tc>
                <a:tc>
                  <a:txBody>
                    <a:bodyPr/>
                    <a:lstStyle/>
                    <a:p>
                      <a:pPr algn="ctr" fontAlgn="ctr"/>
                      <a:r>
                        <a:rPr lang="en-SG" sz="1100" b="0" i="0" u="none" strike="noStrike" dirty="0">
                          <a:solidFill>
                            <a:srgbClr val="404040"/>
                          </a:solidFill>
                          <a:effectLst/>
                          <a:latin typeface="Arial" panose="020B0604020202020204" pitchFamily="34" charset="0"/>
                        </a:rPr>
                        <a:t>125.04</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00"/>
                    </a:solidFill>
                  </a:tcPr>
                </a:tc>
                <a:tc>
                  <a:txBody>
                    <a:bodyPr/>
                    <a:lstStyle/>
                    <a:p>
                      <a:pPr algn="ctr" fontAlgn="ctr"/>
                      <a:r>
                        <a:rPr lang="en-SG" sz="1100" b="0" i="0" u="none" strike="noStrike" dirty="0">
                          <a:solidFill>
                            <a:srgbClr val="404040"/>
                          </a:solidFill>
                          <a:effectLst/>
                          <a:latin typeface="Arial" panose="020B0604020202020204" pitchFamily="34" charset="0"/>
                        </a:rPr>
                        <a:t>11.15</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00"/>
                    </a:solidFill>
                  </a:tcPr>
                </a:tc>
                <a:extLst>
                  <a:ext uri="{0D108BD9-81ED-4DB2-BD59-A6C34878D82A}">
                    <a16:rowId xmlns:a16="http://schemas.microsoft.com/office/drawing/2014/main" val="1228064316"/>
                  </a:ext>
                </a:extLst>
              </a:tr>
              <a:tr h="190500">
                <a:tc>
                  <a:txBody>
                    <a:bodyPr/>
                    <a:lstStyle/>
                    <a:p>
                      <a:pPr algn="l" fontAlgn="ctr"/>
                      <a:r>
                        <a:rPr lang="en-SG" sz="1100" b="0" i="0" u="none" strike="noStrike">
                          <a:solidFill>
                            <a:srgbClr val="404040"/>
                          </a:solidFill>
                          <a:effectLst/>
                          <a:latin typeface="Arial" panose="020B0604020202020204" pitchFamily="34" charset="0"/>
                        </a:rPr>
                        <a:t>Random Forest Regressor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SG" sz="1100" b="0" i="0" u="none" strike="noStrike">
                          <a:solidFill>
                            <a:srgbClr val="404040"/>
                          </a:solidFill>
                          <a:effectLst/>
                          <a:latin typeface="Arial" panose="020B0604020202020204" pitchFamily="34" charset="0"/>
                        </a:rPr>
                        <a:t>9.39</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SG" sz="1100" b="0" i="0" u="none" strike="noStrike">
                          <a:solidFill>
                            <a:srgbClr val="404040"/>
                          </a:solidFill>
                          <a:effectLst/>
                          <a:latin typeface="Arial" panose="020B0604020202020204" pitchFamily="34" charset="0"/>
                        </a:rPr>
                        <a:t>135.10</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SG" sz="1100" b="0" i="0" u="none" strike="noStrike">
                          <a:solidFill>
                            <a:srgbClr val="404040"/>
                          </a:solidFill>
                          <a:effectLst/>
                          <a:latin typeface="Arial" panose="020B0604020202020204" pitchFamily="34" charset="0"/>
                        </a:rPr>
                        <a:t>11.61</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extLst>
                  <a:ext uri="{0D108BD9-81ED-4DB2-BD59-A6C34878D82A}">
                    <a16:rowId xmlns:a16="http://schemas.microsoft.com/office/drawing/2014/main" val="2504349036"/>
                  </a:ext>
                </a:extLst>
              </a:tr>
              <a:tr h="190500">
                <a:tc>
                  <a:txBody>
                    <a:bodyPr/>
                    <a:lstStyle/>
                    <a:p>
                      <a:pPr algn="l" fontAlgn="ctr"/>
                      <a:r>
                        <a:rPr lang="en-SG" sz="1100" b="0" i="0" u="none" strike="noStrike" dirty="0">
                          <a:solidFill>
                            <a:srgbClr val="404040"/>
                          </a:solidFill>
                          <a:effectLst/>
                          <a:latin typeface="Arial" panose="020B0604020202020204" pitchFamily="34" charset="0"/>
                        </a:rPr>
                        <a:t>Gradient Boosting Regressor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SG" sz="1100" b="0" i="0" u="none" strike="noStrike">
                          <a:solidFill>
                            <a:srgbClr val="404040"/>
                          </a:solidFill>
                          <a:effectLst/>
                          <a:latin typeface="Arial" panose="020B0604020202020204" pitchFamily="34" charset="0"/>
                        </a:rPr>
                        <a:t>9.66</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SG" sz="1100" b="0" i="0" u="none" strike="noStrike">
                          <a:solidFill>
                            <a:srgbClr val="404040"/>
                          </a:solidFill>
                          <a:effectLst/>
                          <a:latin typeface="Arial" panose="020B0604020202020204" pitchFamily="34" charset="0"/>
                        </a:rPr>
                        <a:t>141.37</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SG" sz="1100" b="0" i="0" u="none" strike="noStrike" dirty="0">
                          <a:solidFill>
                            <a:srgbClr val="404040"/>
                          </a:solidFill>
                          <a:effectLst/>
                          <a:latin typeface="Arial" panose="020B0604020202020204" pitchFamily="34" charset="0"/>
                        </a:rPr>
                        <a:t>11.87</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extLst>
                  <a:ext uri="{0D108BD9-81ED-4DB2-BD59-A6C34878D82A}">
                    <a16:rowId xmlns:a16="http://schemas.microsoft.com/office/drawing/2014/main" val="24706491"/>
                  </a:ext>
                </a:extLst>
              </a:tr>
              <a:tr h="190500">
                <a:tc gridSpan="4">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lang="en-US" sz="1100" b="1" i="0" u="none" strike="noStrike" dirty="0">
                          <a:solidFill>
                            <a:srgbClr val="404040"/>
                          </a:solidFill>
                          <a:effectLst/>
                          <a:latin typeface="Arial" panose="020B0604020202020204" pitchFamily="34" charset="0"/>
                        </a:rPr>
                        <a:t>Post- Hyper Parameter Tuning</a:t>
                      </a:r>
                      <a:endParaRPr lang="en-SG" sz="1100" b="1" i="0" u="none" strike="noStrike" dirty="0">
                        <a:solidFill>
                          <a:srgbClr val="40404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hMerge="1">
                  <a:txBody>
                    <a:bodyPr/>
                    <a:lstStyle/>
                    <a:p>
                      <a:pPr algn="ctr" fontAlgn="ctr"/>
                      <a:endParaRPr lang="en-SG" sz="1100" b="0" i="0" u="none" strike="noStrike" dirty="0">
                        <a:solidFill>
                          <a:srgbClr val="404040"/>
                        </a:solidFill>
                        <a:effectLst/>
                        <a:latin typeface="Arial" panose="020B0604020202020204" pitchFamily="34" charset="0"/>
                      </a:endParaRP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hMerge="1">
                  <a:txBody>
                    <a:bodyPr/>
                    <a:lstStyle/>
                    <a:p>
                      <a:pPr algn="ctr" fontAlgn="ctr"/>
                      <a:endParaRPr lang="en-SG" sz="1100" b="0" i="0" u="none" strike="noStrike" dirty="0">
                        <a:solidFill>
                          <a:srgbClr val="404040"/>
                        </a:solidFill>
                        <a:effectLst/>
                        <a:latin typeface="Arial" panose="020B0604020202020204" pitchFamily="34" charset="0"/>
                      </a:endParaRP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hMerge="1">
                  <a:txBody>
                    <a:bodyPr/>
                    <a:lstStyle/>
                    <a:p>
                      <a:pPr algn="ctr" fontAlgn="ctr"/>
                      <a:endParaRPr lang="en-SG" sz="1100" b="0" i="0" u="none" strike="noStrike" dirty="0">
                        <a:solidFill>
                          <a:srgbClr val="404040"/>
                        </a:solidFill>
                        <a:effectLst/>
                        <a:latin typeface="Arial" panose="020B0604020202020204" pitchFamily="34" charset="0"/>
                      </a:endParaRPr>
                    </a:p>
                  </a:txBody>
                  <a:tcPr marL="0" marR="0" marT="0" marB="0" anchor="ctr">
                    <a:lnL w="6350" cap="flat" cmpd="sng" algn="ctr">
                      <a:solidFill>
                        <a:srgbClr val="BFBFB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extLst>
                  <a:ext uri="{0D108BD9-81ED-4DB2-BD59-A6C34878D82A}">
                    <a16:rowId xmlns:a16="http://schemas.microsoft.com/office/drawing/2014/main" val="136593136"/>
                  </a:ext>
                </a:extLst>
              </a:tr>
              <a:tr h="190500">
                <a:tc>
                  <a:txBody>
                    <a:bodyPr/>
                    <a:lstStyle/>
                    <a:p>
                      <a:pPr algn="l" fontAlgn="ctr"/>
                      <a:endParaRPr lang="en-SG" sz="1100" b="0" i="0" u="none" strike="noStrike" dirty="0">
                        <a:solidFill>
                          <a:srgbClr val="40404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en-SG" sz="1100" b="0" i="0" u="none" strike="noStrike">
                        <a:solidFill>
                          <a:srgbClr val="404040"/>
                        </a:solidFill>
                        <a:effectLst/>
                        <a:latin typeface="Arial" panose="020B0604020202020204" pitchFamily="34" charset="0"/>
                      </a:endParaRP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en-SG" sz="1100" b="0" i="0" u="none" strike="noStrike">
                        <a:solidFill>
                          <a:srgbClr val="404040"/>
                        </a:solidFill>
                        <a:effectLst/>
                        <a:latin typeface="Arial" panose="020B0604020202020204" pitchFamily="34" charset="0"/>
                      </a:endParaRP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en-SG" sz="1100" b="0" i="0" u="none" strike="noStrike" dirty="0">
                        <a:solidFill>
                          <a:srgbClr val="404040"/>
                        </a:solidFill>
                        <a:effectLst/>
                        <a:latin typeface="Arial" panose="020B0604020202020204" pitchFamily="34" charset="0"/>
                      </a:endParaRPr>
                    </a:p>
                  </a:txBody>
                  <a:tcPr marL="0" marR="0" marT="0" marB="0" anchor="ctr">
                    <a:lnL w="6350" cap="flat" cmpd="sng" algn="ctr">
                      <a:solidFill>
                        <a:srgbClr val="BFBFB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46863338"/>
                  </a:ext>
                </a:extLst>
              </a:tr>
            </a:tbl>
          </a:graphicData>
        </a:graphic>
      </p:graphicFrame>
    </p:spTree>
    <p:extLst>
      <p:ext uri="{BB962C8B-B14F-4D97-AF65-F5344CB8AC3E}">
        <p14:creationId xmlns:p14="http://schemas.microsoft.com/office/powerpoint/2010/main" val="2215832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0D14C9A-AB01-4EB0-B4AA-3484B3BD6CD4}"/>
              </a:ext>
            </a:extLst>
          </p:cNvPr>
          <p:cNvSpPr>
            <a:spLocks noGrp="1"/>
          </p:cNvSpPr>
          <p:nvPr>
            <p:ph type="sldNum" sz="quarter" idx="4"/>
          </p:nvPr>
        </p:nvSpPr>
        <p:spPr/>
        <p:txBody>
          <a:bodyPr/>
          <a:lstStyle/>
          <a:p>
            <a:fld id="{14A3106C-58CB-42DB-B4B7-C84BBDA5655D}" type="slidenum">
              <a:rPr lang="en-GB" smtClean="0"/>
              <a:pPr/>
              <a:t>18</a:t>
            </a:fld>
            <a:endParaRPr lang="en-GB" dirty="0"/>
          </a:p>
        </p:txBody>
      </p:sp>
      <p:sp>
        <p:nvSpPr>
          <p:cNvPr id="4" name="Title 3">
            <a:extLst>
              <a:ext uri="{FF2B5EF4-FFF2-40B4-BE49-F238E27FC236}">
                <a16:creationId xmlns:a16="http://schemas.microsoft.com/office/drawing/2014/main" id="{0DF6E0A9-BE4E-41C2-9FE4-8BE1814C181F}"/>
              </a:ext>
            </a:extLst>
          </p:cNvPr>
          <p:cNvSpPr>
            <a:spLocks noGrp="1"/>
          </p:cNvSpPr>
          <p:nvPr>
            <p:ph type="title"/>
          </p:nvPr>
        </p:nvSpPr>
        <p:spPr/>
        <p:txBody>
          <a:bodyPr/>
          <a:lstStyle/>
          <a:p>
            <a:r>
              <a:rPr lang="en-US" dirty="0"/>
              <a:t>Machine Learning Approach</a:t>
            </a:r>
            <a:endParaRPr lang="en-SG" dirty="0"/>
          </a:p>
        </p:txBody>
      </p:sp>
      <p:grpSp>
        <p:nvGrpSpPr>
          <p:cNvPr id="28" name="Group 27">
            <a:extLst>
              <a:ext uri="{FF2B5EF4-FFF2-40B4-BE49-F238E27FC236}">
                <a16:creationId xmlns:a16="http://schemas.microsoft.com/office/drawing/2014/main" id="{9053531F-78C7-4AEF-A5E9-4632AFD503EF}"/>
              </a:ext>
            </a:extLst>
          </p:cNvPr>
          <p:cNvGrpSpPr/>
          <p:nvPr/>
        </p:nvGrpSpPr>
        <p:grpSpPr>
          <a:xfrm>
            <a:off x="3484983" y="1271990"/>
            <a:ext cx="1535368" cy="1029865"/>
            <a:chOff x="1766100" y="1847673"/>
            <a:chExt cx="1535368" cy="1029865"/>
          </a:xfrm>
        </p:grpSpPr>
        <p:pic>
          <p:nvPicPr>
            <p:cNvPr id="15" name="Picture 14">
              <a:extLst>
                <a:ext uri="{FF2B5EF4-FFF2-40B4-BE49-F238E27FC236}">
                  <a16:creationId xmlns:a16="http://schemas.microsoft.com/office/drawing/2014/main" id="{A2733270-0EBA-40DD-9772-B293EB297037}"/>
                </a:ext>
              </a:extLst>
            </p:cNvPr>
            <p:cNvPicPr>
              <a:picLocks noChangeAspect="1"/>
            </p:cNvPicPr>
            <p:nvPr/>
          </p:nvPicPr>
          <p:blipFill>
            <a:blip r:embed="rId2"/>
            <a:stretch>
              <a:fillRect/>
            </a:stretch>
          </p:blipFill>
          <p:spPr>
            <a:xfrm>
              <a:off x="1766100" y="1847673"/>
              <a:ext cx="1535368" cy="709712"/>
            </a:xfrm>
            <a:prstGeom prst="rect">
              <a:avLst/>
            </a:prstGeom>
          </p:spPr>
        </p:pic>
        <p:sp>
          <p:nvSpPr>
            <p:cNvPr id="7" name="TextBox 6">
              <a:extLst>
                <a:ext uri="{FF2B5EF4-FFF2-40B4-BE49-F238E27FC236}">
                  <a16:creationId xmlns:a16="http://schemas.microsoft.com/office/drawing/2014/main" id="{9B1D28FF-0BD8-48B5-B52B-836F7D959EF4}"/>
                </a:ext>
              </a:extLst>
            </p:cNvPr>
            <p:cNvSpPr txBox="1"/>
            <p:nvPr/>
          </p:nvSpPr>
          <p:spPr>
            <a:xfrm>
              <a:off x="1859082" y="2531308"/>
              <a:ext cx="1349405" cy="346230"/>
            </a:xfrm>
            <a:prstGeom prst="rect">
              <a:avLst/>
            </a:prstGeom>
          </p:spPr>
          <p:txBody>
            <a:bodyPr wrap="none" rtlCol="0">
              <a:normAutofit/>
            </a:bodyPr>
            <a:lstStyle/>
            <a:p>
              <a:pPr algn="l"/>
              <a:r>
                <a:rPr lang="en-US" sz="1300" dirty="0">
                  <a:solidFill>
                    <a:schemeClr val="tx1">
                      <a:lumMod val="75000"/>
                      <a:lumOff val="25000"/>
                    </a:schemeClr>
                  </a:solidFill>
                </a:rPr>
                <a:t>Data Preparation</a:t>
              </a:r>
              <a:endParaRPr lang="en-SG" sz="1300" dirty="0" err="1">
                <a:solidFill>
                  <a:schemeClr val="tx1">
                    <a:lumMod val="75000"/>
                    <a:lumOff val="25000"/>
                  </a:schemeClr>
                </a:solidFill>
              </a:endParaRPr>
            </a:p>
          </p:txBody>
        </p:sp>
      </p:grpSp>
      <p:grpSp>
        <p:nvGrpSpPr>
          <p:cNvPr id="20" name="Group 19">
            <a:extLst>
              <a:ext uri="{FF2B5EF4-FFF2-40B4-BE49-F238E27FC236}">
                <a16:creationId xmlns:a16="http://schemas.microsoft.com/office/drawing/2014/main" id="{A6CB33E7-AB42-45B6-9DF1-9A0CC3A82B31}"/>
              </a:ext>
            </a:extLst>
          </p:cNvPr>
          <p:cNvGrpSpPr/>
          <p:nvPr/>
        </p:nvGrpSpPr>
        <p:grpSpPr>
          <a:xfrm>
            <a:off x="200823" y="918642"/>
            <a:ext cx="1565277" cy="1055496"/>
            <a:chOff x="108919" y="1039748"/>
            <a:chExt cx="1565277" cy="1055496"/>
          </a:xfrm>
        </p:grpSpPr>
        <p:sp>
          <p:nvSpPr>
            <p:cNvPr id="6" name="TextBox 5">
              <a:extLst>
                <a:ext uri="{FF2B5EF4-FFF2-40B4-BE49-F238E27FC236}">
                  <a16:creationId xmlns:a16="http://schemas.microsoft.com/office/drawing/2014/main" id="{FF86FD8C-352B-4809-82DF-B7DF190F05FF}"/>
                </a:ext>
              </a:extLst>
            </p:cNvPr>
            <p:cNvSpPr txBox="1"/>
            <p:nvPr/>
          </p:nvSpPr>
          <p:spPr>
            <a:xfrm>
              <a:off x="216856" y="1749014"/>
              <a:ext cx="1349405" cy="346230"/>
            </a:xfrm>
            <a:prstGeom prst="rect">
              <a:avLst/>
            </a:prstGeom>
          </p:spPr>
          <p:txBody>
            <a:bodyPr wrap="none" rtlCol="0">
              <a:normAutofit/>
            </a:bodyPr>
            <a:lstStyle/>
            <a:p>
              <a:pPr algn="l"/>
              <a:r>
                <a:rPr lang="en-US" sz="1300" dirty="0">
                  <a:solidFill>
                    <a:schemeClr val="tx1">
                      <a:lumMod val="75000"/>
                      <a:lumOff val="25000"/>
                    </a:schemeClr>
                  </a:solidFill>
                </a:rPr>
                <a:t>Data Collection</a:t>
              </a:r>
              <a:endParaRPr lang="en-SG" sz="1300" dirty="0" err="1">
                <a:solidFill>
                  <a:schemeClr val="tx1">
                    <a:lumMod val="75000"/>
                    <a:lumOff val="25000"/>
                  </a:schemeClr>
                </a:solidFill>
              </a:endParaRPr>
            </a:p>
          </p:txBody>
        </p:sp>
        <p:pic>
          <p:nvPicPr>
            <p:cNvPr id="13" name="Picture 12">
              <a:extLst>
                <a:ext uri="{FF2B5EF4-FFF2-40B4-BE49-F238E27FC236}">
                  <a16:creationId xmlns:a16="http://schemas.microsoft.com/office/drawing/2014/main" id="{4EE063CC-1DFA-4830-B36F-BFC3562EFD45}"/>
                </a:ext>
              </a:extLst>
            </p:cNvPr>
            <p:cNvPicPr>
              <a:picLocks noChangeAspect="1"/>
            </p:cNvPicPr>
            <p:nvPr/>
          </p:nvPicPr>
          <p:blipFill>
            <a:blip r:embed="rId3"/>
            <a:stretch>
              <a:fillRect/>
            </a:stretch>
          </p:blipFill>
          <p:spPr>
            <a:xfrm>
              <a:off x="108919" y="1039748"/>
              <a:ext cx="1565277" cy="709266"/>
            </a:xfrm>
            <a:prstGeom prst="rect">
              <a:avLst/>
            </a:prstGeom>
          </p:spPr>
        </p:pic>
      </p:grpSp>
      <p:grpSp>
        <p:nvGrpSpPr>
          <p:cNvPr id="29" name="Group 28">
            <a:extLst>
              <a:ext uri="{FF2B5EF4-FFF2-40B4-BE49-F238E27FC236}">
                <a16:creationId xmlns:a16="http://schemas.microsoft.com/office/drawing/2014/main" id="{22A2BF95-BD93-41D8-9047-6247065C3C88}"/>
              </a:ext>
            </a:extLst>
          </p:cNvPr>
          <p:cNvGrpSpPr/>
          <p:nvPr/>
        </p:nvGrpSpPr>
        <p:grpSpPr>
          <a:xfrm>
            <a:off x="6380851" y="1844850"/>
            <a:ext cx="2178958" cy="1615489"/>
            <a:chOff x="3622114" y="2095244"/>
            <a:chExt cx="2178958" cy="1615489"/>
          </a:xfrm>
        </p:grpSpPr>
        <p:sp>
          <p:nvSpPr>
            <p:cNvPr id="8" name="TextBox 7">
              <a:extLst>
                <a:ext uri="{FF2B5EF4-FFF2-40B4-BE49-F238E27FC236}">
                  <a16:creationId xmlns:a16="http://schemas.microsoft.com/office/drawing/2014/main" id="{7265D365-9EAC-460D-9ECE-CAA0DF8317D1}"/>
                </a:ext>
              </a:extLst>
            </p:cNvPr>
            <p:cNvSpPr txBox="1"/>
            <p:nvPr/>
          </p:nvSpPr>
          <p:spPr>
            <a:xfrm>
              <a:off x="3622114" y="3364503"/>
              <a:ext cx="2178958" cy="346230"/>
            </a:xfrm>
            <a:prstGeom prst="rect">
              <a:avLst/>
            </a:prstGeom>
          </p:spPr>
          <p:txBody>
            <a:bodyPr wrap="none" rtlCol="0">
              <a:normAutofit/>
            </a:bodyPr>
            <a:lstStyle/>
            <a:p>
              <a:pPr algn="l"/>
              <a:r>
                <a:rPr lang="en-US" sz="1300" dirty="0">
                  <a:solidFill>
                    <a:schemeClr val="tx1">
                      <a:lumMod val="75000"/>
                      <a:lumOff val="25000"/>
                    </a:schemeClr>
                  </a:solidFill>
                </a:rPr>
                <a:t>Choose Learning Algorithm</a:t>
              </a:r>
              <a:endParaRPr lang="en-SG" sz="1300" dirty="0" err="1">
                <a:solidFill>
                  <a:schemeClr val="tx1">
                    <a:lumMod val="75000"/>
                    <a:lumOff val="25000"/>
                  </a:schemeClr>
                </a:solidFill>
              </a:endParaRPr>
            </a:p>
          </p:txBody>
        </p:sp>
        <p:grpSp>
          <p:nvGrpSpPr>
            <p:cNvPr id="27" name="Group 26">
              <a:extLst>
                <a:ext uri="{FF2B5EF4-FFF2-40B4-BE49-F238E27FC236}">
                  <a16:creationId xmlns:a16="http://schemas.microsoft.com/office/drawing/2014/main" id="{9B20088B-6199-4037-B2A2-54117499FF3B}"/>
                </a:ext>
              </a:extLst>
            </p:cNvPr>
            <p:cNvGrpSpPr/>
            <p:nvPr/>
          </p:nvGrpSpPr>
          <p:grpSpPr>
            <a:xfrm>
              <a:off x="3631808" y="2095244"/>
              <a:ext cx="2039429" cy="1243151"/>
              <a:chOff x="4076316" y="780958"/>
              <a:chExt cx="2613950" cy="1619138"/>
            </a:xfrm>
          </p:grpSpPr>
          <p:pic>
            <p:nvPicPr>
              <p:cNvPr id="17" name="Picture 16">
                <a:extLst>
                  <a:ext uri="{FF2B5EF4-FFF2-40B4-BE49-F238E27FC236}">
                    <a16:creationId xmlns:a16="http://schemas.microsoft.com/office/drawing/2014/main" id="{73DC3819-E489-40C7-A65F-AD18D39F72C5}"/>
                  </a:ext>
                </a:extLst>
              </p:cNvPr>
              <p:cNvPicPr>
                <a:picLocks noChangeAspect="1"/>
              </p:cNvPicPr>
              <p:nvPr/>
            </p:nvPicPr>
            <p:blipFill>
              <a:blip r:embed="rId4"/>
              <a:stretch>
                <a:fillRect/>
              </a:stretch>
            </p:blipFill>
            <p:spPr>
              <a:xfrm>
                <a:off x="4076316" y="1549867"/>
                <a:ext cx="849561" cy="849561"/>
              </a:xfrm>
              <a:prstGeom prst="rect">
                <a:avLst/>
              </a:prstGeom>
            </p:spPr>
          </p:pic>
          <p:pic>
            <p:nvPicPr>
              <p:cNvPr id="19" name="Picture 18">
                <a:extLst>
                  <a:ext uri="{FF2B5EF4-FFF2-40B4-BE49-F238E27FC236}">
                    <a16:creationId xmlns:a16="http://schemas.microsoft.com/office/drawing/2014/main" id="{D897DA70-D228-464A-BCF3-2D5413ADC04B}"/>
                  </a:ext>
                </a:extLst>
              </p:cNvPr>
              <p:cNvPicPr>
                <a:picLocks noChangeAspect="1"/>
              </p:cNvPicPr>
              <p:nvPr/>
            </p:nvPicPr>
            <p:blipFill>
              <a:blip r:embed="rId5"/>
              <a:stretch>
                <a:fillRect/>
              </a:stretch>
            </p:blipFill>
            <p:spPr>
              <a:xfrm>
                <a:off x="4983603" y="1549867"/>
                <a:ext cx="817883" cy="850229"/>
              </a:xfrm>
              <a:prstGeom prst="rect">
                <a:avLst/>
              </a:prstGeom>
            </p:spPr>
          </p:pic>
          <p:pic>
            <p:nvPicPr>
              <p:cNvPr id="22" name="Picture 21">
                <a:extLst>
                  <a:ext uri="{FF2B5EF4-FFF2-40B4-BE49-F238E27FC236}">
                    <a16:creationId xmlns:a16="http://schemas.microsoft.com/office/drawing/2014/main" id="{DE568BE3-DC78-4998-8238-0097C4C4603D}"/>
                  </a:ext>
                </a:extLst>
              </p:cNvPr>
              <p:cNvPicPr>
                <a:picLocks noChangeAspect="1"/>
              </p:cNvPicPr>
              <p:nvPr/>
            </p:nvPicPr>
            <p:blipFill>
              <a:blip r:embed="rId6"/>
              <a:stretch>
                <a:fillRect/>
              </a:stretch>
            </p:blipFill>
            <p:spPr>
              <a:xfrm>
                <a:off x="5515472" y="780958"/>
                <a:ext cx="831056" cy="807646"/>
              </a:xfrm>
              <a:prstGeom prst="rect">
                <a:avLst/>
              </a:prstGeom>
            </p:spPr>
          </p:pic>
          <p:pic>
            <p:nvPicPr>
              <p:cNvPr id="24" name="Picture 23">
                <a:extLst>
                  <a:ext uri="{FF2B5EF4-FFF2-40B4-BE49-F238E27FC236}">
                    <a16:creationId xmlns:a16="http://schemas.microsoft.com/office/drawing/2014/main" id="{6358B06C-A0F6-4B6B-97C3-C3E9A42809B5}"/>
                  </a:ext>
                </a:extLst>
              </p:cNvPr>
              <p:cNvPicPr>
                <a:picLocks noChangeAspect="1"/>
              </p:cNvPicPr>
              <p:nvPr/>
            </p:nvPicPr>
            <p:blipFill>
              <a:blip r:embed="rId7"/>
              <a:stretch>
                <a:fillRect/>
              </a:stretch>
            </p:blipFill>
            <p:spPr>
              <a:xfrm>
                <a:off x="5859211" y="1569041"/>
                <a:ext cx="831055" cy="831055"/>
              </a:xfrm>
              <a:prstGeom prst="rect">
                <a:avLst/>
              </a:prstGeom>
            </p:spPr>
          </p:pic>
          <p:pic>
            <p:nvPicPr>
              <p:cNvPr id="26" name="Picture 25">
                <a:extLst>
                  <a:ext uri="{FF2B5EF4-FFF2-40B4-BE49-F238E27FC236}">
                    <a16:creationId xmlns:a16="http://schemas.microsoft.com/office/drawing/2014/main" id="{4FBB1718-E2FD-446E-A925-25E86163AA4F}"/>
                  </a:ext>
                </a:extLst>
              </p:cNvPr>
              <p:cNvPicPr>
                <a:picLocks noChangeAspect="1"/>
              </p:cNvPicPr>
              <p:nvPr/>
            </p:nvPicPr>
            <p:blipFill>
              <a:blip r:embed="rId8"/>
              <a:stretch>
                <a:fillRect/>
              </a:stretch>
            </p:blipFill>
            <p:spPr>
              <a:xfrm>
                <a:off x="4620233" y="784109"/>
                <a:ext cx="811436" cy="811436"/>
              </a:xfrm>
              <a:prstGeom prst="rect">
                <a:avLst/>
              </a:prstGeom>
            </p:spPr>
          </p:pic>
        </p:grpSp>
      </p:grpSp>
      <p:grpSp>
        <p:nvGrpSpPr>
          <p:cNvPr id="38" name="Group 37">
            <a:extLst>
              <a:ext uri="{FF2B5EF4-FFF2-40B4-BE49-F238E27FC236}">
                <a16:creationId xmlns:a16="http://schemas.microsoft.com/office/drawing/2014/main" id="{C1812805-EC17-404A-BBF7-80580FBCA863}"/>
              </a:ext>
            </a:extLst>
          </p:cNvPr>
          <p:cNvGrpSpPr/>
          <p:nvPr/>
        </p:nvGrpSpPr>
        <p:grpSpPr>
          <a:xfrm>
            <a:off x="3965181" y="4551278"/>
            <a:ext cx="1171441" cy="1520512"/>
            <a:chOff x="4933430" y="4589542"/>
            <a:chExt cx="1171441" cy="1520512"/>
          </a:xfrm>
        </p:grpSpPr>
        <p:sp>
          <p:nvSpPr>
            <p:cNvPr id="10" name="TextBox 9">
              <a:extLst>
                <a:ext uri="{FF2B5EF4-FFF2-40B4-BE49-F238E27FC236}">
                  <a16:creationId xmlns:a16="http://schemas.microsoft.com/office/drawing/2014/main" id="{9B72CD7A-5B07-4B54-BE3D-9D32305AAFFD}"/>
                </a:ext>
              </a:extLst>
            </p:cNvPr>
            <p:cNvSpPr txBox="1"/>
            <p:nvPr/>
          </p:nvSpPr>
          <p:spPr>
            <a:xfrm>
              <a:off x="4933430" y="5763824"/>
              <a:ext cx="1171441" cy="346230"/>
            </a:xfrm>
            <a:prstGeom prst="rect">
              <a:avLst/>
            </a:prstGeom>
          </p:spPr>
          <p:txBody>
            <a:bodyPr wrap="none" rtlCol="0">
              <a:normAutofit/>
            </a:bodyPr>
            <a:lstStyle/>
            <a:p>
              <a:pPr algn="l"/>
              <a:r>
                <a:rPr lang="en-US" sz="1300" dirty="0">
                  <a:solidFill>
                    <a:schemeClr val="tx1">
                      <a:lumMod val="75000"/>
                      <a:lumOff val="25000"/>
                    </a:schemeClr>
                  </a:solidFill>
                </a:rPr>
                <a:t>Test the Model</a:t>
              </a:r>
              <a:endParaRPr lang="en-SG" sz="1300" dirty="0" err="1">
                <a:solidFill>
                  <a:schemeClr val="tx1">
                    <a:lumMod val="75000"/>
                    <a:lumOff val="25000"/>
                  </a:schemeClr>
                </a:solidFill>
              </a:endParaRPr>
            </a:p>
          </p:txBody>
        </p:sp>
        <p:pic>
          <p:nvPicPr>
            <p:cNvPr id="31" name="Picture 30">
              <a:extLst>
                <a:ext uri="{FF2B5EF4-FFF2-40B4-BE49-F238E27FC236}">
                  <a16:creationId xmlns:a16="http://schemas.microsoft.com/office/drawing/2014/main" id="{5EF08557-5F2B-4BB4-9D0B-6674F746B44E}"/>
                </a:ext>
              </a:extLst>
            </p:cNvPr>
            <p:cNvPicPr>
              <a:picLocks noChangeAspect="1"/>
            </p:cNvPicPr>
            <p:nvPr/>
          </p:nvPicPr>
          <p:blipFill>
            <a:blip r:embed="rId9"/>
            <a:stretch>
              <a:fillRect/>
            </a:stretch>
          </p:blipFill>
          <p:spPr>
            <a:xfrm>
              <a:off x="4933430" y="4589542"/>
              <a:ext cx="1171441" cy="1165403"/>
            </a:xfrm>
            <a:prstGeom prst="rect">
              <a:avLst/>
            </a:prstGeom>
          </p:spPr>
        </p:pic>
      </p:grpSp>
      <p:grpSp>
        <p:nvGrpSpPr>
          <p:cNvPr id="37" name="Group 36">
            <a:extLst>
              <a:ext uri="{FF2B5EF4-FFF2-40B4-BE49-F238E27FC236}">
                <a16:creationId xmlns:a16="http://schemas.microsoft.com/office/drawing/2014/main" id="{CBD1CCD4-ED1D-4F24-9DFA-4A3AD53C3CD9}"/>
              </a:ext>
            </a:extLst>
          </p:cNvPr>
          <p:cNvGrpSpPr/>
          <p:nvPr/>
        </p:nvGrpSpPr>
        <p:grpSpPr>
          <a:xfrm>
            <a:off x="6609819" y="4116046"/>
            <a:ext cx="1807137" cy="1405661"/>
            <a:chOff x="5948039" y="3216807"/>
            <a:chExt cx="1562470" cy="1152548"/>
          </a:xfrm>
        </p:grpSpPr>
        <p:sp>
          <p:nvSpPr>
            <p:cNvPr id="9" name="TextBox 8">
              <a:extLst>
                <a:ext uri="{FF2B5EF4-FFF2-40B4-BE49-F238E27FC236}">
                  <a16:creationId xmlns:a16="http://schemas.microsoft.com/office/drawing/2014/main" id="{EFED139C-1A82-46CD-B4DC-5C1BBFDE1CF2}"/>
                </a:ext>
              </a:extLst>
            </p:cNvPr>
            <p:cNvSpPr txBox="1"/>
            <p:nvPr/>
          </p:nvSpPr>
          <p:spPr>
            <a:xfrm>
              <a:off x="5948039" y="4023125"/>
              <a:ext cx="1562470" cy="346230"/>
            </a:xfrm>
            <a:prstGeom prst="rect">
              <a:avLst/>
            </a:prstGeom>
          </p:spPr>
          <p:txBody>
            <a:bodyPr wrap="none" rtlCol="0">
              <a:normAutofit/>
            </a:bodyPr>
            <a:lstStyle/>
            <a:p>
              <a:pPr algn="ctr"/>
              <a:r>
                <a:rPr lang="en-US" sz="1300" dirty="0">
                  <a:solidFill>
                    <a:schemeClr val="tx1">
                      <a:lumMod val="75000"/>
                      <a:lumOff val="25000"/>
                    </a:schemeClr>
                  </a:solidFill>
                </a:rPr>
                <a:t>Train the Model</a:t>
              </a:r>
              <a:endParaRPr lang="en-SG" sz="1300" dirty="0" err="1">
                <a:solidFill>
                  <a:schemeClr val="tx1">
                    <a:lumMod val="75000"/>
                    <a:lumOff val="25000"/>
                  </a:schemeClr>
                </a:solidFill>
              </a:endParaRPr>
            </a:p>
          </p:txBody>
        </p:sp>
        <p:grpSp>
          <p:nvGrpSpPr>
            <p:cNvPr id="36" name="Group 35">
              <a:extLst>
                <a:ext uri="{FF2B5EF4-FFF2-40B4-BE49-F238E27FC236}">
                  <a16:creationId xmlns:a16="http://schemas.microsoft.com/office/drawing/2014/main" id="{F569BCDE-8A23-468D-958B-09A1F18C5A22}"/>
                </a:ext>
              </a:extLst>
            </p:cNvPr>
            <p:cNvGrpSpPr/>
            <p:nvPr/>
          </p:nvGrpSpPr>
          <p:grpSpPr>
            <a:xfrm>
              <a:off x="6016934" y="3216807"/>
              <a:ext cx="1422553" cy="713312"/>
              <a:chOff x="4029143" y="2886169"/>
              <a:chExt cx="2155683" cy="1080926"/>
            </a:xfrm>
          </p:grpSpPr>
          <p:pic>
            <p:nvPicPr>
              <p:cNvPr id="33" name="Picture 32">
                <a:extLst>
                  <a:ext uri="{FF2B5EF4-FFF2-40B4-BE49-F238E27FC236}">
                    <a16:creationId xmlns:a16="http://schemas.microsoft.com/office/drawing/2014/main" id="{7F465FD2-07BD-49AC-9025-FD20B05B3A0D}"/>
                  </a:ext>
                </a:extLst>
              </p:cNvPr>
              <p:cNvPicPr>
                <a:picLocks noChangeAspect="1"/>
              </p:cNvPicPr>
              <p:nvPr/>
            </p:nvPicPr>
            <p:blipFill>
              <a:blip r:embed="rId10"/>
              <a:stretch>
                <a:fillRect/>
              </a:stretch>
            </p:blipFill>
            <p:spPr>
              <a:xfrm>
                <a:off x="4029143" y="2890905"/>
                <a:ext cx="1085714" cy="1076190"/>
              </a:xfrm>
              <a:prstGeom prst="rect">
                <a:avLst/>
              </a:prstGeom>
            </p:spPr>
          </p:pic>
          <p:pic>
            <p:nvPicPr>
              <p:cNvPr id="35" name="Picture 34">
                <a:extLst>
                  <a:ext uri="{FF2B5EF4-FFF2-40B4-BE49-F238E27FC236}">
                    <a16:creationId xmlns:a16="http://schemas.microsoft.com/office/drawing/2014/main" id="{68475C0D-B344-4E6B-8313-8EBF694EC993}"/>
                  </a:ext>
                </a:extLst>
              </p:cNvPr>
              <p:cNvPicPr>
                <a:picLocks noChangeAspect="1"/>
              </p:cNvPicPr>
              <p:nvPr/>
            </p:nvPicPr>
            <p:blipFill>
              <a:blip r:embed="rId11"/>
              <a:stretch>
                <a:fillRect/>
              </a:stretch>
            </p:blipFill>
            <p:spPr>
              <a:xfrm>
                <a:off x="5165778" y="2886169"/>
                <a:ext cx="1019048" cy="1047619"/>
              </a:xfrm>
              <a:prstGeom prst="rect">
                <a:avLst/>
              </a:prstGeom>
            </p:spPr>
          </p:pic>
        </p:grpSp>
      </p:grpSp>
      <p:grpSp>
        <p:nvGrpSpPr>
          <p:cNvPr id="43" name="Group 42">
            <a:extLst>
              <a:ext uri="{FF2B5EF4-FFF2-40B4-BE49-F238E27FC236}">
                <a16:creationId xmlns:a16="http://schemas.microsoft.com/office/drawing/2014/main" id="{EA002710-92F1-413A-B257-788912A2B905}"/>
              </a:ext>
            </a:extLst>
          </p:cNvPr>
          <p:cNvGrpSpPr/>
          <p:nvPr/>
        </p:nvGrpSpPr>
        <p:grpSpPr>
          <a:xfrm>
            <a:off x="702588" y="4929706"/>
            <a:ext cx="1911154" cy="1675165"/>
            <a:chOff x="702588" y="4929706"/>
            <a:chExt cx="1911154" cy="1675165"/>
          </a:xfrm>
        </p:grpSpPr>
        <p:sp>
          <p:nvSpPr>
            <p:cNvPr id="11" name="TextBox 10">
              <a:extLst>
                <a:ext uri="{FF2B5EF4-FFF2-40B4-BE49-F238E27FC236}">
                  <a16:creationId xmlns:a16="http://schemas.microsoft.com/office/drawing/2014/main" id="{7AF76F02-F856-47F6-8265-D989E1F6F609}"/>
                </a:ext>
              </a:extLst>
            </p:cNvPr>
            <p:cNvSpPr txBox="1"/>
            <p:nvPr/>
          </p:nvSpPr>
          <p:spPr>
            <a:xfrm>
              <a:off x="702588" y="6136570"/>
              <a:ext cx="1911154" cy="468301"/>
            </a:xfrm>
            <a:prstGeom prst="rect">
              <a:avLst/>
            </a:prstGeom>
          </p:spPr>
          <p:txBody>
            <a:bodyPr wrap="square" rtlCol="0">
              <a:normAutofit fontScale="92500"/>
            </a:bodyPr>
            <a:lstStyle/>
            <a:p>
              <a:pPr algn="ctr"/>
              <a:r>
                <a:rPr lang="en-US" sz="1300" dirty="0">
                  <a:solidFill>
                    <a:schemeClr val="tx1">
                      <a:lumMod val="75000"/>
                      <a:lumOff val="25000"/>
                    </a:schemeClr>
                  </a:solidFill>
                </a:rPr>
                <a:t>Deployment/ Evaluation on a “Blind” Data Set</a:t>
              </a:r>
              <a:endParaRPr lang="en-SG" sz="1300" dirty="0" err="1">
                <a:solidFill>
                  <a:schemeClr val="tx1">
                    <a:lumMod val="75000"/>
                    <a:lumOff val="25000"/>
                  </a:schemeClr>
                </a:solidFill>
              </a:endParaRPr>
            </a:p>
          </p:txBody>
        </p:sp>
        <p:pic>
          <p:nvPicPr>
            <p:cNvPr id="42" name="Picture 41">
              <a:extLst>
                <a:ext uri="{FF2B5EF4-FFF2-40B4-BE49-F238E27FC236}">
                  <a16:creationId xmlns:a16="http://schemas.microsoft.com/office/drawing/2014/main" id="{96C52588-3BB1-4656-A758-EF0AE2AE3AA5}"/>
                </a:ext>
              </a:extLst>
            </p:cNvPr>
            <p:cNvPicPr>
              <a:picLocks noChangeAspect="1"/>
            </p:cNvPicPr>
            <p:nvPr/>
          </p:nvPicPr>
          <p:blipFill>
            <a:blip r:embed="rId12"/>
            <a:stretch>
              <a:fillRect/>
            </a:stretch>
          </p:blipFill>
          <p:spPr>
            <a:xfrm>
              <a:off x="1005778" y="4929706"/>
              <a:ext cx="1270833" cy="1247153"/>
            </a:xfrm>
            <a:prstGeom prst="rect">
              <a:avLst/>
            </a:prstGeom>
          </p:spPr>
        </p:pic>
      </p:grpSp>
      <p:pic>
        <p:nvPicPr>
          <p:cNvPr id="44" name="Picture 43">
            <a:extLst>
              <a:ext uri="{FF2B5EF4-FFF2-40B4-BE49-F238E27FC236}">
                <a16:creationId xmlns:a16="http://schemas.microsoft.com/office/drawing/2014/main" id="{A9D2C7BF-B74C-4962-A8A5-38CC78C77212}"/>
              </a:ext>
            </a:extLst>
          </p:cNvPr>
          <p:cNvPicPr>
            <a:picLocks noChangeAspect="1"/>
          </p:cNvPicPr>
          <p:nvPr/>
        </p:nvPicPr>
        <p:blipFill>
          <a:blip r:embed="rId13"/>
          <a:stretch>
            <a:fillRect/>
          </a:stretch>
        </p:blipFill>
        <p:spPr>
          <a:xfrm>
            <a:off x="179731" y="1704686"/>
            <a:ext cx="192674" cy="192674"/>
          </a:xfrm>
          <a:prstGeom prst="rect">
            <a:avLst/>
          </a:prstGeom>
        </p:spPr>
      </p:pic>
      <p:pic>
        <p:nvPicPr>
          <p:cNvPr id="45" name="Picture 44">
            <a:extLst>
              <a:ext uri="{FF2B5EF4-FFF2-40B4-BE49-F238E27FC236}">
                <a16:creationId xmlns:a16="http://schemas.microsoft.com/office/drawing/2014/main" id="{1E992A58-D945-465E-AC85-FD0051F4DCA1}"/>
              </a:ext>
            </a:extLst>
          </p:cNvPr>
          <p:cNvPicPr>
            <a:picLocks noChangeAspect="1"/>
          </p:cNvPicPr>
          <p:nvPr/>
        </p:nvPicPr>
        <p:blipFill>
          <a:blip r:embed="rId13"/>
          <a:stretch>
            <a:fillRect/>
          </a:stretch>
        </p:blipFill>
        <p:spPr>
          <a:xfrm>
            <a:off x="3452728" y="2008671"/>
            <a:ext cx="192674" cy="192674"/>
          </a:xfrm>
          <a:prstGeom prst="rect">
            <a:avLst/>
          </a:prstGeom>
        </p:spPr>
      </p:pic>
      <p:pic>
        <p:nvPicPr>
          <p:cNvPr id="50" name="Picture 2" descr="Empty checkbox - Free interface icons">
            <a:extLst>
              <a:ext uri="{FF2B5EF4-FFF2-40B4-BE49-F238E27FC236}">
                <a16:creationId xmlns:a16="http://schemas.microsoft.com/office/drawing/2014/main" id="{F50F6DDA-0147-4BF6-ACA2-FF65120CBCA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4086" y="6169856"/>
            <a:ext cx="200864" cy="200864"/>
          </a:xfrm>
          <a:prstGeom prst="rect">
            <a:avLst/>
          </a:prstGeom>
          <a:noFill/>
          <a:extLst>
            <a:ext uri="{909E8E84-426E-40DD-AFC4-6F175D3DCCD1}">
              <a14:hiddenFill xmlns:a14="http://schemas.microsoft.com/office/drawing/2010/main">
                <a:solidFill>
                  <a:srgbClr val="FFFFFF"/>
                </a:solidFill>
              </a14:hiddenFill>
            </a:ext>
          </a:extLst>
        </p:spPr>
      </p:pic>
      <p:sp>
        <p:nvSpPr>
          <p:cNvPr id="55" name="Arrow: Right 54">
            <a:extLst>
              <a:ext uri="{FF2B5EF4-FFF2-40B4-BE49-F238E27FC236}">
                <a16:creationId xmlns:a16="http://schemas.microsoft.com/office/drawing/2014/main" id="{A0A01471-11B8-43CE-BDFC-460F4592481C}"/>
              </a:ext>
            </a:extLst>
          </p:cNvPr>
          <p:cNvSpPr/>
          <p:nvPr/>
        </p:nvSpPr>
        <p:spPr>
          <a:xfrm rot="560434">
            <a:off x="2222239" y="1264182"/>
            <a:ext cx="911520" cy="465960"/>
          </a:xfrm>
          <a:prstGeom prst="rightArrow">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5" name="Arrow: Right 64">
            <a:extLst>
              <a:ext uri="{FF2B5EF4-FFF2-40B4-BE49-F238E27FC236}">
                <a16:creationId xmlns:a16="http://schemas.microsoft.com/office/drawing/2014/main" id="{3DCA18A2-C7D9-41A3-A315-C67C5FD84E31}"/>
              </a:ext>
            </a:extLst>
          </p:cNvPr>
          <p:cNvSpPr/>
          <p:nvPr/>
        </p:nvSpPr>
        <p:spPr>
          <a:xfrm rot="560434">
            <a:off x="5487846" y="1775568"/>
            <a:ext cx="911520" cy="465960"/>
          </a:xfrm>
          <a:prstGeom prst="rightArrow">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7" name="Arrow: Right 66">
            <a:extLst>
              <a:ext uri="{FF2B5EF4-FFF2-40B4-BE49-F238E27FC236}">
                <a16:creationId xmlns:a16="http://schemas.microsoft.com/office/drawing/2014/main" id="{B91B8251-3B02-44DF-882B-E6C5313DD595}"/>
              </a:ext>
            </a:extLst>
          </p:cNvPr>
          <p:cNvSpPr/>
          <p:nvPr/>
        </p:nvSpPr>
        <p:spPr>
          <a:xfrm rot="9678083">
            <a:off x="5457302" y="4590184"/>
            <a:ext cx="911520" cy="465960"/>
          </a:xfrm>
          <a:prstGeom prst="rightArrow">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8" name="Arrow: Right 67">
            <a:extLst>
              <a:ext uri="{FF2B5EF4-FFF2-40B4-BE49-F238E27FC236}">
                <a16:creationId xmlns:a16="http://schemas.microsoft.com/office/drawing/2014/main" id="{B3C0E974-A6E0-4868-A57F-5B3DC5E6DE6B}"/>
              </a:ext>
            </a:extLst>
          </p:cNvPr>
          <p:cNvSpPr/>
          <p:nvPr/>
        </p:nvSpPr>
        <p:spPr>
          <a:xfrm rot="9678083">
            <a:off x="2664377" y="5193062"/>
            <a:ext cx="911520" cy="465960"/>
          </a:xfrm>
          <a:prstGeom prst="rightArrow">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9" name="Arrow: Right 68">
            <a:extLst>
              <a:ext uri="{FF2B5EF4-FFF2-40B4-BE49-F238E27FC236}">
                <a16:creationId xmlns:a16="http://schemas.microsoft.com/office/drawing/2014/main" id="{4E4849C0-B734-4945-BF5C-8E5DE85FE845}"/>
              </a:ext>
            </a:extLst>
          </p:cNvPr>
          <p:cNvSpPr/>
          <p:nvPr/>
        </p:nvSpPr>
        <p:spPr>
          <a:xfrm rot="5400000">
            <a:off x="7301824" y="3595690"/>
            <a:ext cx="510414" cy="465960"/>
          </a:xfrm>
          <a:prstGeom prst="rightArrow">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70" name="Picture 69">
            <a:extLst>
              <a:ext uri="{FF2B5EF4-FFF2-40B4-BE49-F238E27FC236}">
                <a16:creationId xmlns:a16="http://schemas.microsoft.com/office/drawing/2014/main" id="{40B124EA-CA3B-44A7-88DA-67FBC3D8F7BD}"/>
              </a:ext>
            </a:extLst>
          </p:cNvPr>
          <p:cNvPicPr>
            <a:picLocks noChangeAspect="1"/>
          </p:cNvPicPr>
          <p:nvPr/>
        </p:nvPicPr>
        <p:blipFill>
          <a:blip r:embed="rId13"/>
          <a:stretch>
            <a:fillRect/>
          </a:stretch>
        </p:blipFill>
        <p:spPr>
          <a:xfrm>
            <a:off x="6242156" y="3169994"/>
            <a:ext cx="192674" cy="192674"/>
          </a:xfrm>
          <a:prstGeom prst="rect">
            <a:avLst/>
          </a:prstGeom>
        </p:spPr>
      </p:pic>
      <p:pic>
        <p:nvPicPr>
          <p:cNvPr id="71" name="Picture 70">
            <a:extLst>
              <a:ext uri="{FF2B5EF4-FFF2-40B4-BE49-F238E27FC236}">
                <a16:creationId xmlns:a16="http://schemas.microsoft.com/office/drawing/2014/main" id="{7A01A497-079B-47AD-9DBE-1D108CE394C2}"/>
              </a:ext>
            </a:extLst>
          </p:cNvPr>
          <p:cNvPicPr>
            <a:picLocks noChangeAspect="1"/>
          </p:cNvPicPr>
          <p:nvPr/>
        </p:nvPicPr>
        <p:blipFill>
          <a:blip r:embed="rId13"/>
          <a:stretch>
            <a:fillRect/>
          </a:stretch>
        </p:blipFill>
        <p:spPr>
          <a:xfrm>
            <a:off x="6718577" y="5178613"/>
            <a:ext cx="192674" cy="192674"/>
          </a:xfrm>
          <a:prstGeom prst="rect">
            <a:avLst/>
          </a:prstGeom>
        </p:spPr>
      </p:pic>
      <p:pic>
        <p:nvPicPr>
          <p:cNvPr id="72" name="Picture 71">
            <a:extLst>
              <a:ext uri="{FF2B5EF4-FFF2-40B4-BE49-F238E27FC236}">
                <a16:creationId xmlns:a16="http://schemas.microsoft.com/office/drawing/2014/main" id="{D10AFDB7-851E-4CEA-82D0-1E85CF392457}"/>
              </a:ext>
            </a:extLst>
          </p:cNvPr>
          <p:cNvPicPr>
            <a:picLocks noChangeAspect="1"/>
          </p:cNvPicPr>
          <p:nvPr/>
        </p:nvPicPr>
        <p:blipFill>
          <a:blip r:embed="rId13"/>
          <a:stretch>
            <a:fillRect/>
          </a:stretch>
        </p:blipFill>
        <p:spPr>
          <a:xfrm>
            <a:off x="3806501" y="5792838"/>
            <a:ext cx="192674" cy="192674"/>
          </a:xfrm>
          <a:prstGeom prst="rect">
            <a:avLst/>
          </a:prstGeom>
        </p:spPr>
      </p:pic>
    </p:spTree>
    <p:extLst>
      <p:ext uri="{BB962C8B-B14F-4D97-AF65-F5344CB8AC3E}">
        <p14:creationId xmlns:p14="http://schemas.microsoft.com/office/powerpoint/2010/main" val="2987391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09CDC6-5D8D-4721-BADE-167AF811BC8D}"/>
              </a:ext>
            </a:extLst>
          </p:cNvPr>
          <p:cNvSpPr>
            <a:spLocks noGrp="1"/>
          </p:cNvSpPr>
          <p:nvPr>
            <p:ph idx="1"/>
          </p:nvPr>
        </p:nvSpPr>
        <p:spPr/>
        <p:txBody>
          <a:bodyPr/>
          <a:lstStyle/>
          <a:p>
            <a:endParaRPr lang="en-SG"/>
          </a:p>
        </p:txBody>
      </p:sp>
      <p:sp>
        <p:nvSpPr>
          <p:cNvPr id="3" name="Slide Number Placeholder 2">
            <a:extLst>
              <a:ext uri="{FF2B5EF4-FFF2-40B4-BE49-F238E27FC236}">
                <a16:creationId xmlns:a16="http://schemas.microsoft.com/office/drawing/2014/main" id="{24234574-90D1-435F-A1E8-A9C8659BF504}"/>
              </a:ext>
            </a:extLst>
          </p:cNvPr>
          <p:cNvSpPr>
            <a:spLocks noGrp="1"/>
          </p:cNvSpPr>
          <p:nvPr>
            <p:ph type="sldNum" sz="quarter" idx="4"/>
          </p:nvPr>
        </p:nvSpPr>
        <p:spPr/>
        <p:txBody>
          <a:bodyPr/>
          <a:lstStyle/>
          <a:p>
            <a:fld id="{14A3106C-58CB-42DB-B4B7-C84BBDA5655D}" type="slidenum">
              <a:rPr lang="en-GB" smtClean="0"/>
              <a:pPr/>
              <a:t>19</a:t>
            </a:fld>
            <a:endParaRPr lang="en-GB" dirty="0"/>
          </a:p>
        </p:txBody>
      </p:sp>
      <p:sp>
        <p:nvSpPr>
          <p:cNvPr id="4" name="Title 3">
            <a:extLst>
              <a:ext uri="{FF2B5EF4-FFF2-40B4-BE49-F238E27FC236}">
                <a16:creationId xmlns:a16="http://schemas.microsoft.com/office/drawing/2014/main" id="{FCDB05B4-BEBB-4ED3-A469-0DCF85BA8C32}"/>
              </a:ext>
            </a:extLst>
          </p:cNvPr>
          <p:cNvSpPr>
            <a:spLocks noGrp="1"/>
          </p:cNvSpPr>
          <p:nvPr>
            <p:ph type="title"/>
          </p:nvPr>
        </p:nvSpPr>
        <p:spPr/>
        <p:txBody>
          <a:bodyPr/>
          <a:lstStyle/>
          <a:p>
            <a:r>
              <a:rPr lang="en-US" dirty="0"/>
              <a:t>Deployment – Testing on a Blind Data Set</a:t>
            </a:r>
            <a:endParaRPr lang="en-SG" dirty="0"/>
          </a:p>
        </p:txBody>
      </p:sp>
    </p:spTree>
    <p:extLst>
      <p:ext uri="{BB962C8B-B14F-4D97-AF65-F5344CB8AC3E}">
        <p14:creationId xmlns:p14="http://schemas.microsoft.com/office/powerpoint/2010/main" val="3038728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EC6834B-125D-4FEE-89D3-CA0E93286679}"/>
              </a:ext>
            </a:extLst>
          </p:cNvPr>
          <p:cNvSpPr>
            <a:spLocks noGrp="1"/>
          </p:cNvSpPr>
          <p:nvPr>
            <p:ph type="title"/>
          </p:nvPr>
        </p:nvSpPr>
        <p:spPr/>
        <p:txBody>
          <a:bodyPr/>
          <a:lstStyle/>
          <a:p>
            <a:r>
              <a:rPr lang="en-GB" dirty="0"/>
              <a:t>Disclaimer</a:t>
            </a:r>
          </a:p>
        </p:txBody>
      </p:sp>
      <p:sp>
        <p:nvSpPr>
          <p:cNvPr id="8" name="Content Placeholder 7">
            <a:extLst>
              <a:ext uri="{FF2B5EF4-FFF2-40B4-BE49-F238E27FC236}">
                <a16:creationId xmlns:a16="http://schemas.microsoft.com/office/drawing/2014/main" id="{0992EAEB-DE71-47DB-9585-23D22E9D1BBE}"/>
              </a:ext>
            </a:extLst>
          </p:cNvPr>
          <p:cNvSpPr>
            <a:spLocks noGrp="1"/>
          </p:cNvSpPr>
          <p:nvPr>
            <p:ph idx="4294967295"/>
          </p:nvPr>
        </p:nvSpPr>
        <p:spPr>
          <a:xfrm>
            <a:off x="342080" y="1022468"/>
            <a:ext cx="8338370" cy="5505502"/>
          </a:xfrm>
          <a:prstGeom prst="rect">
            <a:avLst/>
          </a:prstGeom>
        </p:spPr>
        <p:txBody>
          <a:bodyPr>
            <a:noAutofit/>
          </a:bodyPr>
          <a:lstStyle/>
          <a:p>
            <a:pPr marL="0" indent="0">
              <a:lnSpc>
                <a:spcPct val="110000"/>
              </a:lnSpc>
              <a:buNone/>
            </a:pPr>
            <a:r>
              <a:rPr lang="en-GB" sz="1050" b="0" dirty="0">
                <a:solidFill>
                  <a:schemeClr val="tx1">
                    <a:lumMod val="75000"/>
                    <a:lumOff val="25000"/>
                  </a:schemeClr>
                </a:solidFill>
              </a:rPr>
              <a:t>ERC Equipoise Ltd (“ERCE”) has made every effort to ensure that the interpretations, conclusions and recommendations set out in this presentation are accurate and reliable in accordance with good industry practice. ERCE does not, however, guarantee the correctness of any such interpretations and shall not be liable or responsible for any loss, costs, damages or expenses incurred or sustained by anyone resulting from any interpretation or recommendation made by any of its officers, agents or employees. </a:t>
            </a:r>
          </a:p>
          <a:p>
            <a:pPr marL="0" indent="0">
              <a:lnSpc>
                <a:spcPct val="110000"/>
              </a:lnSpc>
              <a:buNone/>
            </a:pPr>
            <a:r>
              <a:rPr lang="en-GB" sz="1050" b="0" dirty="0">
                <a:solidFill>
                  <a:schemeClr val="tx1">
                    <a:lumMod val="75000"/>
                    <a:lumOff val="25000"/>
                  </a:schemeClr>
                </a:solidFill>
              </a:rPr>
              <a:t>This presentation is produced solely for the benefit of and on the instructions of ERCE’s client to whom it is presented, and not for the benefit of any third party.  Any third party to whom the client discloses or makes available this presentation shall not be entitled to rely on it or any part of it.</a:t>
            </a:r>
          </a:p>
          <a:p>
            <a:pPr marL="0" indent="0">
              <a:lnSpc>
                <a:spcPct val="110000"/>
              </a:lnSpc>
              <a:buNone/>
            </a:pPr>
            <a:r>
              <a:rPr lang="en-GB" sz="1050" b="0" dirty="0">
                <a:solidFill>
                  <a:schemeClr val="tx1">
                    <a:lumMod val="75000"/>
                    <a:lumOff val="25000"/>
                  </a:schemeClr>
                </a:solidFill>
              </a:rPr>
              <a:t>All estimates of reserves and resources in this presentation are provisional and subject to change. The client agrees to ensure that any publication or use of this presentation which makes reference to ERCE shall be published or quoted in its entirety and the client shall not publish or use extracts of this presentation or any edited or amended version of this presentation, without the prior written consent of ERCE.</a:t>
            </a:r>
          </a:p>
          <a:p>
            <a:pPr marL="0" indent="0">
              <a:lnSpc>
                <a:spcPct val="110000"/>
              </a:lnSpc>
              <a:buNone/>
            </a:pPr>
            <a:r>
              <a:rPr lang="en-GB" sz="1050" b="0" dirty="0">
                <a:solidFill>
                  <a:schemeClr val="tx1">
                    <a:lumMod val="75000"/>
                    <a:lumOff val="25000"/>
                  </a:schemeClr>
                </a:solidFill>
              </a:rPr>
              <a:t>In the case that any part of this presentation is delivered in digital format, ERCE does not accept any responsibility for edits carried out by the client or any third party or otherwise after such material has been sent by ERCE to the client.</a:t>
            </a:r>
          </a:p>
          <a:p>
            <a:pPr marL="0" indent="0">
              <a:lnSpc>
                <a:spcPct val="110000"/>
              </a:lnSpc>
              <a:buNone/>
            </a:pPr>
            <a:r>
              <a:rPr lang="en-GB" sz="1050" b="0" dirty="0">
                <a:solidFill>
                  <a:schemeClr val="tx1">
                    <a:lumMod val="75000"/>
                    <a:lumOff val="25000"/>
                  </a:schemeClr>
                </a:solidFill>
              </a:rPr>
              <a:t>ERCE has used standard petroleum evaluation techniques in the preparation of this report. These techniques combine geophysical and geological knowledge with assessments of porosity and permeability distributions, fluid characteristics and reservoir pressure. There is uncertainty in the measurement and interpretation of basic data. ERCE has estimated the degree of this uncertainty and determined the range of petroleum initially in place and recoverable hydrocarbons. Our methodology adheres to the guidelines of the SPE PRMS, unless specifically instructed to do otherwise. The accuracy of estimates of volumes of oil and gas and production forecasts is a function of the quality and quantity of available data and of engineering interpretation and judgment. While estimates of Reserves and production forecasts, Contingent Resources and Prospective Resources presented herein are considered reasonable, these estimates should be accepted with the understanding that reservoir performance subsequent to the date of the estimate may justify revision, either upward or downward. In the estimation of future cash flows, ERCE has relied upon oil prices and contract terms assumed and provided by the client, which may not reflect future signed contract values. There is no guarantee that actual economic parameters will match the assumed values. The net present value (NPV) calculations presented in this report simply represent discounted future cash flow values. Though NPVs form an integral part of the fair market value estimations, without consideration for other economic criteria they are not to be construed as ERCE’s opinion of fair market value.</a:t>
            </a:r>
          </a:p>
          <a:p>
            <a:pPr marL="0" indent="0">
              <a:lnSpc>
                <a:spcPct val="110000"/>
              </a:lnSpc>
              <a:buNone/>
            </a:pPr>
            <a:endParaRPr lang="en-GB" sz="1050" b="0" dirty="0">
              <a:solidFill>
                <a:schemeClr val="tx1">
                  <a:lumMod val="75000"/>
                  <a:lumOff val="25000"/>
                </a:schemeClr>
              </a:solidFill>
            </a:endParaRPr>
          </a:p>
        </p:txBody>
      </p:sp>
    </p:spTree>
    <p:extLst>
      <p:ext uri="{BB962C8B-B14F-4D97-AF65-F5344CB8AC3E}">
        <p14:creationId xmlns:p14="http://schemas.microsoft.com/office/powerpoint/2010/main" val="2658335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09CDC6-5D8D-4721-BADE-167AF811BC8D}"/>
              </a:ext>
            </a:extLst>
          </p:cNvPr>
          <p:cNvSpPr>
            <a:spLocks noGrp="1"/>
          </p:cNvSpPr>
          <p:nvPr>
            <p:ph idx="1"/>
          </p:nvPr>
        </p:nvSpPr>
        <p:spPr/>
        <p:txBody>
          <a:bodyPr/>
          <a:lstStyle/>
          <a:p>
            <a:endParaRPr lang="en-SG"/>
          </a:p>
        </p:txBody>
      </p:sp>
      <p:sp>
        <p:nvSpPr>
          <p:cNvPr id="3" name="Slide Number Placeholder 2">
            <a:extLst>
              <a:ext uri="{FF2B5EF4-FFF2-40B4-BE49-F238E27FC236}">
                <a16:creationId xmlns:a16="http://schemas.microsoft.com/office/drawing/2014/main" id="{24234574-90D1-435F-A1E8-A9C8659BF504}"/>
              </a:ext>
            </a:extLst>
          </p:cNvPr>
          <p:cNvSpPr>
            <a:spLocks noGrp="1"/>
          </p:cNvSpPr>
          <p:nvPr>
            <p:ph type="sldNum" sz="quarter" idx="4"/>
          </p:nvPr>
        </p:nvSpPr>
        <p:spPr/>
        <p:txBody>
          <a:bodyPr/>
          <a:lstStyle/>
          <a:p>
            <a:fld id="{14A3106C-58CB-42DB-B4B7-C84BBDA5655D}" type="slidenum">
              <a:rPr lang="en-GB" smtClean="0"/>
              <a:pPr/>
              <a:t>20</a:t>
            </a:fld>
            <a:endParaRPr lang="en-GB" dirty="0"/>
          </a:p>
        </p:txBody>
      </p:sp>
      <p:sp>
        <p:nvSpPr>
          <p:cNvPr id="4" name="Title 3">
            <a:extLst>
              <a:ext uri="{FF2B5EF4-FFF2-40B4-BE49-F238E27FC236}">
                <a16:creationId xmlns:a16="http://schemas.microsoft.com/office/drawing/2014/main" id="{FCDB05B4-BEBB-4ED3-A469-0DCF85BA8C32}"/>
              </a:ext>
            </a:extLst>
          </p:cNvPr>
          <p:cNvSpPr>
            <a:spLocks noGrp="1"/>
          </p:cNvSpPr>
          <p:nvPr>
            <p:ph type="title"/>
          </p:nvPr>
        </p:nvSpPr>
        <p:spPr/>
        <p:txBody>
          <a:bodyPr/>
          <a:lstStyle/>
          <a:p>
            <a:r>
              <a:rPr lang="en-US" dirty="0"/>
              <a:t>Conclusion</a:t>
            </a:r>
            <a:endParaRPr lang="en-SG" dirty="0"/>
          </a:p>
        </p:txBody>
      </p:sp>
    </p:spTree>
    <p:extLst>
      <p:ext uri="{BB962C8B-B14F-4D97-AF65-F5344CB8AC3E}">
        <p14:creationId xmlns:p14="http://schemas.microsoft.com/office/powerpoint/2010/main" val="399578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726E711-EAE8-4BC3-B211-7D0373559101}"/>
              </a:ext>
            </a:extLst>
          </p:cNvPr>
          <p:cNvSpPr>
            <a:spLocks noGrp="1"/>
          </p:cNvSpPr>
          <p:nvPr>
            <p:ph idx="1"/>
          </p:nvPr>
        </p:nvSpPr>
        <p:spPr>
          <a:xfrm>
            <a:off x="447675" y="868996"/>
            <a:ext cx="8232775" cy="1133975"/>
          </a:xfrm>
        </p:spPr>
        <p:txBody>
          <a:bodyPr>
            <a:normAutofit fontScale="92500" lnSpcReduction="10000"/>
          </a:bodyPr>
          <a:lstStyle/>
          <a:p>
            <a:r>
              <a:rPr lang="en-US" dirty="0"/>
              <a:t>Recovery Factor (RF) is one the most critical, and sometimes subjective, inputs towards determine field reserve </a:t>
            </a:r>
            <a:r>
              <a:rPr lang="en-US" dirty="0">
                <a:sym typeface="Wingdings" panose="05000000000000000000" pitchFamily="2" charset="2"/>
              </a:rPr>
              <a:t> no clear approach to calculate or estimate given the variety of factors governing its value</a:t>
            </a:r>
            <a:endParaRPr lang="en-US" dirty="0"/>
          </a:p>
          <a:p>
            <a:pPr lvl="1"/>
            <a:r>
              <a:rPr lang="en-US" dirty="0"/>
              <a:t>Culmination of technical as well as non-technical aspects (analogs, experience based) and can consider both quantitative and qualitative parameters in its evaluation</a:t>
            </a:r>
          </a:p>
          <a:p>
            <a:pPr lvl="1"/>
            <a:endParaRPr lang="en-US" dirty="0"/>
          </a:p>
          <a:p>
            <a:endParaRPr lang="en-SG" dirty="0"/>
          </a:p>
        </p:txBody>
      </p:sp>
      <p:sp>
        <p:nvSpPr>
          <p:cNvPr id="2" name="Title 1">
            <a:extLst>
              <a:ext uri="{FF2B5EF4-FFF2-40B4-BE49-F238E27FC236}">
                <a16:creationId xmlns:a16="http://schemas.microsoft.com/office/drawing/2014/main" id="{2611E41D-4720-4F3B-AE51-54C733FABAD0}"/>
              </a:ext>
            </a:extLst>
          </p:cNvPr>
          <p:cNvSpPr>
            <a:spLocks noGrp="1"/>
          </p:cNvSpPr>
          <p:nvPr>
            <p:ph type="title"/>
          </p:nvPr>
        </p:nvSpPr>
        <p:spPr/>
        <p:txBody>
          <a:bodyPr/>
          <a:lstStyle/>
          <a:p>
            <a:r>
              <a:rPr lang="en-US" dirty="0"/>
              <a:t>Motivation</a:t>
            </a:r>
            <a:endParaRPr lang="en-SG" dirty="0"/>
          </a:p>
        </p:txBody>
      </p:sp>
      <p:graphicFrame>
        <p:nvGraphicFramePr>
          <p:cNvPr id="8" name="Diagram 7">
            <a:extLst>
              <a:ext uri="{FF2B5EF4-FFF2-40B4-BE49-F238E27FC236}">
                <a16:creationId xmlns:a16="http://schemas.microsoft.com/office/drawing/2014/main" id="{8CAFAF80-467A-4ECC-9F08-577A9441B6AB}"/>
              </a:ext>
            </a:extLst>
          </p:cNvPr>
          <p:cNvGraphicFramePr/>
          <p:nvPr>
            <p:extLst>
              <p:ext uri="{D42A27DB-BD31-4B8C-83A1-F6EECF244321}">
                <p14:modId xmlns:p14="http://schemas.microsoft.com/office/powerpoint/2010/main" val="2325827504"/>
              </p:ext>
            </p:extLst>
          </p:nvPr>
        </p:nvGraphicFramePr>
        <p:xfrm>
          <a:off x="1095284" y="2218486"/>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6272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C2AAB-E101-4457-91EB-EE9B594BCC87}"/>
              </a:ext>
            </a:extLst>
          </p:cNvPr>
          <p:cNvSpPr>
            <a:spLocks noGrp="1"/>
          </p:cNvSpPr>
          <p:nvPr>
            <p:ph idx="1"/>
          </p:nvPr>
        </p:nvSpPr>
        <p:spPr>
          <a:xfrm>
            <a:off x="447675" y="895121"/>
            <a:ext cx="8227517" cy="3467873"/>
          </a:xfrm>
        </p:spPr>
        <p:txBody>
          <a:bodyPr>
            <a:normAutofit/>
          </a:bodyPr>
          <a:lstStyle/>
          <a:p>
            <a:r>
              <a:rPr lang="en-US" dirty="0"/>
              <a:t>Industrial Revolution 4.0 - This past decade has seen an explosion of machine learning (ML) and artificial intelligence (AI) methods, applied to almost all facets of life and in nearly all industries. O&amp;G is no exception (robotics, IoT, advanced and predictive analytics </a:t>
            </a:r>
            <a:r>
              <a:rPr lang="en-US" dirty="0" err="1"/>
              <a:t>etc</a:t>
            </a:r>
            <a:r>
              <a:rPr lang="en-US" dirty="0"/>
              <a:t>)</a:t>
            </a:r>
          </a:p>
          <a:p>
            <a:r>
              <a:rPr lang="en-US" dirty="0" err="1"/>
              <a:t>Qn</a:t>
            </a:r>
            <a:r>
              <a:rPr lang="en-US" dirty="0"/>
              <a:t> to answer: Can we predict RF </a:t>
            </a:r>
            <a:r>
              <a:rPr lang="en-US" dirty="0">
                <a:sym typeface="Wingdings" panose="05000000000000000000" pitchFamily="2" charset="2"/>
              </a:rPr>
              <a:t></a:t>
            </a:r>
            <a:r>
              <a:rPr lang="en-US" dirty="0"/>
              <a:t> Investigate and understand variables that have an impact on Recovery Factor using ML and AI methods</a:t>
            </a:r>
          </a:p>
          <a:p>
            <a:pPr marL="609600" lvl="1" indent="-342900">
              <a:buFont typeface="+mj-lt"/>
              <a:buAutoNum type="arabicPeriod"/>
            </a:pPr>
            <a:r>
              <a:rPr lang="en-US" dirty="0"/>
              <a:t>Determine what parameters are important in RF prediction</a:t>
            </a:r>
          </a:p>
          <a:p>
            <a:pPr marL="609600" lvl="1" indent="-342900">
              <a:buFont typeface="+mj-lt"/>
              <a:buAutoNum type="arabicPeriod"/>
            </a:pPr>
            <a:r>
              <a:rPr lang="en-US" dirty="0"/>
              <a:t>Reduce the subjectivity of RF determination by proper parametrization of the problem</a:t>
            </a:r>
          </a:p>
          <a:p>
            <a:pPr marL="609600" lvl="1" indent="-342900">
              <a:buFont typeface="+mj-lt"/>
              <a:buAutoNum type="arabicPeriod"/>
            </a:pPr>
            <a:r>
              <a:rPr lang="en-US" dirty="0"/>
              <a:t>Determine and rank the effectiveness of different ML algorithms</a:t>
            </a:r>
          </a:p>
          <a:p>
            <a:pPr marL="609600" lvl="1" indent="-342900">
              <a:buFont typeface="+mj-lt"/>
              <a:buAutoNum type="arabicPeriod"/>
            </a:pPr>
            <a:r>
              <a:rPr lang="en-US" dirty="0"/>
              <a:t>Develop a technique where ERCE can “market” AI based solutions to client, or reduce the instances of client disagreement</a:t>
            </a:r>
          </a:p>
          <a:p>
            <a:pPr marL="609600" lvl="1" indent="-342900">
              <a:buFont typeface="+mj-lt"/>
              <a:buAutoNum type="arabicPeriod"/>
            </a:pPr>
            <a:r>
              <a:rPr lang="en-US" dirty="0"/>
              <a:t>Understand some of the ML and AI solutions being developed in literature and industry</a:t>
            </a:r>
          </a:p>
        </p:txBody>
      </p:sp>
      <p:sp>
        <p:nvSpPr>
          <p:cNvPr id="3" name="Slide Number Placeholder 2">
            <a:extLst>
              <a:ext uri="{FF2B5EF4-FFF2-40B4-BE49-F238E27FC236}">
                <a16:creationId xmlns:a16="http://schemas.microsoft.com/office/drawing/2014/main" id="{6E990A90-1B1D-454C-9AE8-6C506C3F81D4}"/>
              </a:ext>
            </a:extLst>
          </p:cNvPr>
          <p:cNvSpPr>
            <a:spLocks noGrp="1"/>
          </p:cNvSpPr>
          <p:nvPr>
            <p:ph type="sldNum" sz="quarter" idx="4"/>
          </p:nvPr>
        </p:nvSpPr>
        <p:spPr/>
        <p:txBody>
          <a:bodyPr/>
          <a:lstStyle/>
          <a:p>
            <a:fld id="{14A3106C-58CB-42DB-B4B7-C84BBDA5655D}" type="slidenum">
              <a:rPr lang="en-GB" smtClean="0"/>
              <a:pPr/>
              <a:t>4</a:t>
            </a:fld>
            <a:endParaRPr lang="en-GB" dirty="0"/>
          </a:p>
        </p:txBody>
      </p:sp>
      <p:sp>
        <p:nvSpPr>
          <p:cNvPr id="4" name="Title 3">
            <a:extLst>
              <a:ext uri="{FF2B5EF4-FFF2-40B4-BE49-F238E27FC236}">
                <a16:creationId xmlns:a16="http://schemas.microsoft.com/office/drawing/2014/main" id="{F6401F55-9190-4944-B08B-B35670394168}"/>
              </a:ext>
            </a:extLst>
          </p:cNvPr>
          <p:cNvSpPr>
            <a:spLocks noGrp="1"/>
          </p:cNvSpPr>
          <p:nvPr>
            <p:ph type="title"/>
          </p:nvPr>
        </p:nvSpPr>
        <p:spPr/>
        <p:txBody>
          <a:bodyPr/>
          <a:lstStyle/>
          <a:p>
            <a:r>
              <a:rPr lang="en-US" dirty="0"/>
              <a:t>Objectives	</a:t>
            </a:r>
            <a:endParaRPr lang="en-SG" dirty="0"/>
          </a:p>
        </p:txBody>
      </p:sp>
      <p:sp>
        <p:nvSpPr>
          <p:cNvPr id="7" name="TextBox 6">
            <a:extLst>
              <a:ext uri="{FF2B5EF4-FFF2-40B4-BE49-F238E27FC236}">
                <a16:creationId xmlns:a16="http://schemas.microsoft.com/office/drawing/2014/main" id="{A90F0F3D-8844-47FD-86A3-2A4B39AB400B}"/>
              </a:ext>
            </a:extLst>
          </p:cNvPr>
          <p:cNvSpPr txBox="1"/>
          <p:nvPr/>
        </p:nvSpPr>
        <p:spPr>
          <a:xfrm>
            <a:off x="468808" y="4240082"/>
            <a:ext cx="8248650" cy="523220"/>
          </a:xfrm>
          <a:prstGeom prst="rect">
            <a:avLst/>
          </a:prstGeom>
          <a:noFill/>
        </p:spPr>
        <p:txBody>
          <a:bodyPr wrap="square">
            <a:spAutoFit/>
          </a:bodyPr>
          <a:lstStyle/>
          <a:p>
            <a:pPr algn="ctr"/>
            <a:r>
              <a:rPr lang="en-SG" sz="1400" i="1" dirty="0">
                <a:solidFill>
                  <a:srgbClr val="0000FF"/>
                </a:solidFill>
              </a:rPr>
              <a:t>Completely unstructured Dataset – open-source, global, both carbonate and sandstone reservoirs, all fluid types, including recovery mechanism. In total, data set has 342 columns and 1447 rows in total.</a:t>
            </a:r>
          </a:p>
        </p:txBody>
      </p:sp>
      <p:graphicFrame>
        <p:nvGraphicFramePr>
          <p:cNvPr id="9" name="Table 8">
            <a:extLst>
              <a:ext uri="{FF2B5EF4-FFF2-40B4-BE49-F238E27FC236}">
                <a16:creationId xmlns:a16="http://schemas.microsoft.com/office/drawing/2014/main" id="{E281624B-F663-4ECD-A229-323A8D46366A}"/>
              </a:ext>
            </a:extLst>
          </p:cNvPr>
          <p:cNvGraphicFramePr>
            <a:graphicFrameLocks noGrp="1"/>
          </p:cNvGraphicFramePr>
          <p:nvPr>
            <p:extLst>
              <p:ext uri="{D42A27DB-BD31-4B8C-83A1-F6EECF244321}">
                <p14:modId xmlns:p14="http://schemas.microsoft.com/office/powerpoint/2010/main" val="1266216956"/>
              </p:ext>
            </p:extLst>
          </p:nvPr>
        </p:nvGraphicFramePr>
        <p:xfrm>
          <a:off x="1020919" y="5523859"/>
          <a:ext cx="3915051" cy="702945"/>
        </p:xfrm>
        <a:graphic>
          <a:graphicData uri="http://schemas.openxmlformats.org/drawingml/2006/table">
            <a:tbl>
              <a:tblPr firstRow="1" bandRow="1"/>
              <a:tblGrid>
                <a:gridCol w="816525">
                  <a:extLst>
                    <a:ext uri="{9D8B030D-6E8A-4147-A177-3AD203B41FA5}">
                      <a16:colId xmlns:a16="http://schemas.microsoft.com/office/drawing/2014/main" val="2889379950"/>
                    </a:ext>
                  </a:extLst>
                </a:gridCol>
                <a:gridCol w="831758">
                  <a:extLst>
                    <a:ext uri="{9D8B030D-6E8A-4147-A177-3AD203B41FA5}">
                      <a16:colId xmlns:a16="http://schemas.microsoft.com/office/drawing/2014/main" val="2779244856"/>
                    </a:ext>
                  </a:extLst>
                </a:gridCol>
                <a:gridCol w="1133384">
                  <a:extLst>
                    <a:ext uri="{9D8B030D-6E8A-4147-A177-3AD203B41FA5}">
                      <a16:colId xmlns:a16="http://schemas.microsoft.com/office/drawing/2014/main" val="474095393"/>
                    </a:ext>
                  </a:extLst>
                </a:gridCol>
                <a:gridCol w="1133384">
                  <a:extLst>
                    <a:ext uri="{9D8B030D-6E8A-4147-A177-3AD203B41FA5}">
                      <a16:colId xmlns:a16="http://schemas.microsoft.com/office/drawing/2014/main" val="3256144929"/>
                    </a:ext>
                  </a:extLst>
                </a:gridCol>
              </a:tblGrid>
              <a:tr h="361950">
                <a:tc>
                  <a:txBody>
                    <a:bodyPr/>
                    <a:lstStyle/>
                    <a:p>
                      <a:pPr algn="ctr" fontAlgn="ctr"/>
                      <a:r>
                        <a:rPr lang="en-SG" sz="1100" b="0" i="0" u="none" strike="noStrike" dirty="0">
                          <a:solidFill>
                            <a:srgbClr val="FFFFFF"/>
                          </a:solidFill>
                          <a:effectLst/>
                          <a:latin typeface="Arial" panose="020B0604020202020204" pitchFamily="34" charset="0"/>
                        </a:rPr>
                        <a:t>Categorical columns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1B6967"/>
                    </a:solidFill>
                  </a:tcPr>
                </a:tc>
                <a:tc>
                  <a:txBody>
                    <a:bodyPr/>
                    <a:lstStyle/>
                    <a:p>
                      <a:pPr algn="ctr" fontAlgn="ctr"/>
                      <a:r>
                        <a:rPr lang="en-SG" sz="1100" b="0" i="0" u="none" strike="noStrike">
                          <a:solidFill>
                            <a:srgbClr val="FFFFFF"/>
                          </a:solidFill>
                          <a:effectLst/>
                          <a:latin typeface="Arial" panose="020B0604020202020204" pitchFamily="34" charset="0"/>
                        </a:rPr>
                        <a:t>Numerical columns</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1B6967"/>
                    </a:solidFill>
                  </a:tcP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lang="en-US" sz="1100" b="0" i="0" u="none" strike="noStrike" dirty="0">
                          <a:solidFill>
                            <a:srgbClr val="FFFFFF"/>
                          </a:solidFill>
                          <a:effectLst/>
                          <a:latin typeface="Arial" panose="020B0604020202020204" pitchFamily="34" charset="0"/>
                        </a:rPr>
                        <a:t>Total Size of Data Set</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1B6967"/>
                    </a:solidFill>
                  </a:tcPr>
                </a:tc>
                <a:tc>
                  <a:txBody>
                    <a:bodyPr/>
                    <a:lstStyle/>
                    <a:p>
                      <a:pPr algn="ctr" fontAlgn="ctr"/>
                      <a:r>
                        <a:rPr lang="en-US" sz="1100" b="0" i="0" u="none" strike="noStrike" dirty="0">
                          <a:solidFill>
                            <a:srgbClr val="FFFFFF"/>
                          </a:solidFill>
                          <a:effectLst/>
                          <a:latin typeface="Arial" panose="020B0604020202020204" pitchFamily="34" charset="0"/>
                        </a:rPr>
                        <a:t>Total Number of Usable Data Points</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1B6967"/>
                    </a:solidFill>
                  </a:tcPr>
                </a:tc>
                <a:extLst>
                  <a:ext uri="{0D108BD9-81ED-4DB2-BD59-A6C34878D82A}">
                    <a16:rowId xmlns:a16="http://schemas.microsoft.com/office/drawing/2014/main" val="342965290"/>
                  </a:ext>
                </a:extLst>
              </a:tr>
              <a:tr h="190500">
                <a:tc>
                  <a:txBody>
                    <a:bodyPr/>
                    <a:lstStyle/>
                    <a:p>
                      <a:pPr algn="ctr" fontAlgn="ctr"/>
                      <a:r>
                        <a:rPr lang="en-SG" sz="1100" b="0" i="0" u="none" strike="noStrike">
                          <a:solidFill>
                            <a:srgbClr val="404040"/>
                          </a:solidFill>
                          <a:effectLst/>
                          <a:latin typeface="Arial" panose="020B0604020202020204" pitchFamily="34" charset="0"/>
                        </a:rPr>
                        <a:t>226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SG" sz="1100" b="0" i="0" u="none" strike="noStrike">
                          <a:solidFill>
                            <a:srgbClr val="404040"/>
                          </a:solidFill>
                          <a:effectLst/>
                          <a:latin typeface="Arial" panose="020B0604020202020204" pitchFamily="34" charset="0"/>
                        </a:rPr>
                        <a:t>115</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0" i="0" u="none" strike="noStrike" dirty="0">
                          <a:solidFill>
                            <a:srgbClr val="404040"/>
                          </a:solidFill>
                          <a:effectLst/>
                          <a:latin typeface="Arial" panose="020B0604020202020204" pitchFamily="34" charset="0"/>
                        </a:rPr>
                        <a:t>494,874</a:t>
                      </a:r>
                      <a:endParaRPr lang="en-SG" sz="1100" b="0" i="0" u="none" strike="noStrike" dirty="0">
                        <a:solidFill>
                          <a:srgbClr val="404040"/>
                        </a:solidFill>
                        <a:effectLst/>
                        <a:latin typeface="Arial" panose="020B0604020202020204" pitchFamily="34" charset="0"/>
                      </a:endParaRP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SG" sz="1100" b="0" i="0" u="none" strike="noStrike" dirty="0">
                          <a:solidFill>
                            <a:srgbClr val="404040"/>
                          </a:solidFill>
                          <a:effectLst/>
                          <a:latin typeface="Arial" panose="020B0604020202020204" pitchFamily="34" charset="0"/>
                        </a:rPr>
                        <a:t>194,241</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81473879"/>
                  </a:ext>
                </a:extLst>
              </a:tr>
            </a:tbl>
          </a:graphicData>
        </a:graphic>
      </p:graphicFrame>
      <p:pic>
        <p:nvPicPr>
          <p:cNvPr id="11" name="Picture 10">
            <a:extLst>
              <a:ext uri="{FF2B5EF4-FFF2-40B4-BE49-F238E27FC236}">
                <a16:creationId xmlns:a16="http://schemas.microsoft.com/office/drawing/2014/main" id="{FEC556AE-F94F-43F3-9200-BC6518725C0B}"/>
              </a:ext>
            </a:extLst>
          </p:cNvPr>
          <p:cNvPicPr>
            <a:picLocks noChangeAspect="1"/>
          </p:cNvPicPr>
          <p:nvPr/>
        </p:nvPicPr>
        <p:blipFill>
          <a:blip r:embed="rId2"/>
          <a:stretch>
            <a:fillRect/>
          </a:stretch>
        </p:blipFill>
        <p:spPr>
          <a:xfrm>
            <a:off x="1076060" y="4942963"/>
            <a:ext cx="710953" cy="496874"/>
          </a:xfrm>
          <a:prstGeom prst="rect">
            <a:avLst/>
          </a:prstGeom>
        </p:spPr>
      </p:pic>
      <p:pic>
        <p:nvPicPr>
          <p:cNvPr id="12" name="Picture 11">
            <a:extLst>
              <a:ext uri="{FF2B5EF4-FFF2-40B4-BE49-F238E27FC236}">
                <a16:creationId xmlns:a16="http://schemas.microsoft.com/office/drawing/2014/main" id="{EF51B436-89C8-47E8-94DD-5AC114075102}"/>
              </a:ext>
            </a:extLst>
          </p:cNvPr>
          <p:cNvPicPr>
            <a:picLocks noChangeAspect="1"/>
          </p:cNvPicPr>
          <p:nvPr/>
        </p:nvPicPr>
        <p:blipFill>
          <a:blip r:embed="rId3"/>
          <a:stretch>
            <a:fillRect/>
          </a:stretch>
        </p:blipFill>
        <p:spPr>
          <a:xfrm>
            <a:off x="1887977" y="4907218"/>
            <a:ext cx="614500" cy="529870"/>
          </a:xfrm>
          <a:prstGeom prst="rect">
            <a:avLst/>
          </a:prstGeom>
        </p:spPr>
      </p:pic>
      <p:pic>
        <p:nvPicPr>
          <p:cNvPr id="13" name="Picture 12">
            <a:extLst>
              <a:ext uri="{FF2B5EF4-FFF2-40B4-BE49-F238E27FC236}">
                <a16:creationId xmlns:a16="http://schemas.microsoft.com/office/drawing/2014/main" id="{6CA75215-2FB6-4342-8DE0-8ED4BF9DF479}"/>
              </a:ext>
            </a:extLst>
          </p:cNvPr>
          <p:cNvPicPr>
            <a:picLocks noChangeAspect="1"/>
          </p:cNvPicPr>
          <p:nvPr/>
        </p:nvPicPr>
        <p:blipFill>
          <a:blip r:embed="rId4"/>
          <a:stretch>
            <a:fillRect/>
          </a:stretch>
        </p:blipFill>
        <p:spPr>
          <a:xfrm>
            <a:off x="4107067" y="5107716"/>
            <a:ext cx="385983" cy="329372"/>
          </a:xfrm>
          <a:prstGeom prst="rect">
            <a:avLst/>
          </a:prstGeom>
        </p:spPr>
      </p:pic>
      <p:pic>
        <p:nvPicPr>
          <p:cNvPr id="15" name="Picture 14" descr="Map&#10;&#10;Description automatically generated">
            <a:extLst>
              <a:ext uri="{FF2B5EF4-FFF2-40B4-BE49-F238E27FC236}">
                <a16:creationId xmlns:a16="http://schemas.microsoft.com/office/drawing/2014/main" id="{5EAC44AF-0E8C-402B-A64C-69A6716F94C6}"/>
              </a:ext>
            </a:extLst>
          </p:cNvPr>
          <p:cNvPicPr>
            <a:picLocks noChangeAspect="1"/>
          </p:cNvPicPr>
          <p:nvPr/>
        </p:nvPicPr>
        <p:blipFill rotWithShape="1">
          <a:blip r:embed="rId5"/>
          <a:srcRect l="4029"/>
          <a:stretch/>
        </p:blipFill>
        <p:spPr>
          <a:xfrm>
            <a:off x="5036934" y="4791102"/>
            <a:ext cx="3537294" cy="1579619"/>
          </a:xfrm>
          <a:prstGeom prst="rect">
            <a:avLst/>
          </a:prstGeom>
        </p:spPr>
      </p:pic>
    </p:spTree>
    <p:extLst>
      <p:ext uri="{BB962C8B-B14F-4D97-AF65-F5344CB8AC3E}">
        <p14:creationId xmlns:p14="http://schemas.microsoft.com/office/powerpoint/2010/main" val="934125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0D14C9A-AB01-4EB0-B4AA-3484B3BD6CD4}"/>
              </a:ext>
            </a:extLst>
          </p:cNvPr>
          <p:cNvSpPr>
            <a:spLocks noGrp="1"/>
          </p:cNvSpPr>
          <p:nvPr>
            <p:ph type="sldNum" sz="quarter" idx="4"/>
          </p:nvPr>
        </p:nvSpPr>
        <p:spPr/>
        <p:txBody>
          <a:bodyPr/>
          <a:lstStyle/>
          <a:p>
            <a:fld id="{14A3106C-58CB-42DB-B4B7-C84BBDA5655D}" type="slidenum">
              <a:rPr lang="en-GB" smtClean="0"/>
              <a:pPr/>
              <a:t>5</a:t>
            </a:fld>
            <a:endParaRPr lang="en-GB" dirty="0"/>
          </a:p>
        </p:txBody>
      </p:sp>
      <p:sp>
        <p:nvSpPr>
          <p:cNvPr id="4" name="Title 3">
            <a:extLst>
              <a:ext uri="{FF2B5EF4-FFF2-40B4-BE49-F238E27FC236}">
                <a16:creationId xmlns:a16="http://schemas.microsoft.com/office/drawing/2014/main" id="{0DF6E0A9-BE4E-41C2-9FE4-8BE1814C181F}"/>
              </a:ext>
            </a:extLst>
          </p:cNvPr>
          <p:cNvSpPr>
            <a:spLocks noGrp="1"/>
          </p:cNvSpPr>
          <p:nvPr>
            <p:ph type="title"/>
          </p:nvPr>
        </p:nvSpPr>
        <p:spPr/>
        <p:txBody>
          <a:bodyPr/>
          <a:lstStyle/>
          <a:p>
            <a:r>
              <a:rPr lang="en-US" dirty="0"/>
              <a:t>Machine Learning Approach</a:t>
            </a:r>
            <a:endParaRPr lang="en-SG" dirty="0"/>
          </a:p>
        </p:txBody>
      </p:sp>
      <p:grpSp>
        <p:nvGrpSpPr>
          <p:cNvPr id="28" name="Group 27">
            <a:extLst>
              <a:ext uri="{FF2B5EF4-FFF2-40B4-BE49-F238E27FC236}">
                <a16:creationId xmlns:a16="http://schemas.microsoft.com/office/drawing/2014/main" id="{9053531F-78C7-4AEF-A5E9-4632AFD503EF}"/>
              </a:ext>
            </a:extLst>
          </p:cNvPr>
          <p:cNvGrpSpPr/>
          <p:nvPr/>
        </p:nvGrpSpPr>
        <p:grpSpPr>
          <a:xfrm>
            <a:off x="3484983" y="1271990"/>
            <a:ext cx="1535368" cy="1029865"/>
            <a:chOff x="1766100" y="1847673"/>
            <a:chExt cx="1535368" cy="1029865"/>
          </a:xfrm>
        </p:grpSpPr>
        <p:pic>
          <p:nvPicPr>
            <p:cNvPr id="15" name="Picture 14">
              <a:extLst>
                <a:ext uri="{FF2B5EF4-FFF2-40B4-BE49-F238E27FC236}">
                  <a16:creationId xmlns:a16="http://schemas.microsoft.com/office/drawing/2014/main" id="{A2733270-0EBA-40DD-9772-B293EB297037}"/>
                </a:ext>
              </a:extLst>
            </p:cNvPr>
            <p:cNvPicPr>
              <a:picLocks noChangeAspect="1"/>
            </p:cNvPicPr>
            <p:nvPr/>
          </p:nvPicPr>
          <p:blipFill>
            <a:blip r:embed="rId2"/>
            <a:stretch>
              <a:fillRect/>
            </a:stretch>
          </p:blipFill>
          <p:spPr>
            <a:xfrm>
              <a:off x="1766100" y="1847673"/>
              <a:ext cx="1535368" cy="709712"/>
            </a:xfrm>
            <a:prstGeom prst="rect">
              <a:avLst/>
            </a:prstGeom>
          </p:spPr>
        </p:pic>
        <p:sp>
          <p:nvSpPr>
            <p:cNvPr id="7" name="TextBox 6">
              <a:extLst>
                <a:ext uri="{FF2B5EF4-FFF2-40B4-BE49-F238E27FC236}">
                  <a16:creationId xmlns:a16="http://schemas.microsoft.com/office/drawing/2014/main" id="{9B1D28FF-0BD8-48B5-B52B-836F7D959EF4}"/>
                </a:ext>
              </a:extLst>
            </p:cNvPr>
            <p:cNvSpPr txBox="1"/>
            <p:nvPr/>
          </p:nvSpPr>
          <p:spPr>
            <a:xfrm>
              <a:off x="1859082" y="2531308"/>
              <a:ext cx="1349405" cy="346230"/>
            </a:xfrm>
            <a:prstGeom prst="rect">
              <a:avLst/>
            </a:prstGeom>
          </p:spPr>
          <p:txBody>
            <a:bodyPr wrap="none" rtlCol="0">
              <a:normAutofit/>
            </a:bodyPr>
            <a:lstStyle/>
            <a:p>
              <a:pPr algn="l"/>
              <a:r>
                <a:rPr lang="en-US" sz="1300" dirty="0">
                  <a:solidFill>
                    <a:schemeClr val="tx1">
                      <a:lumMod val="75000"/>
                      <a:lumOff val="25000"/>
                    </a:schemeClr>
                  </a:solidFill>
                </a:rPr>
                <a:t>Data Preparation</a:t>
              </a:r>
              <a:endParaRPr lang="en-SG" sz="1300" dirty="0" err="1">
                <a:solidFill>
                  <a:schemeClr val="tx1">
                    <a:lumMod val="75000"/>
                    <a:lumOff val="25000"/>
                  </a:schemeClr>
                </a:solidFill>
              </a:endParaRPr>
            </a:p>
          </p:txBody>
        </p:sp>
      </p:grpSp>
      <p:grpSp>
        <p:nvGrpSpPr>
          <p:cNvPr id="20" name="Group 19">
            <a:extLst>
              <a:ext uri="{FF2B5EF4-FFF2-40B4-BE49-F238E27FC236}">
                <a16:creationId xmlns:a16="http://schemas.microsoft.com/office/drawing/2014/main" id="{A6CB33E7-AB42-45B6-9DF1-9A0CC3A82B31}"/>
              </a:ext>
            </a:extLst>
          </p:cNvPr>
          <p:cNvGrpSpPr/>
          <p:nvPr/>
        </p:nvGrpSpPr>
        <p:grpSpPr>
          <a:xfrm>
            <a:off x="200823" y="918642"/>
            <a:ext cx="1565277" cy="1055496"/>
            <a:chOff x="108919" y="1039748"/>
            <a:chExt cx="1565277" cy="1055496"/>
          </a:xfrm>
        </p:grpSpPr>
        <p:sp>
          <p:nvSpPr>
            <p:cNvPr id="6" name="TextBox 5">
              <a:extLst>
                <a:ext uri="{FF2B5EF4-FFF2-40B4-BE49-F238E27FC236}">
                  <a16:creationId xmlns:a16="http://schemas.microsoft.com/office/drawing/2014/main" id="{FF86FD8C-352B-4809-82DF-B7DF190F05FF}"/>
                </a:ext>
              </a:extLst>
            </p:cNvPr>
            <p:cNvSpPr txBox="1"/>
            <p:nvPr/>
          </p:nvSpPr>
          <p:spPr>
            <a:xfrm>
              <a:off x="216856" y="1749014"/>
              <a:ext cx="1349405" cy="346230"/>
            </a:xfrm>
            <a:prstGeom prst="rect">
              <a:avLst/>
            </a:prstGeom>
          </p:spPr>
          <p:txBody>
            <a:bodyPr wrap="none" rtlCol="0">
              <a:normAutofit/>
            </a:bodyPr>
            <a:lstStyle/>
            <a:p>
              <a:pPr algn="l"/>
              <a:r>
                <a:rPr lang="en-US" sz="1300" dirty="0">
                  <a:solidFill>
                    <a:schemeClr val="tx1">
                      <a:lumMod val="75000"/>
                      <a:lumOff val="25000"/>
                    </a:schemeClr>
                  </a:solidFill>
                </a:rPr>
                <a:t>Data Collection</a:t>
              </a:r>
              <a:endParaRPr lang="en-SG" sz="1300" dirty="0" err="1">
                <a:solidFill>
                  <a:schemeClr val="tx1">
                    <a:lumMod val="75000"/>
                    <a:lumOff val="25000"/>
                  </a:schemeClr>
                </a:solidFill>
              </a:endParaRPr>
            </a:p>
          </p:txBody>
        </p:sp>
        <p:pic>
          <p:nvPicPr>
            <p:cNvPr id="13" name="Picture 12">
              <a:extLst>
                <a:ext uri="{FF2B5EF4-FFF2-40B4-BE49-F238E27FC236}">
                  <a16:creationId xmlns:a16="http://schemas.microsoft.com/office/drawing/2014/main" id="{4EE063CC-1DFA-4830-B36F-BFC3562EFD45}"/>
                </a:ext>
              </a:extLst>
            </p:cNvPr>
            <p:cNvPicPr>
              <a:picLocks noChangeAspect="1"/>
            </p:cNvPicPr>
            <p:nvPr/>
          </p:nvPicPr>
          <p:blipFill>
            <a:blip r:embed="rId3"/>
            <a:stretch>
              <a:fillRect/>
            </a:stretch>
          </p:blipFill>
          <p:spPr>
            <a:xfrm>
              <a:off x="108919" y="1039748"/>
              <a:ext cx="1565277" cy="709266"/>
            </a:xfrm>
            <a:prstGeom prst="rect">
              <a:avLst/>
            </a:prstGeom>
          </p:spPr>
        </p:pic>
      </p:grpSp>
      <p:grpSp>
        <p:nvGrpSpPr>
          <p:cNvPr id="29" name="Group 28">
            <a:extLst>
              <a:ext uri="{FF2B5EF4-FFF2-40B4-BE49-F238E27FC236}">
                <a16:creationId xmlns:a16="http://schemas.microsoft.com/office/drawing/2014/main" id="{22A2BF95-BD93-41D8-9047-6247065C3C88}"/>
              </a:ext>
            </a:extLst>
          </p:cNvPr>
          <p:cNvGrpSpPr/>
          <p:nvPr/>
        </p:nvGrpSpPr>
        <p:grpSpPr>
          <a:xfrm>
            <a:off x="6380851" y="1844850"/>
            <a:ext cx="2178958" cy="1615489"/>
            <a:chOff x="3622114" y="2095244"/>
            <a:chExt cx="2178958" cy="1615489"/>
          </a:xfrm>
        </p:grpSpPr>
        <p:sp>
          <p:nvSpPr>
            <p:cNvPr id="8" name="TextBox 7">
              <a:extLst>
                <a:ext uri="{FF2B5EF4-FFF2-40B4-BE49-F238E27FC236}">
                  <a16:creationId xmlns:a16="http://schemas.microsoft.com/office/drawing/2014/main" id="{7265D365-9EAC-460D-9ECE-CAA0DF8317D1}"/>
                </a:ext>
              </a:extLst>
            </p:cNvPr>
            <p:cNvSpPr txBox="1"/>
            <p:nvPr/>
          </p:nvSpPr>
          <p:spPr>
            <a:xfrm>
              <a:off x="3622114" y="3364503"/>
              <a:ext cx="2178958" cy="346230"/>
            </a:xfrm>
            <a:prstGeom prst="rect">
              <a:avLst/>
            </a:prstGeom>
          </p:spPr>
          <p:txBody>
            <a:bodyPr wrap="none" rtlCol="0">
              <a:normAutofit/>
            </a:bodyPr>
            <a:lstStyle/>
            <a:p>
              <a:pPr algn="l"/>
              <a:r>
                <a:rPr lang="en-US" sz="1300" dirty="0">
                  <a:solidFill>
                    <a:schemeClr val="tx1">
                      <a:lumMod val="75000"/>
                      <a:lumOff val="25000"/>
                    </a:schemeClr>
                  </a:solidFill>
                </a:rPr>
                <a:t>Choose Learning Algorithm</a:t>
              </a:r>
              <a:endParaRPr lang="en-SG" sz="1300" dirty="0" err="1">
                <a:solidFill>
                  <a:schemeClr val="tx1">
                    <a:lumMod val="75000"/>
                    <a:lumOff val="25000"/>
                  </a:schemeClr>
                </a:solidFill>
              </a:endParaRPr>
            </a:p>
          </p:txBody>
        </p:sp>
        <p:grpSp>
          <p:nvGrpSpPr>
            <p:cNvPr id="27" name="Group 26">
              <a:extLst>
                <a:ext uri="{FF2B5EF4-FFF2-40B4-BE49-F238E27FC236}">
                  <a16:creationId xmlns:a16="http://schemas.microsoft.com/office/drawing/2014/main" id="{9B20088B-6199-4037-B2A2-54117499FF3B}"/>
                </a:ext>
              </a:extLst>
            </p:cNvPr>
            <p:cNvGrpSpPr/>
            <p:nvPr/>
          </p:nvGrpSpPr>
          <p:grpSpPr>
            <a:xfrm>
              <a:off x="3631808" y="2095244"/>
              <a:ext cx="2039429" cy="1243151"/>
              <a:chOff x="4076316" y="780958"/>
              <a:chExt cx="2613950" cy="1619138"/>
            </a:xfrm>
          </p:grpSpPr>
          <p:pic>
            <p:nvPicPr>
              <p:cNvPr id="17" name="Picture 16">
                <a:extLst>
                  <a:ext uri="{FF2B5EF4-FFF2-40B4-BE49-F238E27FC236}">
                    <a16:creationId xmlns:a16="http://schemas.microsoft.com/office/drawing/2014/main" id="{73DC3819-E489-40C7-A65F-AD18D39F72C5}"/>
                  </a:ext>
                </a:extLst>
              </p:cNvPr>
              <p:cNvPicPr>
                <a:picLocks noChangeAspect="1"/>
              </p:cNvPicPr>
              <p:nvPr/>
            </p:nvPicPr>
            <p:blipFill>
              <a:blip r:embed="rId4"/>
              <a:stretch>
                <a:fillRect/>
              </a:stretch>
            </p:blipFill>
            <p:spPr>
              <a:xfrm>
                <a:off x="4076316" y="1549867"/>
                <a:ext cx="849561" cy="849561"/>
              </a:xfrm>
              <a:prstGeom prst="rect">
                <a:avLst/>
              </a:prstGeom>
            </p:spPr>
          </p:pic>
          <p:pic>
            <p:nvPicPr>
              <p:cNvPr id="19" name="Picture 18">
                <a:extLst>
                  <a:ext uri="{FF2B5EF4-FFF2-40B4-BE49-F238E27FC236}">
                    <a16:creationId xmlns:a16="http://schemas.microsoft.com/office/drawing/2014/main" id="{D897DA70-D228-464A-BCF3-2D5413ADC04B}"/>
                  </a:ext>
                </a:extLst>
              </p:cNvPr>
              <p:cNvPicPr>
                <a:picLocks noChangeAspect="1"/>
              </p:cNvPicPr>
              <p:nvPr/>
            </p:nvPicPr>
            <p:blipFill>
              <a:blip r:embed="rId5"/>
              <a:stretch>
                <a:fillRect/>
              </a:stretch>
            </p:blipFill>
            <p:spPr>
              <a:xfrm>
                <a:off x="4983603" y="1549867"/>
                <a:ext cx="817883" cy="850229"/>
              </a:xfrm>
              <a:prstGeom prst="rect">
                <a:avLst/>
              </a:prstGeom>
            </p:spPr>
          </p:pic>
          <p:pic>
            <p:nvPicPr>
              <p:cNvPr id="22" name="Picture 21">
                <a:extLst>
                  <a:ext uri="{FF2B5EF4-FFF2-40B4-BE49-F238E27FC236}">
                    <a16:creationId xmlns:a16="http://schemas.microsoft.com/office/drawing/2014/main" id="{DE568BE3-DC78-4998-8238-0097C4C4603D}"/>
                  </a:ext>
                </a:extLst>
              </p:cNvPr>
              <p:cNvPicPr>
                <a:picLocks noChangeAspect="1"/>
              </p:cNvPicPr>
              <p:nvPr/>
            </p:nvPicPr>
            <p:blipFill>
              <a:blip r:embed="rId6"/>
              <a:stretch>
                <a:fillRect/>
              </a:stretch>
            </p:blipFill>
            <p:spPr>
              <a:xfrm>
                <a:off x="5515472" y="780958"/>
                <a:ext cx="831056" cy="807646"/>
              </a:xfrm>
              <a:prstGeom prst="rect">
                <a:avLst/>
              </a:prstGeom>
            </p:spPr>
          </p:pic>
          <p:pic>
            <p:nvPicPr>
              <p:cNvPr id="24" name="Picture 23">
                <a:extLst>
                  <a:ext uri="{FF2B5EF4-FFF2-40B4-BE49-F238E27FC236}">
                    <a16:creationId xmlns:a16="http://schemas.microsoft.com/office/drawing/2014/main" id="{6358B06C-A0F6-4B6B-97C3-C3E9A42809B5}"/>
                  </a:ext>
                </a:extLst>
              </p:cNvPr>
              <p:cNvPicPr>
                <a:picLocks noChangeAspect="1"/>
              </p:cNvPicPr>
              <p:nvPr/>
            </p:nvPicPr>
            <p:blipFill>
              <a:blip r:embed="rId7"/>
              <a:stretch>
                <a:fillRect/>
              </a:stretch>
            </p:blipFill>
            <p:spPr>
              <a:xfrm>
                <a:off x="5859211" y="1569041"/>
                <a:ext cx="831055" cy="831055"/>
              </a:xfrm>
              <a:prstGeom prst="rect">
                <a:avLst/>
              </a:prstGeom>
            </p:spPr>
          </p:pic>
          <p:pic>
            <p:nvPicPr>
              <p:cNvPr id="26" name="Picture 25">
                <a:extLst>
                  <a:ext uri="{FF2B5EF4-FFF2-40B4-BE49-F238E27FC236}">
                    <a16:creationId xmlns:a16="http://schemas.microsoft.com/office/drawing/2014/main" id="{4FBB1718-E2FD-446E-A925-25E86163AA4F}"/>
                  </a:ext>
                </a:extLst>
              </p:cNvPr>
              <p:cNvPicPr>
                <a:picLocks noChangeAspect="1"/>
              </p:cNvPicPr>
              <p:nvPr/>
            </p:nvPicPr>
            <p:blipFill>
              <a:blip r:embed="rId8"/>
              <a:stretch>
                <a:fillRect/>
              </a:stretch>
            </p:blipFill>
            <p:spPr>
              <a:xfrm>
                <a:off x="4620233" y="784109"/>
                <a:ext cx="811436" cy="811436"/>
              </a:xfrm>
              <a:prstGeom prst="rect">
                <a:avLst/>
              </a:prstGeom>
            </p:spPr>
          </p:pic>
        </p:grpSp>
      </p:grpSp>
      <p:grpSp>
        <p:nvGrpSpPr>
          <p:cNvPr id="38" name="Group 37">
            <a:extLst>
              <a:ext uri="{FF2B5EF4-FFF2-40B4-BE49-F238E27FC236}">
                <a16:creationId xmlns:a16="http://schemas.microsoft.com/office/drawing/2014/main" id="{C1812805-EC17-404A-BBF7-80580FBCA863}"/>
              </a:ext>
            </a:extLst>
          </p:cNvPr>
          <p:cNvGrpSpPr/>
          <p:nvPr/>
        </p:nvGrpSpPr>
        <p:grpSpPr>
          <a:xfrm>
            <a:off x="3965181" y="4551278"/>
            <a:ext cx="1171441" cy="1520512"/>
            <a:chOff x="4933430" y="4589542"/>
            <a:chExt cx="1171441" cy="1520512"/>
          </a:xfrm>
        </p:grpSpPr>
        <p:sp>
          <p:nvSpPr>
            <p:cNvPr id="10" name="TextBox 9">
              <a:extLst>
                <a:ext uri="{FF2B5EF4-FFF2-40B4-BE49-F238E27FC236}">
                  <a16:creationId xmlns:a16="http://schemas.microsoft.com/office/drawing/2014/main" id="{9B72CD7A-5B07-4B54-BE3D-9D32305AAFFD}"/>
                </a:ext>
              </a:extLst>
            </p:cNvPr>
            <p:cNvSpPr txBox="1"/>
            <p:nvPr/>
          </p:nvSpPr>
          <p:spPr>
            <a:xfrm>
              <a:off x="4933430" y="5763824"/>
              <a:ext cx="1171441" cy="346230"/>
            </a:xfrm>
            <a:prstGeom prst="rect">
              <a:avLst/>
            </a:prstGeom>
          </p:spPr>
          <p:txBody>
            <a:bodyPr wrap="none" rtlCol="0">
              <a:normAutofit/>
            </a:bodyPr>
            <a:lstStyle/>
            <a:p>
              <a:pPr algn="l"/>
              <a:r>
                <a:rPr lang="en-US" sz="1300" dirty="0">
                  <a:solidFill>
                    <a:schemeClr val="tx1">
                      <a:lumMod val="75000"/>
                      <a:lumOff val="25000"/>
                    </a:schemeClr>
                  </a:solidFill>
                </a:rPr>
                <a:t>Test the Model</a:t>
              </a:r>
              <a:endParaRPr lang="en-SG" sz="1300" dirty="0" err="1">
                <a:solidFill>
                  <a:schemeClr val="tx1">
                    <a:lumMod val="75000"/>
                    <a:lumOff val="25000"/>
                  </a:schemeClr>
                </a:solidFill>
              </a:endParaRPr>
            </a:p>
          </p:txBody>
        </p:sp>
        <p:pic>
          <p:nvPicPr>
            <p:cNvPr id="31" name="Picture 30">
              <a:extLst>
                <a:ext uri="{FF2B5EF4-FFF2-40B4-BE49-F238E27FC236}">
                  <a16:creationId xmlns:a16="http://schemas.microsoft.com/office/drawing/2014/main" id="{5EF08557-5F2B-4BB4-9D0B-6674F746B44E}"/>
                </a:ext>
              </a:extLst>
            </p:cNvPr>
            <p:cNvPicPr>
              <a:picLocks noChangeAspect="1"/>
            </p:cNvPicPr>
            <p:nvPr/>
          </p:nvPicPr>
          <p:blipFill>
            <a:blip r:embed="rId9"/>
            <a:stretch>
              <a:fillRect/>
            </a:stretch>
          </p:blipFill>
          <p:spPr>
            <a:xfrm>
              <a:off x="4933430" y="4589542"/>
              <a:ext cx="1171441" cy="1165403"/>
            </a:xfrm>
            <a:prstGeom prst="rect">
              <a:avLst/>
            </a:prstGeom>
          </p:spPr>
        </p:pic>
      </p:grpSp>
      <p:grpSp>
        <p:nvGrpSpPr>
          <p:cNvPr id="37" name="Group 36">
            <a:extLst>
              <a:ext uri="{FF2B5EF4-FFF2-40B4-BE49-F238E27FC236}">
                <a16:creationId xmlns:a16="http://schemas.microsoft.com/office/drawing/2014/main" id="{CBD1CCD4-ED1D-4F24-9DFA-4A3AD53C3CD9}"/>
              </a:ext>
            </a:extLst>
          </p:cNvPr>
          <p:cNvGrpSpPr/>
          <p:nvPr/>
        </p:nvGrpSpPr>
        <p:grpSpPr>
          <a:xfrm>
            <a:off x="6609819" y="4116046"/>
            <a:ext cx="1807137" cy="1405661"/>
            <a:chOff x="5948039" y="3216807"/>
            <a:chExt cx="1562470" cy="1152548"/>
          </a:xfrm>
        </p:grpSpPr>
        <p:sp>
          <p:nvSpPr>
            <p:cNvPr id="9" name="TextBox 8">
              <a:extLst>
                <a:ext uri="{FF2B5EF4-FFF2-40B4-BE49-F238E27FC236}">
                  <a16:creationId xmlns:a16="http://schemas.microsoft.com/office/drawing/2014/main" id="{EFED139C-1A82-46CD-B4DC-5C1BBFDE1CF2}"/>
                </a:ext>
              </a:extLst>
            </p:cNvPr>
            <p:cNvSpPr txBox="1"/>
            <p:nvPr/>
          </p:nvSpPr>
          <p:spPr>
            <a:xfrm>
              <a:off x="5948039" y="4023125"/>
              <a:ext cx="1562470" cy="346230"/>
            </a:xfrm>
            <a:prstGeom prst="rect">
              <a:avLst/>
            </a:prstGeom>
          </p:spPr>
          <p:txBody>
            <a:bodyPr wrap="none" rtlCol="0">
              <a:normAutofit/>
            </a:bodyPr>
            <a:lstStyle/>
            <a:p>
              <a:pPr algn="ctr"/>
              <a:r>
                <a:rPr lang="en-US" sz="1300" dirty="0">
                  <a:solidFill>
                    <a:schemeClr val="tx1">
                      <a:lumMod val="75000"/>
                      <a:lumOff val="25000"/>
                    </a:schemeClr>
                  </a:solidFill>
                </a:rPr>
                <a:t>Train the Model</a:t>
              </a:r>
              <a:endParaRPr lang="en-SG" sz="1300" dirty="0" err="1">
                <a:solidFill>
                  <a:schemeClr val="tx1">
                    <a:lumMod val="75000"/>
                    <a:lumOff val="25000"/>
                  </a:schemeClr>
                </a:solidFill>
              </a:endParaRPr>
            </a:p>
          </p:txBody>
        </p:sp>
        <p:grpSp>
          <p:nvGrpSpPr>
            <p:cNvPr id="36" name="Group 35">
              <a:extLst>
                <a:ext uri="{FF2B5EF4-FFF2-40B4-BE49-F238E27FC236}">
                  <a16:creationId xmlns:a16="http://schemas.microsoft.com/office/drawing/2014/main" id="{F569BCDE-8A23-468D-958B-09A1F18C5A22}"/>
                </a:ext>
              </a:extLst>
            </p:cNvPr>
            <p:cNvGrpSpPr/>
            <p:nvPr/>
          </p:nvGrpSpPr>
          <p:grpSpPr>
            <a:xfrm>
              <a:off x="6016934" y="3216807"/>
              <a:ext cx="1422553" cy="713312"/>
              <a:chOff x="4029143" y="2886169"/>
              <a:chExt cx="2155683" cy="1080926"/>
            </a:xfrm>
          </p:grpSpPr>
          <p:pic>
            <p:nvPicPr>
              <p:cNvPr id="33" name="Picture 32">
                <a:extLst>
                  <a:ext uri="{FF2B5EF4-FFF2-40B4-BE49-F238E27FC236}">
                    <a16:creationId xmlns:a16="http://schemas.microsoft.com/office/drawing/2014/main" id="{7F465FD2-07BD-49AC-9025-FD20B05B3A0D}"/>
                  </a:ext>
                </a:extLst>
              </p:cNvPr>
              <p:cNvPicPr>
                <a:picLocks noChangeAspect="1"/>
              </p:cNvPicPr>
              <p:nvPr/>
            </p:nvPicPr>
            <p:blipFill>
              <a:blip r:embed="rId10"/>
              <a:stretch>
                <a:fillRect/>
              </a:stretch>
            </p:blipFill>
            <p:spPr>
              <a:xfrm>
                <a:off x="4029143" y="2890905"/>
                <a:ext cx="1085714" cy="1076190"/>
              </a:xfrm>
              <a:prstGeom prst="rect">
                <a:avLst/>
              </a:prstGeom>
            </p:spPr>
          </p:pic>
          <p:pic>
            <p:nvPicPr>
              <p:cNvPr id="35" name="Picture 34">
                <a:extLst>
                  <a:ext uri="{FF2B5EF4-FFF2-40B4-BE49-F238E27FC236}">
                    <a16:creationId xmlns:a16="http://schemas.microsoft.com/office/drawing/2014/main" id="{68475C0D-B344-4E6B-8313-8EBF694EC993}"/>
                  </a:ext>
                </a:extLst>
              </p:cNvPr>
              <p:cNvPicPr>
                <a:picLocks noChangeAspect="1"/>
              </p:cNvPicPr>
              <p:nvPr/>
            </p:nvPicPr>
            <p:blipFill>
              <a:blip r:embed="rId11"/>
              <a:stretch>
                <a:fillRect/>
              </a:stretch>
            </p:blipFill>
            <p:spPr>
              <a:xfrm>
                <a:off x="5165778" y="2886169"/>
                <a:ext cx="1019048" cy="1047619"/>
              </a:xfrm>
              <a:prstGeom prst="rect">
                <a:avLst/>
              </a:prstGeom>
            </p:spPr>
          </p:pic>
        </p:grpSp>
      </p:grpSp>
      <p:grpSp>
        <p:nvGrpSpPr>
          <p:cNvPr id="43" name="Group 42">
            <a:extLst>
              <a:ext uri="{FF2B5EF4-FFF2-40B4-BE49-F238E27FC236}">
                <a16:creationId xmlns:a16="http://schemas.microsoft.com/office/drawing/2014/main" id="{EA002710-92F1-413A-B257-788912A2B905}"/>
              </a:ext>
            </a:extLst>
          </p:cNvPr>
          <p:cNvGrpSpPr/>
          <p:nvPr/>
        </p:nvGrpSpPr>
        <p:grpSpPr>
          <a:xfrm>
            <a:off x="702588" y="4929706"/>
            <a:ext cx="1911154" cy="1675165"/>
            <a:chOff x="702588" y="4929706"/>
            <a:chExt cx="1911154" cy="1675165"/>
          </a:xfrm>
        </p:grpSpPr>
        <p:sp>
          <p:nvSpPr>
            <p:cNvPr id="11" name="TextBox 10">
              <a:extLst>
                <a:ext uri="{FF2B5EF4-FFF2-40B4-BE49-F238E27FC236}">
                  <a16:creationId xmlns:a16="http://schemas.microsoft.com/office/drawing/2014/main" id="{7AF76F02-F856-47F6-8265-D989E1F6F609}"/>
                </a:ext>
              </a:extLst>
            </p:cNvPr>
            <p:cNvSpPr txBox="1"/>
            <p:nvPr/>
          </p:nvSpPr>
          <p:spPr>
            <a:xfrm>
              <a:off x="702588" y="6136570"/>
              <a:ext cx="1911154" cy="468301"/>
            </a:xfrm>
            <a:prstGeom prst="rect">
              <a:avLst/>
            </a:prstGeom>
          </p:spPr>
          <p:txBody>
            <a:bodyPr wrap="square" rtlCol="0">
              <a:normAutofit fontScale="92500"/>
            </a:bodyPr>
            <a:lstStyle/>
            <a:p>
              <a:pPr algn="ctr"/>
              <a:r>
                <a:rPr lang="en-US" sz="1300" dirty="0">
                  <a:solidFill>
                    <a:schemeClr val="tx1">
                      <a:lumMod val="75000"/>
                      <a:lumOff val="25000"/>
                    </a:schemeClr>
                  </a:solidFill>
                </a:rPr>
                <a:t>Deployment/ Evaluation on a “Blind” Data Set</a:t>
              </a:r>
              <a:endParaRPr lang="en-SG" sz="1300" dirty="0" err="1">
                <a:solidFill>
                  <a:schemeClr val="tx1">
                    <a:lumMod val="75000"/>
                    <a:lumOff val="25000"/>
                  </a:schemeClr>
                </a:solidFill>
              </a:endParaRPr>
            </a:p>
          </p:txBody>
        </p:sp>
        <p:pic>
          <p:nvPicPr>
            <p:cNvPr id="42" name="Picture 41">
              <a:extLst>
                <a:ext uri="{FF2B5EF4-FFF2-40B4-BE49-F238E27FC236}">
                  <a16:creationId xmlns:a16="http://schemas.microsoft.com/office/drawing/2014/main" id="{96C52588-3BB1-4656-A758-EF0AE2AE3AA5}"/>
                </a:ext>
              </a:extLst>
            </p:cNvPr>
            <p:cNvPicPr>
              <a:picLocks noChangeAspect="1"/>
            </p:cNvPicPr>
            <p:nvPr/>
          </p:nvPicPr>
          <p:blipFill>
            <a:blip r:embed="rId12"/>
            <a:stretch>
              <a:fillRect/>
            </a:stretch>
          </p:blipFill>
          <p:spPr>
            <a:xfrm>
              <a:off x="1005778" y="4929706"/>
              <a:ext cx="1270833" cy="1247153"/>
            </a:xfrm>
            <a:prstGeom prst="rect">
              <a:avLst/>
            </a:prstGeom>
          </p:spPr>
        </p:pic>
      </p:grpSp>
      <p:pic>
        <p:nvPicPr>
          <p:cNvPr id="5122" name="Picture 2" descr="Empty checkbox - Free interface icons">
            <a:extLst>
              <a:ext uri="{FF2B5EF4-FFF2-40B4-BE49-F238E27FC236}">
                <a16:creationId xmlns:a16="http://schemas.microsoft.com/office/drawing/2014/main" id="{463A843B-012E-4EA3-B5A0-69AADFEC206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236029" y="3157986"/>
            <a:ext cx="200864" cy="200864"/>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Empty checkbox - Free interface icons">
            <a:extLst>
              <a:ext uri="{FF2B5EF4-FFF2-40B4-BE49-F238E27FC236}">
                <a16:creationId xmlns:a16="http://schemas.microsoft.com/office/drawing/2014/main" id="{496D8A1F-C79E-43B9-9DDD-A0A2F5CF6C6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06280" y="5138625"/>
            <a:ext cx="200864" cy="200864"/>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Empty checkbox - Free interface icons">
            <a:extLst>
              <a:ext uri="{FF2B5EF4-FFF2-40B4-BE49-F238E27FC236}">
                <a16:creationId xmlns:a16="http://schemas.microsoft.com/office/drawing/2014/main" id="{05C448E3-7DCF-4C86-A1FD-11418674CD6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29491" y="5771423"/>
            <a:ext cx="200864" cy="200864"/>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Empty checkbox - Free interface icons">
            <a:extLst>
              <a:ext uri="{FF2B5EF4-FFF2-40B4-BE49-F238E27FC236}">
                <a16:creationId xmlns:a16="http://schemas.microsoft.com/office/drawing/2014/main" id="{F50F6DDA-0147-4BF6-ACA2-FF65120CBCA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24086" y="6169856"/>
            <a:ext cx="200864" cy="200864"/>
          </a:xfrm>
          <a:prstGeom prst="rect">
            <a:avLst/>
          </a:prstGeom>
          <a:noFill/>
          <a:extLst>
            <a:ext uri="{909E8E84-426E-40DD-AFC4-6F175D3DCCD1}">
              <a14:hiddenFill xmlns:a14="http://schemas.microsoft.com/office/drawing/2010/main">
                <a:solidFill>
                  <a:srgbClr val="FFFFFF"/>
                </a:solidFill>
              </a14:hiddenFill>
            </a:ext>
          </a:extLst>
        </p:spPr>
      </p:pic>
      <p:sp>
        <p:nvSpPr>
          <p:cNvPr id="55" name="Arrow: Right 54">
            <a:extLst>
              <a:ext uri="{FF2B5EF4-FFF2-40B4-BE49-F238E27FC236}">
                <a16:creationId xmlns:a16="http://schemas.microsoft.com/office/drawing/2014/main" id="{A0A01471-11B8-43CE-BDFC-460F4592481C}"/>
              </a:ext>
            </a:extLst>
          </p:cNvPr>
          <p:cNvSpPr/>
          <p:nvPr/>
        </p:nvSpPr>
        <p:spPr>
          <a:xfrm rot="560434">
            <a:off x="2222239" y="1264182"/>
            <a:ext cx="911520" cy="465960"/>
          </a:xfrm>
          <a:prstGeom prst="rightArrow">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5" name="Arrow: Right 64">
            <a:extLst>
              <a:ext uri="{FF2B5EF4-FFF2-40B4-BE49-F238E27FC236}">
                <a16:creationId xmlns:a16="http://schemas.microsoft.com/office/drawing/2014/main" id="{3DCA18A2-C7D9-41A3-A315-C67C5FD84E31}"/>
              </a:ext>
            </a:extLst>
          </p:cNvPr>
          <p:cNvSpPr/>
          <p:nvPr/>
        </p:nvSpPr>
        <p:spPr>
          <a:xfrm rot="560434">
            <a:off x="5487846" y="1775568"/>
            <a:ext cx="911520" cy="465960"/>
          </a:xfrm>
          <a:prstGeom prst="rightArrow">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7" name="Arrow: Right 66">
            <a:extLst>
              <a:ext uri="{FF2B5EF4-FFF2-40B4-BE49-F238E27FC236}">
                <a16:creationId xmlns:a16="http://schemas.microsoft.com/office/drawing/2014/main" id="{B91B8251-3B02-44DF-882B-E6C5313DD595}"/>
              </a:ext>
            </a:extLst>
          </p:cNvPr>
          <p:cNvSpPr/>
          <p:nvPr/>
        </p:nvSpPr>
        <p:spPr>
          <a:xfrm rot="9678083">
            <a:off x="5457301" y="4337190"/>
            <a:ext cx="911520" cy="465960"/>
          </a:xfrm>
          <a:prstGeom prst="rightArrow">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8" name="Arrow: Right 67">
            <a:extLst>
              <a:ext uri="{FF2B5EF4-FFF2-40B4-BE49-F238E27FC236}">
                <a16:creationId xmlns:a16="http://schemas.microsoft.com/office/drawing/2014/main" id="{B3C0E974-A6E0-4868-A57F-5B3DC5E6DE6B}"/>
              </a:ext>
            </a:extLst>
          </p:cNvPr>
          <p:cNvSpPr/>
          <p:nvPr/>
        </p:nvSpPr>
        <p:spPr>
          <a:xfrm rot="9678083">
            <a:off x="2664378" y="4790470"/>
            <a:ext cx="911520" cy="465960"/>
          </a:xfrm>
          <a:prstGeom prst="rightArrow">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9" name="Arrow: Right 68">
            <a:extLst>
              <a:ext uri="{FF2B5EF4-FFF2-40B4-BE49-F238E27FC236}">
                <a16:creationId xmlns:a16="http://schemas.microsoft.com/office/drawing/2014/main" id="{4E4849C0-B734-4945-BF5C-8E5DE85FE845}"/>
              </a:ext>
            </a:extLst>
          </p:cNvPr>
          <p:cNvSpPr/>
          <p:nvPr/>
        </p:nvSpPr>
        <p:spPr>
          <a:xfrm rot="5400000">
            <a:off x="7301824" y="3595690"/>
            <a:ext cx="510414" cy="465960"/>
          </a:xfrm>
          <a:prstGeom prst="rightArrow">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40" name="Picture 2" descr="Empty checkbox - Free interface icons">
            <a:extLst>
              <a:ext uri="{FF2B5EF4-FFF2-40B4-BE49-F238E27FC236}">
                <a16:creationId xmlns:a16="http://schemas.microsoft.com/office/drawing/2014/main" id="{C5B79D11-4CBC-4805-81F0-9E9680219FA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44841" y="1981702"/>
            <a:ext cx="200864" cy="200864"/>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Empty checkbox - Free interface icons">
            <a:extLst>
              <a:ext uri="{FF2B5EF4-FFF2-40B4-BE49-F238E27FC236}">
                <a16:creationId xmlns:a16="http://schemas.microsoft.com/office/drawing/2014/main" id="{3EF542E9-31AB-4A8B-A2E1-E0129FC9FC2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5328" y="1676352"/>
            <a:ext cx="200864" cy="200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340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2AB8B8C-2D99-4AAD-9FA6-F94534B85802}"/>
              </a:ext>
            </a:extLst>
          </p:cNvPr>
          <p:cNvSpPr>
            <a:spLocks noGrp="1"/>
          </p:cNvSpPr>
          <p:nvPr>
            <p:ph type="sldNum" sz="quarter" idx="4"/>
          </p:nvPr>
        </p:nvSpPr>
        <p:spPr/>
        <p:txBody>
          <a:bodyPr/>
          <a:lstStyle/>
          <a:p>
            <a:fld id="{14A3106C-58CB-42DB-B4B7-C84BBDA5655D}" type="slidenum">
              <a:rPr lang="en-GB" smtClean="0"/>
              <a:pPr/>
              <a:t>6</a:t>
            </a:fld>
            <a:endParaRPr lang="en-GB" dirty="0"/>
          </a:p>
        </p:txBody>
      </p:sp>
      <p:sp>
        <p:nvSpPr>
          <p:cNvPr id="4" name="Title 3">
            <a:extLst>
              <a:ext uri="{FF2B5EF4-FFF2-40B4-BE49-F238E27FC236}">
                <a16:creationId xmlns:a16="http://schemas.microsoft.com/office/drawing/2014/main" id="{33AFE194-D1BF-47F5-8D37-39A270144E53}"/>
              </a:ext>
            </a:extLst>
          </p:cNvPr>
          <p:cNvSpPr>
            <a:spLocks noGrp="1"/>
          </p:cNvSpPr>
          <p:nvPr>
            <p:ph type="title"/>
          </p:nvPr>
        </p:nvSpPr>
        <p:spPr/>
        <p:txBody>
          <a:bodyPr/>
          <a:lstStyle/>
          <a:p>
            <a:r>
              <a:rPr lang="en-US" dirty="0"/>
              <a:t>Data Collection &amp; Data Preparation </a:t>
            </a:r>
            <a:endParaRPr lang="en-SG" dirty="0"/>
          </a:p>
        </p:txBody>
      </p:sp>
      <p:sp>
        <p:nvSpPr>
          <p:cNvPr id="5" name="Rectangle 4">
            <a:extLst>
              <a:ext uri="{FF2B5EF4-FFF2-40B4-BE49-F238E27FC236}">
                <a16:creationId xmlns:a16="http://schemas.microsoft.com/office/drawing/2014/main" id="{11065E2E-B1DD-4317-9561-DF2CB5EC7701}"/>
              </a:ext>
            </a:extLst>
          </p:cNvPr>
          <p:cNvSpPr/>
          <p:nvPr/>
        </p:nvSpPr>
        <p:spPr>
          <a:xfrm>
            <a:off x="447675" y="1053738"/>
            <a:ext cx="1668508" cy="56605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Exploratory Data Analysis</a:t>
            </a:r>
            <a:endParaRPr lang="en-SG" dirty="0"/>
          </a:p>
        </p:txBody>
      </p:sp>
      <p:sp>
        <p:nvSpPr>
          <p:cNvPr id="6" name="TextBox 5">
            <a:extLst>
              <a:ext uri="{FF2B5EF4-FFF2-40B4-BE49-F238E27FC236}">
                <a16:creationId xmlns:a16="http://schemas.microsoft.com/office/drawing/2014/main" id="{05B97837-795A-410A-A0BD-5BD128D45F1B}"/>
              </a:ext>
            </a:extLst>
          </p:cNvPr>
          <p:cNvSpPr txBox="1"/>
          <p:nvPr/>
        </p:nvSpPr>
        <p:spPr>
          <a:xfrm>
            <a:off x="447675" y="1715251"/>
            <a:ext cx="1668508" cy="566056"/>
          </a:xfrm>
          <a:prstGeom prst="rect">
            <a:avLst/>
          </a:prstGeom>
        </p:spPr>
        <p:txBody>
          <a:bodyPr wrap="square" rtlCol="0">
            <a:normAutofit fontScale="92500" lnSpcReduction="20000"/>
          </a:bodyPr>
          <a:lstStyle/>
          <a:p>
            <a:pPr algn="l"/>
            <a:r>
              <a:rPr lang="en-US" sz="1300" dirty="0">
                <a:solidFill>
                  <a:schemeClr val="tx1">
                    <a:lumMod val="75000"/>
                    <a:lumOff val="25000"/>
                  </a:schemeClr>
                </a:solidFill>
              </a:rPr>
              <a:t>Statistics, grouping of variables, determining nature of variables </a:t>
            </a:r>
            <a:endParaRPr lang="en-SG" sz="1300" dirty="0" err="1">
              <a:solidFill>
                <a:schemeClr val="tx1">
                  <a:lumMod val="75000"/>
                  <a:lumOff val="25000"/>
                </a:schemeClr>
              </a:solidFill>
            </a:endParaRPr>
          </a:p>
        </p:txBody>
      </p:sp>
      <p:sp>
        <p:nvSpPr>
          <p:cNvPr id="10" name="TextBox 9">
            <a:extLst>
              <a:ext uri="{FF2B5EF4-FFF2-40B4-BE49-F238E27FC236}">
                <a16:creationId xmlns:a16="http://schemas.microsoft.com/office/drawing/2014/main" id="{CE00588B-C758-47A3-9BF3-AC89DE25B944}"/>
              </a:ext>
            </a:extLst>
          </p:cNvPr>
          <p:cNvSpPr txBox="1"/>
          <p:nvPr/>
        </p:nvSpPr>
        <p:spPr>
          <a:xfrm>
            <a:off x="2101554" y="1741885"/>
            <a:ext cx="861134" cy="251463"/>
          </a:xfrm>
          <a:prstGeom prst="rect">
            <a:avLst/>
          </a:prstGeom>
        </p:spPr>
        <p:txBody>
          <a:bodyPr wrap="none" rtlCol="0">
            <a:normAutofit fontScale="92500" lnSpcReduction="20000"/>
          </a:bodyPr>
          <a:lstStyle/>
          <a:p>
            <a:pPr algn="l"/>
            <a:r>
              <a:rPr lang="en-US" sz="1300" dirty="0">
                <a:solidFill>
                  <a:schemeClr val="tx1">
                    <a:lumMod val="75000"/>
                    <a:lumOff val="25000"/>
                  </a:schemeClr>
                </a:solidFill>
              </a:rPr>
              <a:t>Load Data</a:t>
            </a:r>
            <a:endParaRPr lang="en-SG" sz="1300" dirty="0" err="1">
              <a:solidFill>
                <a:schemeClr val="tx1">
                  <a:lumMod val="75000"/>
                  <a:lumOff val="25000"/>
                </a:schemeClr>
              </a:solidFill>
            </a:endParaRPr>
          </a:p>
        </p:txBody>
      </p:sp>
      <p:sp>
        <p:nvSpPr>
          <p:cNvPr id="34" name="TextBox 33">
            <a:extLst>
              <a:ext uri="{FF2B5EF4-FFF2-40B4-BE49-F238E27FC236}">
                <a16:creationId xmlns:a16="http://schemas.microsoft.com/office/drawing/2014/main" id="{8ED117E0-FC91-4833-91CB-D5C9DE76C76B}"/>
              </a:ext>
            </a:extLst>
          </p:cNvPr>
          <p:cNvSpPr txBox="1"/>
          <p:nvPr/>
        </p:nvSpPr>
        <p:spPr>
          <a:xfrm>
            <a:off x="7819771" y="1663678"/>
            <a:ext cx="1130180" cy="417841"/>
          </a:xfrm>
          <a:prstGeom prst="rect">
            <a:avLst/>
          </a:prstGeom>
        </p:spPr>
        <p:txBody>
          <a:bodyPr wrap="square" rtlCol="0">
            <a:normAutofit fontScale="92500" lnSpcReduction="20000"/>
          </a:bodyPr>
          <a:lstStyle/>
          <a:p>
            <a:pPr algn="ctr"/>
            <a:r>
              <a:rPr lang="en-US" sz="1300" dirty="0">
                <a:solidFill>
                  <a:schemeClr val="tx1">
                    <a:lumMod val="75000"/>
                    <a:lumOff val="25000"/>
                  </a:schemeClr>
                </a:solidFill>
              </a:rPr>
              <a:t>Engineer the features</a:t>
            </a:r>
            <a:endParaRPr lang="en-SG" sz="1300" dirty="0" err="1">
              <a:solidFill>
                <a:schemeClr val="tx1">
                  <a:lumMod val="75000"/>
                  <a:lumOff val="25000"/>
                </a:schemeClr>
              </a:solidFill>
            </a:endParaRPr>
          </a:p>
        </p:txBody>
      </p:sp>
      <p:grpSp>
        <p:nvGrpSpPr>
          <p:cNvPr id="36" name="Group 35">
            <a:extLst>
              <a:ext uri="{FF2B5EF4-FFF2-40B4-BE49-F238E27FC236}">
                <a16:creationId xmlns:a16="http://schemas.microsoft.com/office/drawing/2014/main" id="{A61513C1-6BB5-4D9B-AFBE-7856EA3D8BF8}"/>
              </a:ext>
            </a:extLst>
          </p:cNvPr>
          <p:cNvGrpSpPr/>
          <p:nvPr/>
        </p:nvGrpSpPr>
        <p:grpSpPr>
          <a:xfrm>
            <a:off x="2347931" y="798104"/>
            <a:ext cx="6332519" cy="1328600"/>
            <a:chOff x="2347931" y="798104"/>
            <a:chExt cx="6332519" cy="1328600"/>
          </a:xfrm>
        </p:grpSpPr>
        <p:pic>
          <p:nvPicPr>
            <p:cNvPr id="9" name="Picture 8">
              <a:extLst>
                <a:ext uri="{FF2B5EF4-FFF2-40B4-BE49-F238E27FC236}">
                  <a16:creationId xmlns:a16="http://schemas.microsoft.com/office/drawing/2014/main" id="{0818DFE3-0D25-47EA-B2CE-34C3B0344A44}"/>
                </a:ext>
              </a:extLst>
            </p:cNvPr>
            <p:cNvPicPr>
              <a:picLocks noChangeAspect="1"/>
            </p:cNvPicPr>
            <p:nvPr/>
          </p:nvPicPr>
          <p:blipFill>
            <a:blip r:embed="rId2"/>
            <a:stretch>
              <a:fillRect/>
            </a:stretch>
          </p:blipFill>
          <p:spPr>
            <a:xfrm>
              <a:off x="2347931" y="1062207"/>
              <a:ext cx="413021" cy="584221"/>
            </a:xfrm>
            <a:prstGeom prst="rect">
              <a:avLst/>
            </a:prstGeom>
          </p:spPr>
        </p:pic>
        <p:sp>
          <p:nvSpPr>
            <p:cNvPr id="11" name="Arrow: Right 10">
              <a:extLst>
                <a:ext uri="{FF2B5EF4-FFF2-40B4-BE49-F238E27FC236}">
                  <a16:creationId xmlns:a16="http://schemas.microsoft.com/office/drawing/2014/main" id="{CC77AA0A-F4BC-46D4-BC9E-3B73575A70EA}"/>
                </a:ext>
              </a:extLst>
            </p:cNvPr>
            <p:cNvSpPr/>
            <p:nvPr/>
          </p:nvSpPr>
          <p:spPr>
            <a:xfrm>
              <a:off x="2826141" y="1228585"/>
              <a:ext cx="273094" cy="251463"/>
            </a:xfrm>
            <a:prstGeom prst="rightArrow">
              <a:avLst/>
            </a:prstGeom>
            <a:solidFill>
              <a:srgbClr val="FFC000"/>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SG"/>
            </a:p>
          </p:txBody>
        </p:sp>
        <p:pic>
          <p:nvPicPr>
            <p:cNvPr id="15" name="Picture 14">
              <a:extLst>
                <a:ext uri="{FF2B5EF4-FFF2-40B4-BE49-F238E27FC236}">
                  <a16:creationId xmlns:a16="http://schemas.microsoft.com/office/drawing/2014/main" id="{4B80E5AA-5A60-402E-9910-6176EE6376E6}"/>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3154558" y="1097719"/>
              <a:ext cx="670726" cy="504234"/>
            </a:xfrm>
            <a:prstGeom prst="rect">
              <a:avLst/>
            </a:prstGeom>
          </p:spPr>
        </p:pic>
        <p:pic>
          <p:nvPicPr>
            <p:cNvPr id="17" name="Picture 16">
              <a:extLst>
                <a:ext uri="{FF2B5EF4-FFF2-40B4-BE49-F238E27FC236}">
                  <a16:creationId xmlns:a16="http://schemas.microsoft.com/office/drawing/2014/main" id="{6FD69CF2-04B2-4EF1-A0F7-78A8CCABEE2E}"/>
                </a:ext>
              </a:extLst>
            </p:cNvPr>
            <p:cNvPicPr>
              <a:picLocks noChangeAspect="1"/>
            </p:cNvPicPr>
            <p:nvPr/>
          </p:nvPicPr>
          <p:blipFill>
            <a:blip r:embed="rId5">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3825284" y="1144810"/>
              <a:ext cx="538095" cy="457143"/>
            </a:xfrm>
            <a:prstGeom prst="rect">
              <a:avLst/>
            </a:prstGeom>
          </p:spPr>
        </p:pic>
        <p:sp>
          <p:nvSpPr>
            <p:cNvPr id="18" name="TextBox 17">
              <a:extLst>
                <a:ext uri="{FF2B5EF4-FFF2-40B4-BE49-F238E27FC236}">
                  <a16:creationId xmlns:a16="http://schemas.microsoft.com/office/drawing/2014/main" id="{073A833E-9401-4DFA-BB1D-1AB691607CC7}"/>
                </a:ext>
              </a:extLst>
            </p:cNvPr>
            <p:cNvSpPr txBox="1"/>
            <p:nvPr/>
          </p:nvSpPr>
          <p:spPr>
            <a:xfrm>
              <a:off x="3154558" y="1782146"/>
              <a:ext cx="914400" cy="284485"/>
            </a:xfrm>
            <a:prstGeom prst="rect">
              <a:avLst/>
            </a:prstGeom>
          </p:spPr>
          <p:txBody>
            <a:bodyPr wrap="none" rtlCol="0">
              <a:normAutofit lnSpcReduction="10000"/>
            </a:bodyPr>
            <a:lstStyle/>
            <a:p>
              <a:pPr algn="l"/>
              <a:r>
                <a:rPr lang="en-US" sz="1300" dirty="0">
                  <a:solidFill>
                    <a:schemeClr val="tx1">
                      <a:lumMod val="75000"/>
                      <a:lumOff val="25000"/>
                    </a:schemeClr>
                  </a:solidFill>
                </a:rPr>
                <a:t>Attributes?</a:t>
              </a:r>
              <a:endParaRPr lang="en-SG" sz="1300" dirty="0" err="1">
                <a:solidFill>
                  <a:schemeClr val="tx1">
                    <a:lumMod val="75000"/>
                    <a:lumOff val="25000"/>
                  </a:schemeClr>
                </a:solidFill>
              </a:endParaRPr>
            </a:p>
          </p:txBody>
        </p:sp>
        <p:sp>
          <p:nvSpPr>
            <p:cNvPr id="19" name="Arrow: Right 18">
              <a:extLst>
                <a:ext uri="{FF2B5EF4-FFF2-40B4-BE49-F238E27FC236}">
                  <a16:creationId xmlns:a16="http://schemas.microsoft.com/office/drawing/2014/main" id="{36BB8A5A-C11D-4E9F-97BC-79825EEDA488}"/>
                </a:ext>
              </a:extLst>
            </p:cNvPr>
            <p:cNvSpPr/>
            <p:nvPr/>
          </p:nvSpPr>
          <p:spPr>
            <a:xfrm>
              <a:off x="4493029" y="1237668"/>
              <a:ext cx="273094" cy="251463"/>
            </a:xfrm>
            <a:prstGeom prst="rightArrow">
              <a:avLst/>
            </a:prstGeom>
            <a:solidFill>
              <a:srgbClr val="FFC000"/>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SG"/>
            </a:p>
          </p:txBody>
        </p:sp>
        <p:pic>
          <p:nvPicPr>
            <p:cNvPr id="21" name="Picture 20">
              <a:extLst>
                <a:ext uri="{FF2B5EF4-FFF2-40B4-BE49-F238E27FC236}">
                  <a16:creationId xmlns:a16="http://schemas.microsoft.com/office/drawing/2014/main" id="{52E0FAC6-AC41-4799-B0EE-5177E7C0E743}"/>
                </a:ext>
              </a:extLst>
            </p:cNvPr>
            <p:cNvPicPr>
              <a:picLocks noChangeAspect="1"/>
            </p:cNvPicPr>
            <p:nvPr/>
          </p:nvPicPr>
          <p:blipFill>
            <a:blip r:embed="rId7"/>
            <a:stretch>
              <a:fillRect/>
            </a:stretch>
          </p:blipFill>
          <p:spPr>
            <a:xfrm>
              <a:off x="4812889" y="798104"/>
              <a:ext cx="806673" cy="910759"/>
            </a:xfrm>
            <a:prstGeom prst="rect">
              <a:avLst/>
            </a:prstGeom>
          </p:spPr>
        </p:pic>
        <p:sp>
          <p:nvSpPr>
            <p:cNvPr id="22" name="TextBox 21">
              <a:extLst>
                <a:ext uri="{FF2B5EF4-FFF2-40B4-BE49-F238E27FC236}">
                  <a16:creationId xmlns:a16="http://schemas.microsoft.com/office/drawing/2014/main" id="{D35ABED4-34A0-4FF0-8BE7-2542258FCE8C}"/>
                </a:ext>
              </a:extLst>
            </p:cNvPr>
            <p:cNvSpPr txBox="1"/>
            <p:nvPr/>
          </p:nvSpPr>
          <p:spPr>
            <a:xfrm>
              <a:off x="4260156" y="1708863"/>
              <a:ext cx="1555909" cy="417841"/>
            </a:xfrm>
            <a:prstGeom prst="rect">
              <a:avLst/>
            </a:prstGeom>
          </p:spPr>
          <p:txBody>
            <a:bodyPr wrap="square" rtlCol="0">
              <a:normAutofit fontScale="92500" lnSpcReduction="20000"/>
            </a:bodyPr>
            <a:lstStyle/>
            <a:p>
              <a:pPr algn="ctr"/>
              <a:r>
                <a:rPr lang="en-US" sz="1300" dirty="0">
                  <a:solidFill>
                    <a:schemeClr val="tx1">
                      <a:lumMod val="75000"/>
                      <a:lumOff val="25000"/>
                    </a:schemeClr>
                  </a:solidFill>
                </a:rPr>
                <a:t>Uni/ Bi/ Multivariant/  Statistics?</a:t>
              </a:r>
              <a:endParaRPr lang="en-SG" sz="1300" dirty="0" err="1">
                <a:solidFill>
                  <a:schemeClr val="tx1">
                    <a:lumMod val="75000"/>
                    <a:lumOff val="25000"/>
                  </a:schemeClr>
                </a:solidFill>
              </a:endParaRPr>
            </a:p>
          </p:txBody>
        </p:sp>
        <p:sp>
          <p:nvSpPr>
            <p:cNvPr id="23" name="Arrow: Right 22">
              <a:extLst>
                <a:ext uri="{FF2B5EF4-FFF2-40B4-BE49-F238E27FC236}">
                  <a16:creationId xmlns:a16="http://schemas.microsoft.com/office/drawing/2014/main" id="{51FDF824-62B4-4331-B3DE-56C5F947418F}"/>
                </a:ext>
              </a:extLst>
            </p:cNvPr>
            <p:cNvSpPr/>
            <p:nvPr/>
          </p:nvSpPr>
          <p:spPr>
            <a:xfrm>
              <a:off x="5816065" y="1228585"/>
              <a:ext cx="273094" cy="251463"/>
            </a:xfrm>
            <a:prstGeom prst="rightArrow">
              <a:avLst/>
            </a:prstGeom>
            <a:solidFill>
              <a:srgbClr val="FFC000"/>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SG"/>
            </a:p>
          </p:txBody>
        </p:sp>
        <p:pic>
          <p:nvPicPr>
            <p:cNvPr id="25" name="Picture 24">
              <a:extLst>
                <a:ext uri="{FF2B5EF4-FFF2-40B4-BE49-F238E27FC236}">
                  <a16:creationId xmlns:a16="http://schemas.microsoft.com/office/drawing/2014/main" id="{32EE7428-BDBD-48CA-82D4-9CC394FE43D3}"/>
                </a:ext>
              </a:extLst>
            </p:cNvPr>
            <p:cNvPicPr>
              <a:picLocks noChangeAspect="1"/>
            </p:cNvPicPr>
            <p:nvPr/>
          </p:nvPicPr>
          <p:blipFill>
            <a:blip r:embed="rId8">
              <a:extLst>
                <a:ext uri="{BEBA8EAE-BF5A-486C-A8C5-ECC9F3942E4B}">
                  <a14:imgProps xmlns:a14="http://schemas.microsoft.com/office/drawing/2010/main">
                    <a14:imgLayer r:embed="rId9">
                      <a14:imgEffect>
                        <a14:saturation sat="33000"/>
                      </a14:imgEffect>
                    </a14:imgLayer>
                  </a14:imgProps>
                </a:ext>
              </a:extLst>
            </a:blip>
            <a:stretch>
              <a:fillRect/>
            </a:stretch>
          </p:blipFill>
          <p:spPr>
            <a:xfrm>
              <a:off x="6219458" y="1097719"/>
              <a:ext cx="522497" cy="585830"/>
            </a:xfrm>
            <a:prstGeom prst="rect">
              <a:avLst/>
            </a:prstGeom>
          </p:spPr>
        </p:pic>
        <p:pic>
          <p:nvPicPr>
            <p:cNvPr id="27" name="Picture 26">
              <a:extLst>
                <a:ext uri="{FF2B5EF4-FFF2-40B4-BE49-F238E27FC236}">
                  <a16:creationId xmlns:a16="http://schemas.microsoft.com/office/drawing/2014/main" id="{A819A5C4-EFCD-4180-A66D-CB92B756F9A3}"/>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Lst>
            </a:blip>
            <a:stretch>
              <a:fillRect/>
            </a:stretch>
          </p:blipFill>
          <p:spPr>
            <a:xfrm>
              <a:off x="7013170" y="1110154"/>
              <a:ext cx="622733" cy="506489"/>
            </a:xfrm>
            <a:prstGeom prst="rect">
              <a:avLst/>
            </a:prstGeom>
          </p:spPr>
        </p:pic>
        <p:pic>
          <p:nvPicPr>
            <p:cNvPr id="29" name="Picture 28">
              <a:extLst>
                <a:ext uri="{FF2B5EF4-FFF2-40B4-BE49-F238E27FC236}">
                  <a16:creationId xmlns:a16="http://schemas.microsoft.com/office/drawing/2014/main" id="{C152E0A4-3409-46E3-A04F-458749E30E91}"/>
                </a:ext>
              </a:extLst>
            </p:cNvPr>
            <p:cNvPicPr>
              <a:picLocks noChangeAspect="1"/>
            </p:cNvPicPr>
            <p:nvPr/>
          </p:nvPicPr>
          <p:blipFill>
            <a:blip r:embed="rId12">
              <a:extLst>
                <a:ext uri="{BEBA8EAE-BF5A-486C-A8C5-ECC9F3942E4B}">
                  <a14:imgProps xmlns:a14="http://schemas.microsoft.com/office/drawing/2010/main">
                    <a14:imgLayer r:embed="rId13">
                      <a14:imgEffect>
                        <a14:saturation sat="0"/>
                      </a14:imgEffect>
                    </a14:imgLayer>
                  </a14:imgProps>
                </a:ext>
              </a:extLst>
            </a:blip>
            <a:stretch>
              <a:fillRect/>
            </a:stretch>
          </p:blipFill>
          <p:spPr>
            <a:xfrm>
              <a:off x="8041090" y="1110154"/>
              <a:ext cx="639360" cy="604986"/>
            </a:xfrm>
            <a:prstGeom prst="rect">
              <a:avLst/>
            </a:prstGeom>
          </p:spPr>
        </p:pic>
        <p:sp>
          <p:nvSpPr>
            <p:cNvPr id="31" name="Arrow: Right 30">
              <a:extLst>
                <a:ext uri="{FF2B5EF4-FFF2-40B4-BE49-F238E27FC236}">
                  <a16:creationId xmlns:a16="http://schemas.microsoft.com/office/drawing/2014/main" id="{37D90BEF-4C1D-445E-AECB-696AC315D733}"/>
                </a:ext>
              </a:extLst>
            </p:cNvPr>
            <p:cNvSpPr/>
            <p:nvPr/>
          </p:nvSpPr>
          <p:spPr>
            <a:xfrm>
              <a:off x="7688257" y="1242578"/>
              <a:ext cx="273094" cy="251463"/>
            </a:xfrm>
            <a:prstGeom prst="rightArrow">
              <a:avLst/>
            </a:prstGeom>
            <a:solidFill>
              <a:srgbClr val="FFC000"/>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SG"/>
            </a:p>
          </p:txBody>
        </p:sp>
        <p:sp>
          <p:nvSpPr>
            <p:cNvPr id="32" name="TextBox 31">
              <a:extLst>
                <a:ext uri="{FF2B5EF4-FFF2-40B4-BE49-F238E27FC236}">
                  <a16:creationId xmlns:a16="http://schemas.microsoft.com/office/drawing/2014/main" id="{83DA85F4-3F47-4665-BEB3-14FF702982B2}"/>
                </a:ext>
              </a:extLst>
            </p:cNvPr>
            <p:cNvSpPr txBox="1"/>
            <p:nvPr/>
          </p:nvSpPr>
          <p:spPr>
            <a:xfrm>
              <a:off x="5902473" y="1658695"/>
              <a:ext cx="1678964" cy="417841"/>
            </a:xfrm>
            <a:prstGeom prst="rect">
              <a:avLst/>
            </a:prstGeom>
          </p:spPr>
          <p:txBody>
            <a:bodyPr wrap="square" rtlCol="0">
              <a:normAutofit fontScale="92500" lnSpcReduction="20000"/>
            </a:bodyPr>
            <a:lstStyle/>
            <a:p>
              <a:pPr algn="ctr"/>
              <a:r>
                <a:rPr lang="en-US" sz="1300" dirty="0">
                  <a:solidFill>
                    <a:schemeClr val="tx1">
                      <a:lumMod val="75000"/>
                      <a:lumOff val="25000"/>
                    </a:schemeClr>
                  </a:solidFill>
                </a:rPr>
                <a:t>Missing Values, </a:t>
              </a:r>
              <a:r>
                <a:rPr lang="en-US" sz="1300" dirty="0" err="1">
                  <a:solidFill>
                    <a:schemeClr val="tx1">
                      <a:lumMod val="75000"/>
                      <a:lumOff val="25000"/>
                    </a:schemeClr>
                  </a:solidFill>
                </a:rPr>
                <a:t>Abberants</a:t>
              </a:r>
              <a:r>
                <a:rPr lang="en-US" sz="1300" dirty="0">
                  <a:solidFill>
                    <a:schemeClr val="tx1">
                      <a:lumMod val="75000"/>
                      <a:lumOff val="25000"/>
                    </a:schemeClr>
                  </a:solidFill>
                </a:rPr>
                <a:t>, Outliers</a:t>
              </a:r>
              <a:endParaRPr lang="en-SG" sz="1300" dirty="0" err="1">
                <a:solidFill>
                  <a:schemeClr val="tx1">
                    <a:lumMod val="75000"/>
                    <a:lumOff val="25000"/>
                  </a:schemeClr>
                </a:solidFill>
              </a:endParaRPr>
            </a:p>
          </p:txBody>
        </p:sp>
        <p:sp>
          <p:nvSpPr>
            <p:cNvPr id="33" name="TextBox 32">
              <a:extLst>
                <a:ext uri="{FF2B5EF4-FFF2-40B4-BE49-F238E27FC236}">
                  <a16:creationId xmlns:a16="http://schemas.microsoft.com/office/drawing/2014/main" id="{E00E9E5B-B400-4387-A85A-96B0058BB4AF}"/>
                </a:ext>
              </a:extLst>
            </p:cNvPr>
            <p:cNvSpPr txBox="1"/>
            <p:nvPr/>
          </p:nvSpPr>
          <p:spPr>
            <a:xfrm>
              <a:off x="6723200" y="1130666"/>
              <a:ext cx="914400" cy="914400"/>
            </a:xfrm>
            <a:prstGeom prst="rect">
              <a:avLst/>
            </a:prstGeom>
          </p:spPr>
          <p:txBody>
            <a:bodyPr wrap="none" rtlCol="0">
              <a:normAutofit/>
            </a:bodyPr>
            <a:lstStyle/>
            <a:p>
              <a:pPr algn="l"/>
              <a:endParaRPr lang="en-SG" sz="1300" dirty="0" err="1">
                <a:solidFill>
                  <a:schemeClr val="tx1">
                    <a:lumMod val="75000"/>
                    <a:lumOff val="25000"/>
                  </a:schemeClr>
                </a:solidFill>
              </a:endParaRPr>
            </a:p>
          </p:txBody>
        </p:sp>
        <p:sp>
          <p:nvSpPr>
            <p:cNvPr id="35" name="TextBox 34">
              <a:extLst>
                <a:ext uri="{FF2B5EF4-FFF2-40B4-BE49-F238E27FC236}">
                  <a16:creationId xmlns:a16="http://schemas.microsoft.com/office/drawing/2014/main" id="{3F77BF6A-DD34-4867-9B01-A4B6729FB60A}"/>
                </a:ext>
              </a:extLst>
            </p:cNvPr>
            <p:cNvSpPr txBox="1"/>
            <p:nvPr/>
          </p:nvSpPr>
          <p:spPr>
            <a:xfrm>
              <a:off x="6694067" y="1140778"/>
              <a:ext cx="327269" cy="358332"/>
            </a:xfrm>
            <a:prstGeom prst="rect">
              <a:avLst/>
            </a:prstGeom>
          </p:spPr>
          <p:txBody>
            <a:bodyPr wrap="square" rtlCol="0">
              <a:noAutofit/>
            </a:bodyPr>
            <a:lstStyle/>
            <a:p>
              <a:pPr algn="ctr"/>
              <a:r>
                <a:rPr lang="en-US" sz="2000" dirty="0">
                  <a:solidFill>
                    <a:schemeClr val="tx1">
                      <a:lumMod val="75000"/>
                      <a:lumOff val="25000"/>
                    </a:schemeClr>
                  </a:solidFill>
                </a:rPr>
                <a:t>&amp;</a:t>
              </a:r>
              <a:endParaRPr lang="en-SG" sz="2000" dirty="0" err="1">
                <a:solidFill>
                  <a:schemeClr val="tx1">
                    <a:lumMod val="75000"/>
                    <a:lumOff val="25000"/>
                  </a:schemeClr>
                </a:solidFill>
              </a:endParaRPr>
            </a:p>
          </p:txBody>
        </p:sp>
      </p:grpSp>
      <p:sp>
        <p:nvSpPr>
          <p:cNvPr id="37" name="Rectangle 36">
            <a:extLst>
              <a:ext uri="{FF2B5EF4-FFF2-40B4-BE49-F238E27FC236}">
                <a16:creationId xmlns:a16="http://schemas.microsoft.com/office/drawing/2014/main" id="{8AD9554F-EC92-44F3-8D7B-B6524B5C11F3}"/>
              </a:ext>
            </a:extLst>
          </p:cNvPr>
          <p:cNvSpPr/>
          <p:nvPr/>
        </p:nvSpPr>
        <p:spPr>
          <a:xfrm>
            <a:off x="447675" y="2673026"/>
            <a:ext cx="1668508" cy="56605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Cleaning</a:t>
            </a:r>
            <a:endParaRPr lang="en-SG" dirty="0"/>
          </a:p>
        </p:txBody>
      </p:sp>
      <p:cxnSp>
        <p:nvCxnSpPr>
          <p:cNvPr id="41" name="Connector: Elbow 40">
            <a:extLst>
              <a:ext uri="{FF2B5EF4-FFF2-40B4-BE49-F238E27FC236}">
                <a16:creationId xmlns:a16="http://schemas.microsoft.com/office/drawing/2014/main" id="{ED1A59B9-F82F-487F-A117-7A3EF9DABC85}"/>
              </a:ext>
            </a:extLst>
          </p:cNvPr>
          <p:cNvCxnSpPr>
            <a:stCxn id="32" idx="2"/>
            <a:endCxn id="37" idx="0"/>
          </p:cNvCxnSpPr>
          <p:nvPr/>
        </p:nvCxnSpPr>
        <p:spPr>
          <a:xfrm rot="5400000">
            <a:off x="3713697" y="-355232"/>
            <a:ext cx="596490" cy="5460026"/>
          </a:xfrm>
          <a:prstGeom prst="bentConnector3">
            <a:avLst/>
          </a:prstGeom>
          <a:ln w="9525">
            <a:solidFill>
              <a:schemeClr val="bg2"/>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2" name="Table 41">
            <a:extLst>
              <a:ext uri="{FF2B5EF4-FFF2-40B4-BE49-F238E27FC236}">
                <a16:creationId xmlns:a16="http://schemas.microsoft.com/office/drawing/2014/main" id="{FC7EC16C-5786-48CF-8497-02B5D976590E}"/>
              </a:ext>
            </a:extLst>
          </p:cNvPr>
          <p:cNvGraphicFramePr>
            <a:graphicFrameLocks noGrp="1"/>
          </p:cNvGraphicFramePr>
          <p:nvPr>
            <p:extLst>
              <p:ext uri="{D42A27DB-BD31-4B8C-83A1-F6EECF244321}">
                <p14:modId xmlns:p14="http://schemas.microsoft.com/office/powerpoint/2010/main" val="1442871649"/>
              </p:ext>
            </p:extLst>
          </p:nvPr>
        </p:nvGraphicFramePr>
        <p:xfrm>
          <a:off x="2347931" y="2913855"/>
          <a:ext cx="1294908" cy="1026795"/>
        </p:xfrm>
        <a:graphic>
          <a:graphicData uri="http://schemas.openxmlformats.org/drawingml/2006/table">
            <a:tbl>
              <a:tblPr firstRow="1" bandRow="1"/>
              <a:tblGrid>
                <a:gridCol w="323727">
                  <a:extLst>
                    <a:ext uri="{9D8B030D-6E8A-4147-A177-3AD203B41FA5}">
                      <a16:colId xmlns:a16="http://schemas.microsoft.com/office/drawing/2014/main" val="3802524692"/>
                    </a:ext>
                  </a:extLst>
                </a:gridCol>
                <a:gridCol w="323727">
                  <a:extLst>
                    <a:ext uri="{9D8B030D-6E8A-4147-A177-3AD203B41FA5}">
                      <a16:colId xmlns:a16="http://schemas.microsoft.com/office/drawing/2014/main" val="4170166650"/>
                    </a:ext>
                  </a:extLst>
                </a:gridCol>
                <a:gridCol w="323727">
                  <a:extLst>
                    <a:ext uri="{9D8B030D-6E8A-4147-A177-3AD203B41FA5}">
                      <a16:colId xmlns:a16="http://schemas.microsoft.com/office/drawing/2014/main" val="380605761"/>
                    </a:ext>
                  </a:extLst>
                </a:gridCol>
                <a:gridCol w="323727">
                  <a:extLst>
                    <a:ext uri="{9D8B030D-6E8A-4147-A177-3AD203B41FA5}">
                      <a16:colId xmlns:a16="http://schemas.microsoft.com/office/drawing/2014/main" val="1527074070"/>
                    </a:ext>
                  </a:extLst>
                </a:gridCol>
              </a:tblGrid>
              <a:tr h="133193">
                <a:tc>
                  <a:txBody>
                    <a:bodyPr/>
                    <a:lstStyle/>
                    <a:p>
                      <a:pPr algn="ctr" fontAlgn="ctr"/>
                      <a:r>
                        <a:rPr lang="en-SG" sz="900" b="0" i="0" u="none" strike="noStrike">
                          <a:solidFill>
                            <a:srgbClr val="FFFFFF"/>
                          </a:solidFill>
                          <a:effectLst/>
                          <a:latin typeface="Arial" panose="020B0604020202020204" pitchFamily="34" charset="0"/>
                        </a:rPr>
                        <a:t>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1B6967"/>
                    </a:solidFill>
                  </a:tcPr>
                </a:tc>
                <a:tc>
                  <a:txBody>
                    <a:bodyPr/>
                    <a:lstStyle/>
                    <a:p>
                      <a:pPr algn="ctr" fontAlgn="ctr"/>
                      <a:r>
                        <a:rPr lang="en-SG" sz="900" b="0" i="0" u="none" strike="noStrike" dirty="0">
                          <a:solidFill>
                            <a:srgbClr val="FFFFFF"/>
                          </a:solidFill>
                          <a:effectLst/>
                          <a:latin typeface="Arial" panose="020B0604020202020204" pitchFamily="34" charset="0"/>
                        </a:rPr>
                        <a:t>Y</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1B6967"/>
                    </a:solidFill>
                  </a:tcPr>
                </a:tc>
                <a:tc>
                  <a:txBody>
                    <a:bodyPr/>
                    <a:lstStyle/>
                    <a:p>
                      <a:pPr algn="l" fontAlgn="b"/>
                      <a:r>
                        <a:rPr lang="en-SG" sz="9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endParaRPr lang="en-SG" sz="9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3140797608"/>
                  </a:ext>
                </a:extLst>
              </a:tr>
              <a:tr h="133193">
                <a:tc>
                  <a:txBody>
                    <a:bodyPr/>
                    <a:lstStyle/>
                    <a:p>
                      <a:pPr algn="l" fontAlgn="ctr"/>
                      <a:r>
                        <a:rPr lang="en-SG" sz="900" b="0" i="0" u="none" strike="noStrike">
                          <a:solidFill>
                            <a:srgbClr val="404040"/>
                          </a:solidFill>
                          <a:effectLst/>
                          <a:latin typeface="Arial" panose="020B0604020202020204" pitchFamily="34" charset="0"/>
                        </a:rPr>
                        <a: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SG" sz="900" b="0" i="0" u="none" strike="noStrike">
                          <a:solidFill>
                            <a:srgbClr val="404040"/>
                          </a:solidFill>
                          <a:effectLst/>
                          <a:latin typeface="Arial" panose="020B0604020202020204" pitchFamily="34" charset="0"/>
                        </a:rPr>
                        <a:t>b</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b"/>
                      <a:r>
                        <a:rPr lang="en-SG" sz="9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a:noFill/>
                    </a:lnT>
                    <a:lnB>
                      <a:noFill/>
                    </a:lnB>
                    <a:solidFill>
                      <a:srgbClr val="FFFFFF"/>
                    </a:solidFill>
                  </a:tcPr>
                </a:tc>
                <a:tc>
                  <a:txBody>
                    <a:bodyPr/>
                    <a:lstStyle/>
                    <a:p>
                      <a:pPr algn="ctr" fontAlgn="ctr"/>
                      <a:r>
                        <a:rPr lang="en-SG" sz="900" b="0" i="0" u="none" strike="noStrike" dirty="0">
                          <a:solidFill>
                            <a:srgbClr val="FFFFFF"/>
                          </a:solidFill>
                          <a:effectLst/>
                          <a:latin typeface="Arial" panose="020B0604020202020204" pitchFamily="34" charset="0"/>
                        </a:rPr>
                        <a:t>Z</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rgbClr val="1B6967"/>
                    </a:solidFill>
                  </a:tcPr>
                </a:tc>
                <a:extLst>
                  <a:ext uri="{0D108BD9-81ED-4DB2-BD59-A6C34878D82A}">
                    <a16:rowId xmlns:a16="http://schemas.microsoft.com/office/drawing/2014/main" val="1428295187"/>
                  </a:ext>
                </a:extLst>
              </a:tr>
              <a:tr h="133193">
                <a:tc>
                  <a:txBody>
                    <a:bodyPr/>
                    <a:lstStyle/>
                    <a:p>
                      <a:pPr algn="l" fontAlgn="ctr"/>
                      <a:r>
                        <a:rPr lang="en-SG" sz="900" b="0" i="0" u="none" strike="noStrike">
                          <a:solidFill>
                            <a:srgbClr val="404040"/>
                          </a:solidFill>
                          <a:effectLst/>
                          <a:latin typeface="Arial" panose="020B0604020202020204" pitchFamily="34" charset="0"/>
                        </a:rPr>
                        <a: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SG" sz="900" b="0" i="0" u="none" strike="noStrike">
                          <a:solidFill>
                            <a:srgbClr val="404040"/>
                          </a:solidFill>
                          <a:effectLst/>
                          <a:latin typeface="Arial" panose="020B0604020202020204" pitchFamily="34" charset="0"/>
                        </a:rPr>
                        <a:t>b</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b"/>
                      <a:r>
                        <a:rPr lang="en-SG" sz="9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a:noFill/>
                    </a:lnT>
                    <a:lnB>
                      <a:noFill/>
                    </a:lnB>
                    <a:solidFill>
                      <a:srgbClr val="FFFFFF"/>
                    </a:solidFill>
                  </a:tcPr>
                </a:tc>
                <a:tc>
                  <a:txBody>
                    <a:bodyPr/>
                    <a:lstStyle/>
                    <a:p>
                      <a:pPr algn="ctr" fontAlgn="ctr"/>
                      <a:r>
                        <a:rPr lang="en-SG" sz="900" b="0" i="0" u="none" strike="noStrike">
                          <a:solidFill>
                            <a:srgbClr val="404040"/>
                          </a:solidFill>
                          <a:effectLst/>
                          <a:latin typeface="Arial" panose="020B0604020202020204" pitchFamily="34" charset="0"/>
                        </a:rPr>
                        <a:t>c</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extLst>
                  <a:ext uri="{0D108BD9-81ED-4DB2-BD59-A6C34878D82A}">
                    <a16:rowId xmlns:a16="http://schemas.microsoft.com/office/drawing/2014/main" val="2698021868"/>
                  </a:ext>
                </a:extLst>
              </a:tr>
              <a:tr h="133193">
                <a:tc>
                  <a:txBody>
                    <a:bodyPr/>
                    <a:lstStyle/>
                    <a:p>
                      <a:pPr algn="l" fontAlgn="ctr"/>
                      <a:r>
                        <a:rPr lang="en-SG" sz="900" b="0" i="0" u="none" strike="noStrike">
                          <a:solidFill>
                            <a:srgbClr val="404040"/>
                          </a:solidFill>
                          <a:effectLst/>
                          <a:latin typeface="Arial" panose="020B0604020202020204" pitchFamily="34" charset="0"/>
                        </a:rPr>
                        <a: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SG" sz="900" b="0" i="0" u="none" strike="noStrike" dirty="0">
                          <a:solidFill>
                            <a:srgbClr val="404040"/>
                          </a:solidFill>
                          <a:effectLst/>
                          <a:latin typeface="Arial" panose="020B0604020202020204" pitchFamily="34" charset="0"/>
                        </a:rPr>
                        <a:t>b</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b"/>
                      <a:r>
                        <a:rPr lang="en-SG" sz="9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a:noFill/>
                    </a:lnT>
                    <a:lnB>
                      <a:noFill/>
                    </a:lnB>
                    <a:solidFill>
                      <a:srgbClr val="FFFFFF"/>
                    </a:solidFill>
                  </a:tcPr>
                </a:tc>
                <a:tc>
                  <a:txBody>
                    <a:bodyPr/>
                    <a:lstStyle/>
                    <a:p>
                      <a:pPr algn="ctr" fontAlgn="ctr"/>
                      <a:r>
                        <a:rPr lang="en-SG" sz="900" b="0" i="0" u="none" strike="noStrike">
                          <a:solidFill>
                            <a:srgbClr val="404040"/>
                          </a:solidFill>
                          <a:effectLst/>
                          <a:latin typeface="Arial" panose="020B0604020202020204" pitchFamily="34" charset="0"/>
                        </a:rPr>
                        <a:t>NAN</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extLst>
                  <a:ext uri="{0D108BD9-81ED-4DB2-BD59-A6C34878D82A}">
                    <a16:rowId xmlns:a16="http://schemas.microsoft.com/office/drawing/2014/main" val="4270411224"/>
                  </a:ext>
                </a:extLst>
              </a:tr>
              <a:tr h="133193">
                <a:tc>
                  <a:txBody>
                    <a:bodyPr/>
                    <a:lstStyle/>
                    <a:p>
                      <a:pPr algn="l" fontAlgn="ctr"/>
                      <a:r>
                        <a:rPr lang="en-SG" sz="900" b="0" i="0" u="none" strike="noStrike">
                          <a:solidFill>
                            <a:srgbClr val="404040"/>
                          </a:solidFill>
                          <a:effectLst/>
                          <a:latin typeface="Arial" panose="020B0604020202020204" pitchFamily="34" charset="0"/>
                        </a:rPr>
                        <a: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SG" sz="900" b="0" i="0" u="none" strike="noStrike">
                          <a:solidFill>
                            <a:srgbClr val="404040"/>
                          </a:solidFill>
                          <a:effectLst/>
                          <a:latin typeface="Arial" panose="020B0604020202020204" pitchFamily="34" charset="0"/>
                        </a:rPr>
                        <a:t>b</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b"/>
                      <a:r>
                        <a:rPr lang="en-SG" sz="9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a:noFill/>
                    </a:lnT>
                    <a:lnB>
                      <a:noFill/>
                    </a:lnB>
                    <a:solidFill>
                      <a:srgbClr val="FFFFFF"/>
                    </a:solidFill>
                  </a:tcPr>
                </a:tc>
                <a:tc>
                  <a:txBody>
                    <a:bodyPr/>
                    <a:lstStyle/>
                    <a:p>
                      <a:pPr algn="ctr" fontAlgn="ctr"/>
                      <a:r>
                        <a:rPr lang="en-SG" sz="900" b="0" i="0" u="none" strike="noStrike">
                          <a:solidFill>
                            <a:srgbClr val="404040"/>
                          </a:solidFill>
                          <a:effectLst/>
                          <a:latin typeface="Arial" panose="020B0604020202020204" pitchFamily="34" charset="0"/>
                        </a:rPr>
                        <a:t>NAN</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extLst>
                  <a:ext uri="{0D108BD9-81ED-4DB2-BD59-A6C34878D82A}">
                    <a16:rowId xmlns:a16="http://schemas.microsoft.com/office/drawing/2014/main" val="3260138558"/>
                  </a:ext>
                </a:extLst>
              </a:tr>
              <a:tr h="133193">
                <a:tc>
                  <a:txBody>
                    <a:bodyPr/>
                    <a:lstStyle/>
                    <a:p>
                      <a:pPr algn="l" fontAlgn="ctr"/>
                      <a:r>
                        <a:rPr lang="en-SG" sz="900" b="0" i="0" u="none" strike="noStrike">
                          <a:solidFill>
                            <a:srgbClr val="404040"/>
                          </a:solidFill>
                          <a:effectLst/>
                          <a:latin typeface="Arial" panose="020B0604020202020204" pitchFamily="34" charset="0"/>
                        </a:rPr>
                        <a: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SG" sz="900" b="0" i="0" u="none" strike="noStrike">
                          <a:solidFill>
                            <a:srgbClr val="404040"/>
                          </a:solidFill>
                          <a:effectLst/>
                          <a:latin typeface="Arial" panose="020B0604020202020204" pitchFamily="34" charset="0"/>
                        </a:rPr>
                        <a:t>b</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SG" sz="9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a:noFill/>
                    </a:lnT>
                    <a:lnB>
                      <a:noFill/>
                    </a:lnB>
                    <a:solidFill>
                      <a:srgbClr val="FFFFFF"/>
                    </a:solidFill>
                  </a:tcPr>
                </a:tc>
                <a:tc>
                  <a:txBody>
                    <a:bodyPr/>
                    <a:lstStyle/>
                    <a:p>
                      <a:pPr algn="ctr" fontAlgn="ctr"/>
                      <a:r>
                        <a:rPr lang="en-SG" sz="900" b="0" i="0" u="none" strike="noStrike">
                          <a:solidFill>
                            <a:srgbClr val="404040"/>
                          </a:solidFill>
                          <a:effectLst/>
                          <a:latin typeface="Arial" panose="020B0604020202020204" pitchFamily="34" charset="0"/>
                        </a:rPr>
                        <a:t>NAN</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extLst>
                  <a:ext uri="{0D108BD9-81ED-4DB2-BD59-A6C34878D82A}">
                    <a16:rowId xmlns:a16="http://schemas.microsoft.com/office/drawing/2014/main" val="2889010115"/>
                  </a:ext>
                </a:extLst>
              </a:tr>
              <a:tr h="133193">
                <a:tc>
                  <a:txBody>
                    <a:bodyPr/>
                    <a:lstStyle/>
                    <a:p>
                      <a:pPr algn="l" fontAlgn="b"/>
                      <a:r>
                        <a:rPr lang="en-SG" sz="900" b="0" i="0" u="none" strike="noStrike">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SG" sz="900" b="0" i="0" u="none" strike="noStrike">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SG" sz="900" b="0" i="0" u="none" strike="noStrike" dirty="0">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dash"/>
                      <a:round/>
                      <a:headEnd type="none" w="med" len="med"/>
                      <a:tailEnd type="none" w="med" len="med"/>
                    </a:lnR>
                    <a:lnT>
                      <a:noFill/>
                    </a:lnT>
                    <a:lnB>
                      <a:noFill/>
                    </a:lnB>
                    <a:solidFill>
                      <a:srgbClr val="FFFFFF"/>
                    </a:solidFill>
                  </a:tcPr>
                </a:tc>
                <a:tc>
                  <a:txBody>
                    <a:bodyPr/>
                    <a:lstStyle/>
                    <a:p>
                      <a:pPr algn="ctr" fontAlgn="ctr"/>
                      <a:r>
                        <a:rPr lang="en-SG" sz="900" b="0" i="0" u="none" strike="noStrike" dirty="0">
                          <a:solidFill>
                            <a:srgbClr val="404040"/>
                          </a:solidFill>
                          <a:effectLst/>
                          <a:latin typeface="Arial" panose="020B0604020202020204" pitchFamily="34" charset="0"/>
                        </a:rPr>
                        <a:t>NAN</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000000"/>
                      </a:solidFill>
                      <a:prstDash val="dash"/>
                      <a:round/>
                      <a:headEnd type="none" w="med" len="med"/>
                      <a:tailEnd type="none" w="med" len="med"/>
                    </a:lnB>
                    <a:solidFill>
                      <a:srgbClr val="FFFFFF"/>
                    </a:solidFill>
                  </a:tcPr>
                </a:tc>
                <a:extLst>
                  <a:ext uri="{0D108BD9-81ED-4DB2-BD59-A6C34878D82A}">
                    <a16:rowId xmlns:a16="http://schemas.microsoft.com/office/drawing/2014/main" val="1007942050"/>
                  </a:ext>
                </a:extLst>
              </a:tr>
            </a:tbl>
          </a:graphicData>
        </a:graphic>
      </p:graphicFrame>
      <p:sp>
        <p:nvSpPr>
          <p:cNvPr id="46" name="TextBox 45">
            <a:extLst>
              <a:ext uri="{FF2B5EF4-FFF2-40B4-BE49-F238E27FC236}">
                <a16:creationId xmlns:a16="http://schemas.microsoft.com/office/drawing/2014/main" id="{7A80854D-E987-406E-AA03-A2A44F63152E}"/>
              </a:ext>
            </a:extLst>
          </p:cNvPr>
          <p:cNvSpPr txBox="1"/>
          <p:nvPr/>
        </p:nvSpPr>
        <p:spPr>
          <a:xfrm>
            <a:off x="2288173" y="2427091"/>
            <a:ext cx="2173671" cy="387350"/>
          </a:xfrm>
          <a:prstGeom prst="rect">
            <a:avLst/>
          </a:prstGeom>
        </p:spPr>
        <p:txBody>
          <a:bodyPr wrap="square" rtlCol="0">
            <a:normAutofit fontScale="92500"/>
          </a:bodyPr>
          <a:lstStyle/>
          <a:p>
            <a:pPr algn="ctr"/>
            <a:r>
              <a:rPr lang="en-US" sz="1300" b="1" u="sng" dirty="0">
                <a:solidFill>
                  <a:schemeClr val="tx1">
                    <a:lumMod val="75000"/>
                    <a:lumOff val="25000"/>
                  </a:schemeClr>
                </a:solidFill>
              </a:rPr>
              <a:t>Drop Data based on criteria</a:t>
            </a:r>
            <a:endParaRPr lang="en-SG" sz="1300" b="1" u="sng" dirty="0" err="1">
              <a:solidFill>
                <a:schemeClr val="tx1">
                  <a:lumMod val="75000"/>
                  <a:lumOff val="25000"/>
                </a:schemeClr>
              </a:solidFill>
            </a:endParaRPr>
          </a:p>
        </p:txBody>
      </p:sp>
      <p:sp>
        <p:nvSpPr>
          <p:cNvPr id="49" name="Arrow: Down 48">
            <a:extLst>
              <a:ext uri="{FF2B5EF4-FFF2-40B4-BE49-F238E27FC236}">
                <a16:creationId xmlns:a16="http://schemas.microsoft.com/office/drawing/2014/main" id="{D56AD549-81DE-4BC6-A88C-E01A70728014}"/>
              </a:ext>
            </a:extLst>
          </p:cNvPr>
          <p:cNvSpPr/>
          <p:nvPr/>
        </p:nvSpPr>
        <p:spPr>
          <a:xfrm>
            <a:off x="3375009" y="2831892"/>
            <a:ext cx="229823" cy="196488"/>
          </a:xfrm>
          <a:prstGeom prst="downArrow">
            <a:avLst/>
          </a:prstGeom>
          <a:solidFill>
            <a:srgbClr val="FF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0" name="TextBox 49">
            <a:extLst>
              <a:ext uri="{FF2B5EF4-FFF2-40B4-BE49-F238E27FC236}">
                <a16:creationId xmlns:a16="http://schemas.microsoft.com/office/drawing/2014/main" id="{8C6445B9-764D-4E98-83F2-B2F1A3527933}"/>
              </a:ext>
            </a:extLst>
          </p:cNvPr>
          <p:cNvSpPr txBox="1"/>
          <p:nvPr/>
        </p:nvSpPr>
        <p:spPr>
          <a:xfrm>
            <a:off x="110981" y="4201419"/>
            <a:ext cx="4354383" cy="1162793"/>
          </a:xfrm>
          <a:prstGeom prst="rect">
            <a:avLst/>
          </a:prstGeom>
        </p:spPr>
        <p:txBody>
          <a:bodyPr wrap="square" rtlCol="0">
            <a:normAutofit/>
          </a:bodyPr>
          <a:lstStyle/>
          <a:p>
            <a:pPr algn="ctr"/>
            <a:r>
              <a:rPr lang="en-US" sz="1100" dirty="0">
                <a:solidFill>
                  <a:schemeClr val="tx1">
                    <a:lumMod val="75000"/>
                    <a:lumOff val="25000"/>
                  </a:schemeClr>
                </a:solidFill>
              </a:rPr>
              <a:t>Fill Missing with regression-based values using </a:t>
            </a:r>
          </a:p>
          <a:p>
            <a:pPr marL="171450" indent="-171450">
              <a:buFont typeface="Arial" panose="020B0604020202020204" pitchFamily="34" charset="0"/>
              <a:buChar char="•"/>
            </a:pPr>
            <a:r>
              <a:rPr lang="en-US" sz="1100" dirty="0">
                <a:solidFill>
                  <a:schemeClr val="tx1">
                    <a:lumMod val="75000"/>
                    <a:lumOff val="25000"/>
                  </a:schemeClr>
                </a:solidFill>
                <a:sym typeface="Wingdings" panose="05000000000000000000" pitchFamily="2" charset="2"/>
              </a:rPr>
              <a:t>Typically, data scientist use statistics to look for statistical patterns, fill values based on these “patterns”</a:t>
            </a:r>
          </a:p>
          <a:p>
            <a:pPr marL="171450" indent="-171450">
              <a:buFont typeface="Arial" panose="020B0604020202020204" pitchFamily="34" charset="0"/>
              <a:buChar char="•"/>
            </a:pPr>
            <a:r>
              <a:rPr lang="en-US" sz="1100" dirty="0">
                <a:solidFill>
                  <a:schemeClr val="tx1">
                    <a:lumMod val="75000"/>
                    <a:lumOff val="25000"/>
                  </a:schemeClr>
                </a:solidFill>
                <a:sym typeface="Wingdings" panose="05000000000000000000" pitchFamily="2" charset="2"/>
              </a:rPr>
              <a:t>A better alternative is to apply </a:t>
            </a:r>
            <a:r>
              <a:rPr lang="en-US" sz="1100" b="1" u="sng" dirty="0">
                <a:solidFill>
                  <a:srgbClr val="0070C0"/>
                </a:solidFill>
                <a:effectLst>
                  <a:outerShdw blurRad="38100" dist="38100" dir="2700000" algn="tl">
                    <a:srgbClr val="000000">
                      <a:alpha val="43137"/>
                    </a:srgbClr>
                  </a:outerShdw>
                </a:effectLst>
                <a:sym typeface="Wingdings" panose="05000000000000000000" pitchFamily="2" charset="2"/>
              </a:rPr>
              <a:t>DOMAIN KNOWLEDGE</a:t>
            </a:r>
            <a:r>
              <a:rPr lang="en-US" sz="1100" b="1" u="sng" dirty="0">
                <a:solidFill>
                  <a:schemeClr val="tx1">
                    <a:lumMod val="75000"/>
                    <a:lumOff val="25000"/>
                  </a:schemeClr>
                </a:solidFill>
                <a:effectLst>
                  <a:outerShdw blurRad="38100" dist="38100" dir="2700000" algn="tl">
                    <a:srgbClr val="000000">
                      <a:alpha val="43137"/>
                    </a:srgbClr>
                  </a:outerShdw>
                </a:effectLst>
                <a:sym typeface="Wingdings" panose="05000000000000000000" pitchFamily="2" charset="2"/>
              </a:rPr>
              <a:t> </a:t>
            </a:r>
            <a:r>
              <a:rPr lang="en-US" sz="1100" dirty="0">
                <a:solidFill>
                  <a:schemeClr val="tx1">
                    <a:lumMod val="75000"/>
                    <a:lumOff val="25000"/>
                  </a:schemeClr>
                </a:solidFill>
                <a:sym typeface="Wingdings" panose="05000000000000000000" pitchFamily="2" charset="2"/>
              </a:rPr>
              <a:t>where a RE/ Petrophysics will industry learnt relationships and apply them as </a:t>
            </a:r>
            <a:r>
              <a:rPr lang="en-US" sz="1100" dirty="0" err="1">
                <a:solidFill>
                  <a:schemeClr val="tx1">
                    <a:lumMod val="75000"/>
                    <a:lumOff val="25000"/>
                  </a:schemeClr>
                </a:solidFill>
                <a:sym typeface="Wingdings" panose="05000000000000000000" pitchFamily="2" charset="2"/>
              </a:rPr>
              <a:t>regressional</a:t>
            </a:r>
            <a:r>
              <a:rPr lang="en-US" sz="1100" dirty="0">
                <a:solidFill>
                  <a:schemeClr val="tx1">
                    <a:lumMod val="75000"/>
                    <a:lumOff val="25000"/>
                  </a:schemeClr>
                </a:solidFill>
                <a:sym typeface="Wingdings" panose="05000000000000000000" pitchFamily="2" charset="2"/>
              </a:rPr>
              <a:t> trends to create pseudo-data</a:t>
            </a:r>
            <a:endParaRPr lang="en-SG" sz="1100" dirty="0" err="1">
              <a:solidFill>
                <a:schemeClr val="tx1">
                  <a:lumMod val="75000"/>
                  <a:lumOff val="25000"/>
                </a:schemeClr>
              </a:solidFill>
            </a:endParaRPr>
          </a:p>
        </p:txBody>
      </p:sp>
      <p:sp>
        <p:nvSpPr>
          <p:cNvPr id="51" name="TextBox 50">
            <a:extLst>
              <a:ext uri="{FF2B5EF4-FFF2-40B4-BE49-F238E27FC236}">
                <a16:creationId xmlns:a16="http://schemas.microsoft.com/office/drawing/2014/main" id="{F30B9301-DFA6-49FA-B19D-18234E25EA4F}"/>
              </a:ext>
            </a:extLst>
          </p:cNvPr>
          <p:cNvSpPr txBox="1"/>
          <p:nvPr/>
        </p:nvSpPr>
        <p:spPr>
          <a:xfrm>
            <a:off x="447042" y="3285773"/>
            <a:ext cx="1799008" cy="718979"/>
          </a:xfrm>
          <a:prstGeom prst="rect">
            <a:avLst/>
          </a:prstGeom>
        </p:spPr>
        <p:txBody>
          <a:bodyPr wrap="square" rtlCol="0">
            <a:normAutofit fontScale="70000" lnSpcReduction="20000"/>
          </a:bodyPr>
          <a:lstStyle/>
          <a:p>
            <a:pPr algn="l"/>
            <a:r>
              <a:rPr lang="en-US" sz="1300" dirty="0">
                <a:solidFill>
                  <a:schemeClr val="tx1">
                    <a:lumMod val="75000"/>
                    <a:lumOff val="25000"/>
                  </a:schemeClr>
                </a:solidFill>
              </a:rPr>
              <a:t>Most time-consuming process; involved removing duplicates, fixing indexes, replacing incorrect characters, normalization of names </a:t>
            </a:r>
            <a:r>
              <a:rPr lang="en-US" sz="1300" dirty="0" err="1">
                <a:solidFill>
                  <a:schemeClr val="tx1">
                    <a:lumMod val="75000"/>
                    <a:lumOff val="25000"/>
                  </a:schemeClr>
                </a:solidFill>
              </a:rPr>
              <a:t>etc</a:t>
            </a:r>
            <a:endParaRPr lang="en-SG" sz="1300" dirty="0" err="1">
              <a:solidFill>
                <a:schemeClr val="tx1">
                  <a:lumMod val="75000"/>
                  <a:lumOff val="25000"/>
                </a:schemeClr>
              </a:solidFill>
            </a:endParaRPr>
          </a:p>
        </p:txBody>
      </p:sp>
      <p:grpSp>
        <p:nvGrpSpPr>
          <p:cNvPr id="63" name="Group 62">
            <a:extLst>
              <a:ext uri="{FF2B5EF4-FFF2-40B4-BE49-F238E27FC236}">
                <a16:creationId xmlns:a16="http://schemas.microsoft.com/office/drawing/2014/main" id="{62838281-9247-449B-A7FF-30B1BDBC0183}"/>
              </a:ext>
            </a:extLst>
          </p:cNvPr>
          <p:cNvGrpSpPr/>
          <p:nvPr/>
        </p:nvGrpSpPr>
        <p:grpSpPr>
          <a:xfrm>
            <a:off x="4278656" y="2919651"/>
            <a:ext cx="4643553" cy="539546"/>
            <a:chOff x="500308" y="4243548"/>
            <a:chExt cx="4643553" cy="539546"/>
          </a:xfrm>
        </p:grpSpPr>
        <p:pic>
          <p:nvPicPr>
            <p:cNvPr id="53" name="Picture 52">
              <a:extLst>
                <a:ext uri="{FF2B5EF4-FFF2-40B4-BE49-F238E27FC236}">
                  <a16:creationId xmlns:a16="http://schemas.microsoft.com/office/drawing/2014/main" id="{192AEE31-3B7C-450D-BBE3-1568377CA2FD}"/>
                </a:ext>
              </a:extLst>
            </p:cNvPr>
            <p:cNvPicPr>
              <a:picLocks noChangeAspect="1"/>
            </p:cNvPicPr>
            <p:nvPr/>
          </p:nvPicPr>
          <p:blipFill rotWithShape="1">
            <a:blip r:embed="rId14"/>
            <a:srcRect r="7815"/>
            <a:stretch/>
          </p:blipFill>
          <p:spPr>
            <a:xfrm>
              <a:off x="500308" y="4243548"/>
              <a:ext cx="3237191" cy="513898"/>
            </a:xfrm>
            <a:prstGeom prst="rect">
              <a:avLst/>
            </a:prstGeom>
          </p:spPr>
        </p:pic>
        <p:sp>
          <p:nvSpPr>
            <p:cNvPr id="60" name="Right Brace 59">
              <a:extLst>
                <a:ext uri="{FF2B5EF4-FFF2-40B4-BE49-F238E27FC236}">
                  <a16:creationId xmlns:a16="http://schemas.microsoft.com/office/drawing/2014/main" id="{6628699F-8C84-412E-B5B7-BC31D3C1E045}"/>
                </a:ext>
              </a:extLst>
            </p:cNvPr>
            <p:cNvSpPr/>
            <p:nvPr/>
          </p:nvSpPr>
          <p:spPr>
            <a:xfrm>
              <a:off x="3642839" y="4243548"/>
              <a:ext cx="272213" cy="539546"/>
            </a:xfrm>
            <a:prstGeom prst="rightBrace">
              <a:avLst>
                <a:gd name="adj1" fmla="val 27208"/>
                <a:gd name="adj2" fmla="val 48272"/>
              </a:avLst>
            </a:prstGeom>
            <a:ln w="4762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pic>
          <p:nvPicPr>
            <p:cNvPr id="62" name="Picture 61">
              <a:extLst>
                <a:ext uri="{FF2B5EF4-FFF2-40B4-BE49-F238E27FC236}">
                  <a16:creationId xmlns:a16="http://schemas.microsoft.com/office/drawing/2014/main" id="{BC267435-D32F-40B6-BF7A-89ADD11F9162}"/>
                </a:ext>
              </a:extLst>
            </p:cNvPr>
            <p:cNvPicPr>
              <a:picLocks noChangeAspect="1"/>
            </p:cNvPicPr>
            <p:nvPr/>
          </p:nvPicPr>
          <p:blipFill>
            <a:blip r:embed="rId15"/>
            <a:stretch>
              <a:fillRect/>
            </a:stretch>
          </p:blipFill>
          <p:spPr>
            <a:xfrm>
              <a:off x="4115290" y="4395735"/>
              <a:ext cx="1028571" cy="209524"/>
            </a:xfrm>
            <a:prstGeom prst="rect">
              <a:avLst/>
            </a:prstGeom>
          </p:spPr>
        </p:pic>
      </p:grpSp>
      <p:sp>
        <p:nvSpPr>
          <p:cNvPr id="65" name="TextBox 64">
            <a:extLst>
              <a:ext uri="{FF2B5EF4-FFF2-40B4-BE49-F238E27FC236}">
                <a16:creationId xmlns:a16="http://schemas.microsoft.com/office/drawing/2014/main" id="{DAA6E0E2-465C-49F8-BF8D-07FC99E98D27}"/>
              </a:ext>
            </a:extLst>
          </p:cNvPr>
          <p:cNvSpPr txBox="1"/>
          <p:nvPr/>
        </p:nvSpPr>
        <p:spPr>
          <a:xfrm>
            <a:off x="5554315" y="2423863"/>
            <a:ext cx="1294908" cy="387350"/>
          </a:xfrm>
          <a:prstGeom prst="rect">
            <a:avLst/>
          </a:prstGeom>
        </p:spPr>
        <p:txBody>
          <a:bodyPr wrap="square" rtlCol="0">
            <a:normAutofit/>
          </a:bodyPr>
          <a:lstStyle/>
          <a:p>
            <a:pPr algn="ctr"/>
            <a:r>
              <a:rPr lang="en-US" sz="1100" b="1" u="sng" dirty="0">
                <a:solidFill>
                  <a:schemeClr val="tx1">
                    <a:lumMod val="75000"/>
                    <a:lumOff val="25000"/>
                  </a:schemeClr>
                </a:solidFill>
              </a:rPr>
              <a:t>Relabel</a:t>
            </a:r>
            <a:endParaRPr lang="en-SG" sz="1100" b="1" u="sng" dirty="0" err="1">
              <a:solidFill>
                <a:schemeClr val="tx1">
                  <a:lumMod val="75000"/>
                  <a:lumOff val="25000"/>
                </a:schemeClr>
              </a:solidFill>
            </a:endParaRPr>
          </a:p>
        </p:txBody>
      </p:sp>
      <p:pic>
        <p:nvPicPr>
          <p:cNvPr id="69" name="Picture 68">
            <a:extLst>
              <a:ext uri="{FF2B5EF4-FFF2-40B4-BE49-F238E27FC236}">
                <a16:creationId xmlns:a16="http://schemas.microsoft.com/office/drawing/2014/main" id="{E7B141B2-B5BB-4AF5-B39B-9209449E5D3B}"/>
              </a:ext>
            </a:extLst>
          </p:cNvPr>
          <p:cNvPicPr>
            <a:picLocks noChangeAspect="1"/>
          </p:cNvPicPr>
          <p:nvPr/>
        </p:nvPicPr>
        <p:blipFill>
          <a:blip r:embed="rId16"/>
          <a:stretch>
            <a:fillRect/>
          </a:stretch>
        </p:blipFill>
        <p:spPr>
          <a:xfrm>
            <a:off x="4422131" y="3750114"/>
            <a:ext cx="4646844" cy="2805107"/>
          </a:xfrm>
          <a:prstGeom prst="rect">
            <a:avLst/>
          </a:prstGeom>
        </p:spPr>
      </p:pic>
      <p:sp>
        <p:nvSpPr>
          <p:cNvPr id="70" name="TextBox 69">
            <a:extLst>
              <a:ext uri="{FF2B5EF4-FFF2-40B4-BE49-F238E27FC236}">
                <a16:creationId xmlns:a16="http://schemas.microsoft.com/office/drawing/2014/main" id="{A7E19FD6-922F-43B0-B861-CB51C0040068}"/>
              </a:ext>
            </a:extLst>
          </p:cNvPr>
          <p:cNvSpPr txBox="1"/>
          <p:nvPr/>
        </p:nvSpPr>
        <p:spPr>
          <a:xfrm>
            <a:off x="342081" y="5860761"/>
            <a:ext cx="3701429" cy="677457"/>
          </a:xfrm>
          <a:prstGeom prst="rect">
            <a:avLst/>
          </a:prstGeom>
        </p:spPr>
        <p:txBody>
          <a:bodyPr wrap="square" rtlCol="0">
            <a:normAutofit fontScale="92500" lnSpcReduction="20000"/>
          </a:bodyPr>
          <a:lstStyle/>
          <a:p>
            <a:pPr algn="ctr"/>
            <a:r>
              <a:rPr lang="en-US" sz="1200" i="1" dirty="0">
                <a:solidFill>
                  <a:srgbClr val="FF0000"/>
                </a:solidFill>
              </a:rPr>
              <a:t>The alternative to handle missing values is to DROP the missing variables. When this was done, we ended up with only 712 numerical data points or 0.37% of the original data set</a:t>
            </a:r>
            <a:r>
              <a:rPr lang="en-US" sz="1200" i="1" dirty="0">
                <a:solidFill>
                  <a:schemeClr val="tx1">
                    <a:lumMod val="75000"/>
                    <a:lumOff val="25000"/>
                  </a:schemeClr>
                </a:solidFill>
              </a:rPr>
              <a:t>. . </a:t>
            </a:r>
            <a:endParaRPr lang="en-SG" sz="1200" i="1" dirty="0" err="1">
              <a:solidFill>
                <a:schemeClr val="tx1">
                  <a:lumMod val="75000"/>
                  <a:lumOff val="25000"/>
                </a:schemeClr>
              </a:solidFill>
            </a:endParaRPr>
          </a:p>
        </p:txBody>
      </p:sp>
    </p:spTree>
    <p:extLst>
      <p:ext uri="{BB962C8B-B14F-4D97-AF65-F5344CB8AC3E}">
        <p14:creationId xmlns:p14="http://schemas.microsoft.com/office/powerpoint/2010/main" val="1356182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CE34467-A082-482B-BCF6-E36B592F1712}"/>
              </a:ext>
            </a:extLst>
          </p:cNvPr>
          <p:cNvSpPr>
            <a:spLocks noGrp="1"/>
          </p:cNvSpPr>
          <p:nvPr>
            <p:ph idx="1"/>
          </p:nvPr>
        </p:nvSpPr>
        <p:spPr>
          <a:xfrm>
            <a:off x="447675" y="876943"/>
            <a:ext cx="4124325" cy="5142117"/>
          </a:xfrm>
        </p:spPr>
        <p:txBody>
          <a:bodyPr/>
          <a:lstStyle/>
          <a:p>
            <a:r>
              <a:rPr lang="en-US" dirty="0"/>
              <a:t>Temperature-Depth Correlation</a:t>
            </a:r>
            <a:endParaRPr lang="en-SG" dirty="0"/>
          </a:p>
        </p:txBody>
      </p:sp>
      <p:sp>
        <p:nvSpPr>
          <p:cNvPr id="3" name="Slide Number Placeholder 2">
            <a:extLst>
              <a:ext uri="{FF2B5EF4-FFF2-40B4-BE49-F238E27FC236}">
                <a16:creationId xmlns:a16="http://schemas.microsoft.com/office/drawing/2014/main" id="{C6CDEDBB-5CDB-4F25-A9E9-A591B1F34909}"/>
              </a:ext>
            </a:extLst>
          </p:cNvPr>
          <p:cNvSpPr>
            <a:spLocks noGrp="1"/>
          </p:cNvSpPr>
          <p:nvPr>
            <p:ph type="sldNum" sz="quarter" idx="4"/>
          </p:nvPr>
        </p:nvSpPr>
        <p:spPr/>
        <p:txBody>
          <a:bodyPr/>
          <a:lstStyle/>
          <a:p>
            <a:fld id="{14A3106C-58CB-42DB-B4B7-C84BBDA5655D}" type="slidenum">
              <a:rPr lang="en-GB" smtClean="0"/>
              <a:pPr/>
              <a:t>7</a:t>
            </a:fld>
            <a:endParaRPr lang="en-GB" dirty="0"/>
          </a:p>
        </p:txBody>
      </p:sp>
      <p:sp>
        <p:nvSpPr>
          <p:cNvPr id="4" name="Title 3">
            <a:extLst>
              <a:ext uri="{FF2B5EF4-FFF2-40B4-BE49-F238E27FC236}">
                <a16:creationId xmlns:a16="http://schemas.microsoft.com/office/drawing/2014/main" id="{E92314E7-CE2A-43DE-901C-A9934069D89B}"/>
              </a:ext>
            </a:extLst>
          </p:cNvPr>
          <p:cNvSpPr>
            <a:spLocks noGrp="1"/>
          </p:cNvSpPr>
          <p:nvPr>
            <p:ph type="title"/>
          </p:nvPr>
        </p:nvSpPr>
        <p:spPr/>
        <p:txBody>
          <a:bodyPr/>
          <a:lstStyle/>
          <a:p>
            <a:r>
              <a:rPr lang="en-US" dirty="0"/>
              <a:t>Domain Knowledge to fill Missing Values</a:t>
            </a:r>
            <a:endParaRPr lang="en-SG" dirty="0"/>
          </a:p>
        </p:txBody>
      </p:sp>
      <p:sp>
        <p:nvSpPr>
          <p:cNvPr id="5" name="Content Placeholder 1">
            <a:extLst>
              <a:ext uri="{FF2B5EF4-FFF2-40B4-BE49-F238E27FC236}">
                <a16:creationId xmlns:a16="http://schemas.microsoft.com/office/drawing/2014/main" id="{4903A8C0-732A-4662-8533-EF69D8EF43AF}"/>
              </a:ext>
            </a:extLst>
          </p:cNvPr>
          <p:cNvSpPr txBox="1">
            <a:spLocks/>
          </p:cNvSpPr>
          <p:nvPr/>
        </p:nvSpPr>
        <p:spPr>
          <a:xfrm>
            <a:off x="4546794" y="876943"/>
            <a:ext cx="4222434" cy="5142117"/>
          </a:xfrm>
          <a:prstGeom prst="rect">
            <a:avLst/>
          </a:prstGeom>
        </p:spPr>
        <p:txBody>
          <a:bodyPr>
            <a:normAutofit/>
          </a:bodyPr>
          <a:lstStyle>
            <a:lvl1pPr marL="266700" indent="-266700" algn="l" defTabSz="685800" rtl="0" eaLnBrk="1" latinLnBrk="0" hangingPunct="1">
              <a:lnSpc>
                <a:spcPct val="100000"/>
              </a:lnSpc>
              <a:spcBef>
                <a:spcPts val="1100"/>
              </a:spcBef>
              <a:buClr>
                <a:schemeClr val="bg2"/>
              </a:buClr>
              <a:buSzPct val="120000"/>
              <a:buFont typeface="Verdana" panose="020B0604030504040204" pitchFamily="34" charset="0"/>
              <a:buChar char="●"/>
              <a:defRPr sz="1600" b="0" kern="1200">
                <a:solidFill>
                  <a:schemeClr val="tx1">
                    <a:lumMod val="85000"/>
                    <a:lumOff val="15000"/>
                  </a:schemeClr>
                </a:solidFill>
                <a:latin typeface="+mn-lt"/>
                <a:ea typeface="Verdana" panose="020B0604030504040204" pitchFamily="34" charset="0"/>
                <a:cs typeface="+mn-cs"/>
              </a:defRPr>
            </a:lvl1pPr>
            <a:lvl2pPr marL="446088" indent="-179388" algn="l" defTabSz="685800" rtl="0" eaLnBrk="1" latinLnBrk="0" hangingPunct="1">
              <a:lnSpc>
                <a:spcPct val="95000"/>
              </a:lnSpc>
              <a:spcBef>
                <a:spcPts val="500"/>
              </a:spcBef>
              <a:buClr>
                <a:schemeClr val="bg2"/>
              </a:buClr>
              <a:buSzPct val="100000"/>
              <a:buFont typeface="Arial" panose="020B0604020202020204" pitchFamily="34" charset="0"/>
              <a:buChar char="•"/>
              <a:defRPr sz="1400" kern="1200">
                <a:solidFill>
                  <a:schemeClr val="tx1">
                    <a:lumMod val="65000"/>
                    <a:lumOff val="35000"/>
                  </a:schemeClr>
                </a:solidFill>
                <a:latin typeface="+mn-lt"/>
                <a:ea typeface="Verdana" panose="020B0604030504040204" pitchFamily="34" charset="0"/>
                <a:cs typeface="+mn-cs"/>
              </a:defRPr>
            </a:lvl2pPr>
            <a:lvl3pPr marL="857250" indent="-171450" algn="l" defTabSz="685800" rtl="0" eaLnBrk="1" latinLnBrk="0" hangingPunct="1">
              <a:lnSpc>
                <a:spcPct val="95000"/>
              </a:lnSpc>
              <a:spcBef>
                <a:spcPts val="500"/>
              </a:spcBef>
              <a:buClr>
                <a:schemeClr val="bg2"/>
              </a:buClr>
              <a:buSzPct val="100000"/>
              <a:buFont typeface="Arial" panose="020B0604020202020204" pitchFamily="34" charset="0"/>
              <a:buChar char="•"/>
              <a:defRPr sz="1200" kern="1200">
                <a:solidFill>
                  <a:schemeClr val="tx1">
                    <a:lumMod val="65000"/>
                    <a:lumOff val="35000"/>
                  </a:schemeClr>
                </a:solidFill>
                <a:latin typeface="+mn-lt"/>
                <a:ea typeface="Verdana" panose="020B0604030504040204" pitchFamily="34" charset="0"/>
                <a:cs typeface="+mn-cs"/>
              </a:defRPr>
            </a:lvl3pPr>
            <a:lvl4pPr marL="1200150" indent="-171450" algn="l" defTabSz="685800" rtl="0" eaLnBrk="1" latinLnBrk="0" hangingPunct="1">
              <a:lnSpc>
                <a:spcPct val="95000"/>
              </a:lnSpc>
              <a:spcBef>
                <a:spcPts val="500"/>
              </a:spcBef>
              <a:buClr>
                <a:schemeClr val="bg2"/>
              </a:buClr>
              <a:buSzPct val="100000"/>
              <a:buFont typeface="Arial" panose="020B0604020202020204" pitchFamily="34" charset="0"/>
              <a:buChar char="•"/>
              <a:defRPr sz="1200" kern="1200">
                <a:solidFill>
                  <a:schemeClr val="tx1">
                    <a:lumMod val="65000"/>
                    <a:lumOff val="35000"/>
                  </a:schemeClr>
                </a:solidFill>
                <a:latin typeface="+mn-lt"/>
                <a:ea typeface="Verdana" panose="020B0604030504040204" pitchFamily="34" charset="0"/>
                <a:cs typeface="+mn-cs"/>
              </a:defRPr>
            </a:lvl4pPr>
            <a:lvl5pPr marL="1543050" indent="-171450" algn="l" defTabSz="685800" rtl="0" eaLnBrk="1" latinLnBrk="0" hangingPunct="1">
              <a:lnSpc>
                <a:spcPct val="95000"/>
              </a:lnSpc>
              <a:spcBef>
                <a:spcPts val="500"/>
              </a:spcBef>
              <a:buClr>
                <a:schemeClr val="bg2"/>
              </a:buClr>
              <a:buSzPct val="100000"/>
              <a:buFont typeface="Arial" panose="020B0604020202020204" pitchFamily="34" charset="0"/>
              <a:buChar char="•"/>
              <a:defRPr sz="1200" kern="1200">
                <a:solidFill>
                  <a:schemeClr val="tx1">
                    <a:lumMod val="65000"/>
                    <a:lumOff val="35000"/>
                  </a:schemeClr>
                </a:solidFill>
                <a:latin typeface="+mn-lt"/>
                <a:ea typeface="Verdana" panose="020B0604030504040204" pitchFamily="34" charset="0"/>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API-Viscosity Correlation (Sandstone, Oil)</a:t>
            </a:r>
            <a:endParaRPr lang="en-SG" dirty="0"/>
          </a:p>
        </p:txBody>
      </p:sp>
      <p:sp>
        <p:nvSpPr>
          <p:cNvPr id="8" name="TextBox 7">
            <a:extLst>
              <a:ext uri="{FF2B5EF4-FFF2-40B4-BE49-F238E27FC236}">
                <a16:creationId xmlns:a16="http://schemas.microsoft.com/office/drawing/2014/main" id="{01ECC7D0-FBA6-438E-9AC5-5B4D2FEF5626}"/>
              </a:ext>
            </a:extLst>
          </p:cNvPr>
          <p:cNvSpPr txBox="1"/>
          <p:nvPr/>
        </p:nvSpPr>
        <p:spPr>
          <a:xfrm>
            <a:off x="399765" y="3658157"/>
            <a:ext cx="4124325" cy="455802"/>
          </a:xfrm>
          <a:prstGeom prst="rect">
            <a:avLst/>
          </a:prstGeom>
        </p:spPr>
        <p:txBody>
          <a:bodyPr wrap="square" rtlCol="0">
            <a:normAutofit/>
          </a:bodyPr>
          <a:lstStyle/>
          <a:p>
            <a:pPr algn="ctr"/>
            <a:r>
              <a:rPr lang="en-US" sz="1100" dirty="0">
                <a:solidFill>
                  <a:schemeClr val="tx1">
                    <a:lumMod val="75000"/>
                    <a:lumOff val="25000"/>
                  </a:schemeClr>
                </a:solidFill>
              </a:rPr>
              <a:t>~11% of the temperature values are missing. This can be corrected for using a “</a:t>
            </a:r>
            <a:r>
              <a:rPr lang="en-US" sz="1100" dirty="0" err="1">
                <a:solidFill>
                  <a:schemeClr val="tx1">
                    <a:lumMod val="75000"/>
                    <a:lumOff val="25000"/>
                  </a:schemeClr>
                </a:solidFill>
              </a:rPr>
              <a:t>generalised</a:t>
            </a:r>
            <a:r>
              <a:rPr lang="en-US" sz="1100" dirty="0">
                <a:solidFill>
                  <a:schemeClr val="tx1">
                    <a:lumMod val="75000"/>
                    <a:lumOff val="25000"/>
                  </a:schemeClr>
                </a:solidFill>
              </a:rPr>
              <a:t>” regression trend. </a:t>
            </a:r>
            <a:endParaRPr lang="en-SG" sz="1100" dirty="0" err="1">
              <a:solidFill>
                <a:schemeClr val="tx1">
                  <a:lumMod val="75000"/>
                  <a:lumOff val="25000"/>
                </a:schemeClr>
              </a:solidFill>
            </a:endParaRPr>
          </a:p>
        </p:txBody>
      </p:sp>
      <p:grpSp>
        <p:nvGrpSpPr>
          <p:cNvPr id="14" name="Group 13">
            <a:extLst>
              <a:ext uri="{FF2B5EF4-FFF2-40B4-BE49-F238E27FC236}">
                <a16:creationId xmlns:a16="http://schemas.microsoft.com/office/drawing/2014/main" id="{CF5CDCAA-93CE-417A-8B26-8F48EBCA1853}"/>
              </a:ext>
            </a:extLst>
          </p:cNvPr>
          <p:cNvGrpSpPr/>
          <p:nvPr/>
        </p:nvGrpSpPr>
        <p:grpSpPr>
          <a:xfrm>
            <a:off x="906570" y="1261422"/>
            <a:ext cx="3377099" cy="2429422"/>
            <a:chOff x="1172900" y="1261422"/>
            <a:chExt cx="3377099" cy="2741274"/>
          </a:xfrm>
        </p:grpSpPr>
        <p:pic>
          <p:nvPicPr>
            <p:cNvPr id="7" name="Picture 6">
              <a:extLst>
                <a:ext uri="{FF2B5EF4-FFF2-40B4-BE49-F238E27FC236}">
                  <a16:creationId xmlns:a16="http://schemas.microsoft.com/office/drawing/2014/main" id="{D6449C44-8185-408D-8BC9-51458BC5BD63}"/>
                </a:ext>
              </a:extLst>
            </p:cNvPr>
            <p:cNvPicPr>
              <a:picLocks noChangeAspect="1"/>
            </p:cNvPicPr>
            <p:nvPr/>
          </p:nvPicPr>
          <p:blipFill>
            <a:blip r:embed="rId2"/>
            <a:stretch>
              <a:fillRect/>
            </a:stretch>
          </p:blipFill>
          <p:spPr>
            <a:xfrm>
              <a:off x="1172900" y="1261422"/>
              <a:ext cx="2404800" cy="2741274"/>
            </a:xfrm>
            <a:prstGeom prst="rect">
              <a:avLst/>
            </a:prstGeom>
          </p:spPr>
        </p:pic>
        <p:grpSp>
          <p:nvGrpSpPr>
            <p:cNvPr id="13" name="Group 12">
              <a:extLst>
                <a:ext uri="{FF2B5EF4-FFF2-40B4-BE49-F238E27FC236}">
                  <a16:creationId xmlns:a16="http://schemas.microsoft.com/office/drawing/2014/main" id="{AEEE64C0-7BEA-4955-B19B-504B27F96CC9}"/>
                </a:ext>
              </a:extLst>
            </p:cNvPr>
            <p:cNvGrpSpPr/>
            <p:nvPr/>
          </p:nvGrpSpPr>
          <p:grpSpPr>
            <a:xfrm>
              <a:off x="3607471" y="1261422"/>
              <a:ext cx="942528" cy="422332"/>
              <a:chOff x="3572275" y="3248926"/>
              <a:chExt cx="942528" cy="422332"/>
            </a:xfrm>
          </p:grpSpPr>
          <p:sp>
            <p:nvSpPr>
              <p:cNvPr id="9" name="Oval 8">
                <a:extLst>
                  <a:ext uri="{FF2B5EF4-FFF2-40B4-BE49-F238E27FC236}">
                    <a16:creationId xmlns:a16="http://schemas.microsoft.com/office/drawing/2014/main" id="{A3B722DC-76B4-4D30-9B18-27E1E0656C8F}"/>
                  </a:ext>
                </a:extLst>
              </p:cNvPr>
              <p:cNvSpPr/>
              <p:nvPr/>
            </p:nvSpPr>
            <p:spPr>
              <a:xfrm>
                <a:off x="3572275" y="3320249"/>
                <a:ext cx="90996" cy="90996"/>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SG"/>
              </a:p>
            </p:txBody>
          </p:sp>
          <p:sp>
            <p:nvSpPr>
              <p:cNvPr id="10" name="Oval 9">
                <a:extLst>
                  <a:ext uri="{FF2B5EF4-FFF2-40B4-BE49-F238E27FC236}">
                    <a16:creationId xmlns:a16="http://schemas.microsoft.com/office/drawing/2014/main" id="{893F9061-DBE4-4F2D-AEDE-2DE24F202B2A}"/>
                  </a:ext>
                </a:extLst>
              </p:cNvPr>
              <p:cNvSpPr/>
              <p:nvPr/>
            </p:nvSpPr>
            <p:spPr>
              <a:xfrm>
                <a:off x="3577700" y="3482467"/>
                <a:ext cx="90996" cy="90996"/>
              </a:xfrm>
              <a:prstGeom prst="ellipse">
                <a:avLst/>
              </a:prstGeom>
              <a:solidFill>
                <a:srgbClr val="0000F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SG"/>
              </a:p>
            </p:txBody>
          </p:sp>
          <p:sp>
            <p:nvSpPr>
              <p:cNvPr id="11" name="TextBox 10">
                <a:extLst>
                  <a:ext uri="{FF2B5EF4-FFF2-40B4-BE49-F238E27FC236}">
                    <a16:creationId xmlns:a16="http://schemas.microsoft.com/office/drawing/2014/main" id="{FECB8F18-9C5C-4F6D-A636-5119ADACC4E5}"/>
                  </a:ext>
                </a:extLst>
              </p:cNvPr>
              <p:cNvSpPr txBox="1"/>
              <p:nvPr/>
            </p:nvSpPr>
            <p:spPr>
              <a:xfrm>
                <a:off x="3600403" y="3248926"/>
                <a:ext cx="914400" cy="253214"/>
              </a:xfrm>
              <a:prstGeom prst="rect">
                <a:avLst/>
              </a:prstGeom>
            </p:spPr>
            <p:txBody>
              <a:bodyPr wrap="none" rtlCol="0">
                <a:normAutofit fontScale="77500" lnSpcReduction="20000"/>
              </a:bodyPr>
              <a:lstStyle/>
              <a:p>
                <a:pPr algn="l"/>
                <a:r>
                  <a:rPr lang="en-US" sz="1300" dirty="0">
                    <a:solidFill>
                      <a:schemeClr val="tx1">
                        <a:lumMod val="75000"/>
                        <a:lumOff val="25000"/>
                      </a:schemeClr>
                    </a:solidFill>
                  </a:rPr>
                  <a:t>Carbonate</a:t>
                </a:r>
                <a:endParaRPr lang="en-SG" sz="1300" dirty="0" err="1">
                  <a:solidFill>
                    <a:schemeClr val="tx1">
                      <a:lumMod val="75000"/>
                      <a:lumOff val="25000"/>
                    </a:schemeClr>
                  </a:solidFill>
                </a:endParaRPr>
              </a:p>
            </p:txBody>
          </p:sp>
          <p:sp>
            <p:nvSpPr>
              <p:cNvPr id="12" name="TextBox 11">
                <a:extLst>
                  <a:ext uri="{FF2B5EF4-FFF2-40B4-BE49-F238E27FC236}">
                    <a16:creationId xmlns:a16="http://schemas.microsoft.com/office/drawing/2014/main" id="{546C85AB-5918-4498-AC3D-854362DFEEE1}"/>
                  </a:ext>
                </a:extLst>
              </p:cNvPr>
              <p:cNvSpPr txBox="1"/>
              <p:nvPr/>
            </p:nvSpPr>
            <p:spPr>
              <a:xfrm>
                <a:off x="3600403" y="3418044"/>
                <a:ext cx="914400" cy="253214"/>
              </a:xfrm>
              <a:prstGeom prst="rect">
                <a:avLst/>
              </a:prstGeom>
            </p:spPr>
            <p:txBody>
              <a:bodyPr wrap="none" rtlCol="0">
                <a:normAutofit fontScale="77500" lnSpcReduction="20000"/>
              </a:bodyPr>
              <a:lstStyle/>
              <a:p>
                <a:pPr algn="l"/>
                <a:r>
                  <a:rPr lang="en-US" sz="1300" dirty="0">
                    <a:solidFill>
                      <a:schemeClr val="tx1">
                        <a:lumMod val="75000"/>
                        <a:lumOff val="25000"/>
                      </a:schemeClr>
                    </a:solidFill>
                  </a:rPr>
                  <a:t>Sandstone</a:t>
                </a:r>
                <a:endParaRPr lang="en-SG" sz="1300" dirty="0" err="1">
                  <a:solidFill>
                    <a:schemeClr val="tx1">
                      <a:lumMod val="75000"/>
                      <a:lumOff val="25000"/>
                    </a:schemeClr>
                  </a:solidFill>
                </a:endParaRPr>
              </a:p>
            </p:txBody>
          </p:sp>
        </p:grpSp>
      </p:grpSp>
      <p:pic>
        <p:nvPicPr>
          <p:cNvPr id="16" name="Picture 15">
            <a:extLst>
              <a:ext uri="{FF2B5EF4-FFF2-40B4-BE49-F238E27FC236}">
                <a16:creationId xmlns:a16="http://schemas.microsoft.com/office/drawing/2014/main" id="{9614E0E0-552D-41B5-AE15-6D733B63FBD6}"/>
              </a:ext>
            </a:extLst>
          </p:cNvPr>
          <p:cNvPicPr>
            <a:picLocks noChangeAspect="1"/>
          </p:cNvPicPr>
          <p:nvPr/>
        </p:nvPicPr>
        <p:blipFill>
          <a:blip r:embed="rId3"/>
          <a:stretch>
            <a:fillRect/>
          </a:stretch>
        </p:blipFill>
        <p:spPr>
          <a:xfrm>
            <a:off x="951730" y="4075323"/>
            <a:ext cx="2413513" cy="2449628"/>
          </a:xfrm>
          <a:prstGeom prst="rect">
            <a:avLst/>
          </a:prstGeom>
        </p:spPr>
      </p:pic>
      <p:sp>
        <p:nvSpPr>
          <p:cNvPr id="17" name="Arrow: Right 16">
            <a:extLst>
              <a:ext uri="{FF2B5EF4-FFF2-40B4-BE49-F238E27FC236}">
                <a16:creationId xmlns:a16="http://schemas.microsoft.com/office/drawing/2014/main" id="{887C3B28-8D64-4504-BAF5-8EA961520E34}"/>
              </a:ext>
            </a:extLst>
          </p:cNvPr>
          <p:cNvSpPr/>
          <p:nvPr/>
        </p:nvSpPr>
        <p:spPr>
          <a:xfrm rot="20493648">
            <a:off x="1269202" y="4817935"/>
            <a:ext cx="337351" cy="301840"/>
          </a:xfrm>
          <a:prstGeom prst="rightArrow">
            <a:avLst/>
          </a:prstGeom>
          <a:solidFill>
            <a:srgbClr val="FF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23" name="Picture 22">
            <a:extLst>
              <a:ext uri="{FF2B5EF4-FFF2-40B4-BE49-F238E27FC236}">
                <a16:creationId xmlns:a16="http://schemas.microsoft.com/office/drawing/2014/main" id="{0622DB50-EF28-4AC9-8798-494755F6710C}"/>
              </a:ext>
            </a:extLst>
          </p:cNvPr>
          <p:cNvPicPr>
            <a:picLocks noChangeAspect="1"/>
          </p:cNvPicPr>
          <p:nvPr/>
        </p:nvPicPr>
        <p:blipFill>
          <a:blip r:embed="rId4"/>
          <a:stretch>
            <a:fillRect/>
          </a:stretch>
        </p:blipFill>
        <p:spPr>
          <a:xfrm>
            <a:off x="4601988" y="4037106"/>
            <a:ext cx="4041432" cy="2325280"/>
          </a:xfrm>
          <a:prstGeom prst="rect">
            <a:avLst/>
          </a:prstGeom>
        </p:spPr>
      </p:pic>
      <p:pic>
        <p:nvPicPr>
          <p:cNvPr id="25" name="Picture 24">
            <a:extLst>
              <a:ext uri="{FF2B5EF4-FFF2-40B4-BE49-F238E27FC236}">
                <a16:creationId xmlns:a16="http://schemas.microsoft.com/office/drawing/2014/main" id="{44FEEB21-8EA0-4FB2-998D-2B8867526C7D}"/>
              </a:ext>
            </a:extLst>
          </p:cNvPr>
          <p:cNvPicPr>
            <a:picLocks noChangeAspect="1"/>
          </p:cNvPicPr>
          <p:nvPr/>
        </p:nvPicPr>
        <p:blipFill>
          <a:blip r:embed="rId5"/>
          <a:stretch>
            <a:fillRect/>
          </a:stretch>
        </p:blipFill>
        <p:spPr>
          <a:xfrm>
            <a:off x="4582460" y="1261422"/>
            <a:ext cx="4176308" cy="2380988"/>
          </a:xfrm>
          <a:prstGeom prst="rect">
            <a:avLst/>
          </a:prstGeom>
        </p:spPr>
      </p:pic>
      <p:sp>
        <p:nvSpPr>
          <p:cNvPr id="26" name="Arrow: Right 25">
            <a:extLst>
              <a:ext uri="{FF2B5EF4-FFF2-40B4-BE49-F238E27FC236}">
                <a16:creationId xmlns:a16="http://schemas.microsoft.com/office/drawing/2014/main" id="{B5A0E2F6-42CB-45D3-A84E-54743C4B126C}"/>
              </a:ext>
            </a:extLst>
          </p:cNvPr>
          <p:cNvSpPr/>
          <p:nvPr/>
        </p:nvSpPr>
        <p:spPr>
          <a:xfrm rot="18623019">
            <a:off x="7579683" y="5994280"/>
            <a:ext cx="337351" cy="301840"/>
          </a:xfrm>
          <a:prstGeom prst="rightArrow">
            <a:avLst/>
          </a:prstGeom>
          <a:solidFill>
            <a:srgbClr val="FF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7" name="Arrow: Right 26">
            <a:extLst>
              <a:ext uri="{FF2B5EF4-FFF2-40B4-BE49-F238E27FC236}">
                <a16:creationId xmlns:a16="http://schemas.microsoft.com/office/drawing/2014/main" id="{38F5163C-13ED-48F9-B198-0077B012D354}"/>
              </a:ext>
            </a:extLst>
          </p:cNvPr>
          <p:cNvSpPr/>
          <p:nvPr/>
        </p:nvSpPr>
        <p:spPr>
          <a:xfrm rot="18623019">
            <a:off x="7732081" y="3297081"/>
            <a:ext cx="337351" cy="301840"/>
          </a:xfrm>
          <a:prstGeom prst="rightArrow">
            <a:avLst/>
          </a:prstGeom>
          <a:solidFill>
            <a:srgbClr val="FF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8" name="Arrow: Right 27">
            <a:extLst>
              <a:ext uri="{FF2B5EF4-FFF2-40B4-BE49-F238E27FC236}">
                <a16:creationId xmlns:a16="http://schemas.microsoft.com/office/drawing/2014/main" id="{D0F6943A-8A17-4B63-B999-3A641E547884}"/>
              </a:ext>
            </a:extLst>
          </p:cNvPr>
          <p:cNvSpPr/>
          <p:nvPr/>
        </p:nvSpPr>
        <p:spPr>
          <a:xfrm rot="20493648">
            <a:off x="1169054" y="1934436"/>
            <a:ext cx="337351" cy="301840"/>
          </a:xfrm>
          <a:prstGeom prst="rightArrow">
            <a:avLst/>
          </a:prstGeom>
          <a:solidFill>
            <a:srgbClr val="FF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9" name="TextBox 28">
            <a:extLst>
              <a:ext uri="{FF2B5EF4-FFF2-40B4-BE49-F238E27FC236}">
                <a16:creationId xmlns:a16="http://schemas.microsoft.com/office/drawing/2014/main" id="{E691316D-DA36-4BCA-853A-B85001CF8AD4}"/>
              </a:ext>
            </a:extLst>
          </p:cNvPr>
          <p:cNvSpPr txBox="1"/>
          <p:nvPr/>
        </p:nvSpPr>
        <p:spPr>
          <a:xfrm>
            <a:off x="7925588" y="1335951"/>
            <a:ext cx="914400" cy="224408"/>
          </a:xfrm>
          <a:prstGeom prst="rect">
            <a:avLst/>
          </a:prstGeom>
        </p:spPr>
        <p:txBody>
          <a:bodyPr wrap="none" rtlCol="0">
            <a:normAutofit fontScale="77500" lnSpcReduction="20000"/>
          </a:bodyPr>
          <a:lstStyle/>
          <a:p>
            <a:pPr algn="l"/>
            <a:r>
              <a:rPr lang="en-US" sz="1300" dirty="0">
                <a:solidFill>
                  <a:schemeClr val="tx1">
                    <a:lumMod val="75000"/>
                    <a:lumOff val="25000"/>
                  </a:schemeClr>
                </a:solidFill>
              </a:rPr>
              <a:t>Pre-fit</a:t>
            </a:r>
            <a:endParaRPr lang="en-SG" sz="1300" dirty="0" err="1">
              <a:solidFill>
                <a:schemeClr val="tx1">
                  <a:lumMod val="75000"/>
                  <a:lumOff val="25000"/>
                </a:schemeClr>
              </a:solidFill>
            </a:endParaRPr>
          </a:p>
        </p:txBody>
      </p:sp>
      <p:sp>
        <p:nvSpPr>
          <p:cNvPr id="30" name="TextBox 29">
            <a:extLst>
              <a:ext uri="{FF2B5EF4-FFF2-40B4-BE49-F238E27FC236}">
                <a16:creationId xmlns:a16="http://schemas.microsoft.com/office/drawing/2014/main" id="{A9AEA510-7475-4F1F-B15B-E62012351C5E}"/>
              </a:ext>
            </a:extLst>
          </p:cNvPr>
          <p:cNvSpPr txBox="1"/>
          <p:nvPr/>
        </p:nvSpPr>
        <p:spPr>
          <a:xfrm>
            <a:off x="7925588" y="1485830"/>
            <a:ext cx="914400" cy="224408"/>
          </a:xfrm>
          <a:prstGeom prst="rect">
            <a:avLst/>
          </a:prstGeom>
        </p:spPr>
        <p:txBody>
          <a:bodyPr wrap="none" rtlCol="0">
            <a:normAutofit fontScale="77500" lnSpcReduction="20000"/>
          </a:bodyPr>
          <a:lstStyle/>
          <a:p>
            <a:pPr algn="l"/>
            <a:r>
              <a:rPr lang="en-US" sz="1300" dirty="0">
                <a:solidFill>
                  <a:schemeClr val="tx1">
                    <a:lumMod val="75000"/>
                    <a:lumOff val="25000"/>
                  </a:schemeClr>
                </a:solidFill>
              </a:rPr>
              <a:t>Post fit</a:t>
            </a:r>
            <a:endParaRPr lang="en-SG" sz="1300" dirty="0" err="1">
              <a:solidFill>
                <a:schemeClr val="tx1">
                  <a:lumMod val="75000"/>
                  <a:lumOff val="25000"/>
                </a:schemeClr>
              </a:solidFill>
            </a:endParaRPr>
          </a:p>
        </p:txBody>
      </p:sp>
      <p:sp>
        <p:nvSpPr>
          <p:cNvPr id="31" name="Oval 30">
            <a:extLst>
              <a:ext uri="{FF2B5EF4-FFF2-40B4-BE49-F238E27FC236}">
                <a16:creationId xmlns:a16="http://schemas.microsoft.com/office/drawing/2014/main" id="{83A772EF-B277-465B-ADEA-35B6FB03692C}"/>
              </a:ext>
            </a:extLst>
          </p:cNvPr>
          <p:cNvSpPr/>
          <p:nvPr/>
        </p:nvSpPr>
        <p:spPr>
          <a:xfrm>
            <a:off x="7897581" y="1389555"/>
            <a:ext cx="90996" cy="80644"/>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SG"/>
          </a:p>
        </p:txBody>
      </p:sp>
      <p:sp>
        <p:nvSpPr>
          <p:cNvPr id="32" name="Oval 31">
            <a:extLst>
              <a:ext uri="{FF2B5EF4-FFF2-40B4-BE49-F238E27FC236}">
                <a16:creationId xmlns:a16="http://schemas.microsoft.com/office/drawing/2014/main" id="{1833033A-74B2-45C9-94A6-502C9C7B5A07}"/>
              </a:ext>
            </a:extLst>
          </p:cNvPr>
          <p:cNvSpPr/>
          <p:nvPr/>
        </p:nvSpPr>
        <p:spPr>
          <a:xfrm>
            <a:off x="7903006" y="1533319"/>
            <a:ext cx="90996" cy="80644"/>
          </a:xfrm>
          <a:prstGeom prst="ellipse">
            <a:avLst/>
          </a:prstGeom>
          <a:solidFill>
            <a:srgbClr val="0000F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SG"/>
          </a:p>
        </p:txBody>
      </p:sp>
      <p:sp>
        <p:nvSpPr>
          <p:cNvPr id="33" name="TextBox 32">
            <a:extLst>
              <a:ext uri="{FF2B5EF4-FFF2-40B4-BE49-F238E27FC236}">
                <a16:creationId xmlns:a16="http://schemas.microsoft.com/office/drawing/2014/main" id="{59261C1C-2DC7-4685-B93F-0194FBD3C828}"/>
              </a:ext>
            </a:extLst>
          </p:cNvPr>
          <p:cNvSpPr txBox="1"/>
          <p:nvPr/>
        </p:nvSpPr>
        <p:spPr>
          <a:xfrm>
            <a:off x="4689637" y="3613161"/>
            <a:ext cx="4124325" cy="455802"/>
          </a:xfrm>
          <a:prstGeom prst="rect">
            <a:avLst/>
          </a:prstGeom>
        </p:spPr>
        <p:txBody>
          <a:bodyPr wrap="square" rtlCol="0">
            <a:normAutofit/>
          </a:bodyPr>
          <a:lstStyle/>
          <a:p>
            <a:pPr algn="ctr"/>
            <a:r>
              <a:rPr lang="en-US" sz="1100" dirty="0">
                <a:solidFill>
                  <a:schemeClr val="tx1">
                    <a:lumMod val="75000"/>
                    <a:lumOff val="25000"/>
                  </a:schemeClr>
                </a:solidFill>
              </a:rPr>
              <a:t>~20% of the viscosity values are missing. This can be corrected for with a correlation trend line between viscosity and API</a:t>
            </a:r>
            <a:endParaRPr lang="en-SG" sz="1100" dirty="0" err="1">
              <a:solidFill>
                <a:schemeClr val="tx1">
                  <a:lumMod val="75000"/>
                  <a:lumOff val="25000"/>
                </a:schemeClr>
              </a:solidFill>
            </a:endParaRPr>
          </a:p>
        </p:txBody>
      </p:sp>
    </p:spTree>
    <p:extLst>
      <p:ext uri="{BB962C8B-B14F-4D97-AF65-F5344CB8AC3E}">
        <p14:creationId xmlns:p14="http://schemas.microsoft.com/office/powerpoint/2010/main" val="4240471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BB58C09-5463-4FC0-A9B4-079284108E4D}"/>
              </a:ext>
            </a:extLst>
          </p:cNvPr>
          <p:cNvSpPr>
            <a:spLocks noGrp="1"/>
          </p:cNvSpPr>
          <p:nvPr>
            <p:ph idx="1"/>
          </p:nvPr>
        </p:nvSpPr>
        <p:spPr>
          <a:xfrm>
            <a:off x="447675" y="976606"/>
            <a:ext cx="4046864" cy="3195899"/>
          </a:xfrm>
        </p:spPr>
        <p:txBody>
          <a:bodyPr>
            <a:normAutofit lnSpcReduction="10000"/>
          </a:bodyPr>
          <a:lstStyle/>
          <a:p>
            <a:r>
              <a:rPr lang="en-US" sz="1200" dirty="0"/>
              <a:t>Utilization of Regressions and relationships to fill Missing values</a:t>
            </a:r>
          </a:p>
          <a:p>
            <a:pPr marL="342900" indent="-342900">
              <a:buFont typeface="+mj-lt"/>
              <a:buAutoNum type="arabicPeriod"/>
            </a:pPr>
            <a:r>
              <a:rPr lang="en-SG" sz="1200" dirty="0"/>
              <a:t>Temperature-Depth (Linear - Linear)</a:t>
            </a:r>
          </a:p>
          <a:p>
            <a:pPr marL="342900" indent="-342900">
              <a:buFont typeface="+mj-lt"/>
              <a:buAutoNum type="arabicPeriod"/>
            </a:pPr>
            <a:r>
              <a:rPr lang="en-US" sz="1200" dirty="0"/>
              <a:t>Pressure-Depth </a:t>
            </a:r>
            <a:r>
              <a:rPr lang="en-SG" sz="1200" dirty="0"/>
              <a:t>(Linear - Linear)</a:t>
            </a:r>
          </a:p>
          <a:p>
            <a:pPr marL="342900" indent="-342900">
              <a:buFont typeface="+mj-lt"/>
              <a:buAutoNum type="arabicPeriod"/>
            </a:pPr>
            <a:r>
              <a:rPr lang="en-SG" sz="1200" dirty="0"/>
              <a:t>Porosity-Permeability (Linear - Log)</a:t>
            </a:r>
          </a:p>
          <a:p>
            <a:pPr marL="342900" indent="-342900">
              <a:buFont typeface="+mj-lt"/>
              <a:buAutoNum type="arabicPeriod"/>
            </a:pPr>
            <a:r>
              <a:rPr lang="en-SG" sz="1200" dirty="0"/>
              <a:t>API-Viscosity (Linear-Log)</a:t>
            </a:r>
          </a:p>
          <a:p>
            <a:pPr marL="342900" indent="-342900">
              <a:buFont typeface="+mj-lt"/>
              <a:buAutoNum type="arabicPeriod"/>
            </a:pPr>
            <a:r>
              <a:rPr lang="en-SG" sz="1200" dirty="0"/>
              <a:t>GOR-Pressure (Linear-Linear)</a:t>
            </a:r>
          </a:p>
          <a:p>
            <a:pPr marL="342900" indent="-342900">
              <a:buFont typeface="+mj-lt"/>
              <a:buAutoNum type="arabicPeriod"/>
            </a:pPr>
            <a:r>
              <a:rPr lang="en-SG" sz="1200" dirty="0"/>
              <a:t>STOIIP-Porosity (Linear-Linear)</a:t>
            </a:r>
          </a:p>
          <a:p>
            <a:pPr marL="342900" indent="-342900">
              <a:buFont typeface="+mj-lt"/>
              <a:buAutoNum type="arabicPeriod"/>
            </a:pPr>
            <a:r>
              <a:rPr lang="en-SG" sz="1200" dirty="0"/>
              <a:t>Reservoir Architecture (Categorical, Fill Missing with Mode)</a:t>
            </a:r>
          </a:p>
          <a:p>
            <a:pPr marL="342900" indent="-342900">
              <a:buFont typeface="+mj-lt"/>
              <a:buAutoNum type="arabicPeriod"/>
            </a:pPr>
            <a:r>
              <a:rPr lang="en-SG" sz="1200" dirty="0"/>
              <a:t>Structural Dip (Numerical, Fill Missing with Average*)</a:t>
            </a:r>
          </a:p>
          <a:p>
            <a:pPr marL="342900" indent="-342900">
              <a:buFont typeface="+mj-lt"/>
              <a:buAutoNum type="arabicPeriod"/>
            </a:pPr>
            <a:endParaRPr lang="en-SG" sz="1200" dirty="0"/>
          </a:p>
          <a:p>
            <a:pPr marL="0" indent="0">
              <a:buNone/>
            </a:pPr>
            <a:endParaRPr lang="en-SG" sz="1200" dirty="0"/>
          </a:p>
          <a:p>
            <a:pPr marL="0" indent="0">
              <a:buNone/>
            </a:pPr>
            <a:endParaRPr lang="en-SG" sz="1200" dirty="0"/>
          </a:p>
          <a:p>
            <a:pPr marL="342900" indent="-342900"/>
            <a:endParaRPr lang="en-SG" sz="1200" dirty="0"/>
          </a:p>
        </p:txBody>
      </p:sp>
      <p:sp>
        <p:nvSpPr>
          <p:cNvPr id="3" name="Slide Number Placeholder 2">
            <a:extLst>
              <a:ext uri="{FF2B5EF4-FFF2-40B4-BE49-F238E27FC236}">
                <a16:creationId xmlns:a16="http://schemas.microsoft.com/office/drawing/2014/main" id="{B22551C2-B3B3-49CB-9C7E-89CFBF68D9AF}"/>
              </a:ext>
            </a:extLst>
          </p:cNvPr>
          <p:cNvSpPr>
            <a:spLocks noGrp="1"/>
          </p:cNvSpPr>
          <p:nvPr>
            <p:ph type="sldNum" sz="quarter" idx="4"/>
          </p:nvPr>
        </p:nvSpPr>
        <p:spPr/>
        <p:txBody>
          <a:bodyPr/>
          <a:lstStyle/>
          <a:p>
            <a:fld id="{14A3106C-58CB-42DB-B4B7-C84BBDA5655D}" type="slidenum">
              <a:rPr lang="en-GB" smtClean="0"/>
              <a:pPr/>
              <a:t>8</a:t>
            </a:fld>
            <a:endParaRPr lang="en-GB" dirty="0"/>
          </a:p>
        </p:txBody>
      </p:sp>
      <p:sp>
        <p:nvSpPr>
          <p:cNvPr id="4" name="Title 3">
            <a:extLst>
              <a:ext uri="{FF2B5EF4-FFF2-40B4-BE49-F238E27FC236}">
                <a16:creationId xmlns:a16="http://schemas.microsoft.com/office/drawing/2014/main" id="{5DFA6991-786A-4E2B-844C-1587DEAC4F8B}"/>
              </a:ext>
            </a:extLst>
          </p:cNvPr>
          <p:cNvSpPr>
            <a:spLocks noGrp="1"/>
          </p:cNvSpPr>
          <p:nvPr>
            <p:ph type="title"/>
          </p:nvPr>
        </p:nvSpPr>
        <p:spPr/>
        <p:txBody>
          <a:bodyPr/>
          <a:lstStyle/>
          <a:p>
            <a:r>
              <a:rPr lang="en-US" dirty="0"/>
              <a:t>Domain Knowledge (</a:t>
            </a:r>
            <a:r>
              <a:rPr lang="en-US" dirty="0" err="1"/>
              <a:t>Con’t</a:t>
            </a:r>
            <a:r>
              <a:rPr lang="en-US" dirty="0"/>
              <a:t>) </a:t>
            </a:r>
            <a:endParaRPr lang="en-SG" dirty="0"/>
          </a:p>
        </p:txBody>
      </p:sp>
      <p:cxnSp>
        <p:nvCxnSpPr>
          <p:cNvPr id="6" name="Straight Connector 5">
            <a:extLst>
              <a:ext uri="{FF2B5EF4-FFF2-40B4-BE49-F238E27FC236}">
                <a16:creationId xmlns:a16="http://schemas.microsoft.com/office/drawing/2014/main" id="{43DB75F8-31B2-4F40-B346-E85DC760EE44}"/>
              </a:ext>
            </a:extLst>
          </p:cNvPr>
          <p:cNvCxnSpPr>
            <a:cxnSpLocks/>
          </p:cNvCxnSpPr>
          <p:nvPr/>
        </p:nvCxnSpPr>
        <p:spPr>
          <a:xfrm>
            <a:off x="4572000" y="879566"/>
            <a:ext cx="0" cy="5799615"/>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
        <p:nvSpPr>
          <p:cNvPr id="8" name="Content Placeholder 1">
            <a:extLst>
              <a:ext uri="{FF2B5EF4-FFF2-40B4-BE49-F238E27FC236}">
                <a16:creationId xmlns:a16="http://schemas.microsoft.com/office/drawing/2014/main" id="{FD9D0BD2-9DA3-465D-B1E8-EE2545CCDF51}"/>
              </a:ext>
            </a:extLst>
          </p:cNvPr>
          <p:cNvSpPr txBox="1">
            <a:spLocks/>
          </p:cNvSpPr>
          <p:nvPr/>
        </p:nvSpPr>
        <p:spPr>
          <a:xfrm>
            <a:off x="4763589" y="976606"/>
            <a:ext cx="4004831" cy="4904787"/>
          </a:xfrm>
          <a:prstGeom prst="rect">
            <a:avLst/>
          </a:prstGeom>
        </p:spPr>
        <p:txBody>
          <a:bodyPr>
            <a:normAutofit/>
          </a:bodyPr>
          <a:lstStyle>
            <a:lvl1pPr marL="266700" indent="-266700" algn="l" defTabSz="685800" rtl="0" eaLnBrk="1" latinLnBrk="0" hangingPunct="1">
              <a:lnSpc>
                <a:spcPct val="100000"/>
              </a:lnSpc>
              <a:spcBef>
                <a:spcPts val="1100"/>
              </a:spcBef>
              <a:buClr>
                <a:schemeClr val="bg2"/>
              </a:buClr>
              <a:buSzPct val="120000"/>
              <a:buFont typeface="Verdana" panose="020B0604030504040204" pitchFamily="34" charset="0"/>
              <a:buChar char="●"/>
              <a:defRPr sz="1600" b="0" kern="1200">
                <a:solidFill>
                  <a:schemeClr val="tx1">
                    <a:lumMod val="85000"/>
                    <a:lumOff val="15000"/>
                  </a:schemeClr>
                </a:solidFill>
                <a:latin typeface="+mn-lt"/>
                <a:ea typeface="Verdana" panose="020B0604030504040204" pitchFamily="34" charset="0"/>
                <a:cs typeface="+mn-cs"/>
              </a:defRPr>
            </a:lvl1pPr>
            <a:lvl2pPr marL="446088" indent="-179388" algn="l" defTabSz="685800" rtl="0" eaLnBrk="1" latinLnBrk="0" hangingPunct="1">
              <a:lnSpc>
                <a:spcPct val="95000"/>
              </a:lnSpc>
              <a:spcBef>
                <a:spcPts val="500"/>
              </a:spcBef>
              <a:buClr>
                <a:schemeClr val="bg2"/>
              </a:buClr>
              <a:buSzPct val="100000"/>
              <a:buFont typeface="Arial" panose="020B0604020202020204" pitchFamily="34" charset="0"/>
              <a:buChar char="•"/>
              <a:defRPr sz="1400" kern="1200">
                <a:solidFill>
                  <a:schemeClr val="tx1">
                    <a:lumMod val="65000"/>
                    <a:lumOff val="35000"/>
                  </a:schemeClr>
                </a:solidFill>
                <a:latin typeface="+mn-lt"/>
                <a:ea typeface="Verdana" panose="020B0604030504040204" pitchFamily="34" charset="0"/>
                <a:cs typeface="+mn-cs"/>
              </a:defRPr>
            </a:lvl2pPr>
            <a:lvl3pPr marL="857250" indent="-171450" algn="l" defTabSz="685800" rtl="0" eaLnBrk="1" latinLnBrk="0" hangingPunct="1">
              <a:lnSpc>
                <a:spcPct val="95000"/>
              </a:lnSpc>
              <a:spcBef>
                <a:spcPts val="500"/>
              </a:spcBef>
              <a:buClr>
                <a:schemeClr val="bg2"/>
              </a:buClr>
              <a:buSzPct val="100000"/>
              <a:buFont typeface="Arial" panose="020B0604020202020204" pitchFamily="34" charset="0"/>
              <a:buChar char="•"/>
              <a:defRPr sz="1200" kern="1200">
                <a:solidFill>
                  <a:schemeClr val="tx1">
                    <a:lumMod val="65000"/>
                    <a:lumOff val="35000"/>
                  </a:schemeClr>
                </a:solidFill>
                <a:latin typeface="+mn-lt"/>
                <a:ea typeface="Verdana" panose="020B0604030504040204" pitchFamily="34" charset="0"/>
                <a:cs typeface="+mn-cs"/>
              </a:defRPr>
            </a:lvl3pPr>
            <a:lvl4pPr marL="1200150" indent="-171450" algn="l" defTabSz="685800" rtl="0" eaLnBrk="1" latinLnBrk="0" hangingPunct="1">
              <a:lnSpc>
                <a:spcPct val="95000"/>
              </a:lnSpc>
              <a:spcBef>
                <a:spcPts val="500"/>
              </a:spcBef>
              <a:buClr>
                <a:schemeClr val="bg2"/>
              </a:buClr>
              <a:buSzPct val="100000"/>
              <a:buFont typeface="Arial" panose="020B0604020202020204" pitchFamily="34" charset="0"/>
              <a:buChar char="•"/>
              <a:defRPr sz="1200" kern="1200">
                <a:solidFill>
                  <a:schemeClr val="tx1">
                    <a:lumMod val="65000"/>
                    <a:lumOff val="35000"/>
                  </a:schemeClr>
                </a:solidFill>
                <a:latin typeface="+mn-lt"/>
                <a:ea typeface="Verdana" panose="020B0604030504040204" pitchFamily="34" charset="0"/>
                <a:cs typeface="+mn-cs"/>
              </a:defRPr>
            </a:lvl4pPr>
            <a:lvl5pPr marL="1543050" indent="-171450" algn="l" defTabSz="685800" rtl="0" eaLnBrk="1" latinLnBrk="0" hangingPunct="1">
              <a:lnSpc>
                <a:spcPct val="95000"/>
              </a:lnSpc>
              <a:spcBef>
                <a:spcPts val="500"/>
              </a:spcBef>
              <a:buClr>
                <a:schemeClr val="bg2"/>
              </a:buClr>
              <a:buSzPct val="100000"/>
              <a:buFont typeface="Arial" panose="020B0604020202020204" pitchFamily="34" charset="0"/>
              <a:buChar char="•"/>
              <a:defRPr sz="1200" kern="1200">
                <a:solidFill>
                  <a:schemeClr val="tx1">
                    <a:lumMod val="65000"/>
                    <a:lumOff val="35000"/>
                  </a:schemeClr>
                </a:solidFill>
                <a:latin typeface="+mn-lt"/>
                <a:ea typeface="Verdana" panose="020B0604030504040204" pitchFamily="34" charset="0"/>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Dummy Variables – Point Creation &amp; Cumulative Scoring </a:t>
            </a:r>
            <a:endParaRPr lang="en-SG" dirty="0"/>
          </a:p>
        </p:txBody>
      </p:sp>
      <p:sp>
        <p:nvSpPr>
          <p:cNvPr id="12" name="TextBox 11">
            <a:extLst>
              <a:ext uri="{FF2B5EF4-FFF2-40B4-BE49-F238E27FC236}">
                <a16:creationId xmlns:a16="http://schemas.microsoft.com/office/drawing/2014/main" id="{1C0CE586-E204-4AE4-A104-3ADEBE5924FA}"/>
              </a:ext>
            </a:extLst>
          </p:cNvPr>
          <p:cNvSpPr txBox="1"/>
          <p:nvPr/>
        </p:nvSpPr>
        <p:spPr>
          <a:xfrm>
            <a:off x="388178" y="4100007"/>
            <a:ext cx="8457702" cy="646331"/>
          </a:xfrm>
          <a:prstGeom prst="rect">
            <a:avLst/>
          </a:prstGeom>
          <a:noFill/>
        </p:spPr>
        <p:txBody>
          <a:bodyPr wrap="square">
            <a:spAutoFit/>
          </a:bodyPr>
          <a:lstStyle/>
          <a:p>
            <a:pPr algn="ctr"/>
            <a:r>
              <a:rPr lang="en-SG" sz="1200" b="1" u="sng" dirty="0">
                <a:solidFill>
                  <a:srgbClr val="FF0000"/>
                </a:solidFill>
                <a:effectLst>
                  <a:outerShdw blurRad="38100" dist="38100" dir="2700000" algn="tl">
                    <a:srgbClr val="000000">
                      <a:alpha val="43137"/>
                    </a:srgbClr>
                  </a:outerShdw>
                </a:effectLst>
              </a:rPr>
              <a:t>Correlation ≠ Causality</a:t>
            </a:r>
          </a:p>
          <a:p>
            <a:pPr marL="0" indent="0">
              <a:buNone/>
            </a:pPr>
            <a:r>
              <a:rPr lang="en-SG" sz="1200" dirty="0"/>
              <a:t>Domain knowledge informs us that NTG &amp; Porosity are independent variables required to evaluate STOIIP. Therefore, while the 2 plots look similar, correlation for one is possible, but makes no sense for the other (geologically). </a:t>
            </a:r>
          </a:p>
        </p:txBody>
      </p:sp>
      <p:grpSp>
        <p:nvGrpSpPr>
          <p:cNvPr id="15" name="Group 14">
            <a:extLst>
              <a:ext uri="{FF2B5EF4-FFF2-40B4-BE49-F238E27FC236}">
                <a16:creationId xmlns:a16="http://schemas.microsoft.com/office/drawing/2014/main" id="{08C8B4C6-2AA2-4425-A788-3BBC0AFB9D34}"/>
              </a:ext>
            </a:extLst>
          </p:cNvPr>
          <p:cNvGrpSpPr/>
          <p:nvPr/>
        </p:nvGrpSpPr>
        <p:grpSpPr>
          <a:xfrm>
            <a:off x="1391540" y="4715466"/>
            <a:ext cx="2701489" cy="1888139"/>
            <a:chOff x="331234" y="4837798"/>
            <a:chExt cx="2701489" cy="1888139"/>
          </a:xfrm>
        </p:grpSpPr>
        <p:pic>
          <p:nvPicPr>
            <p:cNvPr id="10" name="Picture 9">
              <a:extLst>
                <a:ext uri="{FF2B5EF4-FFF2-40B4-BE49-F238E27FC236}">
                  <a16:creationId xmlns:a16="http://schemas.microsoft.com/office/drawing/2014/main" id="{25E77D5C-1F31-4366-AA82-33BEB9349A0C}"/>
                </a:ext>
              </a:extLst>
            </p:cNvPr>
            <p:cNvPicPr>
              <a:picLocks noChangeAspect="1"/>
            </p:cNvPicPr>
            <p:nvPr/>
          </p:nvPicPr>
          <p:blipFill>
            <a:blip r:embed="rId2"/>
            <a:stretch>
              <a:fillRect/>
            </a:stretch>
          </p:blipFill>
          <p:spPr>
            <a:xfrm>
              <a:off x="547185" y="4837798"/>
              <a:ext cx="2485538" cy="1687153"/>
            </a:xfrm>
            <a:prstGeom prst="rect">
              <a:avLst/>
            </a:prstGeom>
          </p:spPr>
        </p:pic>
        <p:sp>
          <p:nvSpPr>
            <p:cNvPr id="13" name="TextBox 12">
              <a:extLst>
                <a:ext uri="{FF2B5EF4-FFF2-40B4-BE49-F238E27FC236}">
                  <a16:creationId xmlns:a16="http://schemas.microsoft.com/office/drawing/2014/main" id="{7BD5FB0B-370B-47C1-960E-15E119BB26B4}"/>
                </a:ext>
              </a:extLst>
            </p:cNvPr>
            <p:cNvSpPr txBox="1"/>
            <p:nvPr/>
          </p:nvSpPr>
          <p:spPr>
            <a:xfrm>
              <a:off x="1389784" y="6493053"/>
              <a:ext cx="1071153" cy="232884"/>
            </a:xfrm>
            <a:prstGeom prst="rect">
              <a:avLst/>
            </a:prstGeom>
          </p:spPr>
          <p:txBody>
            <a:bodyPr wrap="none" rtlCol="0">
              <a:normAutofit fontScale="85000" lnSpcReduction="20000"/>
            </a:bodyPr>
            <a:lstStyle/>
            <a:p>
              <a:pPr algn="l"/>
              <a:r>
                <a:rPr lang="en-US" sz="1300" dirty="0">
                  <a:solidFill>
                    <a:schemeClr val="tx1">
                      <a:lumMod val="75000"/>
                      <a:lumOff val="25000"/>
                    </a:schemeClr>
                  </a:solidFill>
                </a:rPr>
                <a:t>Porosity (%)</a:t>
              </a:r>
              <a:endParaRPr lang="en-SG" sz="1300" dirty="0" err="1">
                <a:solidFill>
                  <a:schemeClr val="tx1">
                    <a:lumMod val="75000"/>
                    <a:lumOff val="25000"/>
                  </a:schemeClr>
                </a:solidFill>
              </a:endParaRPr>
            </a:p>
          </p:txBody>
        </p:sp>
        <p:sp>
          <p:nvSpPr>
            <p:cNvPr id="14" name="TextBox 13">
              <a:extLst>
                <a:ext uri="{FF2B5EF4-FFF2-40B4-BE49-F238E27FC236}">
                  <a16:creationId xmlns:a16="http://schemas.microsoft.com/office/drawing/2014/main" id="{5ADB9797-29E9-409F-9E95-2794A1BECEAE}"/>
                </a:ext>
              </a:extLst>
            </p:cNvPr>
            <p:cNvSpPr txBox="1"/>
            <p:nvPr/>
          </p:nvSpPr>
          <p:spPr>
            <a:xfrm rot="16200000">
              <a:off x="-87901" y="5617247"/>
              <a:ext cx="1071153" cy="232884"/>
            </a:xfrm>
            <a:prstGeom prst="rect">
              <a:avLst/>
            </a:prstGeom>
          </p:spPr>
          <p:txBody>
            <a:bodyPr wrap="none" rtlCol="0">
              <a:normAutofit fontScale="85000" lnSpcReduction="20000"/>
            </a:bodyPr>
            <a:lstStyle/>
            <a:p>
              <a:pPr algn="l"/>
              <a:r>
                <a:rPr lang="en-US" sz="1300" dirty="0">
                  <a:solidFill>
                    <a:schemeClr val="tx1">
                      <a:lumMod val="75000"/>
                      <a:lumOff val="25000"/>
                    </a:schemeClr>
                  </a:solidFill>
                </a:rPr>
                <a:t>STOIIP (MMstb)</a:t>
              </a:r>
              <a:endParaRPr lang="en-SG" sz="1300" dirty="0" err="1">
                <a:solidFill>
                  <a:schemeClr val="tx1">
                    <a:lumMod val="75000"/>
                    <a:lumOff val="25000"/>
                  </a:schemeClr>
                </a:solidFill>
              </a:endParaRPr>
            </a:p>
          </p:txBody>
        </p:sp>
      </p:grpSp>
      <p:grpSp>
        <p:nvGrpSpPr>
          <p:cNvPr id="31" name="Group 30">
            <a:extLst>
              <a:ext uri="{FF2B5EF4-FFF2-40B4-BE49-F238E27FC236}">
                <a16:creationId xmlns:a16="http://schemas.microsoft.com/office/drawing/2014/main" id="{775D7EBD-A38F-4A98-85AE-3F7F820694A6}"/>
              </a:ext>
            </a:extLst>
          </p:cNvPr>
          <p:cNvGrpSpPr/>
          <p:nvPr/>
        </p:nvGrpSpPr>
        <p:grpSpPr>
          <a:xfrm>
            <a:off x="4857886" y="4737861"/>
            <a:ext cx="2702609" cy="1865021"/>
            <a:chOff x="4857886" y="4737861"/>
            <a:chExt cx="2702609" cy="1865021"/>
          </a:xfrm>
        </p:grpSpPr>
        <p:pic>
          <p:nvPicPr>
            <p:cNvPr id="21" name="Picture 20">
              <a:extLst>
                <a:ext uri="{FF2B5EF4-FFF2-40B4-BE49-F238E27FC236}">
                  <a16:creationId xmlns:a16="http://schemas.microsoft.com/office/drawing/2014/main" id="{4F674AB8-1B9D-4E2D-8D2E-4633BC74B13A}"/>
                </a:ext>
              </a:extLst>
            </p:cNvPr>
            <p:cNvPicPr>
              <a:picLocks noChangeAspect="1"/>
            </p:cNvPicPr>
            <p:nvPr/>
          </p:nvPicPr>
          <p:blipFill>
            <a:blip r:embed="rId3"/>
            <a:stretch>
              <a:fillRect/>
            </a:stretch>
          </p:blipFill>
          <p:spPr>
            <a:xfrm>
              <a:off x="5074956" y="4737861"/>
              <a:ext cx="2485539" cy="1642362"/>
            </a:xfrm>
            <a:prstGeom prst="rect">
              <a:avLst/>
            </a:prstGeom>
          </p:spPr>
        </p:pic>
        <p:sp>
          <p:nvSpPr>
            <p:cNvPr id="22" name="TextBox 21">
              <a:extLst>
                <a:ext uri="{FF2B5EF4-FFF2-40B4-BE49-F238E27FC236}">
                  <a16:creationId xmlns:a16="http://schemas.microsoft.com/office/drawing/2014/main" id="{DF15AFD2-ED9C-4A55-A8B8-0F88BC1CE046}"/>
                </a:ext>
              </a:extLst>
            </p:cNvPr>
            <p:cNvSpPr txBox="1"/>
            <p:nvPr/>
          </p:nvSpPr>
          <p:spPr>
            <a:xfrm>
              <a:off x="5933790" y="6369998"/>
              <a:ext cx="1071153" cy="232884"/>
            </a:xfrm>
            <a:prstGeom prst="rect">
              <a:avLst/>
            </a:prstGeom>
          </p:spPr>
          <p:txBody>
            <a:bodyPr wrap="none" rtlCol="0">
              <a:normAutofit fontScale="85000" lnSpcReduction="20000"/>
            </a:bodyPr>
            <a:lstStyle/>
            <a:p>
              <a:pPr algn="l"/>
              <a:r>
                <a:rPr lang="en-US" sz="1300" dirty="0">
                  <a:solidFill>
                    <a:schemeClr val="tx1">
                      <a:lumMod val="75000"/>
                      <a:lumOff val="25000"/>
                    </a:schemeClr>
                  </a:solidFill>
                </a:rPr>
                <a:t>Porosity (%)</a:t>
              </a:r>
              <a:endParaRPr lang="en-SG" sz="1300" dirty="0" err="1">
                <a:solidFill>
                  <a:schemeClr val="tx1">
                    <a:lumMod val="75000"/>
                    <a:lumOff val="25000"/>
                  </a:schemeClr>
                </a:solidFill>
              </a:endParaRPr>
            </a:p>
          </p:txBody>
        </p:sp>
        <p:sp>
          <p:nvSpPr>
            <p:cNvPr id="23" name="TextBox 22">
              <a:extLst>
                <a:ext uri="{FF2B5EF4-FFF2-40B4-BE49-F238E27FC236}">
                  <a16:creationId xmlns:a16="http://schemas.microsoft.com/office/drawing/2014/main" id="{772CC969-F57F-443C-96C4-5EDED5F7F4D6}"/>
                </a:ext>
              </a:extLst>
            </p:cNvPr>
            <p:cNvSpPr txBox="1"/>
            <p:nvPr/>
          </p:nvSpPr>
          <p:spPr>
            <a:xfrm rot="16200000">
              <a:off x="4438751" y="5374101"/>
              <a:ext cx="1071153" cy="232884"/>
            </a:xfrm>
            <a:prstGeom prst="rect">
              <a:avLst/>
            </a:prstGeom>
          </p:spPr>
          <p:txBody>
            <a:bodyPr wrap="none" rtlCol="0">
              <a:normAutofit fontScale="85000" lnSpcReduction="20000"/>
            </a:bodyPr>
            <a:lstStyle/>
            <a:p>
              <a:pPr algn="ctr"/>
              <a:r>
                <a:rPr lang="en-US" sz="1300" dirty="0">
                  <a:solidFill>
                    <a:schemeClr val="tx1">
                      <a:lumMod val="75000"/>
                      <a:lumOff val="25000"/>
                    </a:schemeClr>
                  </a:solidFill>
                </a:rPr>
                <a:t>NTG</a:t>
              </a:r>
              <a:endParaRPr lang="en-SG" sz="1300" dirty="0" err="1">
                <a:solidFill>
                  <a:schemeClr val="tx1">
                    <a:lumMod val="75000"/>
                    <a:lumOff val="25000"/>
                  </a:schemeClr>
                </a:solidFill>
              </a:endParaRPr>
            </a:p>
          </p:txBody>
        </p:sp>
      </p:grpSp>
      <p:cxnSp>
        <p:nvCxnSpPr>
          <p:cNvPr id="25" name="Straight Connector 24">
            <a:extLst>
              <a:ext uri="{FF2B5EF4-FFF2-40B4-BE49-F238E27FC236}">
                <a16:creationId xmlns:a16="http://schemas.microsoft.com/office/drawing/2014/main" id="{CD675A29-3811-4372-9E40-78B404F8DFF8}"/>
              </a:ext>
            </a:extLst>
          </p:cNvPr>
          <p:cNvCxnSpPr>
            <a:cxnSpLocks/>
          </p:cNvCxnSpPr>
          <p:nvPr/>
        </p:nvCxnSpPr>
        <p:spPr>
          <a:xfrm flipV="1">
            <a:off x="2024109" y="4981359"/>
            <a:ext cx="1118586" cy="1165576"/>
          </a:xfrm>
          <a:prstGeom prst="line">
            <a:avLst/>
          </a:prstGeom>
          <a:ln w="25400">
            <a:solidFill>
              <a:srgbClr val="0000FF"/>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B71052B-7CD4-40FF-B4FB-120FA9D30DED}"/>
              </a:ext>
            </a:extLst>
          </p:cNvPr>
          <p:cNvCxnSpPr>
            <a:cxnSpLocks/>
          </p:cNvCxnSpPr>
          <p:nvPr/>
        </p:nvCxnSpPr>
        <p:spPr>
          <a:xfrm flipV="1">
            <a:off x="5783836" y="4879285"/>
            <a:ext cx="724375" cy="1267649"/>
          </a:xfrm>
          <a:prstGeom prst="line">
            <a:avLst/>
          </a:prstGeom>
          <a:ln w="25400">
            <a:solidFill>
              <a:srgbClr val="0000FF"/>
            </a:solidFill>
            <a:prstDash val="dash"/>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0223227D-CC31-430C-9373-79588EDD3BFC}"/>
              </a:ext>
            </a:extLst>
          </p:cNvPr>
          <p:cNvSpPr txBox="1"/>
          <p:nvPr/>
        </p:nvSpPr>
        <p:spPr>
          <a:xfrm>
            <a:off x="7562499" y="5719495"/>
            <a:ext cx="914400" cy="646331"/>
          </a:xfrm>
          <a:prstGeom prst="rect">
            <a:avLst/>
          </a:prstGeom>
        </p:spPr>
        <p:txBody>
          <a:bodyPr wrap="square" rtlCol="0">
            <a:normAutofit fontScale="70000" lnSpcReduction="20000"/>
          </a:bodyPr>
          <a:lstStyle/>
          <a:p>
            <a:pPr algn="ctr"/>
            <a:r>
              <a:rPr lang="en-US" sz="1300" dirty="0">
                <a:solidFill>
                  <a:schemeClr val="tx1">
                    <a:lumMod val="75000"/>
                    <a:lumOff val="25000"/>
                  </a:schemeClr>
                </a:solidFill>
              </a:rPr>
              <a:t>Missing values in NTG cannot be corrected with porosity</a:t>
            </a:r>
            <a:endParaRPr lang="en-SG" sz="1300" dirty="0" err="1">
              <a:solidFill>
                <a:schemeClr val="tx1">
                  <a:lumMod val="75000"/>
                  <a:lumOff val="25000"/>
                </a:schemeClr>
              </a:solidFill>
            </a:endParaRPr>
          </a:p>
        </p:txBody>
      </p:sp>
      <p:sp>
        <p:nvSpPr>
          <p:cNvPr id="33" name="TextBox 32">
            <a:extLst>
              <a:ext uri="{FF2B5EF4-FFF2-40B4-BE49-F238E27FC236}">
                <a16:creationId xmlns:a16="http://schemas.microsoft.com/office/drawing/2014/main" id="{830B1C2A-6304-49AE-8B6B-CB1D5EC66646}"/>
              </a:ext>
            </a:extLst>
          </p:cNvPr>
          <p:cNvSpPr txBox="1"/>
          <p:nvPr/>
        </p:nvSpPr>
        <p:spPr>
          <a:xfrm>
            <a:off x="477138" y="6528124"/>
            <a:ext cx="4017399" cy="308460"/>
          </a:xfrm>
          <a:prstGeom prst="rect">
            <a:avLst/>
          </a:prstGeom>
        </p:spPr>
        <p:txBody>
          <a:bodyPr wrap="none" rtlCol="0">
            <a:normAutofit/>
          </a:bodyPr>
          <a:lstStyle/>
          <a:p>
            <a:pPr algn="l"/>
            <a:r>
              <a:rPr lang="en-US" sz="1000" dirty="0">
                <a:solidFill>
                  <a:schemeClr val="tx1">
                    <a:lumMod val="75000"/>
                    <a:lumOff val="25000"/>
                  </a:schemeClr>
                </a:solidFill>
              </a:rPr>
              <a:t>* This column was later dropped as it made no difference to the model</a:t>
            </a:r>
            <a:endParaRPr lang="en-SG" sz="1000" dirty="0" err="1">
              <a:solidFill>
                <a:schemeClr val="tx1">
                  <a:lumMod val="75000"/>
                  <a:lumOff val="25000"/>
                </a:schemeClr>
              </a:solidFill>
            </a:endParaRPr>
          </a:p>
        </p:txBody>
      </p:sp>
    </p:spTree>
    <p:extLst>
      <p:ext uri="{BB962C8B-B14F-4D97-AF65-F5344CB8AC3E}">
        <p14:creationId xmlns:p14="http://schemas.microsoft.com/office/powerpoint/2010/main" val="1902720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CE34467-A082-482B-BCF6-E36B592F1712}"/>
              </a:ext>
            </a:extLst>
          </p:cNvPr>
          <p:cNvSpPr>
            <a:spLocks noGrp="1"/>
          </p:cNvSpPr>
          <p:nvPr>
            <p:ph idx="1"/>
          </p:nvPr>
        </p:nvSpPr>
        <p:spPr>
          <a:xfrm>
            <a:off x="472510" y="784110"/>
            <a:ext cx="8232775" cy="972992"/>
          </a:xfrm>
        </p:spPr>
        <p:txBody>
          <a:bodyPr>
            <a:normAutofit fontScale="77500" lnSpcReduction="20000"/>
          </a:bodyPr>
          <a:lstStyle/>
          <a:p>
            <a:r>
              <a:rPr lang="en-US" dirty="0"/>
              <a:t>(Multi)collinearity is a condition where a predictor variable correlates with another predictor variable strongly. Therefore, changes in one of variable would cause changes in the other, giving a highly unstable end model.</a:t>
            </a:r>
          </a:p>
          <a:p>
            <a:pPr lvl="1"/>
            <a:r>
              <a:rPr lang="en-US" dirty="0"/>
              <a:t>Makes it difficult to determine which variables are significant if the model fluctuates greatly</a:t>
            </a:r>
          </a:p>
          <a:p>
            <a:pPr lvl="1"/>
            <a:r>
              <a:rPr lang="en-US" dirty="0"/>
              <a:t>Overfits your model because highly correlatable variables DOMINATE the output</a:t>
            </a:r>
          </a:p>
        </p:txBody>
      </p:sp>
      <p:sp>
        <p:nvSpPr>
          <p:cNvPr id="3" name="Slide Number Placeholder 2">
            <a:extLst>
              <a:ext uri="{FF2B5EF4-FFF2-40B4-BE49-F238E27FC236}">
                <a16:creationId xmlns:a16="http://schemas.microsoft.com/office/drawing/2014/main" id="{C6CDEDBB-5CDB-4F25-A9E9-A591B1F34909}"/>
              </a:ext>
            </a:extLst>
          </p:cNvPr>
          <p:cNvSpPr>
            <a:spLocks noGrp="1"/>
          </p:cNvSpPr>
          <p:nvPr>
            <p:ph type="sldNum" sz="quarter" idx="4"/>
          </p:nvPr>
        </p:nvSpPr>
        <p:spPr/>
        <p:txBody>
          <a:bodyPr/>
          <a:lstStyle/>
          <a:p>
            <a:fld id="{14A3106C-58CB-42DB-B4B7-C84BBDA5655D}" type="slidenum">
              <a:rPr lang="en-GB" smtClean="0"/>
              <a:pPr/>
              <a:t>9</a:t>
            </a:fld>
            <a:endParaRPr lang="en-GB" dirty="0"/>
          </a:p>
        </p:txBody>
      </p:sp>
      <p:sp>
        <p:nvSpPr>
          <p:cNvPr id="4" name="Title 3">
            <a:extLst>
              <a:ext uri="{FF2B5EF4-FFF2-40B4-BE49-F238E27FC236}">
                <a16:creationId xmlns:a16="http://schemas.microsoft.com/office/drawing/2014/main" id="{E92314E7-CE2A-43DE-901C-A9934069D89B}"/>
              </a:ext>
            </a:extLst>
          </p:cNvPr>
          <p:cNvSpPr>
            <a:spLocks noGrp="1"/>
          </p:cNvSpPr>
          <p:nvPr>
            <p:ph type="title"/>
          </p:nvPr>
        </p:nvSpPr>
        <p:spPr/>
        <p:txBody>
          <a:bodyPr/>
          <a:lstStyle/>
          <a:p>
            <a:r>
              <a:rPr lang="en-US" dirty="0"/>
              <a:t>(Multi)collinearity</a:t>
            </a:r>
            <a:endParaRPr lang="en-SG" dirty="0"/>
          </a:p>
        </p:txBody>
      </p:sp>
      <p:pic>
        <p:nvPicPr>
          <p:cNvPr id="15" name="Picture 14">
            <a:extLst>
              <a:ext uri="{FF2B5EF4-FFF2-40B4-BE49-F238E27FC236}">
                <a16:creationId xmlns:a16="http://schemas.microsoft.com/office/drawing/2014/main" id="{A4566908-79AB-4E3E-ADFA-0DBF4EB79A3D}"/>
              </a:ext>
            </a:extLst>
          </p:cNvPr>
          <p:cNvPicPr>
            <a:picLocks noChangeAspect="1"/>
          </p:cNvPicPr>
          <p:nvPr/>
        </p:nvPicPr>
        <p:blipFill>
          <a:blip r:embed="rId2"/>
          <a:stretch>
            <a:fillRect/>
          </a:stretch>
        </p:blipFill>
        <p:spPr>
          <a:xfrm>
            <a:off x="0" y="1883226"/>
            <a:ext cx="4601255" cy="4704220"/>
          </a:xfrm>
          <a:prstGeom prst="rect">
            <a:avLst/>
          </a:prstGeom>
        </p:spPr>
      </p:pic>
      <p:sp>
        <p:nvSpPr>
          <p:cNvPr id="18" name="TextBox 17">
            <a:extLst>
              <a:ext uri="{FF2B5EF4-FFF2-40B4-BE49-F238E27FC236}">
                <a16:creationId xmlns:a16="http://schemas.microsoft.com/office/drawing/2014/main" id="{17F4C4F5-F89A-49DE-8BEE-11A1F6686A9F}"/>
              </a:ext>
            </a:extLst>
          </p:cNvPr>
          <p:cNvSpPr txBox="1"/>
          <p:nvPr/>
        </p:nvSpPr>
        <p:spPr>
          <a:xfrm>
            <a:off x="5282213" y="3429000"/>
            <a:ext cx="3604334" cy="2934551"/>
          </a:xfrm>
          <a:prstGeom prst="rect">
            <a:avLst/>
          </a:prstGeom>
        </p:spPr>
        <p:txBody>
          <a:bodyPr wrap="square" rtlCol="0">
            <a:normAutofit fontScale="92500"/>
          </a:bodyPr>
          <a:lstStyle/>
          <a:p>
            <a:pPr algn="ctr"/>
            <a:r>
              <a:rPr lang="en-US" sz="1300" dirty="0">
                <a:solidFill>
                  <a:schemeClr val="tx1">
                    <a:lumMod val="75000"/>
                    <a:lumOff val="25000"/>
                  </a:schemeClr>
                </a:solidFill>
              </a:rPr>
              <a:t>Highly correlatable values defined as having coefficients &gt; 0.7.</a:t>
            </a:r>
          </a:p>
          <a:p>
            <a:pPr algn="l"/>
            <a:endParaRPr lang="en-US" sz="1300" dirty="0">
              <a:solidFill>
                <a:schemeClr val="tx1">
                  <a:lumMod val="75000"/>
                  <a:lumOff val="25000"/>
                </a:schemeClr>
              </a:solidFill>
            </a:endParaRPr>
          </a:p>
          <a:p>
            <a:pPr algn="l"/>
            <a:r>
              <a:rPr lang="en-US" sz="1300" dirty="0">
                <a:solidFill>
                  <a:schemeClr val="tx1">
                    <a:lumMod val="75000"/>
                    <a:lumOff val="25000"/>
                  </a:schemeClr>
                </a:solidFill>
              </a:rPr>
              <a:t>From the plot, the following 3 parameters show collinearity and do not add additional information to the predictive model. </a:t>
            </a:r>
          </a:p>
          <a:p>
            <a:pPr algn="l"/>
            <a:endParaRPr lang="en-US" sz="1300" dirty="0">
              <a:solidFill>
                <a:schemeClr val="tx1">
                  <a:lumMod val="75000"/>
                  <a:lumOff val="25000"/>
                </a:schemeClr>
              </a:solidFill>
            </a:endParaRPr>
          </a:p>
          <a:p>
            <a:pPr algn="l">
              <a:buFont typeface="+mj-lt"/>
              <a:buAutoNum type="arabicPeriod"/>
            </a:pPr>
            <a:r>
              <a:rPr lang="en-US" sz="1400" b="0" i="0" dirty="0">
                <a:solidFill>
                  <a:srgbClr val="000000"/>
                </a:solidFill>
                <a:effectLst/>
                <a:latin typeface="Helvetica Neue"/>
              </a:rPr>
              <a:t> Temperature </a:t>
            </a:r>
            <a:r>
              <a:rPr lang="en-US" sz="1400" b="0" i="0" dirty="0">
                <a:solidFill>
                  <a:srgbClr val="000000"/>
                </a:solidFill>
                <a:effectLst/>
                <a:latin typeface="Helvetica Neue"/>
                <a:sym typeface="Wingdings" panose="05000000000000000000" pitchFamily="2" charset="2"/>
              </a:rPr>
              <a:t></a:t>
            </a:r>
            <a:r>
              <a:rPr lang="en-US" sz="1400" b="0" i="0" dirty="0">
                <a:solidFill>
                  <a:srgbClr val="000000"/>
                </a:solidFill>
                <a:effectLst/>
                <a:latin typeface="Helvetica Neue"/>
              </a:rPr>
              <a:t> Reservoir top subsea depth</a:t>
            </a:r>
          </a:p>
          <a:p>
            <a:pPr algn="l">
              <a:buFont typeface="+mj-lt"/>
              <a:buAutoNum type="arabicPeriod"/>
            </a:pPr>
            <a:r>
              <a:rPr lang="en-US" sz="1400" b="0" i="0" dirty="0">
                <a:solidFill>
                  <a:srgbClr val="000000"/>
                </a:solidFill>
                <a:effectLst/>
                <a:latin typeface="Helvetica Neue"/>
              </a:rPr>
              <a:t> </a:t>
            </a:r>
            <a:r>
              <a:rPr lang="en-US" sz="1400" b="0" i="0" dirty="0" err="1">
                <a:solidFill>
                  <a:srgbClr val="000000"/>
                </a:solidFill>
                <a:effectLst/>
                <a:latin typeface="Helvetica Neue"/>
              </a:rPr>
              <a:t>Pressure_Temp_Depth</a:t>
            </a:r>
            <a:r>
              <a:rPr lang="en-US" sz="1400" b="0" i="0" dirty="0">
                <a:solidFill>
                  <a:srgbClr val="000000"/>
                </a:solidFill>
                <a:effectLst/>
                <a:latin typeface="Helvetica Neue"/>
              </a:rPr>
              <a:t> </a:t>
            </a:r>
            <a:r>
              <a:rPr lang="en-US" sz="1400" b="0" i="0" dirty="0">
                <a:solidFill>
                  <a:srgbClr val="000000"/>
                </a:solidFill>
                <a:effectLst/>
                <a:latin typeface="Helvetica Neue"/>
                <a:sym typeface="Wingdings" panose="05000000000000000000" pitchFamily="2" charset="2"/>
              </a:rPr>
              <a:t> R</a:t>
            </a:r>
            <a:r>
              <a:rPr lang="en-US" sz="1400" b="0" i="0" dirty="0">
                <a:solidFill>
                  <a:srgbClr val="000000"/>
                </a:solidFill>
                <a:effectLst/>
                <a:latin typeface="Helvetica Neue"/>
              </a:rPr>
              <a:t>eservoir top subsea depth</a:t>
            </a:r>
          </a:p>
          <a:p>
            <a:pPr algn="l">
              <a:buFont typeface="+mj-lt"/>
              <a:buAutoNum type="arabicPeriod"/>
            </a:pPr>
            <a:r>
              <a:rPr lang="en-US" sz="1400" b="0" i="0" dirty="0">
                <a:solidFill>
                  <a:srgbClr val="000000"/>
                </a:solidFill>
                <a:effectLst/>
                <a:latin typeface="Helvetica Neue"/>
              </a:rPr>
              <a:t> Pressure </a:t>
            </a:r>
            <a:r>
              <a:rPr lang="en-US" sz="1400" b="0" i="0" dirty="0">
                <a:solidFill>
                  <a:srgbClr val="000000"/>
                </a:solidFill>
                <a:effectLst/>
                <a:latin typeface="Helvetica Neue"/>
                <a:sym typeface="Wingdings" panose="05000000000000000000" pitchFamily="2" charset="2"/>
              </a:rPr>
              <a:t></a:t>
            </a:r>
            <a:r>
              <a:rPr lang="en-US" sz="1400" b="0" i="0" dirty="0">
                <a:solidFill>
                  <a:srgbClr val="000000"/>
                </a:solidFill>
                <a:effectLst/>
                <a:latin typeface="Helvetica Neue"/>
              </a:rPr>
              <a:t> Reservoir top subsea depth</a:t>
            </a:r>
          </a:p>
          <a:p>
            <a:pPr algn="l"/>
            <a:endParaRPr lang="en-US" sz="1300" dirty="0">
              <a:solidFill>
                <a:schemeClr val="tx1">
                  <a:lumMod val="75000"/>
                  <a:lumOff val="25000"/>
                </a:schemeClr>
              </a:solidFill>
            </a:endParaRPr>
          </a:p>
          <a:p>
            <a:pPr algn="l"/>
            <a:r>
              <a:rPr lang="en-SG" sz="1300" dirty="0">
                <a:solidFill>
                  <a:schemeClr val="tx1">
                    <a:lumMod val="75000"/>
                    <a:lumOff val="25000"/>
                  </a:schemeClr>
                </a:solidFill>
              </a:rPr>
              <a:t>Eliminating the data from  “</a:t>
            </a:r>
            <a:r>
              <a:rPr lang="en-US" sz="1300" dirty="0">
                <a:solidFill>
                  <a:schemeClr val="tx1">
                    <a:lumMod val="75000"/>
                    <a:lumOff val="25000"/>
                  </a:schemeClr>
                </a:solidFill>
              </a:rPr>
              <a:t>Reservoir top subsea depth” and “</a:t>
            </a:r>
            <a:r>
              <a:rPr lang="en-US" sz="1300" dirty="0" err="1">
                <a:solidFill>
                  <a:schemeClr val="tx1">
                    <a:lumMod val="75000"/>
                    <a:lumOff val="25000"/>
                  </a:schemeClr>
                </a:solidFill>
              </a:rPr>
              <a:t>Pressure_Temp_Depth</a:t>
            </a:r>
            <a:r>
              <a:rPr lang="en-US" sz="1300" dirty="0">
                <a:solidFill>
                  <a:schemeClr val="tx1">
                    <a:lumMod val="75000"/>
                    <a:lumOff val="25000"/>
                  </a:schemeClr>
                </a:solidFill>
              </a:rPr>
              <a:t>” will allow for a more stable model.</a:t>
            </a:r>
            <a:endParaRPr lang="en-SG" sz="1300" dirty="0">
              <a:solidFill>
                <a:schemeClr val="tx1">
                  <a:lumMod val="75000"/>
                  <a:lumOff val="25000"/>
                </a:schemeClr>
              </a:solidFill>
            </a:endParaRPr>
          </a:p>
        </p:txBody>
      </p:sp>
      <p:sp>
        <p:nvSpPr>
          <p:cNvPr id="19" name="TextBox 18">
            <a:extLst>
              <a:ext uri="{FF2B5EF4-FFF2-40B4-BE49-F238E27FC236}">
                <a16:creationId xmlns:a16="http://schemas.microsoft.com/office/drawing/2014/main" id="{0ACFF05C-44A6-42D4-AEE2-CCA9B576E436}"/>
              </a:ext>
            </a:extLst>
          </p:cNvPr>
          <p:cNvSpPr txBox="1"/>
          <p:nvPr/>
        </p:nvSpPr>
        <p:spPr>
          <a:xfrm>
            <a:off x="981494" y="1630978"/>
            <a:ext cx="2831975" cy="252248"/>
          </a:xfrm>
          <a:prstGeom prst="rect">
            <a:avLst/>
          </a:prstGeom>
        </p:spPr>
        <p:txBody>
          <a:bodyPr wrap="none" rtlCol="0">
            <a:normAutofit fontScale="92500" lnSpcReduction="20000"/>
          </a:bodyPr>
          <a:lstStyle/>
          <a:p>
            <a:pPr algn="l"/>
            <a:r>
              <a:rPr lang="en-US" sz="1300" dirty="0">
                <a:solidFill>
                  <a:schemeClr val="tx1">
                    <a:lumMod val="75000"/>
                    <a:lumOff val="25000"/>
                  </a:schemeClr>
                </a:solidFill>
              </a:rPr>
              <a:t>Correlation Matrix – Pairwise Correlation</a:t>
            </a:r>
            <a:endParaRPr lang="en-SG" sz="1300" dirty="0" err="1">
              <a:solidFill>
                <a:schemeClr val="tx1">
                  <a:lumMod val="75000"/>
                  <a:lumOff val="25000"/>
                </a:schemeClr>
              </a:solidFill>
            </a:endParaRPr>
          </a:p>
        </p:txBody>
      </p:sp>
      <p:pic>
        <p:nvPicPr>
          <p:cNvPr id="3074" name="Picture 2">
            <a:extLst>
              <a:ext uri="{FF2B5EF4-FFF2-40B4-BE49-F238E27FC236}">
                <a16:creationId xmlns:a16="http://schemas.microsoft.com/office/drawing/2014/main" id="{F4F5CADB-8283-4FAF-8E3B-9175BCF063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5577" y="1630978"/>
            <a:ext cx="4108864" cy="1643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2130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25">
      <a:dk1>
        <a:sysClr val="windowText" lastClr="000000"/>
      </a:dk1>
      <a:lt1>
        <a:sysClr val="window" lastClr="FFFFFF"/>
      </a:lt1>
      <a:dk2>
        <a:srgbClr val="1B6967"/>
      </a:dk2>
      <a:lt2>
        <a:srgbClr val="00609F"/>
      </a:lt2>
      <a:accent1>
        <a:srgbClr val="552579"/>
      </a:accent1>
      <a:accent2>
        <a:srgbClr val="C1581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3"/>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bodyPr wrap="square" rtlCol="0">
        <a:normAutofit/>
      </a:bodyPr>
      <a:lstStyle>
        <a:defPPr algn="l">
          <a:defRPr sz="1300" dirty="0" err="1" smtClean="0">
            <a:solidFill>
              <a:schemeClr val="tx1">
                <a:lumMod val="75000"/>
                <a:lumOff val="25000"/>
              </a:schemeClr>
            </a:solidFill>
          </a:defRPr>
        </a:defPPr>
      </a:lstStyle>
    </a:txDef>
  </a:objectDefaults>
  <a:extraClrSchemeLst/>
  <a:extLst>
    <a:ext uri="{05A4C25C-085E-4340-85A3-A5531E510DB2}">
      <thm15:themeFamily xmlns:thm15="http://schemas.microsoft.com/office/thememl/2012/main" name="ERCE_Template" id="{872A1AAF-2575-40C8-B44C-FEA4AD797859}" vid="{360D7E77-C5E2-4382-93E7-B0BF8D609B2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64D5822FC51E449AE5267198F5615F6" ma:contentTypeVersion="4" ma:contentTypeDescription="Create a new document." ma:contentTypeScope="" ma:versionID="6c9adc1160d297b645289bbf8fa9476a">
  <xsd:schema xmlns:xsd="http://www.w3.org/2001/XMLSchema" xmlns:xs="http://www.w3.org/2001/XMLSchema" xmlns:p="http://schemas.microsoft.com/office/2006/metadata/properties" xmlns:ns2="3aa271df-463c-4e4b-a486-fcb91c6484ba" targetNamespace="http://schemas.microsoft.com/office/2006/metadata/properties" ma:root="true" ma:fieldsID="95b480b342bd3abe056a0bfecef1b596" ns2:_="">
    <xsd:import namespace="3aa271df-463c-4e4b-a486-fcb91c6484b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aa271df-463c-4e4b-a486-fcb91c6484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07BCA46-4097-4142-8AD8-C231848F00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aa271df-463c-4e4b-a486-fcb91c6484b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42ED89B-DCCE-413B-ACE6-1CEA48FFF8F2}">
  <ds:schemaRefs>
    <ds:schemaRef ds:uri="http://purl.org/dc/terms/"/>
    <ds:schemaRef ds:uri="3aa271df-463c-4e4b-a486-fcb91c6484ba"/>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4FEF7FD3-7B69-4266-B55D-8CBDFD7375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ML_4_RF</Template>
  <TotalTime>0</TotalTime>
  <Words>2343</Words>
  <Application>Microsoft Office PowerPoint</Application>
  <PresentationFormat>On-screen Show (4:3)</PresentationFormat>
  <Paragraphs>492</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Cambria Math</vt:lpstr>
      <vt:lpstr>charter</vt:lpstr>
      <vt:lpstr>Helvetica Neue</vt:lpstr>
      <vt:lpstr>Verdana</vt:lpstr>
      <vt:lpstr>Office Theme</vt:lpstr>
      <vt:lpstr>Prediction of Recovery Factor using Machine Learning Methods Dr. Munish Kumar and Kannapan Swaminathan</vt:lpstr>
      <vt:lpstr>Disclaimer</vt:lpstr>
      <vt:lpstr>Motivation</vt:lpstr>
      <vt:lpstr>Objectives </vt:lpstr>
      <vt:lpstr>Machine Learning Approach</vt:lpstr>
      <vt:lpstr>Data Collection &amp; Data Preparation </vt:lpstr>
      <vt:lpstr>Domain Knowledge to fill Missing Values</vt:lpstr>
      <vt:lpstr>Domain Knowledge (Con’t) </vt:lpstr>
      <vt:lpstr>(Multi)collinearity</vt:lpstr>
      <vt:lpstr>Final Data Inputs For ML Model</vt:lpstr>
      <vt:lpstr>Machine Learning Approach</vt:lpstr>
      <vt:lpstr>Running the ML algorithms</vt:lpstr>
      <vt:lpstr>Differences in Algorithms</vt:lpstr>
      <vt:lpstr>Blending</vt:lpstr>
      <vt:lpstr>Stacking</vt:lpstr>
      <vt:lpstr>Tuning – Varying Hyperparameter</vt:lpstr>
      <vt:lpstr>Final Solution – Gradient Boosting Regressor</vt:lpstr>
      <vt:lpstr>Machine Learning Approach</vt:lpstr>
      <vt:lpstr>Deployment – Testing on a Blind Data Set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Recovery Factor using Machine Learning Methods Dr. Munish Kumar and Kannapan Swaminathan</dc:title>
  <dc:creator>Munish Kumar</dc:creator>
  <cp:lastModifiedBy>Munish Kumar</cp:lastModifiedBy>
  <cp:revision>1</cp:revision>
  <dcterms:created xsi:type="dcterms:W3CDTF">2022-04-12T07:27:56Z</dcterms:created>
  <dcterms:modified xsi:type="dcterms:W3CDTF">2022-04-12T07:28:19Z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0x010100864D5822FC51E449AE5267198F5615F6</vt:lpwstr>
  </property>
</Properties>
</file>