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1539" autoAdjust="0"/>
  </p:normalViewPr>
  <p:slideViewPr>
    <p:cSldViewPr snapToGrid="0" snapToObjects="1">
      <p:cViewPr varScale="1">
        <p:scale>
          <a:sx n="141" d="100"/>
          <a:sy n="141" d="100"/>
        </p:scale>
        <p:origin x="756" y="120"/>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3/3/2022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r>
              <a:rPr lang="en-US" dirty="0"/>
              <a:t/>
            </a:r>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504698773"/>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xmlns=""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6">
            <a:extLst>
              <a:ext uri="{FF2B5EF4-FFF2-40B4-BE49-F238E27FC236}">
                <a16:creationId xmlns:a16="http://schemas.microsoft.com/office/drawing/2014/main" id="{11FD0AC8-487B-4078-9DE2-6375A4BD5FA5}"/>
              </a:ext>
            </a:extLst>
          </p:cNvPr>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12" name="Rounded Rectangle 7">
            <a:extLst>
              <a:ext uri="{FF2B5EF4-FFF2-40B4-BE49-F238E27FC236}">
                <a16:creationId xmlns:a16="http://schemas.microsoft.com/office/drawing/2014/main" id="{9C775C8F-51D7-4363-B722-4A0ABB2B6B31}"/>
              </a:ext>
            </a:extLst>
          </p:cNvPr>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13" name="Rounded Rectangle 8">
            <a:extLst>
              <a:ext uri="{FF2B5EF4-FFF2-40B4-BE49-F238E27FC236}">
                <a16:creationId xmlns:a16="http://schemas.microsoft.com/office/drawing/2014/main" id="{7644F6D3-0B28-43D7-81F4-A39C57BB8E60}"/>
              </a:ext>
            </a:extLst>
          </p:cNvPr>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Tree>
    <p:extLst>
      <p:ext uri="{BB962C8B-B14F-4D97-AF65-F5344CB8AC3E}">
        <p14:creationId xmlns:p14="http://schemas.microsoft.com/office/powerpoint/2010/main" val="1266877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
        <p:nvSpPr>
          <p:cNvPr id="7" name="TextBox 6">
            <a:extLst>
              <a:ext uri="{FF2B5EF4-FFF2-40B4-BE49-F238E27FC236}">
                <a16:creationId xmlns:a16="http://schemas.microsoft.com/office/drawing/2014/main" id="{40EE3015-8FC4-45E6-9EEC-B8E087FF0BEC}"/>
              </a:ext>
            </a:extLst>
          </p:cNvPr>
          <p:cNvSpPr txBox="1"/>
          <p:nvPr/>
        </p:nvSpPr>
        <p:spPr>
          <a:xfrm>
            <a:off x="1386509" y="2571750"/>
            <a:ext cx="2523064"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Box = Middle two quartiles of data's distribution (P25 to P75)</a:t>
            </a:r>
            <a:endParaRPr lang="en-SG" dirty="0"/>
          </a:p>
        </p:txBody>
      </p:sp>
      <p:sp>
        <p:nvSpPr>
          <p:cNvPr id="10" name="Right Brace 9">
            <a:extLst>
              <a:ext uri="{FF2B5EF4-FFF2-40B4-BE49-F238E27FC236}">
                <a16:creationId xmlns:a16="http://schemas.microsoft.com/office/drawing/2014/main" id="{5757351F-BCAC-4B3F-8633-13B32F2E6C60}"/>
              </a:ext>
            </a:extLst>
          </p:cNvPr>
          <p:cNvSpPr/>
          <p:nvPr/>
        </p:nvSpPr>
        <p:spPr>
          <a:xfrm rot="10800000">
            <a:off x="4881600" y="2534457"/>
            <a:ext cx="136800" cy="41287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440B5A8D-5EB8-46EF-B199-D2B5CBB381D9}"/>
              </a:ext>
            </a:extLst>
          </p:cNvPr>
          <p:cNvCxnSpPr>
            <a:cxnSpLocks/>
            <a:stCxn id="10" idx="1"/>
            <a:endCxn id="7" idx="3"/>
          </p:cNvCxnSpPr>
          <p:nvPr/>
        </p:nvCxnSpPr>
        <p:spPr>
          <a:xfrm flipH="1">
            <a:off x="3909573" y="2740892"/>
            <a:ext cx="972027" cy="37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37BE8A7-342A-423A-9862-09166DC9C9D4}"/>
              </a:ext>
            </a:extLst>
          </p:cNvPr>
          <p:cNvCxnSpPr>
            <a:cxnSpLocks/>
            <a:endCxn id="16" idx="3"/>
          </p:cNvCxnSpPr>
          <p:nvPr/>
        </p:nvCxnSpPr>
        <p:spPr>
          <a:xfrm flipH="1">
            <a:off x="4210942" y="1990368"/>
            <a:ext cx="1448260" cy="112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4C3A81-3E29-4A5D-BF06-76FDDA3A2956}"/>
              </a:ext>
            </a:extLst>
          </p:cNvPr>
          <p:cNvSpPr txBox="1"/>
          <p:nvPr/>
        </p:nvSpPr>
        <p:spPr>
          <a:xfrm>
            <a:off x="1231200" y="1896440"/>
            <a:ext cx="2979742"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Whiskers = 1.5*interquartile range (IQR)</a:t>
            </a:r>
          </a:p>
          <a:p>
            <a:r>
              <a:rPr lang="en-US"/>
              <a:t>IQR = 1.5*(P75-P25)</a:t>
            </a:r>
            <a:endParaRPr lang="en-SG" dirty="0"/>
          </a:p>
        </p:txBody>
      </p:sp>
      <p:cxnSp>
        <p:nvCxnSpPr>
          <p:cNvPr id="18" name="Straight Arrow Connector 17">
            <a:extLst>
              <a:ext uri="{FF2B5EF4-FFF2-40B4-BE49-F238E27FC236}">
                <a16:creationId xmlns:a16="http://schemas.microsoft.com/office/drawing/2014/main" id="{6F6519E7-FB7F-414C-8A49-16AA89D5F762}"/>
              </a:ext>
            </a:extLst>
          </p:cNvPr>
          <p:cNvCxnSpPr>
            <a:cxnSpLocks/>
            <a:endCxn id="25" idx="3"/>
          </p:cNvCxnSpPr>
          <p:nvPr/>
        </p:nvCxnSpPr>
        <p:spPr>
          <a:xfrm flipH="1">
            <a:off x="3564212" y="3261601"/>
            <a:ext cx="1605388" cy="191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0676996-2D2E-46D3-917B-2DFD36E8222E}"/>
              </a:ext>
            </a:extLst>
          </p:cNvPr>
          <p:cNvSpPr txBox="1"/>
          <p:nvPr/>
        </p:nvSpPr>
        <p:spPr>
          <a:xfrm>
            <a:off x="1504800" y="3349392"/>
            <a:ext cx="2059412"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Extreme points = Min/Max</a:t>
            </a:r>
            <a:endParaRPr lang="en-SG" dirty="0"/>
          </a:p>
        </p:txBody>
      </p:sp>
      <p:sp>
        <p:nvSpPr>
          <p:cNvPr id="28" name="TextBox 27">
            <a:extLst>
              <a:ext uri="{FF2B5EF4-FFF2-40B4-BE49-F238E27FC236}">
                <a16:creationId xmlns:a16="http://schemas.microsoft.com/office/drawing/2014/main" id="{9295F7D9-B93A-4B53-805F-B90330ED7E03}"/>
              </a:ext>
            </a:extLst>
          </p:cNvPr>
          <p:cNvSpPr txBox="1"/>
          <p:nvPr/>
        </p:nvSpPr>
        <p:spPr>
          <a:xfrm>
            <a:off x="6704574" y="3134470"/>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Lower Quartile (P25)</a:t>
            </a:r>
            <a:endParaRPr lang="en-SG" dirty="0"/>
          </a:p>
        </p:txBody>
      </p:sp>
      <p:sp>
        <p:nvSpPr>
          <p:cNvPr id="29" name="TextBox 28">
            <a:extLst>
              <a:ext uri="{FF2B5EF4-FFF2-40B4-BE49-F238E27FC236}">
                <a16:creationId xmlns:a16="http://schemas.microsoft.com/office/drawing/2014/main" id="{B05B9358-A26F-47A6-A64D-B55CFF60FE95}"/>
              </a:ext>
            </a:extLst>
          </p:cNvPr>
          <p:cNvSpPr txBox="1"/>
          <p:nvPr/>
        </p:nvSpPr>
        <p:spPr>
          <a:xfrm>
            <a:off x="6704574" y="2236304"/>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Upper Quartile (P75)</a:t>
            </a:r>
            <a:endParaRPr lang="en-SG" dirty="0"/>
          </a:p>
        </p:txBody>
      </p:sp>
      <p:cxnSp>
        <p:nvCxnSpPr>
          <p:cNvPr id="30" name="Straight Arrow Connector 29">
            <a:extLst>
              <a:ext uri="{FF2B5EF4-FFF2-40B4-BE49-F238E27FC236}">
                <a16:creationId xmlns:a16="http://schemas.microsoft.com/office/drawing/2014/main" id="{DD97E6C8-A473-469A-A641-4F7756737D47}"/>
              </a:ext>
            </a:extLst>
          </p:cNvPr>
          <p:cNvCxnSpPr>
            <a:cxnSpLocks/>
            <a:endCxn id="28" idx="1"/>
          </p:cNvCxnSpPr>
          <p:nvPr/>
        </p:nvCxnSpPr>
        <p:spPr>
          <a:xfrm>
            <a:off x="6249755" y="2990807"/>
            <a:ext cx="454819" cy="247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82FA147-C69A-4B9C-A048-41D3C5A92652}"/>
              </a:ext>
            </a:extLst>
          </p:cNvPr>
          <p:cNvCxnSpPr>
            <a:cxnSpLocks/>
            <a:endCxn id="29" idx="1"/>
          </p:cNvCxnSpPr>
          <p:nvPr/>
        </p:nvCxnSpPr>
        <p:spPr>
          <a:xfrm flipV="1">
            <a:off x="6148800" y="2340407"/>
            <a:ext cx="555774" cy="322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DE51BA02-2623-4520-A7F1-8C71F04A11E7}"/>
              </a:ext>
            </a:extLst>
          </p:cNvPr>
          <p:cNvSpPr txBox="1"/>
          <p:nvPr/>
        </p:nvSpPr>
        <p:spPr>
          <a:xfrm>
            <a:off x="6721227" y="2727798"/>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Median (P50)</a:t>
            </a:r>
            <a:endParaRPr lang="en-SG" dirty="0"/>
          </a:p>
        </p:txBody>
      </p:sp>
      <p:cxnSp>
        <p:nvCxnSpPr>
          <p:cNvPr id="39" name="Straight Arrow Connector 38">
            <a:extLst>
              <a:ext uri="{FF2B5EF4-FFF2-40B4-BE49-F238E27FC236}">
                <a16:creationId xmlns:a16="http://schemas.microsoft.com/office/drawing/2014/main" id="{D9B0629E-C403-4E37-B56C-DA204C268288}"/>
              </a:ext>
            </a:extLst>
          </p:cNvPr>
          <p:cNvCxnSpPr>
            <a:cxnSpLocks/>
            <a:endCxn id="38" idx="1"/>
          </p:cNvCxnSpPr>
          <p:nvPr/>
        </p:nvCxnSpPr>
        <p:spPr>
          <a:xfrm flipV="1">
            <a:off x="6266408" y="2831901"/>
            <a:ext cx="454819" cy="25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161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370153"/>
          </a:xfrm>
          <a:prstGeom prst="rect">
            <a:avLst/>
          </a:prstGeom>
          <a:noFill/>
        </p:spPr>
        <p:txBody>
          <a:bodyPr wrap="square" rtlCol="0">
            <a:spAutoFit/>
          </a:bodyPr>
          <a:lstStyle/>
          <a:p>
            <a:r>
              <a:rPr lang="en-SG" sz="1600" dirty="0">
                <a:latin typeface="Roboto Light"/>
              </a:rPr>
              <a:t>Work with your </a:t>
            </a:r>
            <a:r>
              <a:rPr lang="en-SG" sz="1600" dirty="0" smtClean="0">
                <a:latin typeface="Roboto Light"/>
              </a:rPr>
              <a:t>team-mates </a:t>
            </a:r>
            <a:r>
              <a:rPr lang="en-SG" sz="1600" dirty="0">
                <a:latin typeface="Roboto Light"/>
              </a:rPr>
              <a:t>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Use filter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a:t>
            </a:r>
            <a:r>
              <a:rPr lang="en-SG" sz="1600" dirty="0" smtClean="0">
                <a:latin typeface="Roboto Light"/>
              </a:rPr>
              <a:t>10 </a:t>
            </a:r>
            <a:r>
              <a:rPr lang="en-SG" sz="1600" dirty="0" err="1">
                <a:latin typeface="Roboto Light"/>
              </a:rPr>
              <a:t>mins</a:t>
            </a:r>
            <a:r>
              <a:rPr lang="en-SG" sz="1600" dirty="0">
                <a:latin typeface="Roboto Light"/>
              </a:rPr>
              <a:t> </a:t>
            </a:r>
            <a:r>
              <a:rPr lang="en-SG" sz="1600" dirty="0" smtClean="0">
                <a:latin typeface="Roboto Light"/>
              </a:rPr>
              <a:t>per chart doing </a:t>
            </a:r>
            <a:r>
              <a:rPr lang="en-SG" sz="1600" dirty="0">
                <a:latin typeface="Roboto Light"/>
              </a:rPr>
              <a:t>this; there are 6 charts </a:t>
            </a:r>
            <a:r>
              <a:rPr lang="en-SG" sz="1600" dirty="0" smtClean="0">
                <a:latin typeface="Roboto Light"/>
              </a:rPr>
              <a:t>above. At the end of each 10 min block, I </a:t>
            </a:r>
            <a:r>
              <a:rPr lang="en-SG" sz="1600" dirty="0">
                <a:latin typeface="Roboto Light"/>
              </a:rPr>
              <a:t>will pick </a:t>
            </a:r>
            <a:r>
              <a:rPr lang="en-SG" sz="1600" dirty="0" smtClean="0">
                <a:latin typeface="Roboto Light"/>
              </a:rPr>
              <a:t>1 </a:t>
            </a:r>
            <a:r>
              <a:rPr lang="en-SG" sz="1600" dirty="0">
                <a:latin typeface="Roboto Light"/>
              </a:rPr>
              <a:t>random </a:t>
            </a:r>
            <a:r>
              <a:rPr lang="en-SG" sz="1600" dirty="0" smtClean="0">
                <a:latin typeface="Roboto Light"/>
              </a:rPr>
              <a:t>team </a:t>
            </a:r>
            <a:r>
              <a:rPr lang="en-SG" sz="1600" dirty="0">
                <a:latin typeface="Roboto Light"/>
              </a:rPr>
              <a:t>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1331BC4B-0876-4F7B-A3A8-45DD4562E926}"/>
              </a:ext>
            </a:extLst>
          </p:cNvPr>
          <p:cNvSpPr txBox="1"/>
          <p:nvPr/>
        </p:nvSpPr>
        <p:spPr>
          <a:xfrm>
            <a:off x="7110630" y="897942"/>
            <a:ext cx="1773157" cy="7583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just">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Recall: We last discussed categorical and time-series data</a:t>
            </a:r>
            <a:endParaRPr lang="en-SG" dirty="0"/>
          </a:p>
        </p:txBody>
      </p:sp>
    </p:spTree>
    <p:extLst>
      <p:ext uri="{BB962C8B-B14F-4D97-AF65-F5344CB8AC3E}">
        <p14:creationId xmlns:p14="http://schemas.microsoft.com/office/powerpoint/2010/main" val="284064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3556</TotalTime>
  <Words>3373</Words>
  <Application>Microsoft Office PowerPoint</Application>
  <PresentationFormat>On-screen Show (16:9)</PresentationFormat>
  <Paragraphs>352</Paragraphs>
  <Slides>38</Slides>
  <Notes>16</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38</vt:i4>
      </vt:variant>
    </vt:vector>
  </HeadingPairs>
  <TitlesOfParts>
    <vt:vector size="54" baseType="lpstr">
      <vt:lpstr>Arial</vt:lpstr>
      <vt:lpstr>Calibri</vt:lpstr>
      <vt:lpstr>等线</vt:lpstr>
      <vt:lpstr>Lucida Sans</vt:lpstr>
      <vt:lpstr>Lucida Sans</vt:lpstr>
      <vt:lpstr>Microsoft Himalaya</vt:lpstr>
      <vt:lpstr>Montserrat Medium</vt:lpstr>
      <vt:lpstr>Roboto</vt:lpstr>
      <vt:lpstr>Roboto Light</vt:lpstr>
      <vt:lpstr>Roboto Medium</vt:lpstr>
      <vt:lpstr>System Font Regular</vt:lpstr>
      <vt:lpstr>Wingdings</vt:lpstr>
      <vt:lpstr>ヒラギノ角ゴ Pro W3</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DELL</cp:lastModifiedBy>
  <cp:revision>288</cp:revision>
  <dcterms:created xsi:type="dcterms:W3CDTF">2010-04-12T23:12:02Z</dcterms:created>
  <dcterms:modified xsi:type="dcterms:W3CDTF">2022-03-03T14:14:46Z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