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 id="2147493511" r:id="rId7"/>
  </p:sldMasterIdLst>
  <p:notesMasterIdLst>
    <p:notesMasterId r:id="rId46"/>
  </p:notesMasterIdLst>
  <p:handoutMasterIdLst>
    <p:handoutMasterId r:id="rId47"/>
  </p:handoutMasterIdLst>
  <p:sldIdLst>
    <p:sldId id="396" r:id="rId8"/>
    <p:sldId id="397" r:id="rId9"/>
    <p:sldId id="257" r:id="rId10"/>
    <p:sldId id="268" r:id="rId11"/>
    <p:sldId id="335" r:id="rId12"/>
    <p:sldId id="336" r:id="rId13"/>
    <p:sldId id="398" r:id="rId14"/>
    <p:sldId id="399" r:id="rId15"/>
    <p:sldId id="400" r:id="rId16"/>
    <p:sldId id="401" r:id="rId17"/>
    <p:sldId id="343" r:id="rId18"/>
    <p:sldId id="348" r:id="rId19"/>
    <p:sldId id="344" r:id="rId20"/>
    <p:sldId id="345" r:id="rId21"/>
    <p:sldId id="346" r:id="rId22"/>
    <p:sldId id="347" r:id="rId23"/>
    <p:sldId id="317" r:id="rId24"/>
    <p:sldId id="322" r:id="rId25"/>
    <p:sldId id="337" r:id="rId26"/>
    <p:sldId id="338" r:id="rId27"/>
    <p:sldId id="339" r:id="rId28"/>
    <p:sldId id="349" r:id="rId29"/>
    <p:sldId id="340" r:id="rId30"/>
    <p:sldId id="341" r:id="rId31"/>
    <p:sldId id="342" r:id="rId32"/>
    <p:sldId id="350" r:id="rId33"/>
    <p:sldId id="372" r:id="rId34"/>
    <p:sldId id="362" r:id="rId35"/>
    <p:sldId id="402" r:id="rId36"/>
    <p:sldId id="360" r:id="rId37"/>
    <p:sldId id="369" r:id="rId38"/>
    <p:sldId id="370" r:id="rId39"/>
    <p:sldId id="361" r:id="rId40"/>
    <p:sldId id="371" r:id="rId41"/>
    <p:sldId id="366" r:id="rId42"/>
    <p:sldId id="373" r:id="rId43"/>
    <p:sldId id="267" r:id="rId44"/>
    <p:sldId id="331"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5" autoAdjust="0"/>
    <p:restoredTop sz="87372" autoAdjust="0"/>
  </p:normalViewPr>
  <p:slideViewPr>
    <p:cSldViewPr snapToGrid="0" snapToObjects="1">
      <p:cViewPr varScale="1">
        <p:scale>
          <a:sx n="127" d="100"/>
          <a:sy n="127" d="100"/>
        </p:scale>
        <p:origin x="906" y="108"/>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239A8-6EA6-4F60-84E2-3E72A49FD6BD}" type="doc">
      <dgm:prSet loTypeId="urn:microsoft.com/office/officeart/2005/8/layout/hChevron3" loCatId="process" qsTypeId="urn:microsoft.com/office/officeart/2005/8/quickstyle/simple1" qsCatId="simple" csTypeId="urn:microsoft.com/office/officeart/2005/8/colors/accent1_2" csCatId="accent1" phldr="1"/>
      <dgm:spPr/>
    </dgm:pt>
    <dgm:pt modelId="{80583498-2A46-4886-AD3A-15853A1059BC}">
      <dgm:prSet phldrT="[Text]"/>
      <dgm:spPr/>
      <dgm:t>
        <a:bodyPr/>
        <a:lstStyle/>
        <a:p>
          <a:r>
            <a:rPr lang="en-US" dirty="0"/>
            <a:t>Frequency Distribution Tables </a:t>
          </a:r>
          <a:endParaRPr lang="en-SG" dirty="0"/>
        </a:p>
      </dgm:t>
    </dgm:pt>
    <dgm:pt modelId="{3488EB32-F71D-4965-93D3-0A4013A54B37}" type="parTrans" cxnId="{21DC83A0-1A32-4421-B625-1A5D12EC075A}">
      <dgm:prSet/>
      <dgm:spPr/>
      <dgm:t>
        <a:bodyPr/>
        <a:lstStyle/>
        <a:p>
          <a:endParaRPr lang="en-SG"/>
        </a:p>
      </dgm:t>
    </dgm:pt>
    <dgm:pt modelId="{EB2D46C8-007B-4A1B-852D-33A1D7EFBC02}" type="sibTrans" cxnId="{21DC83A0-1A32-4421-B625-1A5D12EC075A}">
      <dgm:prSet/>
      <dgm:spPr/>
      <dgm:t>
        <a:bodyPr/>
        <a:lstStyle/>
        <a:p>
          <a:endParaRPr lang="en-SG"/>
        </a:p>
      </dgm:t>
    </dgm:pt>
    <dgm:pt modelId="{495C7E08-9B85-49F2-914D-A2294C88DDC3}">
      <dgm:prSet phldrT="[Text]"/>
      <dgm:spPr/>
      <dgm:t>
        <a:bodyPr/>
        <a:lstStyle/>
        <a:p>
          <a:r>
            <a:rPr lang="en-US" dirty="0"/>
            <a:t>Bar Chart/ Stacked Bar Chart</a:t>
          </a:r>
          <a:endParaRPr lang="en-SG" dirty="0"/>
        </a:p>
      </dgm:t>
    </dgm:pt>
    <dgm:pt modelId="{738F0E77-BD89-4570-BAA4-8F2336F905EC}" type="parTrans" cxnId="{70877A9F-B5E2-43B6-BBA0-525AB233A3F0}">
      <dgm:prSet/>
      <dgm:spPr/>
      <dgm:t>
        <a:bodyPr/>
        <a:lstStyle/>
        <a:p>
          <a:endParaRPr lang="en-SG"/>
        </a:p>
      </dgm:t>
    </dgm:pt>
    <dgm:pt modelId="{B2BA8425-597E-4654-A400-C7DF22E78964}" type="sibTrans" cxnId="{70877A9F-B5E2-43B6-BBA0-525AB233A3F0}">
      <dgm:prSet/>
      <dgm:spPr/>
      <dgm:t>
        <a:bodyPr/>
        <a:lstStyle/>
        <a:p>
          <a:endParaRPr lang="en-SG"/>
        </a:p>
      </dgm:t>
    </dgm:pt>
    <dgm:pt modelId="{ECA45ECA-4064-458C-B060-54AAED31EDDF}">
      <dgm:prSet phldrT="[Text]"/>
      <dgm:spPr/>
      <dgm:t>
        <a:bodyPr/>
        <a:lstStyle/>
        <a:p>
          <a:r>
            <a:rPr lang="en-US" dirty="0"/>
            <a:t>Pie Charts</a:t>
          </a:r>
          <a:endParaRPr lang="en-SG" dirty="0"/>
        </a:p>
      </dgm:t>
    </dgm:pt>
    <dgm:pt modelId="{6A5348B4-EC90-45BC-852D-3BD652813D8C}" type="parTrans" cxnId="{5DA05212-45C8-4C01-8A34-D67C6C299629}">
      <dgm:prSet/>
      <dgm:spPr/>
      <dgm:t>
        <a:bodyPr/>
        <a:lstStyle/>
        <a:p>
          <a:endParaRPr lang="en-SG"/>
        </a:p>
      </dgm:t>
    </dgm:pt>
    <dgm:pt modelId="{5C610C94-E7E3-438A-9066-E11437EE6024}" type="sibTrans" cxnId="{5DA05212-45C8-4C01-8A34-D67C6C299629}">
      <dgm:prSet/>
      <dgm:spPr/>
      <dgm:t>
        <a:bodyPr/>
        <a:lstStyle/>
        <a:p>
          <a:endParaRPr lang="en-SG"/>
        </a:p>
      </dgm:t>
    </dgm:pt>
    <dgm:pt modelId="{6B6044DD-AC37-45E7-988B-48ACB09BEC0F}">
      <dgm:prSet phldrT="[Text]"/>
      <dgm:spPr/>
      <dgm:t>
        <a:bodyPr/>
        <a:lstStyle/>
        <a:p>
          <a:r>
            <a:rPr lang="en-US" dirty="0"/>
            <a:t>Pareto Diagrams</a:t>
          </a:r>
          <a:endParaRPr lang="en-SG" dirty="0"/>
        </a:p>
      </dgm:t>
    </dgm:pt>
    <dgm:pt modelId="{589668C7-B73A-4131-B90A-4AE61E6FA148}" type="parTrans" cxnId="{F5262982-653A-476B-9D36-8B70AC03DD85}">
      <dgm:prSet/>
      <dgm:spPr/>
      <dgm:t>
        <a:bodyPr/>
        <a:lstStyle/>
        <a:p>
          <a:endParaRPr lang="en-SG"/>
        </a:p>
      </dgm:t>
    </dgm:pt>
    <dgm:pt modelId="{FD1512B2-5DCA-4C1D-B920-69EF8D1F3680}" type="sibTrans" cxnId="{F5262982-653A-476B-9D36-8B70AC03DD85}">
      <dgm:prSet/>
      <dgm:spPr/>
      <dgm:t>
        <a:bodyPr/>
        <a:lstStyle/>
        <a:p>
          <a:endParaRPr lang="en-SG"/>
        </a:p>
      </dgm:t>
    </dgm:pt>
    <dgm:pt modelId="{B1A5F695-ACB2-4028-9411-1B17A80DCE2C}" type="pres">
      <dgm:prSet presAssocID="{DD1239A8-6EA6-4F60-84E2-3E72A49FD6BD}" presName="Name0" presStyleCnt="0">
        <dgm:presLayoutVars>
          <dgm:dir/>
          <dgm:resizeHandles val="exact"/>
        </dgm:presLayoutVars>
      </dgm:prSet>
      <dgm:spPr/>
    </dgm:pt>
    <dgm:pt modelId="{5330FDB0-9864-4A2B-A541-618DAD584875}" type="pres">
      <dgm:prSet presAssocID="{80583498-2A46-4886-AD3A-15853A1059BC}" presName="parTxOnly" presStyleLbl="node1" presStyleIdx="0" presStyleCnt="4">
        <dgm:presLayoutVars>
          <dgm:bulletEnabled val="1"/>
        </dgm:presLayoutVars>
      </dgm:prSet>
      <dgm:spPr/>
    </dgm:pt>
    <dgm:pt modelId="{23B7E1C5-6C87-47A6-93AF-D65AE9EF90A4}" type="pres">
      <dgm:prSet presAssocID="{EB2D46C8-007B-4A1B-852D-33A1D7EFBC02}" presName="parSpace" presStyleCnt="0"/>
      <dgm:spPr/>
    </dgm:pt>
    <dgm:pt modelId="{B74AA7DD-EA21-4B32-97FE-608BE8CF4E9A}" type="pres">
      <dgm:prSet presAssocID="{495C7E08-9B85-49F2-914D-A2294C88DDC3}" presName="parTxOnly" presStyleLbl="node1" presStyleIdx="1" presStyleCnt="4">
        <dgm:presLayoutVars>
          <dgm:bulletEnabled val="1"/>
        </dgm:presLayoutVars>
      </dgm:prSet>
      <dgm:spPr/>
    </dgm:pt>
    <dgm:pt modelId="{2192952A-3E90-44A4-B193-834FBDC9CD14}" type="pres">
      <dgm:prSet presAssocID="{B2BA8425-597E-4654-A400-C7DF22E78964}" presName="parSpace" presStyleCnt="0"/>
      <dgm:spPr/>
    </dgm:pt>
    <dgm:pt modelId="{60ABA9A8-BAE8-498B-943B-F45A94C3C6D3}" type="pres">
      <dgm:prSet presAssocID="{ECA45ECA-4064-458C-B060-54AAED31EDDF}" presName="parTxOnly" presStyleLbl="node1" presStyleIdx="2" presStyleCnt="4">
        <dgm:presLayoutVars>
          <dgm:bulletEnabled val="1"/>
        </dgm:presLayoutVars>
      </dgm:prSet>
      <dgm:spPr/>
    </dgm:pt>
    <dgm:pt modelId="{E4BF4218-FD7F-4244-BBEA-4878ACC00C7F}" type="pres">
      <dgm:prSet presAssocID="{5C610C94-E7E3-438A-9066-E11437EE6024}" presName="parSpace" presStyleCnt="0"/>
      <dgm:spPr/>
    </dgm:pt>
    <dgm:pt modelId="{51C0A01B-66A0-4A5B-AF88-D6BB987030EA}" type="pres">
      <dgm:prSet presAssocID="{6B6044DD-AC37-45E7-988B-48ACB09BEC0F}" presName="parTxOnly" presStyleLbl="node1" presStyleIdx="3" presStyleCnt="4">
        <dgm:presLayoutVars>
          <dgm:bulletEnabled val="1"/>
        </dgm:presLayoutVars>
      </dgm:prSet>
      <dgm:spPr/>
    </dgm:pt>
  </dgm:ptLst>
  <dgm:cxnLst>
    <dgm:cxn modelId="{837D720F-F456-4967-BB64-33E3F6979288}" type="presOf" srcId="{6B6044DD-AC37-45E7-988B-48ACB09BEC0F}" destId="{51C0A01B-66A0-4A5B-AF88-D6BB987030EA}" srcOrd="0" destOrd="0" presId="urn:microsoft.com/office/officeart/2005/8/layout/hChevron3"/>
    <dgm:cxn modelId="{5DA05212-45C8-4C01-8A34-D67C6C299629}" srcId="{DD1239A8-6EA6-4F60-84E2-3E72A49FD6BD}" destId="{ECA45ECA-4064-458C-B060-54AAED31EDDF}" srcOrd="2" destOrd="0" parTransId="{6A5348B4-EC90-45BC-852D-3BD652813D8C}" sibTransId="{5C610C94-E7E3-438A-9066-E11437EE6024}"/>
    <dgm:cxn modelId="{DD058024-0B09-45C5-B560-2038A8B30BCF}" type="presOf" srcId="{495C7E08-9B85-49F2-914D-A2294C88DDC3}" destId="{B74AA7DD-EA21-4B32-97FE-608BE8CF4E9A}" srcOrd="0" destOrd="0" presId="urn:microsoft.com/office/officeart/2005/8/layout/hChevron3"/>
    <dgm:cxn modelId="{F5262982-653A-476B-9D36-8B70AC03DD85}" srcId="{DD1239A8-6EA6-4F60-84E2-3E72A49FD6BD}" destId="{6B6044DD-AC37-45E7-988B-48ACB09BEC0F}" srcOrd="3" destOrd="0" parTransId="{589668C7-B73A-4131-B90A-4AE61E6FA148}" sibTransId="{FD1512B2-5DCA-4C1D-B920-69EF8D1F3680}"/>
    <dgm:cxn modelId="{70877A9F-B5E2-43B6-BBA0-525AB233A3F0}" srcId="{DD1239A8-6EA6-4F60-84E2-3E72A49FD6BD}" destId="{495C7E08-9B85-49F2-914D-A2294C88DDC3}" srcOrd="1" destOrd="0" parTransId="{738F0E77-BD89-4570-BAA4-8F2336F905EC}" sibTransId="{B2BA8425-597E-4654-A400-C7DF22E78964}"/>
    <dgm:cxn modelId="{21DC83A0-1A32-4421-B625-1A5D12EC075A}" srcId="{DD1239A8-6EA6-4F60-84E2-3E72A49FD6BD}" destId="{80583498-2A46-4886-AD3A-15853A1059BC}" srcOrd="0" destOrd="0" parTransId="{3488EB32-F71D-4965-93D3-0A4013A54B37}" sibTransId="{EB2D46C8-007B-4A1B-852D-33A1D7EFBC02}"/>
    <dgm:cxn modelId="{3D3C29BF-4D90-4A77-858B-98BC0EE164A6}" type="presOf" srcId="{80583498-2A46-4886-AD3A-15853A1059BC}" destId="{5330FDB0-9864-4A2B-A541-618DAD584875}" srcOrd="0" destOrd="0" presId="urn:microsoft.com/office/officeart/2005/8/layout/hChevron3"/>
    <dgm:cxn modelId="{C48CBFC1-9E60-42DB-8C1E-4D3EBE24C055}" type="presOf" srcId="{ECA45ECA-4064-458C-B060-54AAED31EDDF}" destId="{60ABA9A8-BAE8-498B-943B-F45A94C3C6D3}" srcOrd="0" destOrd="0" presId="urn:microsoft.com/office/officeart/2005/8/layout/hChevron3"/>
    <dgm:cxn modelId="{C73B58C3-6D40-46E7-8AED-502F2F9C519B}" type="presOf" srcId="{DD1239A8-6EA6-4F60-84E2-3E72A49FD6BD}" destId="{B1A5F695-ACB2-4028-9411-1B17A80DCE2C}" srcOrd="0" destOrd="0" presId="urn:microsoft.com/office/officeart/2005/8/layout/hChevron3"/>
    <dgm:cxn modelId="{5DCF9FB9-CE9F-43FB-A8BB-4475A73DD977}" type="presParOf" srcId="{B1A5F695-ACB2-4028-9411-1B17A80DCE2C}" destId="{5330FDB0-9864-4A2B-A541-618DAD584875}" srcOrd="0" destOrd="0" presId="urn:microsoft.com/office/officeart/2005/8/layout/hChevron3"/>
    <dgm:cxn modelId="{07152BD6-BEED-4DF6-B90A-C1607AB33B2F}" type="presParOf" srcId="{B1A5F695-ACB2-4028-9411-1B17A80DCE2C}" destId="{23B7E1C5-6C87-47A6-93AF-D65AE9EF90A4}" srcOrd="1" destOrd="0" presId="urn:microsoft.com/office/officeart/2005/8/layout/hChevron3"/>
    <dgm:cxn modelId="{CB340AC0-8152-4AF7-AF1F-B0466A3BE743}" type="presParOf" srcId="{B1A5F695-ACB2-4028-9411-1B17A80DCE2C}" destId="{B74AA7DD-EA21-4B32-97FE-608BE8CF4E9A}" srcOrd="2" destOrd="0" presId="urn:microsoft.com/office/officeart/2005/8/layout/hChevron3"/>
    <dgm:cxn modelId="{1718E6BB-10DE-4817-B2FF-C47FA13913E3}" type="presParOf" srcId="{B1A5F695-ACB2-4028-9411-1B17A80DCE2C}" destId="{2192952A-3E90-44A4-B193-834FBDC9CD14}" srcOrd="3" destOrd="0" presId="urn:microsoft.com/office/officeart/2005/8/layout/hChevron3"/>
    <dgm:cxn modelId="{ADF1FEF4-AEB0-4890-AB37-0B3F3DBED656}" type="presParOf" srcId="{B1A5F695-ACB2-4028-9411-1B17A80DCE2C}" destId="{60ABA9A8-BAE8-498B-943B-F45A94C3C6D3}" srcOrd="4" destOrd="0" presId="urn:microsoft.com/office/officeart/2005/8/layout/hChevron3"/>
    <dgm:cxn modelId="{6C9E95C2-B384-43A4-A80B-E436EAB5B653}" type="presParOf" srcId="{B1A5F695-ACB2-4028-9411-1B17A80DCE2C}" destId="{E4BF4218-FD7F-4244-BBEA-4878ACC00C7F}" srcOrd="5" destOrd="0" presId="urn:microsoft.com/office/officeart/2005/8/layout/hChevron3"/>
    <dgm:cxn modelId="{C9E864B6-B5DC-4F3C-8255-B4C2E83554B3}" type="presParOf" srcId="{B1A5F695-ACB2-4028-9411-1B17A80DCE2C}" destId="{51C0A01B-66A0-4A5B-AF88-D6BB987030EA}"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0FDB0-9864-4A2B-A541-618DAD584875}">
      <dsp:nvSpPr>
        <dsp:cNvPr id="0" name=""/>
        <dsp:cNvSpPr/>
      </dsp:nvSpPr>
      <dsp:spPr>
        <a:xfrm>
          <a:off x="2508" y="126156"/>
          <a:ext cx="2517046" cy="100681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Frequency Distribution Tables </a:t>
          </a:r>
          <a:endParaRPr lang="en-SG" sz="2200" kern="1200" dirty="0"/>
        </a:p>
      </dsp:txBody>
      <dsp:txXfrm>
        <a:off x="2508" y="126156"/>
        <a:ext cx="2265342" cy="1006818"/>
      </dsp:txXfrm>
    </dsp:sp>
    <dsp:sp modelId="{B74AA7DD-EA21-4B32-97FE-608BE8CF4E9A}">
      <dsp:nvSpPr>
        <dsp:cNvPr id="0" name=""/>
        <dsp:cNvSpPr/>
      </dsp:nvSpPr>
      <dsp:spPr>
        <a:xfrm>
          <a:off x="2016145"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Bar Chart/ Stacked Bar Chart</a:t>
          </a:r>
          <a:endParaRPr lang="en-SG" sz="2200" kern="1200" dirty="0"/>
        </a:p>
      </dsp:txBody>
      <dsp:txXfrm>
        <a:off x="2519554" y="126156"/>
        <a:ext cx="1510228" cy="1006818"/>
      </dsp:txXfrm>
    </dsp:sp>
    <dsp:sp modelId="{60ABA9A8-BAE8-498B-943B-F45A94C3C6D3}">
      <dsp:nvSpPr>
        <dsp:cNvPr id="0" name=""/>
        <dsp:cNvSpPr/>
      </dsp:nvSpPr>
      <dsp:spPr>
        <a:xfrm>
          <a:off x="4029782"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Pie Charts</a:t>
          </a:r>
          <a:endParaRPr lang="en-SG" sz="2200" kern="1200" dirty="0"/>
        </a:p>
      </dsp:txBody>
      <dsp:txXfrm>
        <a:off x="4533191" y="126156"/>
        <a:ext cx="1510228" cy="1006818"/>
      </dsp:txXfrm>
    </dsp:sp>
    <dsp:sp modelId="{51C0A01B-66A0-4A5B-AF88-D6BB987030EA}">
      <dsp:nvSpPr>
        <dsp:cNvPr id="0" name=""/>
        <dsp:cNvSpPr/>
      </dsp:nvSpPr>
      <dsp:spPr>
        <a:xfrm>
          <a:off x="6043419"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Pareto Diagrams</a:t>
          </a:r>
          <a:endParaRPr lang="en-SG" sz="2200" kern="1200" dirty="0"/>
        </a:p>
      </dsp:txBody>
      <dsp:txXfrm>
        <a:off x="6546828" y="126156"/>
        <a:ext cx="1510228" cy="100681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implypsychology.org/variables.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Temperature"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Chart" TargetMode="External"/><Relationship Id="rId5" Type="http://schemas.openxmlformats.org/officeDocument/2006/relationships/hyperlink" Target="https://en.wikipedia.org/wiki/Small_multiple" TargetMode="External"/><Relationship Id="rId4" Type="http://schemas.openxmlformats.org/officeDocument/2006/relationships/hyperlink" Target="https://en.wikipedia.org/wiki/Stock_mark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5</a:t>
            </a:fld>
            <a:endParaRPr lang="en-US"/>
          </a:p>
        </p:txBody>
      </p:sp>
    </p:spTree>
    <p:extLst>
      <p:ext uri="{BB962C8B-B14F-4D97-AF65-F5344CB8AC3E}">
        <p14:creationId xmlns:p14="http://schemas.microsoft.com/office/powerpoint/2010/main" val="1691851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27</a:t>
            </a:fld>
            <a:endParaRPr lang="en-US"/>
          </a:p>
        </p:txBody>
      </p:sp>
    </p:spTree>
    <p:extLst>
      <p:ext uri="{BB962C8B-B14F-4D97-AF65-F5344CB8AC3E}">
        <p14:creationId xmlns:p14="http://schemas.microsoft.com/office/powerpoint/2010/main" val="262614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189270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41359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2512675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4. Bar</a:t>
            </a:r>
            <a:r>
              <a:rPr lang="en-SG" baseline="0" dirty="0"/>
              <a:t> Chart with reference line– Set Sum(Profit) to be column and State to be Rows. Sort the profit ascending. Create a reference at 30,000 </a:t>
            </a:r>
            <a:r>
              <a:rPr lang="en-SG" b="1" baseline="0" dirty="0"/>
              <a:t>(Right Click at Axis)</a:t>
            </a:r>
            <a:r>
              <a:rPr lang="en-SG" baseline="0" dirty="0"/>
              <a:t> and change the colour to red. Explain the reference line. Show the students that the row and col can be swapped.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Stacked Bar Chart – Set Year of Order Date  to be column and Sum(Profit)  to be Rows, set product category to be the colour of the stack. Explain that Tableau will usually plot the highest order of date which is year and drill down to show quarters and months.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28167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 Line</a:t>
            </a:r>
            <a:r>
              <a:rPr lang="en-SG" baseline="0" dirty="0"/>
              <a:t> Chart with trend line – Set Year of Order Date  to be column and Sum(Profit)  to be Rows. Create the trend line and explain the trend line. Explain the chart briefly. </a:t>
            </a:r>
            <a:r>
              <a:rPr lang="en-SG" b="1" baseline="0" dirty="0"/>
              <a:t>(Right Click on Trend Line)</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7. Line Chart with 2 Y-axis - Set Year of Order Date  to be column and Sum(Profit) and sum(Sales) to be Rows. Put Measures name as colour. Explain the chart briefly. Right click the sales-axis, select dual axis.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T distribution</a:t>
            </a:r>
            <a:r>
              <a:rPr lang="en-US" sz="1200" b="0" i="0" kern="1200" dirty="0">
                <a:solidFill>
                  <a:schemeClr val="tx1"/>
                </a:solidFill>
                <a:effectLst/>
                <a:latin typeface="+mn-lt"/>
                <a:ea typeface="+mn-ea"/>
                <a:cs typeface="+mn-cs"/>
              </a:rPr>
              <a:t>, also known as the Student's </a:t>
            </a:r>
            <a:r>
              <a:rPr lang="en-US" sz="1200" b="1" i="0" kern="1200" dirty="0">
                <a:solidFill>
                  <a:schemeClr val="tx1"/>
                </a:solidFill>
                <a:effectLst/>
                <a:latin typeface="+mn-lt"/>
                <a:ea typeface="+mn-ea"/>
                <a:cs typeface="+mn-cs"/>
              </a:rPr>
              <a:t>t</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distribution</a:t>
            </a:r>
            <a:r>
              <a:rPr lang="en-US" sz="1200" b="0" i="0" kern="1200" dirty="0">
                <a:solidFill>
                  <a:schemeClr val="tx1"/>
                </a:solidFill>
                <a:effectLst/>
                <a:latin typeface="+mn-lt"/>
                <a:ea typeface="+mn-ea"/>
                <a:cs typeface="+mn-cs"/>
              </a:rPr>
              <a:t>, is a type of probability </a:t>
            </a:r>
            <a:r>
              <a:rPr lang="en-US" sz="1200" b="1" i="0" kern="1200" dirty="0">
                <a:solidFill>
                  <a:schemeClr val="tx1"/>
                </a:solidFill>
                <a:effectLst/>
                <a:latin typeface="+mn-lt"/>
                <a:ea typeface="+mn-ea"/>
                <a:cs typeface="+mn-cs"/>
              </a:rPr>
              <a:t>distribution</a:t>
            </a:r>
            <a:r>
              <a:rPr lang="en-US" sz="1200" b="0" i="0" kern="1200" dirty="0">
                <a:solidFill>
                  <a:schemeClr val="tx1"/>
                </a:solidFill>
                <a:effectLst/>
                <a:latin typeface="+mn-lt"/>
                <a:ea typeface="+mn-ea"/>
                <a:cs typeface="+mn-cs"/>
              </a:rPr>
              <a:t> that is similar to the normal </a:t>
            </a:r>
            <a:r>
              <a:rPr lang="en-US" sz="1200" b="1" i="0" kern="1200" dirty="0">
                <a:solidFill>
                  <a:schemeClr val="tx1"/>
                </a:solidFill>
                <a:effectLst/>
                <a:latin typeface="+mn-lt"/>
                <a:ea typeface="+mn-ea"/>
                <a:cs typeface="+mn-cs"/>
              </a:rPr>
              <a:t>distribution</a:t>
            </a:r>
            <a:r>
              <a:rPr lang="en-US" sz="1200" b="0" i="0" kern="1200" dirty="0">
                <a:solidFill>
                  <a:schemeClr val="tx1"/>
                </a:solidFill>
                <a:effectLst/>
                <a:latin typeface="+mn-lt"/>
                <a:ea typeface="+mn-ea"/>
                <a:cs typeface="+mn-cs"/>
              </a:rPr>
              <a:t> with its bell shape but has heavier tails. </a:t>
            </a:r>
            <a:r>
              <a:rPr lang="en-US" sz="1200" b="1" i="0" kern="1200" dirty="0">
                <a:solidFill>
                  <a:schemeClr val="tx1"/>
                </a:solidFill>
                <a:effectLst/>
                <a:latin typeface="+mn-lt"/>
                <a:ea typeface="+mn-ea"/>
                <a:cs typeface="+mn-cs"/>
              </a:rPr>
              <a:t>T distributions</a:t>
            </a:r>
            <a:r>
              <a:rPr lang="en-US" sz="1200" b="0" i="0" kern="1200" dirty="0">
                <a:solidFill>
                  <a:schemeClr val="tx1"/>
                </a:solidFill>
                <a:effectLst/>
                <a:latin typeface="+mn-lt"/>
                <a:ea typeface="+mn-ea"/>
                <a:cs typeface="+mn-cs"/>
              </a:rPr>
              <a:t> have a greater chance for extreme values than normal </a:t>
            </a:r>
            <a:r>
              <a:rPr lang="en-US" sz="1200" b="1" i="0" kern="1200" dirty="0">
                <a:solidFill>
                  <a:schemeClr val="tx1"/>
                </a:solidFill>
                <a:effectLst/>
                <a:latin typeface="+mn-lt"/>
                <a:ea typeface="+mn-ea"/>
                <a:cs typeface="+mn-cs"/>
              </a:rPr>
              <a:t>distributions</a:t>
            </a:r>
            <a:r>
              <a:rPr lang="en-US" sz="1200" b="0" i="0" kern="1200" dirty="0">
                <a:solidFill>
                  <a:schemeClr val="tx1"/>
                </a:solidFill>
                <a:effectLst/>
                <a:latin typeface="+mn-lt"/>
                <a:ea typeface="+mn-ea"/>
                <a:cs typeface="+mn-cs"/>
              </a:rPr>
              <a:t>, hence the fatter 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null hypothesis states that there is no relationship between the </a:t>
            </a:r>
            <a:r>
              <a:rPr lang="en-US" sz="1200" b="0" i="0" u="none" strike="noStrike" kern="1200" dirty="0">
                <a:solidFill>
                  <a:schemeClr val="tx1"/>
                </a:solidFill>
                <a:effectLst/>
                <a:latin typeface="+mn-lt"/>
                <a:ea typeface="+mn-ea"/>
                <a:cs typeface="+mn-cs"/>
                <a:hlinkClick r:id="rId3"/>
              </a:rPr>
              <a:t>two variables being studied</a:t>
            </a:r>
            <a:r>
              <a:rPr lang="en-US" sz="1200" b="0" i="0" kern="1200" dirty="0">
                <a:solidFill>
                  <a:schemeClr val="tx1"/>
                </a:solidFill>
                <a:effectLst/>
                <a:latin typeface="+mn-lt"/>
                <a:ea typeface="+mn-ea"/>
                <a:cs typeface="+mn-cs"/>
              </a:rPr>
              <a:t> (one variable does not affect the other). It states the results are due to chance and are not significant in terms of supporting the idea being investigated. Thus, the null hypothesis assumes that whatever you are trying to prove did not happen.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level of statistical significance is often expressed as a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 between 0 and 1. The smaller the p-value, the stronger the evidence that you should reject the null hypothesis.</a:t>
            </a: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 less than 0.05 (typically ≤ 0.05) is statistically significant. It indicates strong evidence against the null hypothesis, as there is less than a 5% probability the null is correct (and the results are random). Therefore, we reject the null hypothesis, and accept the alternative hypothesis.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However, this does not mean that there is a 95% probability that the research hypothesis is true. The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 is conditional upon the null hypothesis being true is unrelated to the truth or falsity of the research hypothesis.</a:t>
            </a: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p</a:t>
            </a:r>
            <a:r>
              <a:rPr lang="en-US" sz="1200" b="0" i="0" kern="1200" dirty="0">
                <a:solidFill>
                  <a:schemeClr val="tx1"/>
                </a:solidFill>
                <a:effectLst/>
                <a:latin typeface="+mn-lt"/>
                <a:ea typeface="+mn-ea"/>
                <a:cs typeface="+mn-cs"/>
              </a:rPr>
              <a:t>-value higher than 0.05 (&gt; 0.05) is not statistically significant and indicates strong evidence for the null hypothesis. This means we retain the null hypothesis and reject the alternative hypothesis. You should note that you cannot accept the null hypothesis, we can only reject the null or fail to reject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statistically significant result cannot prove that a research hypothesis is correct (as this implies 100% certainty).</a:t>
            </a:r>
          </a:p>
          <a:p>
            <a:r>
              <a:rPr lang="en-US" sz="1200" b="0" i="0" kern="1200" dirty="0">
                <a:solidFill>
                  <a:schemeClr val="tx1"/>
                </a:solidFill>
                <a:effectLst/>
                <a:latin typeface="+mn-lt"/>
                <a:ea typeface="+mn-ea"/>
                <a:cs typeface="+mn-cs"/>
              </a:rPr>
              <a:t>Instead, we may state our results “provide support for” or “give evidence for” our research hypothesis (as there is still a slight probability that the results occurred by chance and the null hypothesis was correct – e.g. less than 5%).</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baseline="0"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2705036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8. Area Chart </a:t>
            </a:r>
            <a:r>
              <a:rPr lang="en-SG" baseline="0" dirty="0"/>
              <a:t>– Set Year of Order Date  and customer segment to be column and product category and Sum(Profit) to be Rows.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9. Bullet Chart – Bullet chart is usually created to compare actual with target. For this dataset, we will compare profit with sales. Set sum(profit) to be column and product category to be rows. Set sum(sales) as detail. Explain to the students that the reference lines can be swapped and edit. Explain the chart briefly. </a:t>
            </a:r>
            <a:r>
              <a:rPr lang="en-SG" b="1" baseline="0" dirty="0"/>
              <a:t>Bring in Sales and Profit, then click on Bullet chart], then bring in Category</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67035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Gantt Chart –</a:t>
            </a:r>
            <a:r>
              <a:rPr lang="en-SG" baseline="0" dirty="0"/>
              <a:t> Uncheck Aggregate measures and explain why this need to be done. Create a calculated field, Time to Ship which is ship date – order date. Set Day of Order Date  to be column and product category and region to be Rows.  Set colour to be region and size to Time to Ship.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11. Heat Map - Set region to be column and product category and customer segment to be Rows. Set colour to be sum(sales) and size to sum(Profit).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2774225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11</a:t>
            </a:fld>
            <a:endParaRPr lang="en-US"/>
          </a:p>
        </p:txBody>
      </p:sp>
    </p:spTree>
    <p:extLst>
      <p:ext uri="{BB962C8B-B14F-4D97-AF65-F5344CB8AC3E}">
        <p14:creationId xmlns:p14="http://schemas.microsoft.com/office/powerpoint/2010/main" val="76679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277694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Step chart</a:t>
            </a:r>
            <a:r>
              <a:rPr lang="en-US" sz="1200" b="0" i="0" kern="1200" dirty="0">
                <a:solidFill>
                  <a:schemeClr val="tx1"/>
                </a:solidFill>
                <a:effectLst/>
                <a:latin typeface="+mn-lt"/>
                <a:ea typeface="+mn-ea"/>
                <a:cs typeface="+mn-cs"/>
              </a:rPr>
              <a:t> is a Line </a:t>
            </a:r>
            <a:r>
              <a:rPr lang="en-US" sz="1200" b="1" i="0" kern="1200" dirty="0">
                <a:solidFill>
                  <a:schemeClr val="tx1"/>
                </a:solidFill>
                <a:effectLst/>
                <a:latin typeface="+mn-lt"/>
                <a:ea typeface="+mn-ea"/>
                <a:cs typeface="+mn-cs"/>
              </a:rPr>
              <a:t>chart</a:t>
            </a:r>
            <a:r>
              <a:rPr lang="en-US" sz="1200" b="0" i="0" kern="1200" dirty="0">
                <a:solidFill>
                  <a:schemeClr val="tx1"/>
                </a:solidFill>
                <a:effectLst/>
                <a:latin typeface="+mn-lt"/>
                <a:ea typeface="+mn-ea"/>
                <a:cs typeface="+mn-cs"/>
              </a:rPr>
              <a:t> that does not use the shortest distance to connect two data points. Instead, it uses vertical and horizontal lines to connect the data points in a series forming a </a:t>
            </a:r>
            <a:r>
              <a:rPr lang="en-US" sz="1200" b="1" i="0"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-like progression. The vertical parts of a </a:t>
            </a:r>
            <a:r>
              <a:rPr lang="en-US" sz="1200" b="1" i="0" kern="1200" dirty="0">
                <a:solidFill>
                  <a:schemeClr val="tx1"/>
                </a:solidFill>
                <a:effectLst/>
                <a:latin typeface="+mn-lt"/>
                <a:ea typeface="+mn-ea"/>
                <a:cs typeface="+mn-cs"/>
              </a:rPr>
              <a:t>Step chart</a:t>
            </a:r>
            <a:r>
              <a:rPr lang="en-US" sz="1200" b="0" i="0" kern="1200" dirty="0">
                <a:solidFill>
                  <a:schemeClr val="tx1"/>
                </a:solidFill>
                <a:effectLst/>
                <a:latin typeface="+mn-lt"/>
                <a:ea typeface="+mn-ea"/>
                <a:cs typeface="+mn-cs"/>
              </a:rPr>
              <a:t> denote changes in the data and their magnitude. </a:t>
            </a:r>
            <a:r>
              <a:rPr lang="en-US" sz="1200" b="0" i="0" kern="1200">
                <a:solidFill>
                  <a:schemeClr val="tx1"/>
                </a:solidFill>
                <a:effectLst/>
                <a:latin typeface="+mn-lt"/>
                <a:ea typeface="+mn-ea"/>
                <a:cs typeface="+mn-cs"/>
              </a:rPr>
              <a:t>The horizontal parts of a Step chart denote the constancy of the data.</a:t>
            </a:r>
            <a:endParaRPr lang="en-SG"/>
          </a:p>
        </p:txBody>
      </p:sp>
      <p:sp>
        <p:nvSpPr>
          <p:cNvPr id="4" name="Slide Number Placeholder 3"/>
          <p:cNvSpPr>
            <a:spLocks noGrp="1"/>
          </p:cNvSpPr>
          <p:nvPr>
            <p:ph type="sldNum" sz="quarter" idx="10"/>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347955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err="1">
                <a:solidFill>
                  <a:schemeClr val="tx1"/>
                </a:solidFill>
                <a:effectLst/>
                <a:latin typeface="+mn-lt"/>
                <a:ea typeface="+mn-ea"/>
                <a:cs typeface="+mn-cs"/>
              </a:rPr>
              <a:t>sparkline</a:t>
            </a:r>
            <a:r>
              <a:rPr lang="en-US" sz="1200" b="0" i="0" kern="1200" dirty="0">
                <a:solidFill>
                  <a:schemeClr val="tx1"/>
                </a:solidFill>
                <a:effectLst/>
                <a:latin typeface="+mn-lt"/>
                <a:ea typeface="+mn-ea"/>
                <a:cs typeface="+mn-cs"/>
              </a:rPr>
              <a:t> is a very small line chart, typically drawn without axes or coordinates. It presents the general shape of the variation (typically over time) in some measurement, such as </a:t>
            </a:r>
            <a:r>
              <a:rPr lang="en-US" sz="1200" b="0" i="0" u="none" strike="noStrike" kern="1200" dirty="0">
                <a:solidFill>
                  <a:schemeClr val="tx1"/>
                </a:solidFill>
                <a:effectLst/>
                <a:latin typeface="+mn-lt"/>
                <a:ea typeface="+mn-ea"/>
                <a:cs typeface="+mn-cs"/>
                <a:hlinkClick r:id="rId3" tooltip="Temperature"/>
              </a:rPr>
              <a:t>temperature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Stock market"/>
              </a:rPr>
              <a:t>stock market</a:t>
            </a:r>
            <a:r>
              <a:rPr lang="en-US" sz="1200" b="0" i="0" kern="1200" dirty="0">
                <a:solidFill>
                  <a:schemeClr val="tx1"/>
                </a:solidFill>
                <a:effectLst/>
                <a:latin typeface="+mn-lt"/>
                <a:ea typeface="+mn-ea"/>
                <a:cs typeface="+mn-cs"/>
              </a:rPr>
              <a:t> price, in a simple and highly condensed way.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small enough to be embedded in text, or several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may be grouped together as elements of a </a:t>
            </a:r>
            <a:r>
              <a:rPr lang="en-US" sz="1200" b="0" i="0" u="none" strike="noStrike" kern="1200" dirty="0">
                <a:solidFill>
                  <a:schemeClr val="tx1"/>
                </a:solidFill>
                <a:effectLst/>
                <a:latin typeface="+mn-lt"/>
                <a:ea typeface="+mn-ea"/>
                <a:cs typeface="+mn-cs"/>
                <a:hlinkClick r:id="rId5" tooltip="Small multiple"/>
              </a:rPr>
              <a:t>small multiple</a:t>
            </a:r>
            <a:r>
              <a:rPr lang="en-US" sz="1200" b="0" i="0" kern="1200" dirty="0">
                <a:solidFill>
                  <a:schemeClr val="tx1"/>
                </a:solidFill>
                <a:effectLst/>
                <a:latin typeface="+mn-lt"/>
                <a:ea typeface="+mn-ea"/>
                <a:cs typeface="+mn-cs"/>
              </a:rPr>
              <a:t>. Whereas the typical </a:t>
            </a:r>
            <a:r>
              <a:rPr lang="en-US" sz="1200" b="0" i="0" u="none" strike="noStrike" kern="1200" dirty="0">
                <a:solidFill>
                  <a:schemeClr val="tx1"/>
                </a:solidFill>
                <a:effectLst/>
                <a:latin typeface="+mn-lt"/>
                <a:ea typeface="+mn-ea"/>
                <a:cs typeface="+mn-cs"/>
                <a:hlinkClick r:id="rId6" tooltip="Chart"/>
              </a:rPr>
              <a:t>chart</a:t>
            </a:r>
            <a:r>
              <a:rPr lang="en-US" sz="1200" b="0" i="0" kern="1200" dirty="0">
                <a:solidFill>
                  <a:schemeClr val="tx1"/>
                </a:solidFill>
                <a:effectLst/>
                <a:latin typeface="+mn-lt"/>
                <a:ea typeface="+mn-ea"/>
                <a:cs typeface="+mn-cs"/>
              </a:rPr>
              <a:t> is designed to show as much data as possible, and is set off from the flow of text,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intended to be succinct, memorable, and located where they are discussed.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Remember,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not quite like regular charts or graphs in that they are meant to provide quick trends at a glance. They don’t usually contain typical context, such as the axis values.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320508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Gantt charts to show the duration of events or activities.</a:t>
            </a:r>
          </a:p>
          <a:p>
            <a:r>
              <a:rPr lang="en-US" sz="1200" b="0" i="0" kern="1200" dirty="0">
                <a:solidFill>
                  <a:schemeClr val="tx1"/>
                </a:solidFill>
                <a:effectLst/>
                <a:latin typeface="+mn-lt"/>
                <a:ea typeface="+mn-ea"/>
                <a:cs typeface="+mn-cs"/>
              </a:rPr>
              <a:t>In a Gantt chart, each separate mark (usually a bar) shows a duration. For example, you might use a Gantt chart to display average delivery time for a range of products.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Gantt Chart is commonly being used in project planning.  Activity or event start time is </a:t>
            </a:r>
            <a:r>
              <a:rPr lang="en-US" sz="1200" kern="1200" dirty="0" err="1">
                <a:solidFill>
                  <a:schemeClr val="tx1"/>
                </a:solidFill>
                <a:effectLst/>
                <a:latin typeface="Arial" pitchFamily="34" charset="0"/>
                <a:ea typeface="+mn-ea"/>
                <a:cs typeface="Arial" pitchFamily="34" charset="0"/>
              </a:rPr>
              <a:t>visualised</a:t>
            </a:r>
            <a:r>
              <a:rPr lang="en-US" sz="1200" kern="1200" dirty="0">
                <a:solidFill>
                  <a:schemeClr val="tx1"/>
                </a:solidFill>
                <a:effectLst/>
                <a:latin typeface="Arial" pitchFamily="34" charset="0"/>
                <a:ea typeface="+mn-ea"/>
                <a:cs typeface="Arial" pitchFamily="34" charset="0"/>
              </a:rPr>
              <a:t> by the bar’s </a:t>
            </a:r>
            <a:r>
              <a:rPr lang="en-US" sz="1200" kern="1200" dirty="0" err="1">
                <a:solidFill>
                  <a:schemeClr val="tx1"/>
                </a:solidFill>
                <a:effectLst/>
                <a:latin typeface="Arial" pitchFamily="34" charset="0"/>
                <a:ea typeface="+mn-ea"/>
                <a:cs typeface="Arial" pitchFamily="34" charset="0"/>
              </a:rPr>
              <a:t>horisontal</a:t>
            </a:r>
            <a:r>
              <a:rPr lang="en-US" sz="1200" kern="1200" dirty="0">
                <a:solidFill>
                  <a:schemeClr val="tx1"/>
                </a:solidFill>
                <a:effectLst/>
                <a:latin typeface="Arial" pitchFamily="34" charset="0"/>
                <a:ea typeface="+mn-ea"/>
                <a:cs typeface="Arial" pitchFamily="34" charset="0"/>
              </a:rPr>
              <a:t> position, and the duration of each activity or event is </a:t>
            </a:r>
            <a:r>
              <a:rPr lang="en-US" sz="1200" kern="1200" dirty="0" err="1">
                <a:solidFill>
                  <a:schemeClr val="tx1"/>
                </a:solidFill>
                <a:effectLst/>
                <a:latin typeface="Arial" pitchFamily="34" charset="0"/>
                <a:ea typeface="+mn-ea"/>
                <a:cs typeface="Arial" pitchFamily="34" charset="0"/>
              </a:rPr>
              <a:t>visualised</a:t>
            </a:r>
            <a:r>
              <a:rPr lang="en-US" sz="1200" kern="1200" dirty="0">
                <a:solidFill>
                  <a:schemeClr val="tx1"/>
                </a:solidFill>
                <a:effectLst/>
                <a:latin typeface="Arial" pitchFamily="34" charset="0"/>
                <a:ea typeface="+mn-ea"/>
                <a:cs typeface="Arial" pitchFamily="34" charset="0"/>
              </a:rPr>
              <a:t> by the individual bar length.  Thus, this chart will be useful to </a:t>
            </a:r>
            <a:r>
              <a:rPr lang="en-US" sz="1200" kern="1200" dirty="0" err="1">
                <a:solidFill>
                  <a:schemeClr val="tx1"/>
                </a:solidFill>
                <a:effectLst/>
                <a:latin typeface="Arial" pitchFamily="34" charset="0"/>
                <a:ea typeface="+mn-ea"/>
                <a:cs typeface="Arial" pitchFamily="34" charset="0"/>
              </a:rPr>
              <a:t>visualise</a:t>
            </a:r>
            <a:r>
              <a:rPr lang="en-US" sz="1200" kern="1200" dirty="0">
                <a:solidFill>
                  <a:schemeClr val="tx1"/>
                </a:solidFill>
                <a:effectLst/>
                <a:latin typeface="Arial" pitchFamily="34" charset="0"/>
                <a:ea typeface="+mn-ea"/>
                <a:cs typeface="Arial" pitchFamily="34" charset="0"/>
              </a:rPr>
              <a:t> the timing and duration of activities or events.</a:t>
            </a:r>
            <a:endParaRPr lang="en-SG" sz="1200" kern="1200" dirty="0">
              <a:solidFill>
                <a:schemeClr val="tx1"/>
              </a:solidFill>
              <a:effectLst/>
              <a:latin typeface="Arial" pitchFamily="34" charset="0"/>
              <a:ea typeface="+mn-ea"/>
              <a:cs typeface="Arial" pitchFamily="34" charset="0"/>
            </a:endParaRPr>
          </a:p>
          <a:p>
            <a:endParaRPr lang="en-US"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181831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 Trend Line can help us see patterns that can provide predictive value, by drawing a line that best fits the values in the visualisation.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When we try to </a:t>
            </a:r>
            <a:r>
              <a:rPr lang="en-US" sz="1200" kern="1200" dirty="0" err="1">
                <a:solidFill>
                  <a:schemeClr val="tx1"/>
                </a:solidFill>
                <a:effectLst/>
                <a:latin typeface="Arial" pitchFamily="34" charset="0"/>
                <a:ea typeface="+mn-ea"/>
                <a:cs typeface="Arial" pitchFamily="34" charset="0"/>
              </a:rPr>
              <a:t>visualise</a:t>
            </a:r>
            <a:r>
              <a:rPr lang="en-US" sz="1200" kern="1200" dirty="0">
                <a:solidFill>
                  <a:schemeClr val="tx1"/>
                </a:solidFill>
                <a:effectLst/>
                <a:latin typeface="Arial" pitchFamily="34" charset="0"/>
                <a:ea typeface="+mn-ea"/>
                <a:cs typeface="Arial" pitchFamily="34" charset="0"/>
              </a:rPr>
              <a:t> granular data, sometimes it results in random looking Data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The Trend Line can help us see patterns that can provide predictive value, by drawing a line that best fits the values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a:t>
            </a:r>
          </a:p>
          <a:p>
            <a:endParaRPr lang="en-SG" dirty="0"/>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412562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 Reference Line can help us compare the actual data presented in the visualisation against targets, create statistical analyses of the deviation contained in the visualisation, or create the range of values based on fixed or calculated numbers.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Reference Line can help us compare the actual data presented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against targets, create statistical analyses of the deviation contained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or create the range of values based on fixed or calculated numbers.  By looking at the Reference Line, we will be able to identify outliers that may require our attention or additional analysis.</a:t>
            </a: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57932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1195504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954316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04453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444271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2905324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84638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240573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27856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89193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5873146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565504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628039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09708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303264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556134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86594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4912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45706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56897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5599276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2945830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3498823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75721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040858"/>
            <a:ext cx="7543800" cy="3429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41480"/>
            <a:ext cx="7543800" cy="4572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789552"/>
            <a:ext cx="7543800" cy="2286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6521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theme" Target="../theme/theme4.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46650"/>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15977704"/>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75010"/>
            <a:ext cx="9215438" cy="810816"/>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0" y="4882753"/>
            <a:ext cx="7740650"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4922044"/>
            <a:ext cx="7812088"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8" y="4978004"/>
            <a:ext cx="7991476"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3">
            <a:extLst>
              <a:ext uri="{28A0092B-C50C-407E-A947-70E740481C1C}">
                <a14:useLocalDpi xmlns:a14="http://schemas.microsoft.com/office/drawing/2010/main" val="0"/>
              </a:ext>
            </a:extLst>
          </a:blip>
          <a:srcRect l="15913" t="17105" r="15765" b="18240"/>
          <a:stretch>
            <a:fillRect/>
          </a:stretch>
        </p:blipFill>
        <p:spPr bwMode="auto">
          <a:xfrm>
            <a:off x="7883526" y="4730354"/>
            <a:ext cx="919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792372"/>
      </p:ext>
    </p:extLst>
  </p:cSld>
  <p:clrMap bg1="lt1" tx1="dk1" bg2="lt2" tx2="dk2" accent1="accent1" accent2="accent2" accent3="accent3" accent4="accent4" accent5="accent5" accent6="accent6" hlink="hlink" folHlink="folHlink"/>
  <p:sldLayoutIdLst>
    <p:sldLayoutId id="2147493512"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help.tableau.com/current/pro/desktop/en-us/buildexamples_bar.ht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s://kb.tableau.com/articles/howto/creation-of-a-grouped-bar-chart"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help.tableau.com/current/pro/desktop/en-us/buildexamples_pie.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elp.tableau.com/current/pro/desktop/en-us/qs_area_charts.htm"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help.tableau.com/current/pro/desktop/en-us/buildexamples_highlight.htm"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help.tableau.com/current/pro/desktop/en-us/buildexamples_treemap.htm"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help.tableau.com/current/pro/desktop/en-us/buildexamples_line.htm"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kb.tableau.com/articles/howto/creating-sparkline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gantt.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trendlines_add.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reference_lines.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dashflows.com/ww2/wp-content/uploads/2014/11/CTT-Wireless.p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8.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9.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10.xml"/><Relationship Id="rId5" Type="http://schemas.openxmlformats.org/officeDocument/2006/relationships/image" Target="../media/image36.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727759950"/>
              </p:ext>
            </p:extLst>
          </p:nvPr>
        </p:nvGraphicFramePr>
        <p:xfrm>
          <a:off x="1223628" y="1121269"/>
          <a:ext cx="6683956" cy="33147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a:t>05</a:t>
                      </a:r>
                      <a:r>
                        <a:rPr lang="en-US" sz="1200" baseline="30000"/>
                        <a:t>th</a:t>
                      </a:r>
                      <a:r>
                        <a:rPr lang="en-US" sz="1200"/>
                        <a:t> </a:t>
                      </a:r>
                      <a:r>
                        <a:rPr lang="en-US" sz="1200" dirty="0"/>
                        <a:t>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vMerge="1">
                  <a:txBody>
                    <a:bodyPr/>
                    <a:lstStyle/>
                    <a:p>
                      <a:pPr algn="ctr"/>
                      <a:endParaRPr lang="en-SG" sz="1600" dirty="0"/>
                    </a:p>
                  </a:txBody>
                  <a:tcPr/>
                </a:tc>
                <a:tc>
                  <a:txBody>
                    <a:bodyPr/>
                    <a:lstStyle/>
                    <a:p>
                      <a:pPr marL="0" algn="ctr" defTabSz="342900" rtl="0" eaLnBrk="1" latinLnBrk="0" hangingPunct="1"/>
                      <a:r>
                        <a:rPr lang="en-US" sz="1200" kern="1200" dirty="0">
                          <a:solidFill>
                            <a:srgbClr val="FF0000"/>
                          </a:solidFill>
                          <a:latin typeface="+mn-lt"/>
                          <a:ea typeface="+mn-ea"/>
                          <a:cs typeface="+mn-cs"/>
                        </a:rPr>
                        <a:t>-</a:t>
                      </a:r>
                      <a:endParaRPr lang="en-SG" sz="12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7BE-E08E-4B5C-90E5-46E18178EFF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Visualisation of Categorical Data</a:t>
            </a:r>
            <a:endParaRPr lang="en-SG" dirty="0"/>
          </a:p>
        </p:txBody>
      </p:sp>
      <p:pic>
        <p:nvPicPr>
          <p:cNvPr id="5" name="Picture 4">
            <a:extLst>
              <a:ext uri="{FF2B5EF4-FFF2-40B4-BE49-F238E27FC236}">
                <a16:creationId xmlns:a16="http://schemas.microsoft.com/office/drawing/2014/main" id="{1DA0F86E-6E1D-4CC7-A906-652C813E7806}"/>
              </a:ext>
            </a:extLst>
          </p:cNvPr>
          <p:cNvPicPr>
            <a:picLocks noChangeAspect="1"/>
          </p:cNvPicPr>
          <p:nvPr/>
        </p:nvPicPr>
        <p:blipFill>
          <a:blip r:embed="rId2"/>
          <a:stretch>
            <a:fillRect/>
          </a:stretch>
        </p:blipFill>
        <p:spPr>
          <a:xfrm>
            <a:off x="0" y="1415471"/>
            <a:ext cx="9144000" cy="1218404"/>
          </a:xfrm>
          <a:prstGeom prst="rect">
            <a:avLst/>
          </a:prstGeom>
        </p:spPr>
      </p:pic>
      <p:sp>
        <p:nvSpPr>
          <p:cNvPr id="6" name="Rectangle 5">
            <a:extLst>
              <a:ext uri="{FF2B5EF4-FFF2-40B4-BE49-F238E27FC236}">
                <a16:creationId xmlns:a16="http://schemas.microsoft.com/office/drawing/2014/main" id="{3A2ABF20-24D7-4527-8084-5C7B54C35595}"/>
              </a:ext>
            </a:extLst>
          </p:cNvPr>
          <p:cNvSpPr/>
          <p:nvPr/>
        </p:nvSpPr>
        <p:spPr>
          <a:xfrm>
            <a:off x="183661" y="2795655"/>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Long tail to the right</a:t>
            </a:r>
            <a:endParaRPr lang="en-SG" sz="1400" dirty="0">
              <a:solidFill>
                <a:srgbClr val="6600FF"/>
              </a:solidFill>
            </a:endParaRPr>
          </a:p>
        </p:txBody>
      </p:sp>
      <p:sp>
        <p:nvSpPr>
          <p:cNvPr id="7" name="Rectangle 6">
            <a:extLst>
              <a:ext uri="{FF2B5EF4-FFF2-40B4-BE49-F238E27FC236}">
                <a16:creationId xmlns:a16="http://schemas.microsoft.com/office/drawing/2014/main" id="{3B15F607-0F29-41C4-9C44-81A809061F7D}"/>
              </a:ext>
            </a:extLst>
          </p:cNvPr>
          <p:cNvSpPr/>
          <p:nvPr/>
        </p:nvSpPr>
        <p:spPr>
          <a:xfrm>
            <a:off x="6924430" y="2798875"/>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Long tail to the left</a:t>
            </a:r>
            <a:endParaRPr lang="en-SG" sz="1400" dirty="0">
              <a:solidFill>
                <a:srgbClr val="6600FF"/>
              </a:solidFill>
            </a:endParaRPr>
          </a:p>
        </p:txBody>
      </p:sp>
      <p:sp>
        <p:nvSpPr>
          <p:cNvPr id="8" name="Rectangle 7">
            <a:extLst>
              <a:ext uri="{FF2B5EF4-FFF2-40B4-BE49-F238E27FC236}">
                <a16:creationId xmlns:a16="http://schemas.microsoft.com/office/drawing/2014/main" id="{44FAFE01-1F52-4962-9E36-9039A1BC5706}"/>
              </a:ext>
            </a:extLst>
          </p:cNvPr>
          <p:cNvSpPr/>
          <p:nvPr/>
        </p:nvSpPr>
        <p:spPr>
          <a:xfrm>
            <a:off x="3554045" y="2772208"/>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(Close to) Symmetric</a:t>
            </a:r>
            <a:endParaRPr lang="en-SG" sz="1400" dirty="0">
              <a:solidFill>
                <a:srgbClr val="6600FF"/>
              </a:solidFill>
            </a:endParaRPr>
          </a:p>
        </p:txBody>
      </p:sp>
    </p:spTree>
    <p:extLst>
      <p:ext uri="{BB962C8B-B14F-4D97-AF65-F5344CB8AC3E}">
        <p14:creationId xmlns:p14="http://schemas.microsoft.com/office/powerpoint/2010/main" val="35875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044682-8B78-4820-BAFF-C213981CB629}"/>
              </a:ext>
            </a:extLst>
          </p:cNvPr>
          <p:cNvSpPr/>
          <p:nvPr/>
        </p:nvSpPr>
        <p:spPr>
          <a:xfrm>
            <a:off x="1840109" y="4148731"/>
            <a:ext cx="5647891" cy="62487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Create a new worksheet. </a:t>
            </a:r>
          </a:p>
          <a:p>
            <a:pPr algn="just"/>
            <a:r>
              <a:rPr lang="en-US" sz="1200" dirty="0">
                <a:solidFill>
                  <a:srgbClr val="6600FF"/>
                </a:solidFill>
              </a:rPr>
              <a:t>Horizontal Bars - Drag one or more measures into the worksheet’s columns. </a:t>
            </a:r>
          </a:p>
          <a:p>
            <a:pPr algn="just"/>
            <a:r>
              <a:rPr lang="en-US" sz="1200" dirty="0">
                <a:solidFill>
                  <a:srgbClr val="6600FF"/>
                </a:solidFill>
              </a:rPr>
              <a:t>Vertical Bar - Drag one or more measures into the worksheet’s rows. </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bar chart / stacked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1261019" y="4765702"/>
            <a:ext cx="6306181"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https://help.tableau.com/current/pro/desktop/en-us/buildexamples_bar.htm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CF8F7B42-792C-448E-A2F1-82EE8F246E80}"/>
              </a:ext>
            </a:extLst>
          </p:cNvPr>
          <p:cNvPicPr>
            <a:picLocks noChangeAspect="1"/>
          </p:cNvPicPr>
          <p:nvPr/>
        </p:nvPicPr>
        <p:blipFill>
          <a:blip r:embed="rId4"/>
          <a:stretch>
            <a:fillRect/>
          </a:stretch>
        </p:blipFill>
        <p:spPr>
          <a:xfrm>
            <a:off x="49364" y="1779069"/>
            <a:ext cx="8985344" cy="2406640"/>
          </a:xfrm>
          <a:prstGeom prst="rect">
            <a:avLst/>
          </a:prstGeom>
        </p:spPr>
      </p:pic>
    </p:spTree>
    <p:extLst>
      <p:ext uri="{BB962C8B-B14F-4D97-AF65-F5344CB8AC3E}">
        <p14:creationId xmlns:p14="http://schemas.microsoft.com/office/powerpoint/2010/main" val="304218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side-by-side (i.e., grouped)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3042509" y="4689754"/>
            <a:ext cx="5359958"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https://kb.tableau.com/articles/howto/creation-of-a-grouped-bar-chart</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0ED3E06B-5870-4139-B70A-D42FBF73E0A7}"/>
              </a:ext>
            </a:extLst>
          </p:cNvPr>
          <p:cNvPicPr>
            <a:picLocks noChangeAspect="1"/>
          </p:cNvPicPr>
          <p:nvPr/>
        </p:nvPicPr>
        <p:blipFill>
          <a:blip r:embed="rId3"/>
          <a:stretch>
            <a:fillRect/>
          </a:stretch>
        </p:blipFill>
        <p:spPr>
          <a:xfrm>
            <a:off x="4267205" y="1646242"/>
            <a:ext cx="4408862" cy="3043512"/>
          </a:xfrm>
          <a:prstGeom prst="rect">
            <a:avLst/>
          </a:prstGeom>
        </p:spPr>
      </p:pic>
      <p:sp>
        <p:nvSpPr>
          <p:cNvPr id="6" name="Rectangle 5">
            <a:extLst>
              <a:ext uri="{FF2B5EF4-FFF2-40B4-BE49-F238E27FC236}">
                <a16:creationId xmlns:a16="http://schemas.microsoft.com/office/drawing/2014/main" id="{4990FA4D-D9E6-4B14-84A2-D02EAFF6A176}"/>
              </a:ext>
            </a:extLst>
          </p:cNvPr>
          <p:cNvSpPr/>
          <p:nvPr/>
        </p:nvSpPr>
        <p:spPr>
          <a:xfrm>
            <a:off x="260213" y="1792800"/>
            <a:ext cx="3627789" cy="238601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Drag two or more measures into either the worksheet’s columns or rows. </a:t>
            </a:r>
          </a:p>
          <a:p>
            <a:pPr algn="just"/>
            <a:r>
              <a:rPr lang="en-US" sz="1400" dirty="0">
                <a:solidFill>
                  <a:srgbClr val="6600FF"/>
                </a:solidFill>
              </a:rPr>
              <a:t>Measure Values and Measure Names will then be created automatically. </a:t>
            </a:r>
          </a:p>
          <a:p>
            <a:pPr indent="-171450" algn="just">
              <a:buFont typeface="Wingdings" panose="05000000000000000000" pitchFamily="2" charset="2"/>
              <a:buChar char="à"/>
            </a:pPr>
            <a:r>
              <a:rPr lang="en-US" sz="1400" dirty="0">
                <a:solidFill>
                  <a:srgbClr val="6600FF"/>
                </a:solidFill>
              </a:rPr>
              <a:t>Measure Names and Measure Values can be used to express various measures in a data set or multiple measures on a single axis. </a:t>
            </a:r>
          </a:p>
          <a:p>
            <a:pPr indent="-171450" algn="just">
              <a:buFont typeface="Wingdings" panose="05000000000000000000" pitchFamily="2" charset="2"/>
              <a:buChar char="à"/>
            </a:pPr>
            <a:r>
              <a:rPr lang="en-US" sz="1400" dirty="0">
                <a:solidFill>
                  <a:srgbClr val="6600FF"/>
                </a:solidFill>
              </a:rPr>
              <a:t>Measure Values contains the data while Measure Names is used to separate the bars used on the marks </a:t>
            </a:r>
          </a:p>
        </p:txBody>
      </p:sp>
    </p:spTree>
    <p:extLst>
      <p:ext uri="{BB962C8B-B14F-4D97-AF65-F5344CB8AC3E}">
        <p14:creationId xmlns:p14="http://schemas.microsoft.com/office/powerpoint/2010/main" val="254623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pie chart</a:t>
            </a:r>
          </a:p>
        </p:txBody>
      </p:sp>
      <p:sp>
        <p:nvSpPr>
          <p:cNvPr id="5" name="Rectangle 4">
            <a:extLst>
              <a:ext uri="{FF2B5EF4-FFF2-40B4-BE49-F238E27FC236}">
                <a16:creationId xmlns:a16="http://schemas.microsoft.com/office/drawing/2014/main" id="{60593F36-5B7E-0E48-8D3D-4EE9FBB109DE}"/>
              </a:ext>
            </a:extLst>
          </p:cNvPr>
          <p:cNvSpPr/>
          <p:nvPr/>
        </p:nvSpPr>
        <p:spPr>
          <a:xfrm>
            <a:off x="27257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https://help.tableau.com/current/pro/desktop/en-us/buildexamples_pie.htm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EB5B7646-B1C2-4FC6-96D5-F9C5274079BA}"/>
              </a:ext>
            </a:extLst>
          </p:cNvPr>
          <p:cNvPicPr>
            <a:picLocks noChangeAspect="1"/>
          </p:cNvPicPr>
          <p:nvPr/>
        </p:nvPicPr>
        <p:blipFill>
          <a:blip r:embed="rId4"/>
          <a:stretch>
            <a:fillRect/>
          </a:stretch>
        </p:blipFill>
        <p:spPr>
          <a:xfrm>
            <a:off x="3164871" y="1546504"/>
            <a:ext cx="5762625" cy="3143250"/>
          </a:xfrm>
          <a:prstGeom prst="rect">
            <a:avLst/>
          </a:prstGeom>
        </p:spPr>
      </p:pic>
      <p:sp>
        <p:nvSpPr>
          <p:cNvPr id="6" name="Rectangle 5">
            <a:extLst>
              <a:ext uri="{FF2B5EF4-FFF2-40B4-BE49-F238E27FC236}">
                <a16:creationId xmlns:a16="http://schemas.microsoft.com/office/drawing/2014/main" id="{7DFDEE41-549F-4DE5-9FCD-C789AABCBA01}"/>
              </a:ext>
            </a:extLst>
          </p:cNvPr>
          <p:cNvSpPr/>
          <p:nvPr/>
        </p:nvSpPr>
        <p:spPr>
          <a:xfrm>
            <a:off x="260213" y="2157181"/>
            <a:ext cx="2954325" cy="21197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Pie Chart should be used to get a general sense of magnitude, but not for precise comparisons.</a:t>
            </a:r>
          </a:p>
          <a:p>
            <a:pPr algn="just"/>
            <a:endParaRPr lang="en-US" sz="1400" dirty="0">
              <a:solidFill>
                <a:srgbClr val="6600FF"/>
              </a:solidFill>
            </a:endParaRPr>
          </a:p>
          <a:p>
            <a:pPr algn="just"/>
            <a:r>
              <a:rPr lang="en-US" sz="1400" dirty="0">
                <a:solidFill>
                  <a:srgbClr val="6600FF"/>
                </a:solidFill>
              </a:rPr>
              <a:t>A pie chart is limited by its area meaning that if you have many categories, you have many slivers and its hard to compare. </a:t>
            </a:r>
          </a:p>
        </p:txBody>
      </p:sp>
    </p:spTree>
    <p:extLst>
      <p:ext uri="{BB962C8B-B14F-4D97-AF65-F5344CB8AC3E}">
        <p14:creationId xmlns:p14="http://schemas.microsoft.com/office/powerpoint/2010/main" val="14289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area chart</a:t>
            </a:r>
          </a:p>
        </p:txBody>
      </p:sp>
      <p:sp>
        <p:nvSpPr>
          <p:cNvPr id="5" name="Rectangle 4">
            <a:extLst>
              <a:ext uri="{FF2B5EF4-FFF2-40B4-BE49-F238E27FC236}">
                <a16:creationId xmlns:a16="http://schemas.microsoft.com/office/drawing/2014/main" id="{60593F36-5B7E-0E48-8D3D-4EE9FBB109DE}"/>
              </a:ext>
            </a:extLst>
          </p:cNvPr>
          <p:cNvSpPr/>
          <p:nvPr/>
        </p:nvSpPr>
        <p:spPr>
          <a:xfrm>
            <a:off x="3446392" y="4628376"/>
            <a:ext cx="5215891"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https://help.tableau.com/current/pro/desktop/en-us/qs_area_charts.htm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4B499511-4D75-5941-B58A-156772F4F47E}"/>
              </a:ext>
            </a:extLst>
          </p:cNvPr>
          <p:cNvPicPr>
            <a:picLocks noGrp="1" noChangeAspect="1"/>
          </p:cNvPicPr>
          <p:nvPr>
            <p:ph idx="1"/>
          </p:nvPr>
        </p:nvPicPr>
        <p:blipFill>
          <a:blip r:embed="rId3"/>
          <a:stretch>
            <a:fillRect/>
          </a:stretch>
        </p:blipFill>
        <p:spPr>
          <a:xfrm>
            <a:off x="3357606" y="1625206"/>
            <a:ext cx="5323187" cy="2999747"/>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0B1D510B-F8A7-48AD-8C02-D97E6907520C}"/>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Area Fill chart plots values as bands, thus it is easy to misinterpret the top band as being the largest value in a data set. </a:t>
            </a:r>
          </a:p>
          <a:p>
            <a:pPr algn="just"/>
            <a:endParaRPr lang="en-US" sz="1400" dirty="0">
              <a:solidFill>
                <a:srgbClr val="6600FF"/>
              </a:solidFill>
            </a:endParaRPr>
          </a:p>
          <a:p>
            <a:pPr algn="just"/>
            <a:r>
              <a:rPr lang="en-US" sz="1400" dirty="0">
                <a:solidFill>
                  <a:srgbClr val="6600FF"/>
                </a:solidFill>
              </a:rPr>
              <a:t>The Area Fill Chart is best used to plot a single dimension to avoid such misinterpretation.</a:t>
            </a:r>
          </a:p>
        </p:txBody>
      </p:sp>
    </p:spTree>
    <p:extLst>
      <p:ext uri="{BB962C8B-B14F-4D97-AF65-F5344CB8AC3E}">
        <p14:creationId xmlns:p14="http://schemas.microsoft.com/office/powerpoint/2010/main" val="243078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heat map</a:t>
            </a:r>
          </a:p>
        </p:txBody>
      </p:sp>
      <p:sp>
        <p:nvSpPr>
          <p:cNvPr id="5" name="Rectangle 4">
            <a:extLst>
              <a:ext uri="{FF2B5EF4-FFF2-40B4-BE49-F238E27FC236}">
                <a16:creationId xmlns:a16="http://schemas.microsoft.com/office/drawing/2014/main" id="{60593F36-5B7E-0E48-8D3D-4EE9FBB109DE}"/>
              </a:ext>
            </a:extLst>
          </p:cNvPr>
          <p:cNvSpPr/>
          <p:nvPr/>
        </p:nvSpPr>
        <p:spPr>
          <a:xfrm>
            <a:off x="2833709" y="43058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https://help.tableau.com/current/pro/desktop/en-us/buildexamples_highlight.htm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B00E6779-8F5C-47E9-904F-FF5AE226421C}"/>
              </a:ext>
            </a:extLst>
          </p:cNvPr>
          <p:cNvPicPr>
            <a:picLocks noChangeAspect="1"/>
          </p:cNvPicPr>
          <p:nvPr/>
        </p:nvPicPr>
        <p:blipFill>
          <a:blip r:embed="rId3"/>
          <a:stretch>
            <a:fillRect/>
          </a:stretch>
        </p:blipFill>
        <p:spPr>
          <a:xfrm>
            <a:off x="3543847" y="1751070"/>
            <a:ext cx="5135275" cy="2483966"/>
          </a:xfrm>
          <a:prstGeom prst="rect">
            <a:avLst/>
          </a:prstGeom>
        </p:spPr>
      </p:pic>
      <p:sp>
        <p:nvSpPr>
          <p:cNvPr id="6" name="Rectangle 5">
            <a:extLst>
              <a:ext uri="{FF2B5EF4-FFF2-40B4-BE49-F238E27FC236}">
                <a16:creationId xmlns:a16="http://schemas.microsoft.com/office/drawing/2014/main" id="{40A287A9-AE22-41EE-BD88-3827EE49C917}"/>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Heat Maps use colours and sizes to compare up to two measures.</a:t>
            </a:r>
          </a:p>
        </p:txBody>
      </p:sp>
    </p:spTree>
    <p:extLst>
      <p:ext uri="{BB962C8B-B14F-4D97-AF65-F5344CB8AC3E}">
        <p14:creationId xmlns:p14="http://schemas.microsoft.com/office/powerpoint/2010/main" val="255232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tree map</a:t>
            </a:r>
          </a:p>
        </p:txBody>
      </p:sp>
      <p:sp>
        <p:nvSpPr>
          <p:cNvPr id="5" name="Rectangle 4">
            <a:extLst>
              <a:ext uri="{FF2B5EF4-FFF2-40B4-BE49-F238E27FC236}">
                <a16:creationId xmlns:a16="http://schemas.microsoft.com/office/drawing/2014/main" id="{60593F36-5B7E-0E48-8D3D-4EE9FBB109DE}"/>
              </a:ext>
            </a:extLst>
          </p:cNvPr>
          <p:cNvSpPr/>
          <p:nvPr/>
        </p:nvSpPr>
        <p:spPr>
          <a:xfrm>
            <a:off x="2833709" y="45512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https://help.tableau.com/current/pro/desktop/en-us/buildexamples_treemap.htm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8040E8B3-1E47-4715-9C10-F1017D40F5C2}"/>
              </a:ext>
            </a:extLst>
          </p:cNvPr>
          <p:cNvPicPr>
            <a:picLocks noChangeAspect="1"/>
          </p:cNvPicPr>
          <p:nvPr/>
        </p:nvPicPr>
        <p:blipFill>
          <a:blip r:embed="rId3"/>
          <a:stretch>
            <a:fillRect/>
          </a:stretch>
        </p:blipFill>
        <p:spPr>
          <a:xfrm>
            <a:off x="4245737" y="1693631"/>
            <a:ext cx="3722403" cy="2893586"/>
          </a:xfrm>
          <a:prstGeom prst="rect">
            <a:avLst/>
          </a:prstGeom>
        </p:spPr>
      </p:pic>
      <p:sp>
        <p:nvSpPr>
          <p:cNvPr id="6" name="Rectangle 5">
            <a:extLst>
              <a:ext uri="{FF2B5EF4-FFF2-40B4-BE49-F238E27FC236}">
                <a16:creationId xmlns:a16="http://schemas.microsoft.com/office/drawing/2014/main" id="{6B7A813A-E9B9-4EAD-97F5-CAB54D44F02D}"/>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err="1">
                <a:solidFill>
                  <a:srgbClr val="6600FF"/>
                </a:solidFill>
              </a:rPr>
              <a:t>Treemaps</a:t>
            </a:r>
            <a:r>
              <a:rPr lang="en-US" sz="1400" dirty="0">
                <a:solidFill>
                  <a:srgbClr val="6600FF"/>
                </a:solidFill>
              </a:rPr>
              <a:t> effectively display larger dimension sets using colours and sizes to display one or more dimensions, and up to two measures.</a:t>
            </a:r>
          </a:p>
        </p:txBody>
      </p:sp>
    </p:spTree>
    <p:extLst>
      <p:ext uri="{BB962C8B-B14F-4D97-AF65-F5344CB8AC3E}">
        <p14:creationId xmlns:p14="http://schemas.microsoft.com/office/powerpoint/2010/main" val="3423262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Time Series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Discrete (bucketed)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Discrete time series data values are from specific points or blocks of time, and there is a finite number of possible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a:t>
            </a:r>
            <a:r>
              <a:rPr lang="en-GB" sz="1800" b="1" dirty="0">
                <a:latin typeface="Roboto Light" panose="02000000000000000000" pitchFamily="2" charset="0"/>
                <a:ea typeface="Roboto Light" panose="02000000000000000000" pitchFamily="2" charset="0"/>
              </a:rPr>
              <a:t>line chart</a:t>
            </a:r>
            <a:r>
              <a:rPr lang="en-GB" sz="1800" dirty="0">
                <a:latin typeface="Roboto Light" panose="02000000000000000000" pitchFamily="2" charset="0"/>
                <a:ea typeface="Roboto Light" panose="02000000000000000000" pitchFamily="2" charset="0"/>
              </a:rPr>
              <a:t> is the most effective way to display time series data. A line chart for discrete time series data places breaks between time units like year, quarter, month and day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stacked bar charts, and scatterplots can also be used to display time series data</a:t>
            </a:r>
          </a:p>
        </p:txBody>
      </p:sp>
      <p:sp>
        <p:nvSpPr>
          <p:cNvPr id="5" name="Rectangle 4">
            <a:extLst>
              <a:ext uri="{FF2B5EF4-FFF2-40B4-BE49-F238E27FC236}">
                <a16:creationId xmlns:a16="http://schemas.microsoft.com/office/drawing/2014/main" id="{17616776-F361-43F8-AC65-BB21469EEEA5}"/>
              </a:ext>
            </a:extLst>
          </p:cNvPr>
          <p:cNvSpPr/>
          <p:nvPr/>
        </p:nvSpPr>
        <p:spPr>
          <a:xfrm>
            <a:off x="1737375" y="4051052"/>
            <a:ext cx="6744225" cy="95756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The power of “Time Series Analysis” lies in looking for trends in temporal data and forecasting i.e., based on what I see in the past, can I predict the future? Is this pattern seasonal/cyclical? </a:t>
            </a:r>
          </a:p>
          <a:p>
            <a:pPr algn="just"/>
            <a:endParaRPr lang="en-US" sz="1200" dirty="0">
              <a:solidFill>
                <a:srgbClr val="6600FF"/>
              </a:solidFill>
            </a:endParaRPr>
          </a:p>
          <a:p>
            <a:pPr algn="just"/>
            <a:r>
              <a:rPr lang="en-US" sz="1200" dirty="0">
                <a:solidFill>
                  <a:srgbClr val="6600FF"/>
                </a:solidFill>
              </a:rPr>
              <a:t>A whole picture view is more important than the individual data points</a:t>
            </a:r>
          </a:p>
        </p:txBody>
      </p:sp>
    </p:spTree>
    <p:extLst>
      <p:ext uri="{BB962C8B-B14F-4D97-AF65-F5344CB8AC3E}">
        <p14:creationId xmlns:p14="http://schemas.microsoft.com/office/powerpoint/2010/main" val="278790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Continuous (unbroken)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Visualising continuous time series data is similar to visualising discrete time series data. We still have a discrete number of data points, even if the dataset is continuous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Line chart </a:t>
            </a:r>
            <a:r>
              <a:rPr lang="en-GB" sz="1800" dirty="0">
                <a:latin typeface="Roboto Light" panose="02000000000000000000" pitchFamily="2" charset="0"/>
                <a:ea typeface="Roboto Light" panose="02000000000000000000" pitchFamily="2" charset="0"/>
              </a:rPr>
              <a:t>for continuous time series data is presented as unbroken 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Step charts</a:t>
            </a:r>
            <a:r>
              <a:rPr lang="en-GB" sz="1800" dirty="0">
                <a:latin typeface="Roboto Light" panose="02000000000000000000" pitchFamily="2" charset="0"/>
                <a:ea typeface="Roboto Light" panose="02000000000000000000" pitchFamily="2" charset="0"/>
              </a:rPr>
              <a:t> are appropriate if the measure stays at a value for a long time and all of a sudden declines or inclines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Trendlines </a:t>
            </a:r>
            <a:r>
              <a:rPr lang="en-GB" sz="1800" dirty="0">
                <a:latin typeface="Roboto Light" panose="02000000000000000000" pitchFamily="2" charset="0"/>
                <a:ea typeface="Roboto Light" panose="02000000000000000000" pitchFamily="2" charset="0"/>
              </a:rPr>
              <a:t>are useful in the presence of noisy data or large amounts of data</a:t>
            </a:r>
          </a:p>
        </p:txBody>
      </p:sp>
    </p:spTree>
    <p:extLst>
      <p:ext uri="{BB962C8B-B14F-4D97-AF65-F5344CB8AC3E}">
        <p14:creationId xmlns:p14="http://schemas.microsoft.com/office/powerpoint/2010/main" val="143888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Sparkline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Gantt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Trendline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Reference Line</a:t>
            </a:r>
          </a:p>
        </p:txBody>
      </p:sp>
      <p:sp>
        <p:nvSpPr>
          <p:cNvPr id="6" name="Rectangle 5">
            <a:extLst>
              <a:ext uri="{FF2B5EF4-FFF2-40B4-BE49-F238E27FC236}">
                <a16:creationId xmlns:a16="http://schemas.microsoft.com/office/drawing/2014/main" id="{A7A086FC-B2EA-4496-BBA1-09B63B6CB7EE}"/>
              </a:ext>
            </a:extLst>
          </p:cNvPr>
          <p:cNvSpPr/>
          <p:nvPr/>
        </p:nvSpPr>
        <p:spPr>
          <a:xfrm>
            <a:off x="3558975" y="1318773"/>
            <a:ext cx="5167425" cy="3156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Powerful Story Telling Tool – Crude Price &amp; History</a:t>
            </a:r>
          </a:p>
        </p:txBody>
      </p:sp>
    </p:spTree>
    <p:extLst>
      <p:ext uri="{BB962C8B-B14F-4D97-AF65-F5344CB8AC3E}">
        <p14:creationId xmlns:p14="http://schemas.microsoft.com/office/powerpoint/2010/main" val="2202552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https://help.tableau.com/current/pro/desktop/en-us/buildexamples_line.htm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0D6D5BE-FD5F-4645-84D5-BFF40BDD9D4E}"/>
              </a:ext>
            </a:extLst>
          </p:cNvPr>
          <p:cNvPicPr>
            <a:picLocks noChangeAspect="1"/>
          </p:cNvPicPr>
          <p:nvPr/>
        </p:nvPicPr>
        <p:blipFill>
          <a:blip r:embed="rId3"/>
          <a:stretch>
            <a:fillRect/>
          </a:stretch>
        </p:blipFill>
        <p:spPr>
          <a:xfrm>
            <a:off x="2806811" y="1659328"/>
            <a:ext cx="3298010" cy="2956647"/>
          </a:xfrm>
          <a:prstGeom prst="rect">
            <a:avLst/>
          </a:prstGeom>
        </p:spPr>
      </p:pic>
      <p:sp>
        <p:nvSpPr>
          <p:cNvPr id="6" name="Rectangle 5">
            <a:extLst>
              <a:ext uri="{FF2B5EF4-FFF2-40B4-BE49-F238E27FC236}">
                <a16:creationId xmlns:a16="http://schemas.microsoft.com/office/drawing/2014/main" id="{A19BFB5A-358A-4E89-9351-3936522F59D8}"/>
              </a:ext>
            </a:extLst>
          </p:cNvPr>
          <p:cNvSpPr/>
          <p:nvPr/>
        </p:nvSpPr>
        <p:spPr>
          <a:xfrm>
            <a:off x="6285600" y="1634401"/>
            <a:ext cx="2598187" cy="22319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Useful for data that does not stay constant i.e., is variable.</a:t>
            </a:r>
          </a:p>
          <a:p>
            <a:pPr algn="ctr"/>
            <a:endParaRPr lang="en-US" sz="1200" dirty="0">
              <a:solidFill>
                <a:srgbClr val="6600FF"/>
              </a:solidFill>
            </a:endParaRPr>
          </a:p>
          <a:p>
            <a:pPr algn="ctr"/>
            <a:r>
              <a:rPr lang="en-US" sz="1200" dirty="0">
                <a:solidFill>
                  <a:srgbClr val="6600FF"/>
                </a:solidFill>
              </a:rPr>
              <a:t>Data that stays constant, then suddenly changes, then stays constant </a:t>
            </a:r>
            <a:r>
              <a:rPr lang="en-US" sz="1200" dirty="0" err="1">
                <a:solidFill>
                  <a:srgbClr val="6600FF"/>
                </a:solidFill>
              </a:rPr>
              <a:t>etc</a:t>
            </a:r>
            <a:r>
              <a:rPr lang="en-US" sz="1200" dirty="0">
                <a:solidFill>
                  <a:srgbClr val="6600FF"/>
                </a:solidFill>
              </a:rPr>
              <a:t> is better visualized with a “step” graph</a:t>
            </a:r>
          </a:p>
          <a:p>
            <a:pPr algn="ctr"/>
            <a:endParaRPr lang="en-US" sz="1200" dirty="0">
              <a:solidFill>
                <a:srgbClr val="6600FF"/>
              </a:solidFill>
            </a:endParaRPr>
          </a:p>
          <a:p>
            <a:pPr algn="ctr"/>
            <a:r>
              <a:rPr lang="en-US" sz="1200" dirty="0">
                <a:solidFill>
                  <a:srgbClr val="6600FF"/>
                </a:solidFill>
              </a:rPr>
              <a:t>Data that is TOO highly variable (noisy data) sometimes needs to be smoothed and/or a “trend line” can be applied to make sense of it</a:t>
            </a:r>
          </a:p>
        </p:txBody>
      </p:sp>
    </p:spTree>
    <p:extLst>
      <p:ext uri="{BB962C8B-B14F-4D97-AF65-F5344CB8AC3E}">
        <p14:creationId xmlns:p14="http://schemas.microsoft.com/office/powerpoint/2010/main" val="105981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sparkline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https://kb.tableau.com/articles/howto/creating-sparklines</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5C0DE6AB-0F9F-4F48-83E5-B22957A570CB}"/>
              </a:ext>
            </a:extLst>
          </p:cNvPr>
          <p:cNvPicPr>
            <a:picLocks noChangeAspect="1"/>
          </p:cNvPicPr>
          <p:nvPr/>
        </p:nvPicPr>
        <p:blipFill>
          <a:blip r:embed="rId4"/>
          <a:stretch>
            <a:fillRect/>
          </a:stretch>
        </p:blipFill>
        <p:spPr>
          <a:xfrm>
            <a:off x="1454348" y="1748094"/>
            <a:ext cx="6362700" cy="2762250"/>
          </a:xfrm>
          <a:prstGeom prst="rect">
            <a:avLst/>
          </a:prstGeom>
        </p:spPr>
      </p:pic>
      <p:sp>
        <p:nvSpPr>
          <p:cNvPr id="6" name="Rectangle 5">
            <a:extLst>
              <a:ext uri="{FF2B5EF4-FFF2-40B4-BE49-F238E27FC236}">
                <a16:creationId xmlns:a16="http://schemas.microsoft.com/office/drawing/2014/main" id="{0E5AB7C4-0689-4605-9CC2-DAFF207D3D05}"/>
              </a:ext>
            </a:extLst>
          </p:cNvPr>
          <p:cNvSpPr/>
          <p:nvPr/>
        </p:nvSpPr>
        <p:spPr>
          <a:xfrm>
            <a:off x="4635698" y="4056192"/>
            <a:ext cx="3994987" cy="6335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Information is displayed in a compact manner. However, this is a difficult plot style to grasp. Each element must be explained, and the audience needs to be guided</a:t>
            </a:r>
          </a:p>
        </p:txBody>
      </p:sp>
    </p:spTree>
    <p:extLst>
      <p:ext uri="{BB962C8B-B14F-4D97-AF65-F5344CB8AC3E}">
        <p14:creationId xmlns:p14="http://schemas.microsoft.com/office/powerpoint/2010/main" val="200170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t>
            </a:r>
            <a:r>
              <a:rPr lang="en-GB" sz="1800" i="1" dirty="0" err="1">
                <a:latin typeface="Roboto Medium" panose="02000000000000000000" pitchFamily="2" charset="0"/>
                <a:ea typeface="Roboto Medium" panose="02000000000000000000" pitchFamily="2" charset="0"/>
              </a:rPr>
              <a:t>gantt</a:t>
            </a:r>
            <a:r>
              <a:rPr lang="en-GB" sz="1800" i="1" dirty="0">
                <a:latin typeface="Roboto Medium" panose="02000000000000000000" pitchFamily="2" charset="0"/>
                <a:ea typeface="Roboto Medium" panose="02000000000000000000" pitchFamily="2" charset="0"/>
              </a:rPr>
              <a:t> chart</a:t>
            </a:r>
          </a:p>
        </p:txBody>
      </p:sp>
      <p:sp>
        <p:nvSpPr>
          <p:cNvPr id="5" name="Rectangle 4">
            <a:extLst>
              <a:ext uri="{FF2B5EF4-FFF2-40B4-BE49-F238E27FC236}">
                <a16:creationId xmlns:a16="http://schemas.microsoft.com/office/drawing/2014/main" id="{A09F53B0-F293-1944-A028-317F7269FF06}"/>
              </a:ext>
            </a:extLst>
          </p:cNvPr>
          <p:cNvSpPr/>
          <p:nvPr/>
        </p:nvSpPr>
        <p:spPr>
          <a:xfrm>
            <a:off x="4694435" y="4616530"/>
            <a:ext cx="4129426" cy="461665"/>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https://help.tableau.com/current/pro/desktop/en-us/buildexamples_gantt.htm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4E226237-BDDA-4A96-A7B1-AAC82DD0048F}"/>
              </a:ext>
            </a:extLst>
          </p:cNvPr>
          <p:cNvPicPr>
            <a:picLocks noChangeAspect="1"/>
          </p:cNvPicPr>
          <p:nvPr/>
        </p:nvPicPr>
        <p:blipFill>
          <a:blip r:embed="rId4"/>
          <a:stretch>
            <a:fillRect/>
          </a:stretch>
        </p:blipFill>
        <p:spPr>
          <a:xfrm>
            <a:off x="4911532" y="1595164"/>
            <a:ext cx="3916058" cy="3058870"/>
          </a:xfrm>
          <a:prstGeom prst="rect">
            <a:avLst/>
          </a:prstGeom>
        </p:spPr>
      </p:pic>
      <p:sp>
        <p:nvSpPr>
          <p:cNvPr id="6" name="Rectangle 5">
            <a:extLst>
              <a:ext uri="{FF2B5EF4-FFF2-40B4-BE49-F238E27FC236}">
                <a16:creationId xmlns:a16="http://schemas.microsoft.com/office/drawing/2014/main" id="{958EF0D9-6929-467D-A442-3D96F8514B45}"/>
              </a:ext>
            </a:extLst>
          </p:cNvPr>
          <p:cNvSpPr/>
          <p:nvPr/>
        </p:nvSpPr>
        <p:spPr>
          <a:xfrm>
            <a:off x="431882" y="1721360"/>
            <a:ext cx="4371102" cy="1963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Great project managing tool; has duration information and events/resources are visualized as bars. The physical position of the bars denotes start and end time; length is (obviously) duration.</a:t>
            </a:r>
          </a:p>
          <a:p>
            <a:pPr algn="ctr"/>
            <a:endParaRPr lang="en-US" sz="1200" dirty="0">
              <a:solidFill>
                <a:srgbClr val="6600FF"/>
              </a:solidFill>
            </a:endParaRPr>
          </a:p>
          <a:p>
            <a:pPr algn="ctr"/>
            <a:r>
              <a:rPr lang="en-US" sz="1200" dirty="0">
                <a:solidFill>
                  <a:srgbClr val="6600FF"/>
                </a:solidFill>
              </a:rPr>
              <a:t>Gantt charts also allow you to trace the “critical path”. Critical path analysis shows the sequence of scheduled tasks that determine the duration of a project. A critical path analysis identifies which tasks you must complete in order to meet your project deadline.</a:t>
            </a:r>
          </a:p>
        </p:txBody>
      </p:sp>
      <p:pic>
        <p:nvPicPr>
          <p:cNvPr id="4" name="Picture 3">
            <a:extLst>
              <a:ext uri="{FF2B5EF4-FFF2-40B4-BE49-F238E27FC236}">
                <a16:creationId xmlns:a16="http://schemas.microsoft.com/office/drawing/2014/main" id="{3B1CD7BC-EBEF-43F4-B07A-9858CA648C95}"/>
              </a:ext>
            </a:extLst>
          </p:cNvPr>
          <p:cNvPicPr>
            <a:picLocks noChangeAspect="1"/>
          </p:cNvPicPr>
          <p:nvPr/>
        </p:nvPicPr>
        <p:blipFill>
          <a:blip r:embed="rId5"/>
          <a:stretch>
            <a:fillRect/>
          </a:stretch>
        </p:blipFill>
        <p:spPr>
          <a:xfrm>
            <a:off x="1358332" y="3734298"/>
            <a:ext cx="3444652" cy="1269701"/>
          </a:xfrm>
          <a:prstGeom prst="rect">
            <a:avLst/>
          </a:prstGeom>
        </p:spPr>
      </p:pic>
    </p:spTree>
    <p:extLst>
      <p:ext uri="{BB962C8B-B14F-4D97-AF65-F5344CB8AC3E}">
        <p14:creationId xmlns:p14="http://schemas.microsoft.com/office/powerpoint/2010/main" val="2358270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trend line</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https://help.tableau.com/current/pro/desktop/en-us/trendlines_add.htm</a:t>
            </a:r>
            <a:r>
              <a:rPr lang="en-US" sz="1200" dirty="0">
                <a:latin typeface="Roboto" panose="02000000000000000000" pitchFamily="2" charset="0"/>
                <a:ea typeface="Roboto" panose="02000000000000000000" pitchFamily="2" charset="0"/>
              </a:rPr>
              <a:t> </a:t>
            </a:r>
          </a:p>
        </p:txBody>
      </p:sp>
      <p:pic>
        <p:nvPicPr>
          <p:cNvPr id="9" name="Picture 8">
            <a:extLst>
              <a:ext uri="{FF2B5EF4-FFF2-40B4-BE49-F238E27FC236}">
                <a16:creationId xmlns:a16="http://schemas.microsoft.com/office/drawing/2014/main" id="{EC876897-2AFD-4BA4-BB32-12DABBA1F9F9}"/>
              </a:ext>
            </a:extLst>
          </p:cNvPr>
          <p:cNvPicPr>
            <a:picLocks noChangeAspect="1"/>
          </p:cNvPicPr>
          <p:nvPr/>
        </p:nvPicPr>
        <p:blipFill>
          <a:blip r:embed="rId4"/>
          <a:stretch>
            <a:fillRect/>
          </a:stretch>
        </p:blipFill>
        <p:spPr>
          <a:xfrm>
            <a:off x="2390590" y="1769115"/>
            <a:ext cx="4362820" cy="2841529"/>
          </a:xfrm>
          <a:prstGeom prst="rect">
            <a:avLst/>
          </a:prstGeom>
          <a:ln>
            <a:solidFill>
              <a:schemeClr val="accent1"/>
            </a:solidFill>
          </a:ln>
        </p:spPr>
      </p:pic>
    </p:spTree>
    <p:extLst>
      <p:ext uri="{BB962C8B-B14F-4D97-AF65-F5344CB8AC3E}">
        <p14:creationId xmlns:p14="http://schemas.microsoft.com/office/powerpoint/2010/main" val="3442356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reference line/band/distribution/boxes</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https://help.tableau.com/current/pro/desktop/en-us/reference_lines.htm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181B60D6-65B0-4B6F-9970-50EAA727BE16}"/>
              </a:ext>
            </a:extLst>
          </p:cNvPr>
          <p:cNvPicPr>
            <a:picLocks noChangeAspect="1"/>
          </p:cNvPicPr>
          <p:nvPr/>
        </p:nvPicPr>
        <p:blipFill>
          <a:blip r:embed="rId4"/>
          <a:stretch>
            <a:fillRect/>
          </a:stretch>
        </p:blipFill>
        <p:spPr>
          <a:xfrm>
            <a:off x="2487529" y="1639975"/>
            <a:ext cx="4109014" cy="3049779"/>
          </a:xfrm>
          <a:prstGeom prst="rect">
            <a:avLst/>
          </a:prstGeom>
          <a:ln>
            <a:solidFill>
              <a:schemeClr val="accent1"/>
            </a:solidFill>
          </a:ln>
        </p:spPr>
      </p:pic>
    </p:spTree>
    <p:extLst>
      <p:ext uri="{BB962C8B-B14F-4D97-AF65-F5344CB8AC3E}">
        <p14:creationId xmlns:p14="http://schemas.microsoft.com/office/powerpoint/2010/main" val="1759011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p:txBody>
          <a:bodyPr/>
          <a:lstStyle/>
          <a:p>
            <a:r>
              <a:rPr lang="en-US" dirty="0"/>
              <a:t>Can you name some of the time series data that an organization (lets assume it’s Amazon Prime) will normally want to </a:t>
            </a:r>
            <a:r>
              <a:rPr lang="en-US" dirty="0" err="1"/>
              <a:t>visualise</a:t>
            </a:r>
            <a:r>
              <a:rPr lang="en-US" dirty="0"/>
              <a:t>?</a:t>
            </a:r>
          </a:p>
        </p:txBody>
      </p:sp>
    </p:spTree>
    <p:extLst>
      <p:ext uri="{BB962C8B-B14F-4D97-AF65-F5344CB8AC3E}">
        <p14:creationId xmlns:p14="http://schemas.microsoft.com/office/powerpoint/2010/main" val="3802790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a:xfrm>
            <a:off x="260212" y="330957"/>
            <a:ext cx="8563649" cy="823392"/>
          </a:xfrm>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a:xfrm>
            <a:off x="260212" y="900973"/>
            <a:ext cx="8563649" cy="2475553"/>
          </a:xfrm>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pic>
        <p:nvPicPr>
          <p:cNvPr id="5" name="Picture 4"/>
          <p:cNvPicPr>
            <a:picLocks noChangeAspect="1"/>
          </p:cNvPicPr>
          <p:nvPr/>
        </p:nvPicPr>
        <p:blipFill>
          <a:blip r:embed="rId3"/>
          <a:stretch>
            <a:fillRect/>
          </a:stretch>
        </p:blipFill>
        <p:spPr>
          <a:xfrm>
            <a:off x="1617366" y="1238814"/>
            <a:ext cx="5526474" cy="3712312"/>
          </a:xfrm>
          <a:prstGeom prst="rect">
            <a:avLst/>
          </a:prstGeom>
        </p:spPr>
      </p:pic>
      <p:sp>
        <p:nvSpPr>
          <p:cNvPr id="6" name="Rectangle 5"/>
          <p:cNvSpPr/>
          <p:nvPr/>
        </p:nvSpPr>
        <p:spPr>
          <a:xfrm>
            <a:off x="1617366" y="4827842"/>
            <a:ext cx="6685439" cy="415498"/>
          </a:xfrm>
          <a:prstGeom prst="rect">
            <a:avLst/>
          </a:prstGeom>
        </p:spPr>
        <p:txBody>
          <a:bodyPr wrap="square">
            <a:spAutoFit/>
          </a:bodyPr>
          <a:lstStyle/>
          <a:p>
            <a:r>
              <a:rPr lang="en-SG" sz="1050" i="1" dirty="0"/>
              <a:t>Source: </a:t>
            </a:r>
            <a:r>
              <a:rPr lang="en-SG" sz="1050" i="1" dirty="0">
                <a:hlinkClick r:id="rId4"/>
              </a:rPr>
              <a:t>http://dashflows.com/ww2/wp-content/uploads/2014/11/CTT-Wireless.png</a:t>
            </a:r>
            <a:endParaRPr lang="en-SG" sz="1050" i="1" dirty="0"/>
          </a:p>
          <a:p>
            <a:endParaRPr lang="en-SG" sz="1050" i="1" dirty="0"/>
          </a:p>
        </p:txBody>
      </p:sp>
    </p:spTree>
    <p:extLst>
      <p:ext uri="{BB962C8B-B14F-4D97-AF65-F5344CB8AC3E}">
        <p14:creationId xmlns:p14="http://schemas.microsoft.com/office/powerpoint/2010/main" val="1800682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184124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6E46C5-427C-4285-BE4D-D5B08E1B5E90}"/>
              </a:ext>
            </a:extLst>
          </p:cNvPr>
          <p:cNvPicPr>
            <a:picLocks noChangeAspect="1"/>
          </p:cNvPicPr>
          <p:nvPr/>
        </p:nvPicPr>
        <p:blipFill>
          <a:blip r:embed="rId4"/>
          <a:stretch>
            <a:fillRect/>
          </a:stretch>
        </p:blipFill>
        <p:spPr>
          <a:xfrm>
            <a:off x="1786144" y="10318"/>
            <a:ext cx="5874111" cy="5143500"/>
          </a:xfrm>
          <a:prstGeom prst="rect">
            <a:avLst/>
          </a:prstGeom>
        </p:spPr>
      </p:pic>
    </p:spTree>
    <p:custDataLst>
      <p:tags r:id="rId1"/>
    </p:custDataLst>
    <p:extLst>
      <p:ext uri="{BB962C8B-B14F-4D97-AF65-F5344CB8AC3E}">
        <p14:creationId xmlns:p14="http://schemas.microsoft.com/office/powerpoint/2010/main" val="281008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Basic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4</a:t>
            </a:r>
          </a:p>
        </p:txBody>
      </p:sp>
      <p:sp>
        <p:nvSpPr>
          <p:cNvPr id="5" name="TextBox 4">
            <a:extLst>
              <a:ext uri="{FF2B5EF4-FFF2-40B4-BE49-F238E27FC236}">
                <a16:creationId xmlns:a16="http://schemas.microsoft.com/office/drawing/2014/main" id="{C68BFD21-8063-2C4D-8B57-5040F83B346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
        <p:nvSpPr>
          <p:cNvPr id="9" name="TextBox 8"/>
          <p:cNvSpPr txBox="1"/>
          <p:nvPr/>
        </p:nvSpPr>
        <p:spPr>
          <a:xfrm>
            <a:off x="1600200" y="792521"/>
            <a:ext cx="6400800" cy="4185761"/>
          </a:xfrm>
          <a:prstGeom prst="rect">
            <a:avLst/>
          </a:prstGeom>
          <a:noFill/>
        </p:spPr>
        <p:txBody>
          <a:bodyPr wrap="square" rtlCol="0">
            <a:spAutoFit/>
          </a:bodyPr>
          <a:lstStyle/>
          <a:p>
            <a:pPr marL="342900" indent="-342900">
              <a:buFont typeface="+mj-lt"/>
              <a:buAutoNum type="arabicPeriod"/>
            </a:pPr>
            <a:r>
              <a:rPr lang="en-SG" sz="1600" dirty="0">
                <a:latin typeface="Roboto Light"/>
              </a:rPr>
              <a:t>Sit with your GBA’s team mates</a:t>
            </a:r>
          </a:p>
          <a:p>
            <a:pPr marL="342900" indent="-342900">
              <a:buFont typeface="+mj-lt"/>
              <a:buAutoNum type="arabicPeriod"/>
            </a:pPr>
            <a:endParaRPr lang="en-SG" sz="1600" dirty="0">
              <a:latin typeface="Roboto Light"/>
            </a:endParaRPr>
          </a:p>
          <a:p>
            <a:pPr marL="342900" indent="-342900">
              <a:buFont typeface="+mj-lt"/>
              <a:buAutoNum type="arabicPeriod"/>
            </a:pPr>
            <a:r>
              <a:rPr lang="en-SG" sz="1600" dirty="0">
                <a:latin typeface="Roboto Light"/>
              </a:rPr>
              <a:t>Follow your instructor to create the followings:</a:t>
            </a:r>
          </a:p>
          <a:p>
            <a:pPr marL="685800" lvl="1" indent="-342900">
              <a:buFont typeface="Arial" panose="020B0604020202020204" pitchFamily="34" charset="0"/>
              <a:buChar char="•"/>
            </a:pPr>
            <a:r>
              <a:rPr lang="en-SG" sz="1600" dirty="0">
                <a:latin typeface="Roboto Light"/>
              </a:rPr>
              <a:t>Simple report</a:t>
            </a:r>
          </a:p>
          <a:p>
            <a:pPr marL="685800" lvl="1" indent="-342900">
              <a:buFont typeface="Arial" panose="020B0604020202020204" pitchFamily="34" charset="0"/>
              <a:buChar char="•"/>
            </a:pPr>
            <a:r>
              <a:rPr lang="en-SG" sz="1600" dirty="0">
                <a:latin typeface="Roboto Light"/>
              </a:rPr>
              <a:t>Two measures report</a:t>
            </a:r>
          </a:p>
          <a:p>
            <a:pPr marL="685800" lvl="1" indent="-342900">
              <a:buFont typeface="Arial" panose="020B0604020202020204" pitchFamily="34" charset="0"/>
              <a:buChar char="•"/>
            </a:pPr>
            <a:r>
              <a:rPr lang="en-SG" sz="1600" dirty="0">
                <a:latin typeface="Roboto Light"/>
              </a:rPr>
              <a:t>Pie chart</a:t>
            </a:r>
          </a:p>
          <a:p>
            <a:pPr marL="685800" lvl="1" indent="-342900">
              <a:buFont typeface="Arial" panose="020B0604020202020204" pitchFamily="34" charset="0"/>
              <a:buChar char="•"/>
            </a:pPr>
            <a:r>
              <a:rPr lang="en-SG" sz="1600" dirty="0">
                <a:latin typeface="Roboto Light"/>
              </a:rPr>
              <a:t>Bar chart with reference line</a:t>
            </a:r>
          </a:p>
          <a:p>
            <a:pPr marL="685800" lvl="1" indent="-342900">
              <a:buFont typeface="Arial" panose="020B0604020202020204" pitchFamily="34" charset="0"/>
              <a:buChar char="•"/>
            </a:pPr>
            <a:r>
              <a:rPr lang="en-SG" sz="1600" dirty="0">
                <a:latin typeface="Roboto Light"/>
              </a:rPr>
              <a:t>Stacked bar chart</a:t>
            </a:r>
          </a:p>
          <a:p>
            <a:pPr marL="685800" lvl="1" indent="-342900">
              <a:buFont typeface="Arial" panose="020B0604020202020204" pitchFamily="34" charset="0"/>
              <a:buChar char="•"/>
            </a:pPr>
            <a:r>
              <a:rPr lang="en-SG" sz="1600" dirty="0">
                <a:latin typeface="Roboto Light"/>
              </a:rPr>
              <a:t>Line chart with trend line</a:t>
            </a:r>
          </a:p>
          <a:p>
            <a:pPr marL="685800" lvl="1" indent="-342900">
              <a:buFont typeface="Arial" panose="020B0604020202020204" pitchFamily="34" charset="0"/>
              <a:buChar char="•"/>
            </a:pPr>
            <a:r>
              <a:rPr lang="en-SG" sz="1600" dirty="0">
                <a:latin typeface="Roboto Light"/>
              </a:rPr>
              <a:t>Line chart with 2 axis</a:t>
            </a:r>
          </a:p>
          <a:p>
            <a:pPr marL="685800" lvl="1" indent="-342900">
              <a:buFont typeface="Arial" panose="020B0604020202020204" pitchFamily="34" charset="0"/>
              <a:buChar char="•"/>
            </a:pPr>
            <a:r>
              <a:rPr lang="en-SG" sz="1600" dirty="0">
                <a:latin typeface="Roboto Light"/>
              </a:rPr>
              <a:t>Area chart</a:t>
            </a:r>
          </a:p>
          <a:p>
            <a:pPr marL="685800" lvl="1" indent="-342900">
              <a:buFont typeface="Arial" panose="020B0604020202020204" pitchFamily="34" charset="0"/>
              <a:buChar char="•"/>
            </a:pPr>
            <a:r>
              <a:rPr lang="en-SG" sz="1600" dirty="0">
                <a:latin typeface="Roboto Light"/>
              </a:rPr>
              <a:t>Bullet chart</a:t>
            </a:r>
          </a:p>
          <a:p>
            <a:pPr marL="685800" lvl="1" indent="-342900">
              <a:buFont typeface="Arial" panose="020B0604020202020204" pitchFamily="34" charset="0"/>
              <a:buChar char="•"/>
            </a:pPr>
            <a:r>
              <a:rPr lang="en-SG" sz="1600" dirty="0">
                <a:latin typeface="Roboto Light"/>
              </a:rPr>
              <a:t>Gantt chart</a:t>
            </a:r>
          </a:p>
          <a:p>
            <a:pPr marL="685800" lvl="1" indent="-342900">
              <a:buFont typeface="Arial" panose="020B0604020202020204" pitchFamily="34" charset="0"/>
              <a:buChar char="•"/>
            </a:pPr>
            <a:r>
              <a:rPr lang="en-SG" sz="1600" dirty="0">
                <a:latin typeface="Roboto Light"/>
              </a:rPr>
              <a:t>Heat  Map</a:t>
            </a:r>
          </a:p>
          <a:p>
            <a:endParaRPr lang="en-SG" sz="2100" dirty="0"/>
          </a:p>
          <a:p>
            <a:endParaRPr lang="en-SG" sz="2100" dirty="0"/>
          </a:p>
        </p:txBody>
      </p:sp>
    </p:spTree>
    <p:custDataLst>
      <p:tags r:id="rId1"/>
    </p:custDataLst>
    <p:extLst>
      <p:ext uri="{BB962C8B-B14F-4D97-AF65-F5344CB8AC3E}">
        <p14:creationId xmlns:p14="http://schemas.microsoft.com/office/powerpoint/2010/main" val="4067183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4468691" y="727007"/>
            <a:ext cx="3116495" cy="1983224"/>
          </a:xfrm>
          <a:prstGeom prst="rect">
            <a:avLst/>
          </a:prstGeom>
        </p:spPr>
      </p:pic>
      <p:pic>
        <p:nvPicPr>
          <p:cNvPr id="8" name="Picture 7"/>
          <p:cNvPicPr>
            <a:picLocks noChangeAspect="1"/>
          </p:cNvPicPr>
          <p:nvPr/>
        </p:nvPicPr>
        <p:blipFill>
          <a:blip r:embed="rId5"/>
          <a:stretch>
            <a:fillRect/>
          </a:stretch>
        </p:blipFill>
        <p:spPr>
          <a:xfrm>
            <a:off x="1224554" y="968305"/>
            <a:ext cx="2258851" cy="1717745"/>
          </a:xfrm>
          <a:prstGeom prst="rect">
            <a:avLst/>
          </a:prstGeom>
        </p:spPr>
      </p:pic>
      <p:pic>
        <p:nvPicPr>
          <p:cNvPr id="10" name="Picture 9"/>
          <p:cNvPicPr>
            <a:picLocks noChangeAspect="1"/>
          </p:cNvPicPr>
          <p:nvPr/>
        </p:nvPicPr>
        <p:blipFill>
          <a:blip r:embed="rId6"/>
          <a:stretch>
            <a:fillRect/>
          </a:stretch>
        </p:blipFill>
        <p:spPr>
          <a:xfrm>
            <a:off x="2353979" y="2686051"/>
            <a:ext cx="2982651" cy="2256764"/>
          </a:xfrm>
          <a:prstGeom prst="rect">
            <a:avLst/>
          </a:prstGeom>
        </p:spPr>
      </p:pic>
      <p:sp>
        <p:nvSpPr>
          <p:cNvPr id="11" name="TextBox 10"/>
          <p:cNvSpPr txBox="1"/>
          <p:nvPr/>
        </p:nvSpPr>
        <p:spPr>
          <a:xfrm>
            <a:off x="1680740" y="688298"/>
            <a:ext cx="1346478" cy="300082"/>
          </a:xfrm>
          <a:prstGeom prst="rect">
            <a:avLst/>
          </a:prstGeom>
          <a:noFill/>
        </p:spPr>
        <p:txBody>
          <a:bodyPr wrap="square" rtlCol="0">
            <a:spAutoFit/>
          </a:bodyPr>
          <a:lstStyle/>
          <a:p>
            <a:r>
              <a:rPr lang="en-SG" sz="1350" dirty="0"/>
              <a:t>Simple Report</a:t>
            </a:r>
          </a:p>
        </p:txBody>
      </p:sp>
      <p:sp>
        <p:nvSpPr>
          <p:cNvPr id="12" name="TextBox 11"/>
          <p:cNvSpPr txBox="1"/>
          <p:nvPr/>
        </p:nvSpPr>
        <p:spPr>
          <a:xfrm>
            <a:off x="5943600" y="1770904"/>
            <a:ext cx="1346478" cy="300082"/>
          </a:xfrm>
          <a:prstGeom prst="rect">
            <a:avLst/>
          </a:prstGeom>
          <a:noFill/>
        </p:spPr>
        <p:txBody>
          <a:bodyPr wrap="square" rtlCol="0">
            <a:spAutoFit/>
          </a:bodyPr>
          <a:lstStyle/>
          <a:p>
            <a:r>
              <a:rPr lang="en-SG" sz="1350" dirty="0"/>
              <a:t>Pie Chart</a:t>
            </a:r>
          </a:p>
        </p:txBody>
      </p:sp>
      <p:sp>
        <p:nvSpPr>
          <p:cNvPr id="13" name="TextBox 12"/>
          <p:cNvSpPr txBox="1"/>
          <p:nvPr/>
        </p:nvSpPr>
        <p:spPr>
          <a:xfrm>
            <a:off x="4286250" y="4286251"/>
            <a:ext cx="1346478" cy="507831"/>
          </a:xfrm>
          <a:prstGeom prst="rect">
            <a:avLst/>
          </a:prstGeom>
          <a:noFill/>
        </p:spPr>
        <p:txBody>
          <a:bodyPr wrap="square" rtlCol="0">
            <a:spAutoFit/>
          </a:bodyPr>
          <a:lstStyle/>
          <a:p>
            <a:r>
              <a:rPr lang="en-SG" sz="1350" dirty="0"/>
              <a:t>Two-Measures Report</a:t>
            </a:r>
          </a:p>
        </p:txBody>
      </p:sp>
      <p:sp>
        <p:nvSpPr>
          <p:cNvPr id="14" name="Title 1">
            <a:extLst>
              <a:ext uri="{FF2B5EF4-FFF2-40B4-BE49-F238E27FC236}">
                <a16:creationId xmlns:a16="http://schemas.microsoft.com/office/drawing/2014/main" id="{2D1A4B79-C466-4349-B4E0-6A7FAD82307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48601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827173" y="1506863"/>
            <a:ext cx="2036358" cy="2814504"/>
          </a:xfrm>
          <a:prstGeom prst="rect">
            <a:avLst/>
          </a:prstGeom>
        </p:spPr>
      </p:pic>
      <p:sp>
        <p:nvSpPr>
          <p:cNvPr id="7" name="TextBox 6"/>
          <p:cNvSpPr txBox="1"/>
          <p:nvPr/>
        </p:nvSpPr>
        <p:spPr>
          <a:xfrm>
            <a:off x="5809645" y="4343400"/>
            <a:ext cx="1346478" cy="507831"/>
          </a:xfrm>
          <a:prstGeom prst="rect">
            <a:avLst/>
          </a:prstGeom>
          <a:noFill/>
        </p:spPr>
        <p:txBody>
          <a:bodyPr wrap="square" rtlCol="0">
            <a:spAutoFit/>
          </a:bodyPr>
          <a:lstStyle/>
          <a:p>
            <a:r>
              <a:rPr lang="en-SG" sz="1350" dirty="0"/>
              <a:t>Stacked Bar Chart</a:t>
            </a:r>
          </a:p>
        </p:txBody>
      </p:sp>
      <p:pic>
        <p:nvPicPr>
          <p:cNvPr id="8" name="Picture 7"/>
          <p:cNvPicPr>
            <a:picLocks noChangeAspect="1"/>
          </p:cNvPicPr>
          <p:nvPr/>
        </p:nvPicPr>
        <p:blipFill>
          <a:blip r:embed="rId4"/>
          <a:stretch>
            <a:fillRect/>
          </a:stretch>
        </p:blipFill>
        <p:spPr>
          <a:xfrm>
            <a:off x="1239522" y="968519"/>
            <a:ext cx="4551158" cy="2369660"/>
          </a:xfrm>
          <a:prstGeom prst="rect">
            <a:avLst/>
          </a:prstGeom>
        </p:spPr>
      </p:pic>
      <p:sp>
        <p:nvSpPr>
          <p:cNvPr id="9" name="TextBox 8"/>
          <p:cNvSpPr txBox="1"/>
          <p:nvPr/>
        </p:nvSpPr>
        <p:spPr>
          <a:xfrm>
            <a:off x="1239522" y="3314701"/>
            <a:ext cx="1346478" cy="507831"/>
          </a:xfrm>
          <a:prstGeom prst="rect">
            <a:avLst/>
          </a:prstGeom>
          <a:noFill/>
        </p:spPr>
        <p:txBody>
          <a:bodyPr wrap="square" rtlCol="0">
            <a:spAutoFit/>
          </a:bodyPr>
          <a:lstStyle/>
          <a:p>
            <a:r>
              <a:rPr lang="en-SG" sz="1350" dirty="0"/>
              <a:t>Bar Chart with reference line</a:t>
            </a:r>
          </a:p>
        </p:txBody>
      </p:sp>
      <p:sp>
        <p:nvSpPr>
          <p:cNvPr id="10" name="Title 1">
            <a:extLst>
              <a:ext uri="{FF2B5EF4-FFF2-40B4-BE49-F238E27FC236}">
                <a16:creationId xmlns:a16="http://schemas.microsoft.com/office/drawing/2014/main" id="{27E2A3A5-A6D1-4BC2-A5D4-A2A0AE0A477A}"/>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865992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84632-9195-4FC7-A398-B756F963E80A}"/>
              </a:ext>
            </a:extLst>
          </p:cNvPr>
          <p:cNvSpPr>
            <a:spLocks noGrp="1"/>
          </p:cNvSpPr>
          <p:nvPr>
            <p:ph type="title"/>
          </p:nvPr>
        </p:nvSpPr>
        <p:spPr>
          <a:xfrm>
            <a:off x="1558235" y="1187598"/>
            <a:ext cx="5955958" cy="528851"/>
          </a:xfrm>
        </p:spPr>
        <p:txBody>
          <a:bodyPr/>
          <a:lstStyle/>
          <a:p>
            <a:endParaRPr lang="en-SG" dirty="0"/>
          </a:p>
        </p:txBody>
      </p:sp>
      <p:pic>
        <p:nvPicPr>
          <p:cNvPr id="5" name="Picture 4"/>
          <p:cNvPicPr>
            <a:picLocks noChangeAspect="1"/>
          </p:cNvPicPr>
          <p:nvPr/>
        </p:nvPicPr>
        <p:blipFill>
          <a:blip r:embed="rId4"/>
          <a:stretch>
            <a:fillRect/>
          </a:stretch>
        </p:blipFill>
        <p:spPr>
          <a:xfrm>
            <a:off x="1149858" y="793669"/>
            <a:ext cx="4972050" cy="2607473"/>
          </a:xfrm>
          <a:prstGeom prst="rect">
            <a:avLst/>
          </a:prstGeom>
        </p:spPr>
      </p:pic>
      <p:sp>
        <p:nvSpPr>
          <p:cNvPr id="8" name="TextBox 7"/>
          <p:cNvSpPr txBox="1"/>
          <p:nvPr/>
        </p:nvSpPr>
        <p:spPr>
          <a:xfrm>
            <a:off x="2171700" y="1129474"/>
            <a:ext cx="1346478" cy="507831"/>
          </a:xfrm>
          <a:prstGeom prst="rect">
            <a:avLst/>
          </a:prstGeom>
          <a:noFill/>
        </p:spPr>
        <p:txBody>
          <a:bodyPr wrap="square" rtlCol="0">
            <a:spAutoFit/>
          </a:bodyPr>
          <a:lstStyle/>
          <a:p>
            <a:r>
              <a:rPr lang="en-SG" sz="1350" dirty="0"/>
              <a:t>Line Chart with trend line</a:t>
            </a:r>
          </a:p>
        </p:txBody>
      </p:sp>
      <p:pic>
        <p:nvPicPr>
          <p:cNvPr id="9" name="Picture 8"/>
          <p:cNvPicPr>
            <a:picLocks noChangeAspect="1"/>
          </p:cNvPicPr>
          <p:nvPr/>
        </p:nvPicPr>
        <p:blipFill>
          <a:blip r:embed="rId5"/>
          <a:stretch>
            <a:fillRect/>
          </a:stretch>
        </p:blipFill>
        <p:spPr>
          <a:xfrm>
            <a:off x="3086101" y="2554000"/>
            <a:ext cx="4428092" cy="2345534"/>
          </a:xfrm>
          <a:prstGeom prst="rect">
            <a:avLst/>
          </a:prstGeom>
        </p:spPr>
      </p:pic>
      <p:sp>
        <p:nvSpPr>
          <p:cNvPr id="10" name="TextBox 9"/>
          <p:cNvSpPr txBox="1"/>
          <p:nvPr/>
        </p:nvSpPr>
        <p:spPr>
          <a:xfrm>
            <a:off x="5372100" y="4229101"/>
            <a:ext cx="1346478" cy="507831"/>
          </a:xfrm>
          <a:prstGeom prst="rect">
            <a:avLst/>
          </a:prstGeom>
          <a:noFill/>
        </p:spPr>
        <p:txBody>
          <a:bodyPr wrap="square" rtlCol="0">
            <a:spAutoFit/>
          </a:bodyPr>
          <a:lstStyle/>
          <a:p>
            <a:r>
              <a:rPr lang="en-SG" sz="1350" dirty="0"/>
              <a:t>Line Chart with 2 Y-axis</a:t>
            </a:r>
          </a:p>
        </p:txBody>
      </p:sp>
      <p:sp>
        <p:nvSpPr>
          <p:cNvPr id="11" name="Title 1">
            <a:extLst>
              <a:ext uri="{FF2B5EF4-FFF2-40B4-BE49-F238E27FC236}">
                <a16:creationId xmlns:a16="http://schemas.microsoft.com/office/drawing/2014/main" id="{D2A2DB27-616D-4B41-9CA6-CFA5ED851F60}"/>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700202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6080" y="911392"/>
            <a:ext cx="6172200" cy="3302669"/>
          </a:xfrm>
          <a:prstGeom prst="rect">
            <a:avLst/>
          </a:prstGeom>
        </p:spPr>
        <p:txBody>
          <a:bodyPr vert="horz" lIns="68580" tIns="34290" rIns="68580" bIns="34290" rtlCol="0" anchor="t">
            <a:norm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endParaRPr lang="en-SG" sz="2100" dirty="0"/>
          </a:p>
        </p:txBody>
      </p:sp>
      <p:pic>
        <p:nvPicPr>
          <p:cNvPr id="5" name="Picture 4"/>
          <p:cNvPicPr>
            <a:picLocks noChangeAspect="1"/>
          </p:cNvPicPr>
          <p:nvPr/>
        </p:nvPicPr>
        <p:blipFill>
          <a:blip r:embed="rId4"/>
          <a:stretch>
            <a:fillRect/>
          </a:stretch>
        </p:blipFill>
        <p:spPr>
          <a:xfrm>
            <a:off x="1143000" y="654127"/>
            <a:ext cx="3086100" cy="2634761"/>
          </a:xfrm>
          <a:prstGeom prst="rect">
            <a:avLst/>
          </a:prstGeom>
        </p:spPr>
      </p:pic>
      <p:pic>
        <p:nvPicPr>
          <p:cNvPr id="8" name="Picture 7"/>
          <p:cNvPicPr>
            <a:picLocks noChangeAspect="1"/>
          </p:cNvPicPr>
          <p:nvPr/>
        </p:nvPicPr>
        <p:blipFill>
          <a:blip r:embed="rId5"/>
          <a:stretch>
            <a:fillRect/>
          </a:stretch>
        </p:blipFill>
        <p:spPr>
          <a:xfrm>
            <a:off x="1223971" y="3343945"/>
            <a:ext cx="6696059" cy="1525235"/>
          </a:xfrm>
          <a:prstGeom prst="rect">
            <a:avLst/>
          </a:prstGeom>
        </p:spPr>
      </p:pic>
      <p:sp>
        <p:nvSpPr>
          <p:cNvPr id="9" name="TextBox 8"/>
          <p:cNvSpPr txBox="1"/>
          <p:nvPr/>
        </p:nvSpPr>
        <p:spPr>
          <a:xfrm>
            <a:off x="4451209" y="911392"/>
            <a:ext cx="1346478" cy="300082"/>
          </a:xfrm>
          <a:prstGeom prst="rect">
            <a:avLst/>
          </a:prstGeom>
          <a:noFill/>
        </p:spPr>
        <p:txBody>
          <a:bodyPr wrap="square" rtlCol="0">
            <a:spAutoFit/>
          </a:bodyPr>
          <a:lstStyle/>
          <a:p>
            <a:r>
              <a:rPr lang="en-SG" sz="1350" dirty="0"/>
              <a:t>Area Chart</a:t>
            </a:r>
          </a:p>
        </p:txBody>
      </p:sp>
      <p:sp>
        <p:nvSpPr>
          <p:cNvPr id="10" name="TextBox 9"/>
          <p:cNvSpPr txBox="1"/>
          <p:nvPr/>
        </p:nvSpPr>
        <p:spPr>
          <a:xfrm>
            <a:off x="5657850" y="4315155"/>
            <a:ext cx="1346478" cy="300082"/>
          </a:xfrm>
          <a:prstGeom prst="rect">
            <a:avLst/>
          </a:prstGeom>
          <a:noFill/>
        </p:spPr>
        <p:txBody>
          <a:bodyPr wrap="square" rtlCol="0">
            <a:spAutoFit/>
          </a:bodyPr>
          <a:lstStyle/>
          <a:p>
            <a:r>
              <a:rPr lang="en-SG" sz="1350" dirty="0"/>
              <a:t>Bullet Chart</a:t>
            </a:r>
          </a:p>
        </p:txBody>
      </p:sp>
      <p:sp>
        <p:nvSpPr>
          <p:cNvPr id="11" name="Title 1">
            <a:extLst>
              <a:ext uri="{FF2B5EF4-FFF2-40B4-BE49-F238E27FC236}">
                <a16:creationId xmlns:a16="http://schemas.microsoft.com/office/drawing/2014/main" id="{7548B1A4-97EF-4355-A061-2EF9DE1BC244}"/>
              </a:ext>
            </a:extLst>
          </p:cNvPr>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3340139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1243738" y="946471"/>
            <a:ext cx="6656525" cy="2050256"/>
          </a:xfrm>
          <a:prstGeom prst="rect">
            <a:avLst/>
          </a:prstGeom>
        </p:spPr>
      </p:pic>
      <p:pic>
        <p:nvPicPr>
          <p:cNvPr id="5" name="Picture 4"/>
          <p:cNvPicPr>
            <a:picLocks noChangeAspect="1"/>
          </p:cNvPicPr>
          <p:nvPr/>
        </p:nvPicPr>
        <p:blipFill>
          <a:blip r:embed="rId5"/>
          <a:stretch>
            <a:fillRect/>
          </a:stretch>
        </p:blipFill>
        <p:spPr>
          <a:xfrm>
            <a:off x="4446683" y="2876595"/>
            <a:ext cx="3314700" cy="2112717"/>
          </a:xfrm>
          <a:prstGeom prst="rect">
            <a:avLst/>
          </a:prstGeom>
        </p:spPr>
      </p:pic>
      <p:sp>
        <p:nvSpPr>
          <p:cNvPr id="6" name="TextBox 5"/>
          <p:cNvSpPr txBox="1"/>
          <p:nvPr/>
        </p:nvSpPr>
        <p:spPr>
          <a:xfrm>
            <a:off x="1485900" y="669471"/>
            <a:ext cx="1346478" cy="300082"/>
          </a:xfrm>
          <a:prstGeom prst="rect">
            <a:avLst/>
          </a:prstGeom>
          <a:noFill/>
        </p:spPr>
        <p:txBody>
          <a:bodyPr wrap="square" rtlCol="0">
            <a:spAutoFit/>
          </a:bodyPr>
          <a:lstStyle/>
          <a:p>
            <a:r>
              <a:rPr lang="en-SG" sz="1350" dirty="0"/>
              <a:t>Gantt Chart</a:t>
            </a:r>
          </a:p>
        </p:txBody>
      </p:sp>
      <p:sp>
        <p:nvSpPr>
          <p:cNvPr id="7" name="TextBox 6"/>
          <p:cNvSpPr txBox="1"/>
          <p:nvPr/>
        </p:nvSpPr>
        <p:spPr>
          <a:xfrm>
            <a:off x="6553784" y="4000500"/>
            <a:ext cx="1346478" cy="300082"/>
          </a:xfrm>
          <a:prstGeom prst="rect">
            <a:avLst/>
          </a:prstGeom>
          <a:noFill/>
        </p:spPr>
        <p:txBody>
          <a:bodyPr wrap="square" rtlCol="0">
            <a:spAutoFit/>
          </a:bodyPr>
          <a:lstStyle/>
          <a:p>
            <a:r>
              <a:rPr lang="en-SG" sz="1350" dirty="0"/>
              <a:t>Heat Map</a:t>
            </a:r>
          </a:p>
        </p:txBody>
      </p:sp>
      <p:sp>
        <p:nvSpPr>
          <p:cNvPr id="9" name="Title 1">
            <a:extLst>
              <a:ext uri="{FF2B5EF4-FFF2-40B4-BE49-F238E27FC236}">
                <a16:creationId xmlns:a16="http://schemas.microsoft.com/office/drawing/2014/main" id="{79DCA720-DDE6-4EF5-BDA8-EFE67524E9B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2306038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3443642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Categorical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categorical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 categorical data, we often look for both </a:t>
            </a:r>
            <a:r>
              <a:rPr lang="en-GB" sz="1800" i="1" dirty="0">
                <a:solidFill>
                  <a:srgbClr val="01385B"/>
                </a:solidFill>
                <a:latin typeface="Roboto" panose="02000000000000000000" pitchFamily="2" charset="0"/>
                <a:ea typeface="Roboto" panose="02000000000000000000" pitchFamily="2" charset="0"/>
              </a:rPr>
              <a:t>maximum</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minimum</a:t>
            </a:r>
            <a:r>
              <a:rPr lang="en-GB" sz="1800" dirty="0">
                <a:latin typeface="Roboto Light" panose="02000000000000000000" pitchFamily="2" charset="0"/>
                <a:ea typeface="Roboto Light" panose="02000000000000000000" pitchFamily="2" charset="0"/>
              </a:rPr>
              <a:t> values because they give us a sense of the data range, and they can be easily found by sorting the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Next we look at the </a:t>
            </a:r>
            <a:r>
              <a:rPr lang="en-GB" sz="1800" i="1" dirty="0">
                <a:solidFill>
                  <a:srgbClr val="01385B"/>
                </a:solidFill>
                <a:latin typeface="Roboto" panose="02000000000000000000" pitchFamily="2" charset="0"/>
                <a:ea typeface="Roboto" panose="02000000000000000000" pitchFamily="2" charset="0"/>
              </a:rPr>
              <a:t>distribution</a:t>
            </a:r>
            <a:r>
              <a:rPr lang="en-GB" sz="1800" dirty="0">
                <a:latin typeface="Roboto Light" panose="02000000000000000000" pitchFamily="2" charset="0"/>
                <a:ea typeface="Roboto Light" panose="02000000000000000000" pitchFamily="2" charset="0"/>
              </a:rPr>
              <a:t> of the data, i.e., whether it is positively skewed, negatively skewed, or normally distributed</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Finally, we look for </a:t>
            </a:r>
            <a:r>
              <a:rPr lang="en-GB" sz="1800" i="1" dirty="0">
                <a:solidFill>
                  <a:srgbClr val="01385B"/>
                </a:solidFill>
                <a:latin typeface="Roboto" panose="02000000000000000000" pitchFamily="2" charset="0"/>
                <a:ea typeface="Roboto" panose="02000000000000000000" pitchFamily="2" charset="0"/>
              </a:rPr>
              <a:t>structure</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patterns</a:t>
            </a:r>
            <a:r>
              <a:rPr lang="en-GB" sz="1800" dirty="0">
                <a:latin typeface="Roboto Light" panose="02000000000000000000" pitchFamily="2" charset="0"/>
                <a:ea typeface="Roboto Light" panose="02000000000000000000" pitchFamily="2" charset="0"/>
              </a:rPr>
              <a:t>. If several categories have similar/different values, it is worth asking why and what makes the categories similar or different</a:t>
            </a: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a:t>
            </a:r>
          </a:p>
        </p:txBody>
      </p:sp>
      <p:sp>
        <p:nvSpPr>
          <p:cNvPr id="4" name="Content Placeholder 3"/>
          <p:cNvSpPr>
            <a:spLocks noGrp="1"/>
          </p:cNvSpPr>
          <p:nvPr>
            <p:ph idx="1"/>
          </p:nvPr>
        </p:nvSpPr>
        <p:spPr>
          <a:xfrm>
            <a:off x="260212" y="1905100"/>
            <a:ext cx="8563649" cy="1961263"/>
          </a:xfrm>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 Stacked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Pie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Area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Heat 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Tree Map</a:t>
            </a:r>
          </a:p>
        </p:txBody>
      </p:sp>
    </p:spTree>
    <p:extLst>
      <p:ext uri="{BB962C8B-B14F-4D97-AF65-F5344CB8AC3E}">
        <p14:creationId xmlns:p14="http://schemas.microsoft.com/office/powerpoint/2010/main" val="172527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9F39-EB81-4370-B2A8-CF1588F60BDC}"/>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13F3CC7C-7EEC-4BE3-9E02-3F8A4C17C086}"/>
              </a:ext>
            </a:extLst>
          </p:cNvPr>
          <p:cNvSpPr>
            <a:spLocks noGrp="1"/>
          </p:cNvSpPr>
          <p:nvPr>
            <p:ph idx="10"/>
          </p:nvPr>
        </p:nvSpPr>
        <p:spPr/>
        <p:txBody>
          <a:bodyPr/>
          <a:lstStyle/>
          <a:p>
            <a:r>
              <a:rPr lang="en-US" dirty="0" err="1"/>
              <a:t>Qn</a:t>
            </a:r>
            <a:r>
              <a:rPr lang="en-US" dirty="0"/>
              <a:t>: What does the data trend look like?</a:t>
            </a:r>
            <a:endParaRPr lang="en-SG" dirty="0"/>
          </a:p>
        </p:txBody>
      </p:sp>
      <p:sp>
        <p:nvSpPr>
          <p:cNvPr id="5" name="TextBox 4">
            <a:extLst>
              <a:ext uri="{FF2B5EF4-FFF2-40B4-BE49-F238E27FC236}">
                <a16:creationId xmlns:a16="http://schemas.microsoft.com/office/drawing/2014/main" id="{D9BCA21E-7E57-4955-9B4E-C6A7AD4C7A7F}"/>
              </a:ext>
            </a:extLst>
          </p:cNvPr>
          <p:cNvSpPr txBox="1"/>
          <p:nvPr/>
        </p:nvSpPr>
        <p:spPr>
          <a:xfrm>
            <a:off x="6737826" y="3173669"/>
            <a:ext cx="2219568" cy="133500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None/>
            </a:pPr>
            <a:r>
              <a:rPr lang="en-US" sz="1400" dirty="0"/>
              <a:t>For categorical data, the sum of the parts = whole.</a:t>
            </a:r>
          </a:p>
          <a:p>
            <a:pPr marL="0" indent="0" algn="ctr">
              <a:buNone/>
            </a:pPr>
            <a:endParaRPr lang="en-US" sz="1400" dirty="0"/>
          </a:p>
          <a:p>
            <a:pPr marL="0" indent="0" algn="ctr">
              <a:buNone/>
            </a:pPr>
            <a:r>
              <a:rPr lang="en-US" sz="1400" dirty="0"/>
              <a:t>Therefore, it lends itself easily to proportional measurements</a:t>
            </a:r>
            <a:endParaRPr lang="en-SG" sz="1400" dirty="0"/>
          </a:p>
        </p:txBody>
      </p:sp>
      <p:graphicFrame>
        <p:nvGraphicFramePr>
          <p:cNvPr id="7" name="Table 6">
            <a:extLst>
              <a:ext uri="{FF2B5EF4-FFF2-40B4-BE49-F238E27FC236}">
                <a16:creationId xmlns:a16="http://schemas.microsoft.com/office/drawing/2014/main" id="{FF8774E9-3D9C-4ECC-BE11-575CDEABBD82}"/>
              </a:ext>
            </a:extLst>
          </p:cNvPr>
          <p:cNvGraphicFramePr>
            <a:graphicFrameLocks noGrp="1"/>
          </p:cNvGraphicFramePr>
          <p:nvPr>
            <p:extLst>
              <p:ext uri="{D42A27DB-BD31-4B8C-83A1-F6EECF244321}">
                <p14:modId xmlns:p14="http://schemas.microsoft.com/office/powerpoint/2010/main" val="3400584108"/>
              </p:ext>
            </p:extLst>
          </p:nvPr>
        </p:nvGraphicFramePr>
        <p:xfrm>
          <a:off x="355600" y="1809591"/>
          <a:ext cx="2387600" cy="923925"/>
        </p:xfrm>
        <a:graphic>
          <a:graphicData uri="http://schemas.openxmlformats.org/drawingml/2006/table">
            <a:tbl>
              <a:tblPr/>
              <a:tblGrid>
                <a:gridCol w="596900">
                  <a:extLst>
                    <a:ext uri="{9D8B030D-6E8A-4147-A177-3AD203B41FA5}">
                      <a16:colId xmlns:a16="http://schemas.microsoft.com/office/drawing/2014/main" val="1081783649"/>
                    </a:ext>
                  </a:extLst>
                </a:gridCol>
                <a:gridCol w="596900">
                  <a:extLst>
                    <a:ext uri="{9D8B030D-6E8A-4147-A177-3AD203B41FA5}">
                      <a16:colId xmlns:a16="http://schemas.microsoft.com/office/drawing/2014/main" val="2263282413"/>
                    </a:ext>
                  </a:extLst>
                </a:gridCol>
                <a:gridCol w="596900">
                  <a:extLst>
                    <a:ext uri="{9D8B030D-6E8A-4147-A177-3AD203B41FA5}">
                      <a16:colId xmlns:a16="http://schemas.microsoft.com/office/drawing/2014/main" val="2506003480"/>
                    </a:ext>
                  </a:extLst>
                </a:gridCol>
                <a:gridCol w="596900">
                  <a:extLst>
                    <a:ext uri="{9D8B030D-6E8A-4147-A177-3AD203B41FA5}">
                      <a16:colId xmlns:a16="http://schemas.microsoft.com/office/drawing/2014/main" val="3398642583"/>
                    </a:ext>
                  </a:extLst>
                </a:gridCol>
              </a:tblGrid>
              <a:tr h="152400">
                <a:tc gridSpan="4">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Dataset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684340358"/>
                  </a:ext>
                </a:extLst>
              </a:tr>
              <a:tr h="161925">
                <a:tc>
                  <a:txBody>
                    <a:bodyPr/>
                    <a:lstStyle/>
                    <a:p>
                      <a:pPr algn="ctr" fontAlgn="ctr"/>
                      <a:r>
                        <a:rPr lang="en-SG" sz="9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41932649"/>
                  </a:ext>
                </a:extLst>
              </a:tr>
              <a:tr h="152400">
                <a:tc>
                  <a:txBody>
                    <a:bodyPr/>
                    <a:lstStyle/>
                    <a:p>
                      <a:pPr algn="ctr" fontAlgn="ctr"/>
                      <a:r>
                        <a:rPr lang="en-SG" sz="9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6641454"/>
                  </a:ext>
                </a:extLst>
              </a:tr>
              <a:tr h="152400">
                <a:tc>
                  <a:txBody>
                    <a:bodyPr/>
                    <a:lstStyle/>
                    <a:p>
                      <a:pPr algn="ctr" fontAlgn="ctr"/>
                      <a:r>
                        <a:rPr lang="en-SG" sz="9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1525964"/>
                  </a:ext>
                </a:extLst>
              </a:tr>
              <a:tr h="152400">
                <a:tc>
                  <a:txBody>
                    <a:bodyPr/>
                    <a:lstStyle/>
                    <a:p>
                      <a:pPr algn="ctr" fontAlgn="ctr"/>
                      <a:r>
                        <a:rPr lang="en-SG" sz="9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9464475"/>
                  </a:ext>
                </a:extLst>
              </a:tr>
              <a:tr h="152400">
                <a:tc>
                  <a:txBody>
                    <a:bodyPr/>
                    <a:lstStyle/>
                    <a:p>
                      <a:pPr algn="ctr" fontAlgn="ctr"/>
                      <a:r>
                        <a:rPr lang="en-SG" sz="9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38138512"/>
                  </a:ext>
                </a:extLst>
              </a:tr>
            </a:tbl>
          </a:graphicData>
        </a:graphic>
      </p:graphicFrame>
      <p:sp>
        <p:nvSpPr>
          <p:cNvPr id="8" name="Arrow: Right 7">
            <a:extLst>
              <a:ext uri="{FF2B5EF4-FFF2-40B4-BE49-F238E27FC236}">
                <a16:creationId xmlns:a16="http://schemas.microsoft.com/office/drawing/2014/main" id="{944DFE5C-B71D-4334-93AE-997998B9AE91}"/>
              </a:ext>
            </a:extLst>
          </p:cNvPr>
          <p:cNvSpPr/>
          <p:nvPr/>
        </p:nvSpPr>
        <p:spPr>
          <a:xfrm rot="5400000">
            <a:off x="1254797" y="2826043"/>
            <a:ext cx="589205"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graphicFrame>
        <p:nvGraphicFramePr>
          <p:cNvPr id="9" name="Table 8">
            <a:extLst>
              <a:ext uri="{FF2B5EF4-FFF2-40B4-BE49-F238E27FC236}">
                <a16:creationId xmlns:a16="http://schemas.microsoft.com/office/drawing/2014/main" id="{F592FBE0-5D89-4982-8707-B1C9DF5B40BD}"/>
              </a:ext>
            </a:extLst>
          </p:cNvPr>
          <p:cNvGraphicFramePr>
            <a:graphicFrameLocks noGrp="1"/>
          </p:cNvGraphicFramePr>
          <p:nvPr>
            <p:extLst>
              <p:ext uri="{D42A27DB-BD31-4B8C-83A1-F6EECF244321}">
                <p14:modId xmlns:p14="http://schemas.microsoft.com/office/powerpoint/2010/main" val="3992501918"/>
              </p:ext>
            </p:extLst>
          </p:nvPr>
        </p:nvGraphicFramePr>
        <p:xfrm>
          <a:off x="355600" y="3570373"/>
          <a:ext cx="2387600" cy="923925"/>
        </p:xfrm>
        <a:graphic>
          <a:graphicData uri="http://schemas.openxmlformats.org/drawingml/2006/table">
            <a:tbl>
              <a:tblPr>
                <a:tableStyleId>{5C22544A-7EE6-4342-B048-85BDC9FD1C3A}</a:tableStyleId>
              </a:tblPr>
              <a:tblGrid>
                <a:gridCol w="596900">
                  <a:extLst>
                    <a:ext uri="{9D8B030D-6E8A-4147-A177-3AD203B41FA5}">
                      <a16:colId xmlns:a16="http://schemas.microsoft.com/office/drawing/2014/main" val="353780931"/>
                    </a:ext>
                  </a:extLst>
                </a:gridCol>
                <a:gridCol w="596900">
                  <a:extLst>
                    <a:ext uri="{9D8B030D-6E8A-4147-A177-3AD203B41FA5}">
                      <a16:colId xmlns:a16="http://schemas.microsoft.com/office/drawing/2014/main" val="2951159584"/>
                    </a:ext>
                  </a:extLst>
                </a:gridCol>
                <a:gridCol w="596900">
                  <a:extLst>
                    <a:ext uri="{9D8B030D-6E8A-4147-A177-3AD203B41FA5}">
                      <a16:colId xmlns:a16="http://schemas.microsoft.com/office/drawing/2014/main" val="1949492650"/>
                    </a:ext>
                  </a:extLst>
                </a:gridCol>
                <a:gridCol w="596900">
                  <a:extLst>
                    <a:ext uri="{9D8B030D-6E8A-4147-A177-3AD203B41FA5}">
                      <a16:colId xmlns:a16="http://schemas.microsoft.com/office/drawing/2014/main" val="4294266051"/>
                    </a:ext>
                  </a:extLst>
                </a:gridCol>
              </a:tblGrid>
              <a:tr h="152400">
                <a:tc gridSpan="4">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Dataset (Sorted)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493971602"/>
                  </a:ext>
                </a:extLst>
              </a:tr>
              <a:tr h="161925">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9116898"/>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9149249"/>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1797577"/>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431809"/>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6596383"/>
                  </a:ext>
                </a:extLst>
              </a:tr>
            </a:tbl>
          </a:graphicData>
        </a:graphic>
      </p:graphicFrame>
      <p:sp>
        <p:nvSpPr>
          <p:cNvPr id="10" name="Arrow: Right 9">
            <a:extLst>
              <a:ext uri="{FF2B5EF4-FFF2-40B4-BE49-F238E27FC236}">
                <a16:creationId xmlns:a16="http://schemas.microsoft.com/office/drawing/2014/main" id="{84859C90-B343-4A9B-84C9-7EB35400D13F}"/>
              </a:ext>
            </a:extLst>
          </p:cNvPr>
          <p:cNvSpPr/>
          <p:nvPr/>
        </p:nvSpPr>
        <p:spPr>
          <a:xfrm rot="20391223">
            <a:off x="2940638" y="2401259"/>
            <a:ext cx="697548"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1" name="Arrow: Right 10">
            <a:extLst>
              <a:ext uri="{FF2B5EF4-FFF2-40B4-BE49-F238E27FC236}">
                <a16:creationId xmlns:a16="http://schemas.microsoft.com/office/drawing/2014/main" id="{DADFCAA7-930D-4A85-98C1-A87F5FFFDF1A}"/>
              </a:ext>
            </a:extLst>
          </p:cNvPr>
          <p:cNvSpPr/>
          <p:nvPr/>
        </p:nvSpPr>
        <p:spPr>
          <a:xfrm rot="1039756">
            <a:off x="2934862" y="3463040"/>
            <a:ext cx="697548"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4" name="TextBox 13">
            <a:extLst>
              <a:ext uri="{FF2B5EF4-FFF2-40B4-BE49-F238E27FC236}">
                <a16:creationId xmlns:a16="http://schemas.microsoft.com/office/drawing/2014/main" id="{46C0E035-6C7F-4A31-8187-6040397CA9F3}"/>
              </a:ext>
            </a:extLst>
          </p:cNvPr>
          <p:cNvSpPr txBox="1"/>
          <p:nvPr/>
        </p:nvSpPr>
        <p:spPr>
          <a:xfrm>
            <a:off x="3810819" y="1783097"/>
            <a:ext cx="1718988" cy="12080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None/>
            </a:pPr>
            <a:r>
              <a:rPr lang="en-US" sz="1400" dirty="0"/>
              <a:t>Maximum = 1</a:t>
            </a:r>
          </a:p>
          <a:p>
            <a:pPr marL="0" indent="0" algn="ctr">
              <a:buNone/>
            </a:pPr>
            <a:r>
              <a:rPr lang="en-US" sz="1400" dirty="0"/>
              <a:t>Minimum = 7</a:t>
            </a:r>
          </a:p>
          <a:p>
            <a:pPr marL="0" indent="0" algn="ctr">
              <a:buNone/>
            </a:pPr>
            <a:r>
              <a:rPr lang="en-US" sz="1400" dirty="0"/>
              <a:t>Mean	 = 2.79</a:t>
            </a:r>
          </a:p>
          <a:p>
            <a:pPr marL="0" indent="0" algn="ctr">
              <a:buNone/>
            </a:pPr>
            <a:r>
              <a:rPr lang="en-US" sz="1400" dirty="0"/>
              <a:t>Median = 2.00</a:t>
            </a:r>
          </a:p>
          <a:p>
            <a:pPr marL="0" indent="0" algn="ctr">
              <a:buNone/>
            </a:pPr>
            <a:r>
              <a:rPr lang="en-US" sz="1400" dirty="0"/>
              <a:t>Mode = 2.00</a:t>
            </a:r>
            <a:endParaRPr lang="en-SG" sz="1400" dirty="0"/>
          </a:p>
        </p:txBody>
      </p:sp>
      <p:sp>
        <p:nvSpPr>
          <p:cNvPr id="15" name="TextBox 14">
            <a:extLst>
              <a:ext uri="{FF2B5EF4-FFF2-40B4-BE49-F238E27FC236}">
                <a16:creationId xmlns:a16="http://schemas.microsoft.com/office/drawing/2014/main" id="{C72D244B-2488-4FB1-A4C4-FD5F9650FECF}"/>
              </a:ext>
            </a:extLst>
          </p:cNvPr>
          <p:cNvSpPr txBox="1"/>
          <p:nvPr/>
        </p:nvSpPr>
        <p:spPr>
          <a:xfrm>
            <a:off x="5640321" y="2087185"/>
            <a:ext cx="1338828" cy="646331"/>
          </a:xfrm>
          <a:prstGeom prst="rect">
            <a:avLst/>
          </a:prstGeom>
          <a:noFill/>
        </p:spPr>
        <p:txBody>
          <a:bodyPr wrap="none" rtlCol="0">
            <a:spAutoFit/>
          </a:bodyPr>
          <a:lstStyle/>
          <a:p>
            <a:r>
              <a:rPr lang="en-US" dirty="0"/>
              <a:t>Data </a:t>
            </a:r>
          </a:p>
          <a:p>
            <a:r>
              <a:rPr lang="en-US" dirty="0"/>
              <a:t>Exploration</a:t>
            </a:r>
            <a:endParaRPr lang="en-SG" dirty="0"/>
          </a:p>
        </p:txBody>
      </p:sp>
      <p:graphicFrame>
        <p:nvGraphicFramePr>
          <p:cNvPr id="16" name="Table 15">
            <a:extLst>
              <a:ext uri="{FF2B5EF4-FFF2-40B4-BE49-F238E27FC236}">
                <a16:creationId xmlns:a16="http://schemas.microsoft.com/office/drawing/2014/main" id="{DAF7537B-6FDF-44BA-B1CD-0620F72FC97C}"/>
              </a:ext>
            </a:extLst>
          </p:cNvPr>
          <p:cNvGraphicFramePr>
            <a:graphicFrameLocks noGrp="1"/>
          </p:cNvGraphicFramePr>
          <p:nvPr>
            <p:extLst>
              <p:ext uri="{D42A27DB-BD31-4B8C-83A1-F6EECF244321}">
                <p14:modId xmlns:p14="http://schemas.microsoft.com/office/powerpoint/2010/main" val="1574737666"/>
              </p:ext>
            </p:extLst>
          </p:nvPr>
        </p:nvGraphicFramePr>
        <p:xfrm>
          <a:off x="3984513" y="3417972"/>
          <a:ext cx="1512000" cy="1228725"/>
        </p:xfrm>
        <a:graphic>
          <a:graphicData uri="http://schemas.openxmlformats.org/drawingml/2006/table">
            <a:tbl>
              <a:tblPr>
                <a:tableStyleId>{5C22544A-7EE6-4342-B048-85BDC9FD1C3A}</a:tableStyleId>
              </a:tblPr>
              <a:tblGrid>
                <a:gridCol w="756000">
                  <a:extLst>
                    <a:ext uri="{9D8B030D-6E8A-4147-A177-3AD203B41FA5}">
                      <a16:colId xmlns:a16="http://schemas.microsoft.com/office/drawing/2014/main" val="3649957175"/>
                    </a:ext>
                  </a:extLst>
                </a:gridCol>
                <a:gridCol w="756000">
                  <a:extLst>
                    <a:ext uri="{9D8B030D-6E8A-4147-A177-3AD203B41FA5}">
                      <a16:colId xmlns:a16="http://schemas.microsoft.com/office/drawing/2014/main" val="779016287"/>
                    </a:ext>
                  </a:extLst>
                </a:gridCol>
              </a:tblGrid>
              <a:tr h="161925">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Interval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Frequency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561241"/>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0 to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944604"/>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1 to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628081"/>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2 to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4434266"/>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3 to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873036"/>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4 to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7705667"/>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5 to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652420"/>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6 to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0069654"/>
                  </a:ext>
                </a:extLst>
              </a:tr>
            </a:tbl>
          </a:graphicData>
        </a:graphic>
      </p:graphicFrame>
      <p:sp>
        <p:nvSpPr>
          <p:cNvPr id="17" name="TextBox 16">
            <a:extLst>
              <a:ext uri="{FF2B5EF4-FFF2-40B4-BE49-F238E27FC236}">
                <a16:creationId xmlns:a16="http://schemas.microsoft.com/office/drawing/2014/main" id="{40EBEA4C-B981-45A7-B1F7-AD923027DE70}"/>
              </a:ext>
            </a:extLst>
          </p:cNvPr>
          <p:cNvSpPr txBox="1"/>
          <p:nvPr/>
        </p:nvSpPr>
        <p:spPr>
          <a:xfrm>
            <a:off x="5640321" y="3653361"/>
            <a:ext cx="954107" cy="369332"/>
          </a:xfrm>
          <a:prstGeom prst="rect">
            <a:avLst/>
          </a:prstGeom>
          <a:noFill/>
        </p:spPr>
        <p:txBody>
          <a:bodyPr wrap="none" rtlCol="0">
            <a:spAutoFit/>
          </a:bodyPr>
          <a:lstStyle/>
          <a:p>
            <a:r>
              <a:rPr lang="en-US" dirty="0"/>
              <a:t>Binning</a:t>
            </a:r>
            <a:endParaRPr lang="en-SG" dirty="0"/>
          </a:p>
        </p:txBody>
      </p:sp>
    </p:spTree>
    <p:extLst>
      <p:ext uri="{BB962C8B-B14F-4D97-AF65-F5344CB8AC3E}">
        <p14:creationId xmlns:p14="http://schemas.microsoft.com/office/powerpoint/2010/main" val="118970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FDD8-CF79-4C3F-8ED3-119BFF541681}"/>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E91C1445-B257-4CAB-8952-51D2BCD62707}"/>
              </a:ext>
            </a:extLst>
          </p:cNvPr>
          <p:cNvSpPr>
            <a:spLocks noGrp="1"/>
          </p:cNvSpPr>
          <p:nvPr>
            <p:ph idx="10"/>
          </p:nvPr>
        </p:nvSpPr>
        <p:spPr/>
        <p:txBody>
          <a:bodyPr/>
          <a:lstStyle/>
          <a:p>
            <a:r>
              <a:rPr lang="en-US" dirty="0"/>
              <a:t>After you Explore your data</a:t>
            </a:r>
            <a:endParaRPr lang="en-SG" dirty="0"/>
          </a:p>
        </p:txBody>
      </p:sp>
      <p:graphicFrame>
        <p:nvGraphicFramePr>
          <p:cNvPr id="5" name="Content Placeholder 4">
            <a:extLst>
              <a:ext uri="{FF2B5EF4-FFF2-40B4-BE49-F238E27FC236}">
                <a16:creationId xmlns:a16="http://schemas.microsoft.com/office/drawing/2014/main" id="{0500F1B0-BB9A-441F-AC4E-214D858638CB}"/>
              </a:ext>
            </a:extLst>
          </p:cNvPr>
          <p:cNvGraphicFramePr>
            <a:graphicFrameLocks noGrp="1"/>
          </p:cNvGraphicFramePr>
          <p:nvPr>
            <p:ph idx="1"/>
            <p:extLst>
              <p:ext uri="{D42A27DB-BD31-4B8C-83A1-F6EECF244321}">
                <p14:modId xmlns:p14="http://schemas.microsoft.com/office/powerpoint/2010/main" val="1152838948"/>
              </p:ext>
            </p:extLst>
          </p:nvPr>
        </p:nvGraphicFramePr>
        <p:xfrm>
          <a:off x="290512" y="1583387"/>
          <a:ext cx="8562975" cy="125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B33D4164-84F2-4179-B982-8EA85AFB7E63}"/>
              </a:ext>
            </a:extLst>
          </p:cNvPr>
          <p:cNvSpPr/>
          <p:nvPr/>
        </p:nvSpPr>
        <p:spPr>
          <a:xfrm>
            <a:off x="4480658" y="2793918"/>
            <a:ext cx="1770185" cy="14773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Used when we want to see share of an item as part of total</a:t>
            </a:r>
          </a:p>
        </p:txBody>
      </p:sp>
      <p:sp>
        <p:nvSpPr>
          <p:cNvPr id="12" name="Rectangle 11">
            <a:extLst>
              <a:ext uri="{FF2B5EF4-FFF2-40B4-BE49-F238E27FC236}">
                <a16:creationId xmlns:a16="http://schemas.microsoft.com/office/drawing/2014/main" id="{36270319-65C7-4FF0-A2A7-77938B71ECC4}"/>
              </a:ext>
            </a:extLst>
          </p:cNvPr>
          <p:cNvSpPr/>
          <p:nvPr/>
        </p:nvSpPr>
        <p:spPr>
          <a:xfrm>
            <a:off x="2489200" y="2793917"/>
            <a:ext cx="1770185" cy="95410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Each bar is category; y-axis is frequency (relative or absolute)</a:t>
            </a:r>
          </a:p>
        </p:txBody>
      </p:sp>
      <p:sp>
        <p:nvSpPr>
          <p:cNvPr id="13" name="Rectangle 12">
            <a:extLst>
              <a:ext uri="{FF2B5EF4-FFF2-40B4-BE49-F238E27FC236}">
                <a16:creationId xmlns:a16="http://schemas.microsoft.com/office/drawing/2014/main" id="{B561E94A-8462-4406-8871-34C58451F916}"/>
              </a:ext>
            </a:extLst>
          </p:cNvPr>
          <p:cNvSpPr/>
          <p:nvPr/>
        </p:nvSpPr>
        <p:spPr>
          <a:xfrm>
            <a:off x="6535494" y="2852777"/>
            <a:ext cx="2033342" cy="10783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Categories shown in descending order of frequency, and separate curve shows cumulative frequency.</a:t>
            </a:r>
          </a:p>
        </p:txBody>
      </p:sp>
    </p:spTree>
    <p:extLst>
      <p:ext uri="{BB962C8B-B14F-4D97-AF65-F5344CB8AC3E}">
        <p14:creationId xmlns:p14="http://schemas.microsoft.com/office/powerpoint/2010/main" val="411625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FDD8-CF79-4C3F-8ED3-119BFF541681}"/>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E91C1445-B257-4CAB-8952-51D2BCD62707}"/>
              </a:ext>
            </a:extLst>
          </p:cNvPr>
          <p:cNvSpPr>
            <a:spLocks noGrp="1"/>
          </p:cNvSpPr>
          <p:nvPr>
            <p:ph idx="10"/>
          </p:nvPr>
        </p:nvSpPr>
        <p:spPr/>
        <p:txBody>
          <a:bodyPr/>
          <a:lstStyle/>
          <a:p>
            <a:r>
              <a:rPr lang="en-US" dirty="0"/>
              <a:t>What is skewness?</a:t>
            </a:r>
            <a:endParaRPr lang="en-SG" dirty="0"/>
          </a:p>
        </p:txBody>
      </p:sp>
      <p:sp>
        <p:nvSpPr>
          <p:cNvPr id="6" name="Rectangle 5">
            <a:extLst>
              <a:ext uri="{FF2B5EF4-FFF2-40B4-BE49-F238E27FC236}">
                <a16:creationId xmlns:a16="http://schemas.microsoft.com/office/drawing/2014/main" id="{15ED185C-1335-41A5-A68D-F9BA65F97718}"/>
              </a:ext>
            </a:extLst>
          </p:cNvPr>
          <p:cNvSpPr/>
          <p:nvPr/>
        </p:nvSpPr>
        <p:spPr>
          <a:xfrm>
            <a:off x="5074782" y="1447007"/>
            <a:ext cx="3749079" cy="2585323"/>
          </a:xfrm>
          <a:prstGeom prst="rect">
            <a:avLst/>
          </a:prstGeom>
        </p:spPr>
        <p:txBody>
          <a:bodyPr wrap="square">
            <a:spAutoFit/>
          </a:bodyPr>
          <a:lstStyle/>
          <a:p>
            <a:pPr algn="just"/>
            <a:r>
              <a:rPr lang="en-US" dirty="0"/>
              <a:t>Measure of asymmetry that indicates whether the observations in a dataset are concentrated on one side </a:t>
            </a:r>
          </a:p>
          <a:p>
            <a:pPr marL="285750" indent="-285750" algn="just">
              <a:buFont typeface="Arial" panose="020B0604020202020204" pitchFamily="34" charset="0"/>
              <a:buChar char="•"/>
            </a:pPr>
            <a:r>
              <a:rPr lang="en-US" dirty="0"/>
              <a:t>Right (positive) skewness - outliers are to the right (long tail to the right)</a:t>
            </a:r>
          </a:p>
          <a:p>
            <a:pPr marL="285750" indent="-285750" algn="just">
              <a:buFont typeface="Arial" panose="020B0604020202020204" pitchFamily="34" charset="0"/>
              <a:buChar char="•"/>
            </a:pPr>
            <a:r>
              <a:rPr lang="en-US" dirty="0"/>
              <a:t>Left (negative) skewness - outliers are to the left</a:t>
            </a:r>
            <a:endParaRPr lang="en-SG" dirty="0"/>
          </a:p>
        </p:txBody>
      </p:sp>
      <p:pic>
        <p:nvPicPr>
          <p:cNvPr id="7" name="Picture 6">
            <a:extLst>
              <a:ext uri="{FF2B5EF4-FFF2-40B4-BE49-F238E27FC236}">
                <a16:creationId xmlns:a16="http://schemas.microsoft.com/office/drawing/2014/main" id="{EB441FF7-D97F-4CF5-9A78-FE0C4B47EAE4}"/>
              </a:ext>
            </a:extLst>
          </p:cNvPr>
          <p:cNvPicPr>
            <a:picLocks noChangeAspect="1"/>
          </p:cNvPicPr>
          <p:nvPr/>
        </p:nvPicPr>
        <p:blipFill>
          <a:blip r:embed="rId2"/>
          <a:stretch>
            <a:fillRect/>
          </a:stretch>
        </p:blipFill>
        <p:spPr>
          <a:xfrm>
            <a:off x="609037" y="1745474"/>
            <a:ext cx="3968111" cy="2120887"/>
          </a:xfrm>
          <a:prstGeom prst="rect">
            <a:avLst/>
          </a:prstGeom>
        </p:spPr>
      </p:pic>
    </p:spTree>
    <p:extLst>
      <p:ext uri="{BB962C8B-B14F-4D97-AF65-F5344CB8AC3E}">
        <p14:creationId xmlns:p14="http://schemas.microsoft.com/office/powerpoint/2010/main" val="18456412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7766</TotalTime>
  <Words>4036</Words>
  <Application>Microsoft Office PowerPoint</Application>
  <PresentationFormat>On-screen Show (16:9)</PresentationFormat>
  <Paragraphs>414</Paragraphs>
  <Slides>38</Slides>
  <Notes>18</Notes>
  <HiddenSlides>2</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38</vt:i4>
      </vt:variant>
    </vt:vector>
  </HeadingPairs>
  <TitlesOfParts>
    <vt:vector size="52" baseType="lpstr">
      <vt:lpstr>Arial</vt:lpstr>
      <vt:lpstr>Calibri</vt:lpstr>
      <vt:lpstr>Lucida sans</vt:lpstr>
      <vt:lpstr>Lucida sans</vt:lpstr>
      <vt:lpstr>Montserrat Medium</vt:lpstr>
      <vt:lpstr>Roboto</vt:lpstr>
      <vt:lpstr>Roboto Light</vt:lpstr>
      <vt:lpstr>Roboto Medium</vt:lpstr>
      <vt:lpstr>System Font Regular</vt:lpstr>
      <vt:lpstr>Wingdings</vt:lpstr>
      <vt:lpstr>Office Theme</vt:lpstr>
      <vt:lpstr>3_Office Theme</vt:lpstr>
      <vt:lpstr>1_Office Theme</vt:lpstr>
      <vt:lpstr>2_Office Theme</vt:lpstr>
      <vt:lpstr>ANL201 – Study Units</vt:lpstr>
      <vt:lpstr>Learning Objectives of ANL201 </vt:lpstr>
      <vt:lpstr>Visualisation for Business ANL 201</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Discussion </vt:lpstr>
      <vt:lpstr>Discussion </vt:lpstr>
      <vt:lpstr>Tableau (Class Activity)</vt:lpstr>
      <vt:lpstr>PowerPoint Presentation</vt:lpstr>
      <vt:lpstr>Tableau (Class Activity)</vt:lpstr>
      <vt:lpstr>PowerPoint Presentation</vt:lpstr>
      <vt:lpstr>PowerPoint Presentation</vt:lpstr>
      <vt:lpstr>PowerPoint Presentation</vt:lpstr>
      <vt:lpstr>Tableau (Class Activity)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294</cp:revision>
  <dcterms:created xsi:type="dcterms:W3CDTF">2010-04-12T23:12:02Z</dcterms:created>
  <dcterms:modified xsi:type="dcterms:W3CDTF">2022-01-20T03:15:45Z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