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Lst>
  <p:notesMasterIdLst>
    <p:notesMasterId r:id="rId45"/>
  </p:notesMasterIdLst>
  <p:handoutMasterIdLst>
    <p:handoutMasterId r:id="rId46"/>
  </p:handoutMasterIdLst>
  <p:sldIdLst>
    <p:sldId id="396" r:id="rId7"/>
    <p:sldId id="397" r:id="rId8"/>
    <p:sldId id="257" r:id="rId9"/>
    <p:sldId id="268" r:id="rId10"/>
    <p:sldId id="335" r:id="rId11"/>
    <p:sldId id="344" r:id="rId12"/>
    <p:sldId id="345" r:id="rId13"/>
    <p:sldId id="357" r:id="rId14"/>
    <p:sldId id="358" r:id="rId15"/>
    <p:sldId id="317" r:id="rId16"/>
    <p:sldId id="339" r:id="rId17"/>
    <p:sldId id="405" r:id="rId18"/>
    <p:sldId id="346" r:id="rId19"/>
    <p:sldId id="354" r:id="rId20"/>
    <p:sldId id="355" r:id="rId21"/>
    <p:sldId id="356" r:id="rId22"/>
    <p:sldId id="387" r:id="rId23"/>
    <p:sldId id="403" r:id="rId24"/>
    <p:sldId id="340" r:id="rId25"/>
    <p:sldId id="341" r:id="rId26"/>
    <p:sldId id="347" r:id="rId27"/>
    <p:sldId id="349" r:id="rId28"/>
    <p:sldId id="350" r:id="rId29"/>
    <p:sldId id="351" r:id="rId30"/>
    <p:sldId id="352" r:id="rId31"/>
    <p:sldId id="353" r:id="rId32"/>
    <p:sldId id="342" r:id="rId33"/>
    <p:sldId id="343" r:id="rId34"/>
    <p:sldId id="348" r:id="rId35"/>
    <p:sldId id="362" r:id="rId36"/>
    <p:sldId id="392" r:id="rId37"/>
    <p:sldId id="381" r:id="rId38"/>
    <p:sldId id="400" r:id="rId39"/>
    <p:sldId id="401" r:id="rId40"/>
    <p:sldId id="402" r:id="rId41"/>
    <p:sldId id="404" r:id="rId42"/>
    <p:sldId id="267" r:id="rId43"/>
    <p:sldId id="331"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6EA"/>
    <a:srgbClr val="C8C9C7"/>
    <a:srgbClr val="99D6EA"/>
    <a:srgbClr val="DA291C"/>
    <a:srgbClr val="003B5C"/>
    <a:srgbClr val="CE0000"/>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1539" autoAdjust="0"/>
  </p:normalViewPr>
  <p:slideViewPr>
    <p:cSldViewPr snapToGrid="0" snapToObjects="1">
      <p:cViewPr varScale="1">
        <p:scale>
          <a:sx n="133" d="100"/>
          <a:sy n="133" d="100"/>
        </p:scale>
        <p:origin x="918" y="114"/>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1/20/2022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help.tableau.com/current/pro/desktop/en-us/forecast_describe.htm" TargetMode="External"/><Relationship Id="rId4" Type="http://schemas.openxmlformats.org/officeDocument/2006/relationships/hyperlink" Target="https://help.tableau.com/current/pro/desktop/en-us/forecast_options.ht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rtio.com/learn/charts/what-is-a-scatter-plot/#overplot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chartio.com/learn/charts/heatmap-complete-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4</a:t>
            </a:fld>
            <a:endParaRPr lang="en-US"/>
          </a:p>
        </p:txBody>
      </p:sp>
    </p:spTree>
    <p:extLst>
      <p:ext uri="{BB962C8B-B14F-4D97-AF65-F5344CB8AC3E}">
        <p14:creationId xmlns:p14="http://schemas.microsoft.com/office/powerpoint/2010/main" val="345735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25981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endParaRPr lang="en-SG" dirty="0"/>
          </a:p>
          <a:p>
            <a:r>
              <a:rPr lang="en-SG" dirty="0"/>
              <a:t>The cache for the maps are stored with your temporary internet files and can be cleared at any time by deleting the temporary files from your browser.</a:t>
            </a:r>
          </a:p>
          <a:p>
            <a:endParaRPr lang="en-SG" dirty="0"/>
          </a:p>
          <a:p>
            <a:r>
              <a:rPr lang="en-SG" dirty="0"/>
              <a:t>Stored map images and legends remain valid for about thirty days. After that time, Tableau will not use the stored image; instead, it will require you to reconnect and fetch an updated map. This is to prevent the map images from becoming outdated.</a:t>
            </a:r>
          </a:p>
          <a:p>
            <a:endParaRPr lang="en-SG" dirty="0"/>
          </a:p>
          <a:p>
            <a:r>
              <a:rPr lang="en-SG" dirty="0"/>
              <a:t>Read more at </a:t>
            </a:r>
            <a:r>
              <a:rPr lang="en-US" dirty="0">
                <a:hlinkClick r:id="rId3"/>
              </a:rPr>
              <a:t>https://help.tableau.com/current/pro/desktop/en-us/maps.htm</a:t>
            </a:r>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31</a:t>
            </a:fld>
            <a:endParaRPr lang="en-US"/>
          </a:p>
        </p:txBody>
      </p:sp>
    </p:spTree>
    <p:extLst>
      <p:ext uri="{BB962C8B-B14F-4D97-AF65-F5344CB8AC3E}">
        <p14:creationId xmlns:p14="http://schemas.microsoft.com/office/powerpoint/2010/main" val="425755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a:t>
            </a:r>
            <a:r>
              <a:rPr lang="en-SG" baseline="0" dirty="0"/>
              <a:t> Global Superstore 2016 – Order Data, Using filter on country to retrieve only US data</a:t>
            </a:r>
          </a:p>
          <a:p>
            <a:pPr marL="228600" indent="-228600">
              <a:buAutoNum type="arabicPeriod"/>
            </a:pPr>
            <a:r>
              <a:rPr lang="en-SG" dirty="0"/>
              <a:t>Set Longitude to be columns and</a:t>
            </a:r>
            <a:r>
              <a:rPr lang="en-SG" baseline="0" dirty="0"/>
              <a:t> Latitude to be rows, country and state to be details and sum(profit) as colour. Note that the map is loaded from </a:t>
            </a:r>
            <a:r>
              <a:rPr lang="en-SG" baseline="0" dirty="0" err="1"/>
              <a:t>openstreet</a:t>
            </a:r>
            <a:r>
              <a:rPr lang="en-SG" baseline="0" dirty="0"/>
              <a:t> map and required online connectivity. If offline map is required you can store the map. (information provided below). Show students the map layers, note that there is no map layer for offline map. Show students how to change the colour to green-red as shown above. Explain the map view briefly. </a:t>
            </a:r>
          </a:p>
          <a:p>
            <a:r>
              <a:rPr lang="en-SG" baseline="0" dirty="0"/>
              <a:t>Map View Offline - </a:t>
            </a:r>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r>
              <a:rPr lang="en-SG" dirty="0"/>
              <a:t>The cache for the maps are stored with your temporary internet files and can be cleared at any time by deleting the temporary files from your browser.</a:t>
            </a:r>
          </a:p>
          <a:p>
            <a:r>
              <a:rPr lang="en-SG" dirty="0"/>
              <a:t>Stored map images and legends remain valid for about thirty days. After that time, Tableau will not use the stored image; instead, it will require you to reconnect and fetch an updated map. This is to prevent the map images from becoming outdated. Read more at </a:t>
            </a:r>
            <a:r>
              <a:rPr lang="en-US" dirty="0">
                <a:hlinkClick r:id="rId3"/>
              </a:rPr>
              <a:t>https://help.tableau.com/current/pro/desktop/en-us/maps.htm</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282712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2. Scatterplot –</a:t>
            </a:r>
            <a:r>
              <a:rPr lang="en-SG" baseline="0" dirty="0"/>
              <a:t> Uncheck Aggregate measures and explain why this need to be done. Set sales to be column and profit to be Row.  Set colour to be customer segment. Create a filter for product category. Explain the difference between filtering at the chart and filtering at the data sources tab.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3. Histogram – Go Measures, Right Click on Profit to Create Bins for Profit and set the bin size to 1000. Explain that Tableau can suggest bin size. Set Profit (bin) for column and count(profit) to be row. Explain how to change from sum(profit) to count(profit). Explain the difference between creating bins and groups. </a:t>
            </a:r>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33</a:t>
            </a:fld>
            <a:endParaRPr lang="en-US"/>
          </a:p>
        </p:txBody>
      </p:sp>
    </p:spTree>
    <p:extLst>
      <p:ext uri="{BB962C8B-B14F-4D97-AF65-F5344CB8AC3E}">
        <p14:creationId xmlns:p14="http://schemas.microsoft.com/office/powerpoint/2010/main" val="1544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4. Boxplot –</a:t>
            </a:r>
            <a:r>
              <a:rPr lang="en-SG" baseline="0" dirty="0"/>
              <a:t>  Set Region for column and sum(profit) to be row. Set the Year and Quarter of Order Date to be detail. Explain where is median (50</a:t>
            </a:r>
            <a:r>
              <a:rPr lang="en-SG" baseline="30000" dirty="0"/>
              <a:t>th</a:t>
            </a:r>
            <a:r>
              <a:rPr lang="en-SG" baseline="0" dirty="0"/>
              <a:t>  percentile), 25</a:t>
            </a:r>
            <a:r>
              <a:rPr lang="en-SG" baseline="30000" dirty="0"/>
              <a:t>th</a:t>
            </a:r>
            <a:r>
              <a:rPr lang="en-SG" baseline="0" dirty="0"/>
              <a:t> (Q1) and 75</a:t>
            </a:r>
            <a:r>
              <a:rPr lang="en-SG" baseline="30000" dirty="0"/>
              <a:t>th</a:t>
            </a:r>
            <a:r>
              <a:rPr lang="en-SG" baseline="0" dirty="0"/>
              <a:t> (Q3) percentile. Explain that the default boxplot created has whiskers that is 1.5 times of IQR with upper whisker = Q3 + (Q3-Q1)*1.5 and lower whisker = Q1 - (Q3-Q1)*1.5. The whiskers can be set to the min and max value of profit in this case. Show the students how. Explain the chart briefly.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Create parameters – Create a parameter, Sales Goal using Sales. Set the data type to be integer and format to currency (standard). Specify current value as 100,000, min as 50,000, max as 300,000 and step size as 1000 (</a:t>
            </a:r>
            <a:r>
              <a:rPr lang="en-SG" b="1" baseline="0" dirty="0"/>
              <a:t>Set Range.</a:t>
            </a:r>
            <a:r>
              <a:rPr lang="en-SG" baseline="0" dirty="0"/>
              <a:t>). Create a calculated field, Sales Results using Sales. Formula: IF SUM([Sales])&lt;=[Sales Goal] THEN "Goal Not Met" ELSE "Goal Met" END</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Set sum(sales) to be column and product sub-category as rows, sales results as the colour and  sales goal as the detail. Show how the colour changes accordingly when you move the sales goal slider. (Right Click at Sales Goal under Markers and Select “Show Parameter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119212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a:t>
            </a:r>
            <a:r>
              <a:rPr lang="en-SG" baseline="0" dirty="0"/>
              <a:t> Forecast Chart – Forecast sales. (Need to ensure that sales is a continuous measure). Set month(order date) to be column and sum(sales) as rows. Do a forecast for sales in the next 13 months. Drag Sum( Sales) to Markers, Right Click and select “Forecast Results” then select Upper and Lower Prediction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Explain the </a:t>
            </a:r>
            <a:r>
              <a:rPr lang="en-SG" b="1" baseline="0" dirty="0"/>
              <a:t>data requirement </a:t>
            </a:r>
            <a:r>
              <a:rPr lang="en-SG" baseline="0" dirty="0"/>
              <a:t>for Tableau before it can perform a forecast: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a:t>Tableau requires at least five data points in the time series (dates) to estimate a trend, and enough data points for at least two seasons or one season plus five periods to estimate seasonality. For example, at least nine data points are required to estimate a model with a four quarter seasonal cycle (4 + 5), and at least 24 to estimate a model with a twelve month seasonal cycle (2 * 12).</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Explain how</a:t>
            </a:r>
            <a:r>
              <a:rPr lang="en-SG" baseline="0" dirty="0"/>
              <a:t> </a:t>
            </a:r>
            <a:r>
              <a:rPr lang="en-SG" b="1" dirty="0" err="1"/>
              <a:t>How</a:t>
            </a:r>
            <a:r>
              <a:rPr lang="en-SG" b="1" dirty="0"/>
              <a:t> Forecasting Works in Tableau</a:t>
            </a:r>
          </a:p>
          <a:p>
            <a:r>
              <a:rPr lang="en-SG" dirty="0"/>
              <a:t>Forecasting in Tableau uses a technique known as exponential smoothing. Forecast algorithms try to find a regular pattern in measures that can be continued into the future. </a:t>
            </a:r>
          </a:p>
          <a:p>
            <a:r>
              <a:rPr lang="en-SG" dirty="0"/>
              <a:t>All forecast algorithms are simple models of a real-world data generating process (DGP). For a high quality forecast, a simple pattern in the DGP must match the pattern described by the model reasonably well. Quality metrics measure how well the model matches the DGP. If the quality is low, the precision measured by the confidence bands is not important because it measures the precision of an inaccurate estimate.</a:t>
            </a:r>
          </a:p>
          <a:p>
            <a:endParaRPr lang="en-SG" dirty="0"/>
          </a:p>
          <a:p>
            <a:r>
              <a:rPr lang="en-SG" dirty="0"/>
              <a:t>Tableau automatically selects the best of up to eight models, the best being the one that generates the highest quality forecast. The smoothing parameters of each model are optimized before Tableau assesses forecast quality. </a:t>
            </a:r>
          </a:p>
          <a:p>
            <a:r>
              <a:rPr lang="en-SG" dirty="0"/>
              <a:t>When there is not enough data in the visualization, Tableau automatically tries to forecast at a finer temporal granularity, and then aggregates the forecast back to the granularity of the visualization. Tableau provides prediction bands which may be simulated or calculated from a closed form equation. All models with a multiplicative component or with aggregated forecasts have simulated bands, while all other models use the closed form equations.</a:t>
            </a:r>
          </a:p>
          <a:p>
            <a:r>
              <a:rPr lang="en-US" dirty="0">
                <a:hlinkClick r:id="rId3"/>
              </a:rPr>
              <a:t>https://help.tableau.com/current/pro/desktop/en-us/forecast_how_it_works.htm</a:t>
            </a:r>
            <a:endParaRPr lang="en-US" dirty="0"/>
          </a:p>
          <a:p>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options for forecast and explain the options.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Length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Source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Model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Prediction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https://help.tableau.com/current/pro/desktop/en-us/forecast_options.htm</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describe forecast and explain summary and model. Dun need to go into the math of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https://help.tableau.com/current/pro/desktop/en-us/forecast_describe.htm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Add in upper and lower prediction interval for sales under details. Show</a:t>
            </a:r>
            <a:r>
              <a:rPr lang="en-SG" baseline="0" dirty="0"/>
              <a:t> students how to do annotation to highlight points that they want to bring attention to. </a:t>
            </a:r>
            <a:endParaRPr lang="en-SG" dirty="0"/>
          </a:p>
          <a:p>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360003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37</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332621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scatter plot is a type of plot or mathematical diagram using Cartesian coordinates to display values for typically two variables for a set of data. If the points are coded, one additional variable can be displayed.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Scatter plots’ primary uses are to observe and show relationships between two numeric variables. The dots in a scatter plot not only report the values of individual data points, but also patterns when the data are taken as a whole.</a:t>
            </a:r>
          </a:p>
          <a:p>
            <a:r>
              <a:rPr lang="en-US" sz="1200" b="0" i="0" kern="1200" dirty="0">
                <a:solidFill>
                  <a:schemeClr val="tx1"/>
                </a:solidFill>
                <a:effectLst/>
                <a:latin typeface="+mn-lt"/>
                <a:ea typeface="+mn-ea"/>
                <a:cs typeface="+mn-cs"/>
              </a:rPr>
              <a:t>Identification of correlational relationships are common with scatter plots. In these cases, we want to know, if we were given a particular horizontal value, what a good prediction would be for the vertical value. You will often see the variable on the horizontal axis denoted an independent variable, and the variable on the vertical axis the dependent variable. Relationships between variables can be described in many ways: positive or negative, strong or weak, linear or nonlinear.</a:t>
            </a:r>
          </a:p>
          <a:p>
            <a:endParaRPr lang="en-US" dirty="0"/>
          </a:p>
          <a:p>
            <a:r>
              <a:rPr lang="en-US" sz="1200" b="0" i="0" kern="1200" dirty="0">
                <a:solidFill>
                  <a:schemeClr val="tx1"/>
                </a:solidFill>
                <a:effectLst/>
                <a:latin typeface="+mn-lt"/>
                <a:ea typeface="+mn-ea"/>
                <a:cs typeface="+mn-cs"/>
              </a:rPr>
              <a:t>A scatter plot can also be useful for identifying other patterns in data. We can divide data points into groups based on how closely sets of points cluster together. Scatter plots can also show if there are any unexpected gaps in the data and if there are any outlier points. This can be useful if we want to segment the data into different parts, like in the development of user personas.</a:t>
            </a:r>
          </a:p>
          <a:p>
            <a:endParaRPr lang="en-US" dirty="0"/>
          </a:p>
          <a:p>
            <a:r>
              <a:rPr lang="en-US" sz="1200" b="1" i="0" u="none" strike="noStrike" kern="1200" dirty="0" err="1">
                <a:solidFill>
                  <a:schemeClr val="tx1"/>
                </a:solidFill>
                <a:effectLst/>
                <a:latin typeface="+mn-lt"/>
                <a:ea typeface="+mn-ea"/>
                <a:cs typeface="+mn-cs"/>
                <a:hlinkClick r:id="rId3"/>
              </a:rPr>
              <a:t>Overplotting</a:t>
            </a:r>
            <a:endParaRPr lang="en-US" sz="1200" b="1" i="0" u="none" strike="noStrike" kern="1200" dirty="0">
              <a:solidFill>
                <a:schemeClr val="tx1"/>
              </a:solidFill>
              <a:effectLst/>
              <a:latin typeface="+mn-lt"/>
              <a:ea typeface="+mn-ea"/>
              <a:cs typeface="+mn-cs"/>
              <a:hlinkClick r:id="rId3"/>
            </a:endParaRPr>
          </a:p>
          <a:p>
            <a:r>
              <a:rPr lang="en-US" sz="1200" b="0" i="0" kern="1200" dirty="0">
                <a:solidFill>
                  <a:schemeClr val="tx1"/>
                </a:solidFill>
                <a:effectLst/>
                <a:latin typeface="+mn-lt"/>
                <a:ea typeface="+mn-ea"/>
                <a:cs typeface="+mn-cs"/>
              </a:rPr>
              <a:t>When we have lots of data points to plot, this can run into the issue of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Overplotting</a:t>
            </a:r>
            <a:r>
              <a:rPr lang="en-US" sz="1200" b="0" i="0" kern="1200" dirty="0">
                <a:solidFill>
                  <a:schemeClr val="tx1"/>
                </a:solidFill>
                <a:effectLst/>
                <a:latin typeface="+mn-lt"/>
                <a:ea typeface="+mn-ea"/>
                <a:cs typeface="+mn-cs"/>
              </a:rPr>
              <a:t> is the case where data points overlap to a degree where we have difficulty seeing relationships between points and variables. It can be difficult to tell how densely-packed data points are when many of them are in a small area. There are a few common ways to alleviate this issue. One alternative is to sample only a subset of data points: a random selection of points should still give the general idea of the patterns in the full data. We can also change the form of the dots, adding transparency to allow for overlaps to be visible, or reducing point size so that fewer overlaps occur. As a third option, we might even choose a different chart type like the </a:t>
            </a:r>
            <a:r>
              <a:rPr lang="en-US" sz="1200" b="0" i="0" u="none" strike="noStrike" kern="1200" dirty="0" err="1">
                <a:solidFill>
                  <a:schemeClr val="tx1"/>
                </a:solidFill>
                <a:effectLst/>
                <a:latin typeface="+mn-lt"/>
                <a:ea typeface="+mn-ea"/>
                <a:cs typeface="+mn-cs"/>
                <a:hlinkClick r:id="rId4"/>
              </a:rPr>
              <a:t>heatmap</a:t>
            </a:r>
            <a:r>
              <a:rPr lang="en-US" sz="1200" b="0" i="0" kern="1200" dirty="0">
                <a:solidFill>
                  <a:schemeClr val="tx1"/>
                </a:solidFill>
                <a:effectLst/>
                <a:latin typeface="+mn-lt"/>
                <a:ea typeface="+mn-ea"/>
                <a:cs typeface="+mn-cs"/>
              </a:rPr>
              <a:t>, where color indicates the number of points in each bin. </a:t>
            </a:r>
            <a:r>
              <a:rPr lang="en-US" sz="1200" b="0" i="0" kern="1200" dirty="0" err="1">
                <a:solidFill>
                  <a:schemeClr val="tx1"/>
                </a:solidFill>
                <a:effectLst/>
                <a:latin typeface="+mn-lt"/>
                <a:ea typeface="+mn-ea"/>
                <a:cs typeface="+mn-cs"/>
              </a:rPr>
              <a:t>Heatmaps</a:t>
            </a:r>
            <a:r>
              <a:rPr lang="en-US" sz="1200" b="0" i="0" kern="1200" dirty="0">
                <a:solidFill>
                  <a:schemeClr val="tx1"/>
                </a:solidFill>
                <a:effectLst/>
                <a:latin typeface="+mn-lt"/>
                <a:ea typeface="+mn-ea"/>
                <a:cs typeface="+mn-cs"/>
              </a:rPr>
              <a:t> in this use case are also known as 2-d histograms.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a:t>
            </a:r>
            <a:r>
              <a:rPr lang="en-US" altLang="zh-CN" sz="1200" b="0" i="0" kern="1200" dirty="0">
                <a:solidFill>
                  <a:schemeClr val="tx1"/>
                </a:solidFill>
                <a:effectLst/>
                <a:latin typeface="+mn-lt"/>
                <a:ea typeface="+mn-ea"/>
                <a:cs typeface="+mn-cs"/>
              </a:rPr>
              <a:t>nterpreting correlations as causation</a:t>
            </a:r>
          </a:p>
          <a:p>
            <a:r>
              <a:rPr lang="en-US" sz="1200" b="0" i="0" kern="1200" dirty="0">
                <a:solidFill>
                  <a:schemeClr val="tx1"/>
                </a:solidFill>
                <a:effectLst/>
                <a:latin typeface="+mn-lt"/>
                <a:ea typeface="+mn-ea"/>
                <a:cs typeface="+mn-cs"/>
              </a:rPr>
              <a:t>Add a trend line</a:t>
            </a:r>
          </a:p>
          <a:p>
            <a:r>
              <a:rPr lang="en-US" sz="1200" b="0" i="0" kern="1200" dirty="0">
                <a:solidFill>
                  <a:schemeClr val="tx1"/>
                </a:solidFill>
                <a:effectLst/>
                <a:latin typeface="+mn-lt"/>
                <a:ea typeface="+mn-ea"/>
                <a:cs typeface="+mn-cs"/>
              </a:rPr>
              <a:t>Categorical third variable</a:t>
            </a:r>
          </a:p>
          <a:p>
            <a:r>
              <a:rPr lang="en-US" sz="1200" b="0" i="0" kern="1200" dirty="0">
                <a:solidFill>
                  <a:schemeClr val="tx1"/>
                </a:solidFill>
                <a:effectLst/>
                <a:latin typeface="+mn-lt"/>
                <a:ea typeface="+mn-ea"/>
                <a:cs typeface="+mn-cs"/>
              </a:rPr>
              <a:t>Numeric third variable</a:t>
            </a:r>
          </a:p>
          <a:p>
            <a:endParaRPr lang="en-US" sz="1200" b="0" i="0" kern="1200" dirty="0">
              <a:solidFill>
                <a:schemeClr val="tx1"/>
              </a:solidFill>
              <a:effectLst/>
              <a:latin typeface="+mn-lt"/>
              <a:ea typeface="+mn-ea"/>
              <a:cs typeface="+mn-cs"/>
            </a:endParaRPr>
          </a:p>
          <a:p>
            <a:br>
              <a:rPr lang="en-US" dirty="0"/>
            </a:b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14</a:t>
            </a:fld>
            <a:endParaRPr lang="en-US"/>
          </a:p>
        </p:txBody>
      </p:sp>
    </p:spTree>
    <p:extLst>
      <p:ext uri="{BB962C8B-B14F-4D97-AF65-F5344CB8AC3E}">
        <p14:creationId xmlns:p14="http://schemas.microsoft.com/office/powerpoint/2010/main" val="24244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17</a:t>
            </a:fld>
            <a:endParaRPr lang="en-US"/>
          </a:p>
        </p:txBody>
      </p:sp>
    </p:spTree>
    <p:extLst>
      <p:ext uri="{BB962C8B-B14F-4D97-AF65-F5344CB8AC3E}">
        <p14:creationId xmlns:p14="http://schemas.microsoft.com/office/powerpoint/2010/main" val="7805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18</a:t>
            </a:fld>
            <a:endParaRPr lang="en-US"/>
          </a:p>
        </p:txBody>
      </p:sp>
    </p:spTree>
    <p:extLst>
      <p:ext uri="{BB962C8B-B14F-4D97-AF65-F5344CB8AC3E}">
        <p14:creationId xmlns:p14="http://schemas.microsoft.com/office/powerpoint/2010/main" val="372609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2922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packed bubble charts to display data in a cluster of circles. Dimensions define the individual bubbles, and measures define the size and color of the individual circles.</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34651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Histograms are used to show distributions of variables while bar charts are used to compare variables. Histograms plot quantitative data with ranges of the data grouped into bins or intervals while bar charts plot categorical data.</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2778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310335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51965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575865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309757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3057179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154172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3603927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57164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67603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6960103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9044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4730962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33751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950132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719312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061553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0244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270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8189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1115183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592450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3902788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3774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32058"/>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22372069"/>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help.tableau.com/current/pro/desktop/en-us/buildexamples_scatter.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hyperlink" Target="https://chartio.com/learn/charts/what-is-a-scatter-plot/#overplotting"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interworks.com/sites/default/files/blog/TECTCircle2.jpg" TargetMode="External"/><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informationlab.co.uk/wp-content/uploads/2015/03/Side-by-side-Circle-view2.png"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help.tableau.com/current/pro/desktop/en-us/qs_bullet_graphs.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buildexamples_bubbles.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hyperlink" Target="https://help.tableau.com/current/pro/desktop/en-us/buildexamples_histogram.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buildexamples_boxplot.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pareto.ht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hyperlink" Target="https://help.tableau.com/current/pro/desktop/en-us/forecast_options.ht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help.tableau.com/current/pro/desktop/en-us/maps_howto_simple.htm"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elp.tableau.com/current/pro/desktop/en-us/maps_howto_origin_destination.htm"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1504698773"/>
              </p:ext>
            </p:extLst>
          </p:nvPr>
        </p:nvGraphicFramePr>
        <p:xfrm>
          <a:off x="1223628" y="1121269"/>
          <a:ext cx="6683956" cy="331470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(2022)</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a:t>05</a:t>
                      </a:r>
                      <a:r>
                        <a:rPr lang="en-US" sz="1200" baseline="30000"/>
                        <a:t>th</a:t>
                      </a:r>
                      <a:r>
                        <a:rPr lang="en-US" sz="1200"/>
                        <a:t> </a:t>
                      </a:r>
                      <a:r>
                        <a:rPr lang="en-US" sz="1200" dirty="0"/>
                        <a:t>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24</a:t>
                      </a:r>
                      <a:r>
                        <a:rPr lang="en-US" sz="1200" baseline="30000" dirty="0">
                          <a:solidFill>
                            <a:srgbClr val="FF0000"/>
                          </a:solidFill>
                        </a:rPr>
                        <a:t>th</a:t>
                      </a:r>
                      <a:r>
                        <a:rPr lang="en-US" sz="1200" dirty="0">
                          <a:solidFill>
                            <a:srgbClr val="FF0000"/>
                          </a:solidFill>
                        </a:rPr>
                        <a:t> Jan – 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t>10</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baseline="0" dirty="0">
                          <a:solidFill>
                            <a:srgbClr val="FF0000"/>
                          </a:solidFill>
                        </a:rPr>
                        <a:t>7</a:t>
                      </a:r>
                      <a:r>
                        <a:rPr lang="en-US" sz="1200" baseline="30000" dirty="0">
                          <a:solidFill>
                            <a:srgbClr val="FF0000"/>
                          </a:solidFill>
                        </a:rPr>
                        <a:t>th</a:t>
                      </a:r>
                      <a:r>
                        <a:rPr lang="en-US" sz="1200" dirty="0">
                          <a:solidFill>
                            <a:srgbClr val="FF0000"/>
                          </a:solidFill>
                        </a:rPr>
                        <a:t> Feb – 14</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16</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17</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21</a:t>
                      </a:r>
                      <a:r>
                        <a:rPr lang="en-US" sz="1200" baseline="30000" dirty="0">
                          <a:solidFill>
                            <a:srgbClr val="FF0000"/>
                          </a:solidFill>
                        </a:rPr>
                        <a:t>st</a:t>
                      </a:r>
                      <a:r>
                        <a:rPr lang="en-US" sz="1200" dirty="0">
                          <a:solidFill>
                            <a:srgbClr val="FF0000"/>
                          </a:solidFill>
                        </a:rPr>
                        <a:t> Feb – 28</a:t>
                      </a:r>
                      <a:r>
                        <a:rPr lang="en-US" sz="1200" baseline="30000" dirty="0">
                          <a:solidFill>
                            <a:srgbClr val="FF0000"/>
                          </a:solidFill>
                        </a:rPr>
                        <a:t>th</a:t>
                      </a:r>
                      <a:r>
                        <a:rPr lang="en-US" sz="1200" dirty="0">
                          <a:solidFill>
                            <a:srgbClr val="FF0000"/>
                          </a:solidFill>
                        </a:rPr>
                        <a:t> Mar</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t>24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vMerge="1">
                  <a:txBody>
                    <a:bodyPr/>
                    <a:lstStyle/>
                    <a:p>
                      <a:pPr algn="ctr"/>
                      <a:endParaRPr lang="en-SG" sz="1600" dirty="0"/>
                    </a:p>
                  </a:txBody>
                  <a:tcPr/>
                </a:tc>
                <a:tc>
                  <a:txBody>
                    <a:bodyPr/>
                    <a:lstStyle/>
                    <a:p>
                      <a:pPr marL="0" algn="ctr" defTabSz="342900" rtl="0" eaLnBrk="1" latinLnBrk="0" hangingPunct="1"/>
                      <a:r>
                        <a:rPr lang="en-US" sz="1200" kern="1200" dirty="0">
                          <a:solidFill>
                            <a:srgbClr val="FF0000"/>
                          </a:solidFill>
                          <a:latin typeface="+mn-lt"/>
                          <a:ea typeface="+mn-ea"/>
                          <a:cs typeface="+mn-cs"/>
                        </a:rPr>
                        <a:t>-</a:t>
                      </a:r>
                      <a:endParaRPr lang="en-SG" sz="1200"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baseline="0" dirty="0"/>
                        <a:t>3</a:t>
                      </a:r>
                      <a:r>
                        <a:rPr lang="en-US" sz="1200" baseline="30000" dirty="0"/>
                        <a:t>rd</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2</a:t>
                      </a:r>
                      <a:r>
                        <a:rPr lang="en-US" sz="1200" baseline="30000" dirty="0">
                          <a:solidFill>
                            <a:srgbClr val="FF0000"/>
                          </a:solidFill>
                        </a:rPr>
                        <a:t>nd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Multi Variable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multi variable data</a:t>
            </a:r>
          </a:p>
        </p:txBody>
      </p:sp>
      <p:sp>
        <p:nvSpPr>
          <p:cNvPr id="4" name="Content Placeholder 3"/>
          <p:cNvSpPr>
            <a:spLocks noGrp="1"/>
          </p:cNvSpPr>
          <p:nvPr>
            <p:ph idx="1"/>
          </p:nvPr>
        </p:nvSpPr>
        <p:spPr>
          <a:xfrm>
            <a:off x="260212" y="1905101"/>
            <a:ext cx="8563649" cy="1889300"/>
          </a:xfrm>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 visualise multi-variable data, we can fit all data onto a screen and display the relationships amongst variables or trends in each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use scatterplots to visualise the relationships amongst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However, if the relationships amongst variables are not so straightforward, we should consider using multiple views through more straightforward charts</a:t>
            </a:r>
          </a:p>
        </p:txBody>
      </p:sp>
      <p:sp>
        <p:nvSpPr>
          <p:cNvPr id="5" name="Rectangle 4">
            <a:extLst>
              <a:ext uri="{FF2B5EF4-FFF2-40B4-BE49-F238E27FC236}">
                <a16:creationId xmlns:a16="http://schemas.microsoft.com/office/drawing/2014/main" id="{4DCEE4EC-BB64-4E6F-B716-73C93306FBE4}"/>
              </a:ext>
            </a:extLst>
          </p:cNvPr>
          <p:cNvSpPr/>
          <p:nvPr/>
        </p:nvSpPr>
        <p:spPr>
          <a:xfrm>
            <a:off x="1127005" y="3866363"/>
            <a:ext cx="7381995" cy="10390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just">
              <a:buFont typeface="Arial" panose="020B0604020202020204" pitchFamily="34" charset="0"/>
              <a:buChar char="•"/>
            </a:pPr>
            <a:r>
              <a:rPr lang="en-US" sz="1400" dirty="0">
                <a:solidFill>
                  <a:srgbClr val="6600FF"/>
                </a:solidFill>
              </a:rPr>
              <a:t>Correlation </a:t>
            </a:r>
            <a:r>
              <a:rPr lang="en-US" sz="1400" dirty="0">
                <a:solidFill>
                  <a:srgbClr val="6600FF"/>
                </a:solidFill>
                <a:sym typeface="Wingdings" panose="05000000000000000000" pitchFamily="2" charset="2"/>
              </a:rPr>
              <a:t> how one variable’s value tends to change in a certain way as the other variable’s value changes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Causation  Extent of how one variable will impact another</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Easier to prove correlation than causation </a:t>
            </a:r>
          </a:p>
          <a:p>
            <a:pPr marL="285750" indent="-285750" algn="just">
              <a:buFont typeface="Arial" panose="020B0604020202020204" pitchFamily="34" charset="0"/>
              <a:buChar char="•"/>
            </a:pPr>
            <a:r>
              <a:rPr lang="en-US" sz="1400" dirty="0">
                <a:solidFill>
                  <a:srgbClr val="6600FF"/>
                </a:solidFill>
                <a:sym typeface="Wingdings" panose="05000000000000000000" pitchFamily="2" charset="2"/>
              </a:rPr>
              <a:t>Correlation DOES NOT IMPLY Causation</a:t>
            </a:r>
            <a:endParaRPr lang="en-US" sz="1400" dirty="0">
              <a:solidFill>
                <a:srgbClr val="6600FF"/>
              </a:solidFill>
            </a:endParaRPr>
          </a:p>
        </p:txBody>
      </p:sp>
    </p:spTree>
    <p:extLst>
      <p:ext uri="{BB962C8B-B14F-4D97-AF65-F5344CB8AC3E}">
        <p14:creationId xmlns:p14="http://schemas.microsoft.com/office/powerpoint/2010/main" val="169672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2E9B-2230-4BEB-BD48-34B269391EC0}"/>
              </a:ext>
            </a:extLst>
          </p:cNvPr>
          <p:cNvSpPr>
            <a:spLocks noGrp="1"/>
          </p:cNvSpPr>
          <p:nvPr>
            <p:ph type="title"/>
          </p:nvPr>
        </p:nvSpPr>
        <p:spPr/>
        <p:txBody>
          <a:bodyPr/>
          <a:lstStyle/>
          <a:p>
            <a:r>
              <a:rPr lang="en-GB" sz="3200" dirty="0">
                <a:latin typeface="Roboto Medium" panose="02000000000000000000" pitchFamily="2" charset="0"/>
              </a:rPr>
              <a:t>Visualisation of Multi Variable Data</a:t>
            </a:r>
            <a:endParaRPr lang="en-SG" sz="3200" dirty="0">
              <a:latin typeface="Roboto Medium" panose="02000000000000000000" pitchFamily="2" charset="0"/>
            </a:endParaRPr>
          </a:p>
        </p:txBody>
      </p:sp>
      <p:sp>
        <p:nvSpPr>
          <p:cNvPr id="3" name="Content Placeholder 2">
            <a:extLst>
              <a:ext uri="{FF2B5EF4-FFF2-40B4-BE49-F238E27FC236}">
                <a16:creationId xmlns:a16="http://schemas.microsoft.com/office/drawing/2014/main" id="{6D8D2AE9-E1E9-490E-85FD-6ED6DFF4C80B}"/>
              </a:ext>
            </a:extLst>
          </p:cNvPr>
          <p:cNvSpPr>
            <a:spLocks noGrp="1"/>
          </p:cNvSpPr>
          <p:nvPr>
            <p:ph idx="10"/>
          </p:nvPr>
        </p:nvSpPr>
        <p:spPr/>
        <p:txBody>
          <a:bodyPr/>
          <a:lstStyle/>
          <a:p>
            <a:r>
              <a:rPr lang="en-US" dirty="0"/>
              <a:t>Correlation vs Causation – An (absurd) example</a:t>
            </a:r>
            <a:endParaRPr lang="en-SG" dirty="0"/>
          </a:p>
        </p:txBody>
      </p:sp>
      <p:sp>
        <p:nvSpPr>
          <p:cNvPr id="6" name="Rectangle 5">
            <a:extLst>
              <a:ext uri="{FF2B5EF4-FFF2-40B4-BE49-F238E27FC236}">
                <a16:creationId xmlns:a16="http://schemas.microsoft.com/office/drawing/2014/main" id="{11952117-E8EC-4A0F-BD35-568CA133813E}"/>
              </a:ext>
            </a:extLst>
          </p:cNvPr>
          <p:cNvSpPr/>
          <p:nvPr/>
        </p:nvSpPr>
        <p:spPr>
          <a:xfrm>
            <a:off x="1199635" y="3945617"/>
            <a:ext cx="7540760" cy="9597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Correlation is in the range of +/- 1, the larger the absolute number, the stronger the relationship between the 2 variables. </a:t>
            </a:r>
          </a:p>
          <a:p>
            <a:pPr algn="just"/>
            <a:endParaRPr lang="en-US" sz="1200" dirty="0">
              <a:solidFill>
                <a:srgbClr val="6600FF"/>
              </a:solidFill>
            </a:endParaRPr>
          </a:p>
          <a:p>
            <a:pPr algn="just"/>
            <a:r>
              <a:rPr lang="en-US" sz="1200" dirty="0">
                <a:solidFill>
                  <a:srgbClr val="6600FF"/>
                </a:solidFill>
              </a:rPr>
              <a:t>In the above example, I would say there is a (fairly) strong correlation between Big Foot Sightings and Netflix growth in the US. But would it be logical if I said big foot sightings cause the growth in US Netflix users?</a:t>
            </a:r>
          </a:p>
        </p:txBody>
      </p:sp>
      <p:pic>
        <p:nvPicPr>
          <p:cNvPr id="8" name="Picture 7">
            <a:extLst>
              <a:ext uri="{FF2B5EF4-FFF2-40B4-BE49-F238E27FC236}">
                <a16:creationId xmlns:a16="http://schemas.microsoft.com/office/drawing/2014/main" id="{9627D695-39CA-40C7-A82E-D9206EE2F0CB}"/>
              </a:ext>
            </a:extLst>
          </p:cNvPr>
          <p:cNvPicPr>
            <a:picLocks noChangeAspect="1"/>
          </p:cNvPicPr>
          <p:nvPr/>
        </p:nvPicPr>
        <p:blipFill>
          <a:blip r:embed="rId2"/>
          <a:stretch>
            <a:fillRect/>
          </a:stretch>
        </p:blipFill>
        <p:spPr>
          <a:xfrm>
            <a:off x="403605" y="1695559"/>
            <a:ext cx="8336790" cy="2169688"/>
          </a:xfrm>
          <a:prstGeom prst="rect">
            <a:avLst/>
          </a:prstGeom>
        </p:spPr>
      </p:pic>
    </p:spTree>
    <p:extLst>
      <p:ext uri="{BB962C8B-B14F-4D97-AF65-F5344CB8AC3E}">
        <p14:creationId xmlns:p14="http://schemas.microsoft.com/office/powerpoint/2010/main" val="304828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Scatterplot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Circle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Circle Plots</a:t>
            </a:r>
          </a:p>
        </p:txBody>
      </p:sp>
    </p:spTree>
    <p:extLst>
      <p:ext uri="{BB962C8B-B14F-4D97-AF65-F5344CB8AC3E}">
        <p14:creationId xmlns:p14="http://schemas.microsoft.com/office/powerpoint/2010/main" val="363043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scatterplot</a:t>
            </a:r>
          </a:p>
        </p:txBody>
      </p:sp>
      <p:sp>
        <p:nvSpPr>
          <p:cNvPr id="5" name="Rectangle 4">
            <a:extLst>
              <a:ext uri="{FF2B5EF4-FFF2-40B4-BE49-F238E27FC236}">
                <a16:creationId xmlns:a16="http://schemas.microsoft.com/office/drawing/2014/main" id="{AB21F4E0-935E-1246-9EF2-66E2F4BC345F}"/>
              </a:ext>
            </a:extLst>
          </p:cNvPr>
          <p:cNvSpPr/>
          <p:nvPr/>
        </p:nvSpPr>
        <p:spPr>
          <a:xfrm>
            <a:off x="2693189" y="4443855"/>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https://help.tableau.com/current/pro/desktop/en-us/buildexamples_scatter.htm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CDC7318-046D-4F0F-A936-BB881E882177}"/>
              </a:ext>
            </a:extLst>
          </p:cNvPr>
          <p:cNvPicPr>
            <a:picLocks noChangeAspect="1"/>
          </p:cNvPicPr>
          <p:nvPr/>
        </p:nvPicPr>
        <p:blipFill>
          <a:blip r:embed="rId4"/>
          <a:stretch>
            <a:fillRect/>
          </a:stretch>
        </p:blipFill>
        <p:spPr>
          <a:xfrm>
            <a:off x="5041651" y="1582607"/>
            <a:ext cx="3540092" cy="2694279"/>
          </a:xfrm>
          <a:prstGeom prst="rect">
            <a:avLst/>
          </a:prstGeom>
          <a:ln>
            <a:solidFill>
              <a:schemeClr val="accent1"/>
            </a:solidFill>
          </a:ln>
        </p:spPr>
      </p:pic>
      <p:sp>
        <p:nvSpPr>
          <p:cNvPr id="6" name="Rectangle 5">
            <a:extLst>
              <a:ext uri="{FF2B5EF4-FFF2-40B4-BE49-F238E27FC236}">
                <a16:creationId xmlns:a16="http://schemas.microsoft.com/office/drawing/2014/main" id="{AB3AD8CE-8FD3-440B-958A-94C4CEA06B0C}"/>
              </a:ext>
            </a:extLst>
          </p:cNvPr>
          <p:cNvSpPr/>
          <p:nvPr/>
        </p:nvSpPr>
        <p:spPr>
          <a:xfrm>
            <a:off x="238550" y="1610731"/>
            <a:ext cx="4311788" cy="28738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buFont typeface="Arial" panose="020B0604020202020204" pitchFamily="34" charset="0"/>
              <a:buChar char="•"/>
            </a:pPr>
            <a:r>
              <a:rPr lang="en-US" sz="1100" dirty="0">
                <a:solidFill>
                  <a:srgbClr val="6600FF"/>
                </a:solidFill>
              </a:rPr>
              <a:t>Uses Cartesian coordinates to display values for typically two variables for a set of data. </a:t>
            </a:r>
          </a:p>
          <a:p>
            <a:pPr marL="171450" indent="-171450">
              <a:buFont typeface="Arial" panose="020B0604020202020204" pitchFamily="34" charset="0"/>
              <a:buChar char="•"/>
            </a:pPr>
            <a:r>
              <a:rPr lang="en-US" sz="1100" dirty="0">
                <a:solidFill>
                  <a:srgbClr val="6600FF"/>
                </a:solidFill>
              </a:rPr>
              <a:t>Dots not only report the values of individual data points, but also patterns when data are taken together i.e., how closely points are clustered together. Also useful to identify gaps in data.</a:t>
            </a:r>
          </a:p>
          <a:p>
            <a:pPr marL="171450" indent="-171450">
              <a:buFont typeface="Arial" panose="020B0604020202020204" pitchFamily="34" charset="0"/>
              <a:buChar char="•"/>
            </a:pPr>
            <a:r>
              <a:rPr lang="en-US" sz="1100" dirty="0">
                <a:solidFill>
                  <a:srgbClr val="6600FF"/>
                </a:solidFill>
              </a:rPr>
              <a:t>Identification of correlational relationships are common with scatter plots. Variable on horizontal axis denoted an independent variable, and the variable on the vertical axis the dependent variable. Relationships between variables can be described in many ways: positive or negative, strong or weak, linear or nonlinear.</a:t>
            </a:r>
          </a:p>
          <a:p>
            <a:endParaRPr lang="en-US" sz="1100" dirty="0">
              <a:solidFill>
                <a:srgbClr val="6600FF"/>
              </a:solidFill>
            </a:endParaRPr>
          </a:p>
          <a:p>
            <a:r>
              <a:rPr lang="en-US" sz="1100" dirty="0">
                <a:solidFill>
                  <a:srgbClr val="6600FF"/>
                </a:solidFill>
                <a:hlinkClick r:id="rId5">
                  <a:extLst>
                    <a:ext uri="{A12FA001-AC4F-418D-AE19-62706E023703}">
                      <ahyp:hlinkClr xmlns:ahyp="http://schemas.microsoft.com/office/drawing/2018/hyperlinkcolor" val="tx"/>
                    </a:ext>
                  </a:extLst>
                </a:hlinkClick>
              </a:rPr>
              <a:t>Overplotting</a:t>
            </a:r>
          </a:p>
          <a:p>
            <a:r>
              <a:rPr lang="en-US" sz="1100" dirty="0">
                <a:solidFill>
                  <a:srgbClr val="6600FF"/>
                </a:solidFill>
              </a:rPr>
              <a:t>Can be difficult to tell how densely-packed data points are when many of them are in a small area. </a:t>
            </a:r>
          </a:p>
          <a:p>
            <a:pPr marL="171450" indent="-171450">
              <a:buFontTx/>
              <a:buChar char="-"/>
            </a:pPr>
            <a:r>
              <a:rPr lang="en-US" sz="1100" dirty="0">
                <a:solidFill>
                  <a:srgbClr val="6600FF"/>
                </a:solidFill>
              </a:rPr>
              <a:t>Subset/Averaging </a:t>
            </a:r>
          </a:p>
          <a:p>
            <a:pPr marL="171450" indent="-171450">
              <a:buFontTx/>
              <a:buChar char="-"/>
            </a:pPr>
            <a:r>
              <a:rPr lang="en-US" sz="1100" dirty="0">
                <a:solidFill>
                  <a:srgbClr val="6600FF"/>
                </a:solidFill>
              </a:rPr>
              <a:t>Optics - Adding transparency or reducing point size</a:t>
            </a:r>
            <a:endParaRPr lang="en-SG" sz="1200" dirty="0">
              <a:solidFill>
                <a:srgbClr val="6600FF"/>
              </a:solidFill>
            </a:endParaRPr>
          </a:p>
        </p:txBody>
      </p:sp>
    </p:spTree>
    <p:extLst>
      <p:ext uri="{BB962C8B-B14F-4D97-AF65-F5344CB8AC3E}">
        <p14:creationId xmlns:p14="http://schemas.microsoft.com/office/powerpoint/2010/main" val="414311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circle view</a:t>
            </a:r>
          </a:p>
        </p:txBody>
      </p:sp>
      <p:pic>
        <p:nvPicPr>
          <p:cNvPr id="7" name="Picture 6">
            <a:extLst>
              <a:ext uri="{FF2B5EF4-FFF2-40B4-BE49-F238E27FC236}">
                <a16:creationId xmlns:a16="http://schemas.microsoft.com/office/drawing/2014/main" id="{DE815ABB-6B87-4E82-8448-0333F927F0F0}"/>
              </a:ext>
            </a:extLst>
          </p:cNvPr>
          <p:cNvPicPr>
            <a:picLocks noChangeAspect="1"/>
          </p:cNvPicPr>
          <p:nvPr/>
        </p:nvPicPr>
        <p:blipFill>
          <a:blip r:embed="rId2"/>
          <a:stretch>
            <a:fillRect/>
          </a:stretch>
        </p:blipFill>
        <p:spPr>
          <a:xfrm>
            <a:off x="2250831" y="1690006"/>
            <a:ext cx="3199834" cy="2946491"/>
          </a:xfrm>
          <a:prstGeom prst="rect">
            <a:avLst/>
          </a:prstGeom>
        </p:spPr>
      </p:pic>
      <p:sp>
        <p:nvSpPr>
          <p:cNvPr id="6" name="Rectangle 5">
            <a:extLst>
              <a:ext uri="{FF2B5EF4-FFF2-40B4-BE49-F238E27FC236}">
                <a16:creationId xmlns:a16="http://schemas.microsoft.com/office/drawing/2014/main" id="{B0CA8D46-2E7B-426E-AFF5-190D8AD0EE59}"/>
              </a:ext>
            </a:extLst>
          </p:cNvPr>
          <p:cNvSpPr/>
          <p:nvPr/>
        </p:nvSpPr>
        <p:spPr>
          <a:xfrm>
            <a:off x="3850748" y="4689754"/>
            <a:ext cx="4572000" cy="246221"/>
          </a:xfrm>
          <a:prstGeom prst="rect">
            <a:avLst/>
          </a:prstGeom>
        </p:spPr>
        <p:txBody>
          <a:bodyPr>
            <a:spAutoFit/>
          </a:bodyPr>
          <a:lstStyle/>
          <a:p>
            <a:r>
              <a:rPr lang="en-SG" sz="1000" i="1" dirty="0">
                <a:latin typeface="Roboto Light" panose="02000000000000000000"/>
                <a:hlinkClick r:id="rId3"/>
              </a:rPr>
              <a:t>https://www.interworks.com/sites/default/files/blog/TECTCircle2.jpg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126120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side-by-side circle plot</a:t>
            </a:r>
          </a:p>
        </p:txBody>
      </p:sp>
      <p:pic>
        <p:nvPicPr>
          <p:cNvPr id="8" name="Picture 7">
            <a:extLst>
              <a:ext uri="{FF2B5EF4-FFF2-40B4-BE49-F238E27FC236}">
                <a16:creationId xmlns:a16="http://schemas.microsoft.com/office/drawing/2014/main" id="{928BA2AC-74A5-4C47-9BE3-3908C5B2414C}"/>
              </a:ext>
            </a:extLst>
          </p:cNvPr>
          <p:cNvPicPr>
            <a:picLocks noChangeAspect="1"/>
          </p:cNvPicPr>
          <p:nvPr/>
        </p:nvPicPr>
        <p:blipFill>
          <a:blip r:embed="rId2"/>
          <a:stretch>
            <a:fillRect/>
          </a:stretch>
        </p:blipFill>
        <p:spPr>
          <a:xfrm>
            <a:off x="2030718" y="1769136"/>
            <a:ext cx="3200400" cy="3211729"/>
          </a:xfrm>
          <a:prstGeom prst="rect">
            <a:avLst/>
          </a:prstGeom>
        </p:spPr>
      </p:pic>
      <p:sp>
        <p:nvSpPr>
          <p:cNvPr id="6" name="Rectangle 5">
            <a:extLst>
              <a:ext uri="{FF2B5EF4-FFF2-40B4-BE49-F238E27FC236}">
                <a16:creationId xmlns:a16="http://schemas.microsoft.com/office/drawing/2014/main" id="{C2D7A5A5-96E2-402F-8B1C-CE994980F8D8}"/>
              </a:ext>
            </a:extLst>
          </p:cNvPr>
          <p:cNvSpPr/>
          <p:nvPr/>
        </p:nvSpPr>
        <p:spPr>
          <a:xfrm>
            <a:off x="5612473" y="4412755"/>
            <a:ext cx="3001618" cy="553998"/>
          </a:xfrm>
          <a:prstGeom prst="rect">
            <a:avLst/>
          </a:prstGeom>
        </p:spPr>
        <p:txBody>
          <a:bodyPr wrap="square">
            <a:spAutoFit/>
          </a:bodyPr>
          <a:lstStyle/>
          <a:p>
            <a:r>
              <a:rPr lang="en-SG" sz="1000" i="1" dirty="0">
                <a:latin typeface="Roboto Light" panose="02000000000000000000"/>
                <a:hlinkClick r:id="rId3"/>
              </a:rPr>
              <a:t>http://www.theinformationlab.co.uk/wp-content/uploads/2015/03/Side-by-side-Circle-view2.png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310825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1"/>
            <a:ext cx="5058918" cy="97893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274917"/>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56233" y="3224817"/>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Tree>
    <p:extLst>
      <p:ext uri="{BB962C8B-B14F-4D97-AF65-F5344CB8AC3E}">
        <p14:creationId xmlns:p14="http://schemas.microsoft.com/office/powerpoint/2010/main" val="1266877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9"/>
          <p:cNvSpPr/>
          <p:nvPr/>
        </p:nvSpPr>
        <p:spPr>
          <a:xfrm>
            <a:off x="7322128" y="121135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Map</a:t>
            </a:r>
          </a:p>
        </p:txBody>
      </p:sp>
      <p:sp>
        <p:nvSpPr>
          <p:cNvPr id="12" name="Rounded Rectangle 11"/>
          <p:cNvSpPr/>
          <p:nvPr/>
        </p:nvSpPr>
        <p:spPr>
          <a:xfrm>
            <a:off x="7322128" y="237698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Circle View</a:t>
            </a:r>
          </a:p>
        </p:txBody>
      </p:sp>
      <p:sp>
        <p:nvSpPr>
          <p:cNvPr id="13" name="Rounded Rectangle 12"/>
          <p:cNvSpPr/>
          <p:nvPr/>
        </p:nvSpPr>
        <p:spPr>
          <a:xfrm>
            <a:off x="7322128" y="3618703"/>
            <a:ext cx="1364672" cy="999352"/>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a:solidFill>
                  <a:schemeClr val="tx1"/>
                </a:solidFill>
              </a:rPr>
              <a:t>Side-by-Side Circle Plot Chart</a:t>
            </a:r>
          </a:p>
        </p:txBody>
      </p:sp>
    </p:spTree>
    <p:extLst>
      <p:ext uri="{BB962C8B-B14F-4D97-AF65-F5344CB8AC3E}">
        <p14:creationId xmlns:p14="http://schemas.microsoft.com/office/powerpoint/2010/main" val="291254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Data Distributions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348339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visualise the distribution of data at different granularities with bullet charts, bubble charts, and histograms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single-variable distributions, using a histogram will enable us to see where the data is clustered and any outliers, by keeping track of where the outliers sit on the vertical axis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multi-variable distributions, sometimes values come as pairs, so it makes more sense to visualise both values at the same time</a:t>
            </a:r>
          </a:p>
        </p:txBody>
      </p:sp>
    </p:spTree>
    <p:extLst>
      <p:ext uri="{BB962C8B-B14F-4D97-AF65-F5344CB8AC3E}">
        <p14:creationId xmlns:p14="http://schemas.microsoft.com/office/powerpoint/2010/main" val="169660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Bullet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Bubble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Histogram</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Box 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Pareto Chart</a:t>
            </a:r>
          </a:p>
        </p:txBody>
      </p:sp>
    </p:spTree>
    <p:extLst>
      <p:ext uri="{BB962C8B-B14F-4D97-AF65-F5344CB8AC3E}">
        <p14:creationId xmlns:p14="http://schemas.microsoft.com/office/powerpoint/2010/main" val="97114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bullet chart</a:t>
            </a:r>
          </a:p>
        </p:txBody>
      </p:sp>
      <p:sp>
        <p:nvSpPr>
          <p:cNvPr id="5" name="Rectangle 4">
            <a:extLst>
              <a:ext uri="{FF2B5EF4-FFF2-40B4-BE49-F238E27FC236}">
                <a16:creationId xmlns:a16="http://schemas.microsoft.com/office/drawing/2014/main" id="{642F9D2A-76F5-2C41-ADC5-83B40CE3B8FE}"/>
              </a:ext>
            </a:extLst>
          </p:cNvPr>
          <p:cNvSpPr/>
          <p:nvPr/>
        </p:nvSpPr>
        <p:spPr>
          <a:xfrm>
            <a:off x="3019366" y="4407138"/>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https://help.tableau.com/current/pro/desktop/en-us/qs_bullet_graphs.htm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EFABA1A7-6B1E-4B28-95AE-8963C714DFD9}"/>
              </a:ext>
            </a:extLst>
          </p:cNvPr>
          <p:cNvPicPr>
            <a:picLocks noChangeAspect="1"/>
          </p:cNvPicPr>
          <p:nvPr/>
        </p:nvPicPr>
        <p:blipFill>
          <a:blip r:embed="rId4"/>
          <a:stretch>
            <a:fillRect/>
          </a:stretch>
        </p:blipFill>
        <p:spPr>
          <a:xfrm>
            <a:off x="2482141" y="1710872"/>
            <a:ext cx="6238875" cy="2295525"/>
          </a:xfrm>
          <a:prstGeom prst="rect">
            <a:avLst/>
          </a:prstGeom>
          <a:ln>
            <a:solidFill>
              <a:schemeClr val="accent1"/>
            </a:solidFill>
          </a:ln>
        </p:spPr>
      </p:pic>
      <p:sp>
        <p:nvSpPr>
          <p:cNvPr id="6" name="Rectangle 5">
            <a:extLst>
              <a:ext uri="{FF2B5EF4-FFF2-40B4-BE49-F238E27FC236}">
                <a16:creationId xmlns:a16="http://schemas.microsoft.com/office/drawing/2014/main" id="{DC710B8D-C0F8-4AF0-92A2-22733D1D5767}"/>
              </a:ext>
            </a:extLst>
          </p:cNvPr>
          <p:cNvSpPr/>
          <p:nvPr/>
        </p:nvSpPr>
        <p:spPr>
          <a:xfrm>
            <a:off x="173237" y="1800203"/>
            <a:ext cx="2090992" cy="82339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Reference line and reference distributions</a:t>
            </a:r>
            <a:endParaRPr lang="en-SG" sz="1400" dirty="0">
              <a:solidFill>
                <a:srgbClr val="6600FF"/>
              </a:solidFill>
            </a:endParaRPr>
          </a:p>
        </p:txBody>
      </p:sp>
    </p:spTree>
    <p:extLst>
      <p:ext uri="{BB962C8B-B14F-4D97-AF65-F5344CB8AC3E}">
        <p14:creationId xmlns:p14="http://schemas.microsoft.com/office/powerpoint/2010/main" val="230204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bubble chart</a:t>
            </a:r>
          </a:p>
        </p:txBody>
      </p:sp>
      <p:sp>
        <p:nvSpPr>
          <p:cNvPr id="5" name="Rectangle 4">
            <a:extLst>
              <a:ext uri="{FF2B5EF4-FFF2-40B4-BE49-F238E27FC236}">
                <a16:creationId xmlns:a16="http://schemas.microsoft.com/office/drawing/2014/main" id="{642F9D2A-76F5-2C41-ADC5-83B40CE3B8FE}"/>
              </a:ext>
            </a:extLst>
          </p:cNvPr>
          <p:cNvSpPr/>
          <p:nvPr/>
        </p:nvSpPr>
        <p:spPr>
          <a:xfrm>
            <a:off x="2452879" y="4607967"/>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https://help.tableau.com/current/pro/desktop/en-us/buildexamples_bubbles.htm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4713D423-ED5E-490C-BFBC-C30CC1242504}"/>
              </a:ext>
            </a:extLst>
          </p:cNvPr>
          <p:cNvPicPr>
            <a:picLocks noChangeAspect="1"/>
          </p:cNvPicPr>
          <p:nvPr/>
        </p:nvPicPr>
        <p:blipFill>
          <a:blip r:embed="rId4"/>
          <a:stretch>
            <a:fillRect/>
          </a:stretch>
        </p:blipFill>
        <p:spPr>
          <a:xfrm>
            <a:off x="4688412" y="1748063"/>
            <a:ext cx="3715496" cy="2773160"/>
          </a:xfrm>
          <a:prstGeom prst="rect">
            <a:avLst/>
          </a:prstGeom>
          <a:ln>
            <a:solidFill>
              <a:schemeClr val="accent1"/>
            </a:solidFill>
          </a:ln>
        </p:spPr>
      </p:pic>
      <p:sp>
        <p:nvSpPr>
          <p:cNvPr id="6" name="Rectangle 5">
            <a:extLst>
              <a:ext uri="{FF2B5EF4-FFF2-40B4-BE49-F238E27FC236}">
                <a16:creationId xmlns:a16="http://schemas.microsoft.com/office/drawing/2014/main" id="{989EB08D-4C1D-4E74-8923-3312A1648DCC}"/>
              </a:ext>
            </a:extLst>
          </p:cNvPr>
          <p:cNvSpPr/>
          <p:nvPr/>
        </p:nvSpPr>
        <p:spPr>
          <a:xfrm>
            <a:off x="173236" y="1800203"/>
            <a:ext cx="3803677" cy="15235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Use packed bubble charts to display data in a cluster of circles.</a:t>
            </a:r>
          </a:p>
          <a:p>
            <a:endParaRPr lang="en-US" sz="1200" dirty="0">
              <a:solidFill>
                <a:srgbClr val="6600FF"/>
              </a:solidFill>
            </a:endParaRPr>
          </a:p>
          <a:p>
            <a:r>
              <a:rPr lang="en-US" sz="1200" dirty="0">
                <a:solidFill>
                  <a:srgbClr val="6600FF"/>
                </a:solidFill>
              </a:rPr>
              <a:t>Dimensions define the individual bubbles, and measures define the size and color of the individual circles.</a:t>
            </a:r>
          </a:p>
          <a:p>
            <a:endParaRPr lang="en-US" sz="1200" dirty="0">
              <a:solidFill>
                <a:srgbClr val="6600FF"/>
              </a:solidFill>
            </a:endParaRPr>
          </a:p>
          <a:p>
            <a:r>
              <a:rPr lang="en-US" sz="1200" dirty="0">
                <a:solidFill>
                  <a:srgbClr val="6600FF"/>
                </a:solidFill>
              </a:rPr>
              <a:t>Note that its not very useful for precise comparisons</a:t>
            </a:r>
          </a:p>
        </p:txBody>
      </p:sp>
    </p:spTree>
    <p:extLst>
      <p:ext uri="{BB962C8B-B14F-4D97-AF65-F5344CB8AC3E}">
        <p14:creationId xmlns:p14="http://schemas.microsoft.com/office/powerpoint/2010/main" val="10402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histogram</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https://help.tableau.com/current/pro/desktop/en-us/buildexamples_histogram.htm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DEA0BAF0-A01C-4183-8244-335D2E2CA55B}"/>
              </a:ext>
            </a:extLst>
          </p:cNvPr>
          <p:cNvPicPr>
            <a:picLocks noChangeAspect="1"/>
          </p:cNvPicPr>
          <p:nvPr/>
        </p:nvPicPr>
        <p:blipFill>
          <a:blip r:embed="rId4"/>
          <a:stretch>
            <a:fillRect/>
          </a:stretch>
        </p:blipFill>
        <p:spPr>
          <a:xfrm>
            <a:off x="4786686" y="1355433"/>
            <a:ext cx="3673502" cy="3334321"/>
          </a:xfrm>
          <a:prstGeom prst="rect">
            <a:avLst/>
          </a:prstGeom>
        </p:spPr>
      </p:pic>
      <p:pic>
        <p:nvPicPr>
          <p:cNvPr id="10" name="Picture 9">
            <a:extLst>
              <a:ext uri="{FF2B5EF4-FFF2-40B4-BE49-F238E27FC236}">
                <a16:creationId xmlns:a16="http://schemas.microsoft.com/office/drawing/2014/main" id="{7BBB7F82-CBE3-4302-9DDF-AE32C1691148}"/>
              </a:ext>
            </a:extLst>
          </p:cNvPr>
          <p:cNvPicPr>
            <a:picLocks noChangeAspect="1"/>
          </p:cNvPicPr>
          <p:nvPr/>
        </p:nvPicPr>
        <p:blipFill>
          <a:blip r:embed="rId5"/>
          <a:stretch>
            <a:fillRect/>
          </a:stretch>
        </p:blipFill>
        <p:spPr>
          <a:xfrm>
            <a:off x="3275938" y="3803983"/>
            <a:ext cx="1224791" cy="717712"/>
          </a:xfrm>
          <a:prstGeom prst="rect">
            <a:avLst/>
          </a:prstGeom>
        </p:spPr>
      </p:pic>
      <p:sp>
        <p:nvSpPr>
          <p:cNvPr id="8" name="Rectangle 7">
            <a:extLst>
              <a:ext uri="{FF2B5EF4-FFF2-40B4-BE49-F238E27FC236}">
                <a16:creationId xmlns:a16="http://schemas.microsoft.com/office/drawing/2014/main" id="{4511ADD0-A9D7-4AF3-9B88-6D89BF17964C}"/>
              </a:ext>
            </a:extLst>
          </p:cNvPr>
          <p:cNvSpPr/>
          <p:nvPr/>
        </p:nvSpPr>
        <p:spPr>
          <a:xfrm>
            <a:off x="173236" y="1800202"/>
            <a:ext cx="3803677" cy="170499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6600FF"/>
                </a:solidFill>
              </a:rPr>
              <a:t>Histograms are used to </a:t>
            </a:r>
            <a:r>
              <a:rPr lang="en-US" sz="1200" u="sng" dirty="0">
                <a:solidFill>
                  <a:srgbClr val="6600FF"/>
                </a:solidFill>
              </a:rPr>
              <a:t>show distributions </a:t>
            </a:r>
            <a:r>
              <a:rPr lang="en-US" sz="1200" dirty="0">
                <a:solidFill>
                  <a:srgbClr val="6600FF"/>
                </a:solidFill>
              </a:rPr>
              <a:t>of variables while bar charts are used to compare variables. </a:t>
            </a:r>
          </a:p>
          <a:p>
            <a:endParaRPr lang="en-US" sz="1200" dirty="0">
              <a:solidFill>
                <a:srgbClr val="6600FF"/>
              </a:solidFill>
            </a:endParaRPr>
          </a:p>
          <a:p>
            <a:r>
              <a:rPr lang="en-US" sz="1200" dirty="0">
                <a:solidFill>
                  <a:srgbClr val="6600FF"/>
                </a:solidFill>
              </a:rPr>
              <a:t>Histograms plot quantitative data with ranges of the data grouped into bins or intervals while bar charts plot categorical data.</a:t>
            </a:r>
          </a:p>
        </p:txBody>
      </p:sp>
    </p:spTree>
    <p:extLst>
      <p:ext uri="{BB962C8B-B14F-4D97-AF65-F5344CB8AC3E}">
        <p14:creationId xmlns:p14="http://schemas.microsoft.com/office/powerpoint/2010/main" val="1070528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box plot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https://help.tableau.com/current/pro/desktop/en-us/buildexamples_boxplot.htm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F1A40C8A-78C4-4A5D-8A63-1C8B68D23806}"/>
              </a:ext>
            </a:extLst>
          </p:cNvPr>
          <p:cNvPicPr>
            <a:picLocks noChangeAspect="1"/>
          </p:cNvPicPr>
          <p:nvPr/>
        </p:nvPicPr>
        <p:blipFill>
          <a:blip r:embed="rId4"/>
          <a:stretch>
            <a:fillRect/>
          </a:stretch>
        </p:blipFill>
        <p:spPr>
          <a:xfrm>
            <a:off x="4668432" y="1383527"/>
            <a:ext cx="1839627" cy="3216261"/>
          </a:xfrm>
          <a:prstGeom prst="rect">
            <a:avLst/>
          </a:prstGeom>
        </p:spPr>
      </p:pic>
    </p:spTree>
    <p:extLst>
      <p:ext uri="{BB962C8B-B14F-4D97-AF65-F5344CB8AC3E}">
        <p14:creationId xmlns:p14="http://schemas.microsoft.com/office/powerpoint/2010/main" val="422016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pareto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https://help.tableau.com/current/pro/desktop/en-us/pareto.htm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020397E3-43A1-A941-952E-91B4F6CBDA3B}"/>
              </a:ext>
            </a:extLst>
          </p:cNvPr>
          <p:cNvPicPr>
            <a:picLocks noGrp="1" noChangeAspect="1"/>
          </p:cNvPicPr>
          <p:nvPr>
            <p:ph idx="1"/>
          </p:nvPr>
        </p:nvPicPr>
        <p:blipFill>
          <a:blip r:embed="rId4"/>
          <a:stretch>
            <a:fillRect/>
          </a:stretch>
        </p:blipFill>
        <p:spPr>
          <a:xfrm>
            <a:off x="3240157" y="1690006"/>
            <a:ext cx="2663686" cy="28976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062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Forecasting</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84911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general approach</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Forecasting is the act of predicting future values based on historical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are variables that allow data visualisation users to alter the content of a formula or change a dimension or measure contained in the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Using parameters, data visualisation users can change normally static values into dynamic entities that facilitate ad-hoc analysis without the need to change the design of the data visualisation</a:t>
            </a:r>
          </a:p>
        </p:txBody>
      </p:sp>
    </p:spTree>
    <p:extLst>
      <p:ext uri="{BB962C8B-B14F-4D97-AF65-F5344CB8AC3E}">
        <p14:creationId xmlns:p14="http://schemas.microsoft.com/office/powerpoint/2010/main" val="4170591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forecasts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and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Season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No trend or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Reference Line, Bin Size (Histogram), Ranking (in-value comparison) </a:t>
            </a:r>
          </a:p>
        </p:txBody>
      </p:sp>
      <p:sp>
        <p:nvSpPr>
          <p:cNvPr id="5" name="TextBox 4">
            <a:extLst>
              <a:ext uri="{FF2B5EF4-FFF2-40B4-BE49-F238E27FC236}">
                <a16:creationId xmlns:a16="http://schemas.microsoft.com/office/drawing/2014/main" id="{82B05929-685B-B64F-9ACE-A218B6E04FE3}"/>
              </a:ext>
            </a:extLst>
          </p:cNvPr>
          <p:cNvSpPr txBox="1"/>
          <p:nvPr/>
        </p:nvSpPr>
        <p:spPr>
          <a:xfrm>
            <a:off x="2896076" y="1905100"/>
            <a:ext cx="5719355" cy="1401025"/>
          </a:xfrm>
          <a:prstGeom prst="rect">
            <a:avLst/>
          </a:prstGeom>
          <a:solidFill>
            <a:srgbClr val="98D6EA"/>
          </a:solidFill>
          <a:effectLst>
            <a:outerShdw blurRad="63500" sx="102000" sy="102000" algn="ctr" rotWithShape="0">
              <a:prstClr val="black">
                <a:alpha val="40000"/>
              </a:prstClr>
            </a:outerShdw>
          </a:effectLst>
        </p:spPr>
        <p:txBody>
          <a:bodyPr wrap="square" rtlCol="0">
            <a:spAutoFit/>
          </a:bodyPr>
          <a:lstStyle/>
          <a:p>
            <a:pPr>
              <a:lnSpc>
                <a:spcPct val="114000"/>
              </a:lnSpc>
              <a:spcAft>
                <a:spcPts val="1200"/>
              </a:spcAft>
            </a:pPr>
            <a:r>
              <a:rPr lang="en-US" i="1" dirty="0">
                <a:solidFill>
                  <a:srgbClr val="DA291C"/>
                </a:solidFill>
                <a:latin typeface="Roboto Light" panose="02000000000000000000" pitchFamily="2" charset="0"/>
                <a:ea typeface="Roboto Light" panose="02000000000000000000" pitchFamily="2" charset="0"/>
              </a:rPr>
              <a:t>Please read these two webpages to understand how to perform forecasting in Tableau…</a:t>
            </a:r>
          </a:p>
          <a:p>
            <a:pPr>
              <a:lnSpc>
                <a:spcPct val="150000"/>
              </a:lnSpc>
            </a:pPr>
            <a:r>
              <a:rPr lang="en-US" sz="1200" dirty="0">
                <a:latin typeface="Roboto" panose="02000000000000000000" pitchFamily="2" charset="0"/>
                <a:ea typeface="Roboto" panose="02000000000000000000" pitchFamily="2" charset="0"/>
                <a:hlinkClick r:id="rId2"/>
              </a:rPr>
              <a:t>https://help.tableau.com/current/pro/desktop/en-us/forecast_options.htm</a:t>
            </a:r>
            <a:endParaRPr lang="en-US" sz="1200" dirty="0">
              <a:latin typeface="Roboto" panose="02000000000000000000" pitchFamily="2" charset="0"/>
              <a:ea typeface="Roboto" panose="02000000000000000000" pitchFamily="2" charset="0"/>
            </a:endParaRPr>
          </a:p>
          <a:p>
            <a:pPr>
              <a:lnSpc>
                <a:spcPct val="150000"/>
              </a:lnSpc>
            </a:pPr>
            <a:r>
              <a:rPr lang="en-US" sz="1200" dirty="0">
                <a:latin typeface="Roboto" panose="02000000000000000000" pitchFamily="2" charset="0"/>
                <a:ea typeface="Roboto" panose="02000000000000000000" pitchFamily="2" charset="0"/>
                <a:hlinkClick r:id="rId3"/>
              </a:rPr>
              <a:t>https://help.tableau.com/current/pro/desktop/en-us/forecast_how_it_works.htm</a:t>
            </a:r>
            <a:endParaRPr lang="en-US" sz="1200" dirty="0">
              <a:latin typeface="Roboto" panose="02000000000000000000" pitchFamily="2" charset="0"/>
              <a:ea typeface="Roboto" panose="02000000000000000000" pitchFamily="2" charset="0"/>
            </a:endParaRPr>
          </a:p>
        </p:txBody>
      </p:sp>
      <p:sp>
        <p:nvSpPr>
          <p:cNvPr id="6" name="Rectangle 5">
            <a:extLst>
              <a:ext uri="{FF2B5EF4-FFF2-40B4-BE49-F238E27FC236}">
                <a16:creationId xmlns:a16="http://schemas.microsoft.com/office/drawing/2014/main" id="{971A3048-AEE7-46C9-B6D0-B1778F8EF803}"/>
              </a:ext>
            </a:extLst>
          </p:cNvPr>
          <p:cNvSpPr/>
          <p:nvPr/>
        </p:nvSpPr>
        <p:spPr>
          <a:xfrm>
            <a:off x="1335266" y="4279132"/>
            <a:ext cx="7003191" cy="82124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6600FF"/>
                </a:solidFill>
              </a:rPr>
              <a:t>Tableau recommends the best forecasting method for the data but note that “predicting” the future is always imprecise. Even simple trend lines have an implied “Ceteris Paribus” (all things being equal) assumption.</a:t>
            </a:r>
          </a:p>
          <a:p>
            <a:endParaRPr lang="en-US" sz="1100" dirty="0">
              <a:solidFill>
                <a:srgbClr val="6600FF"/>
              </a:solidFill>
            </a:endParaRPr>
          </a:p>
          <a:p>
            <a:r>
              <a:rPr lang="en-US" sz="1100" dirty="0">
                <a:solidFill>
                  <a:srgbClr val="6600FF"/>
                </a:solidFill>
              </a:rPr>
              <a:t>Don’t try to suggest/utilize forecasting data unless you are familiar with the methods, especially pros and cons.</a:t>
            </a:r>
          </a:p>
        </p:txBody>
      </p:sp>
    </p:spTree>
    <p:extLst>
      <p:ext uri="{BB962C8B-B14F-4D97-AF65-F5344CB8AC3E}">
        <p14:creationId xmlns:p14="http://schemas.microsoft.com/office/powerpoint/2010/main" val="8844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Advanced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5</a:t>
            </a:r>
          </a:p>
        </p:txBody>
      </p:sp>
      <p:sp>
        <p:nvSpPr>
          <p:cNvPr id="5" name="TextBox 4">
            <a:extLst>
              <a:ext uri="{FF2B5EF4-FFF2-40B4-BE49-F238E27FC236}">
                <a16:creationId xmlns:a16="http://schemas.microsoft.com/office/drawing/2014/main" id="{1B3EDD4F-9FBB-2943-A318-3D3AE3796562}"/>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2022</a:t>
            </a:r>
          </a:p>
        </p:txBody>
      </p:sp>
    </p:spTree>
    <p:extLst>
      <p:ext uri="{BB962C8B-B14F-4D97-AF65-F5344CB8AC3E}">
        <p14:creationId xmlns:p14="http://schemas.microsoft.com/office/powerpoint/2010/main" val="18409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04" y="79513"/>
            <a:ext cx="6172200" cy="628650"/>
          </a:xfrm>
        </p:spPr>
        <p:txBody>
          <a:bodyPr/>
          <a:lstStyle/>
          <a:p>
            <a:r>
              <a:rPr lang="en-SG" sz="3200" dirty="0">
                <a:latin typeface="Roboto Medium"/>
              </a:rPr>
              <a:t>Tableau (Class Activity)</a:t>
            </a:r>
          </a:p>
        </p:txBody>
      </p:sp>
      <p:sp>
        <p:nvSpPr>
          <p:cNvPr id="4" name="TextBox 3"/>
          <p:cNvSpPr txBox="1"/>
          <p:nvPr/>
        </p:nvSpPr>
        <p:spPr>
          <a:xfrm>
            <a:off x="1153486" y="772284"/>
            <a:ext cx="6841222" cy="3616375"/>
          </a:xfrm>
          <a:prstGeom prst="rect">
            <a:avLst/>
          </a:prstGeom>
          <a:noFill/>
        </p:spPr>
        <p:txBody>
          <a:bodyPr wrap="square" rtlCol="0">
            <a:spAutoFit/>
          </a:bodyPr>
          <a:lstStyle/>
          <a:p>
            <a:r>
              <a:rPr lang="en-SG" sz="1600" dirty="0">
                <a:latin typeface="Roboto Light"/>
              </a:rPr>
              <a:t>Work with your GBA team-mates to create the following visuals:</a:t>
            </a:r>
          </a:p>
          <a:p>
            <a:pPr marL="685800" lvl="1" indent="-342900">
              <a:buFont typeface="Arial" panose="020B0604020202020204" pitchFamily="34" charset="0"/>
              <a:buChar char="•"/>
            </a:pPr>
            <a:r>
              <a:rPr lang="en-SG" sz="1600" dirty="0">
                <a:latin typeface="Roboto Light"/>
              </a:rPr>
              <a:t>Map View</a:t>
            </a:r>
          </a:p>
          <a:p>
            <a:pPr marL="685800" lvl="1" indent="-342900">
              <a:buFont typeface="Arial" panose="020B0604020202020204" pitchFamily="34" charset="0"/>
              <a:buChar char="•"/>
            </a:pPr>
            <a:r>
              <a:rPr lang="en-SG" sz="1600" dirty="0">
                <a:latin typeface="Roboto Light"/>
              </a:rPr>
              <a:t>Scatterplot with filter</a:t>
            </a:r>
          </a:p>
          <a:p>
            <a:pPr marL="685800" lvl="1" indent="-342900">
              <a:buFont typeface="Arial" panose="020B0604020202020204" pitchFamily="34" charset="0"/>
              <a:buChar char="•"/>
            </a:pPr>
            <a:r>
              <a:rPr lang="en-SG" sz="1600" dirty="0">
                <a:latin typeface="Roboto Light"/>
              </a:rPr>
              <a:t>Histogram</a:t>
            </a:r>
          </a:p>
          <a:p>
            <a:pPr marL="685800" lvl="1" indent="-342900">
              <a:buFont typeface="Arial" panose="020B0604020202020204" pitchFamily="34" charset="0"/>
              <a:buChar char="•"/>
            </a:pPr>
            <a:r>
              <a:rPr lang="en-SG" sz="1600" dirty="0">
                <a:latin typeface="Roboto Light"/>
              </a:rPr>
              <a:t>Boxplot</a:t>
            </a:r>
          </a:p>
          <a:p>
            <a:pPr marL="685800" lvl="1" indent="-342900">
              <a:buFont typeface="Arial" panose="020B0604020202020204" pitchFamily="34" charset="0"/>
              <a:buChar char="•"/>
            </a:pPr>
            <a:r>
              <a:rPr lang="en-SG" sz="1600" dirty="0">
                <a:latin typeface="Roboto Light"/>
              </a:rPr>
              <a:t>Create Parameter</a:t>
            </a:r>
          </a:p>
          <a:p>
            <a:pPr marL="685800" lvl="1" indent="-342900">
              <a:buFont typeface="Arial" panose="020B0604020202020204" pitchFamily="34" charset="0"/>
              <a:buChar char="•"/>
            </a:pPr>
            <a:r>
              <a:rPr lang="en-SG" sz="1600" dirty="0">
                <a:latin typeface="Roboto Light"/>
              </a:rPr>
              <a:t>Forecast chart</a:t>
            </a:r>
          </a:p>
          <a:p>
            <a:pPr marL="228600" indent="-342900">
              <a:buFont typeface="Arial" panose="020B0604020202020204" pitchFamily="34" charset="0"/>
              <a:buChar char="•"/>
            </a:pPr>
            <a:endParaRPr lang="en-SG" sz="1600" dirty="0">
              <a:latin typeface="Roboto Light"/>
            </a:endParaRPr>
          </a:p>
          <a:p>
            <a:pPr marL="228600" indent="-342900">
              <a:buFont typeface="+mj-lt"/>
              <a:buAutoNum type="arabicParenR"/>
            </a:pPr>
            <a:r>
              <a:rPr lang="en-SG" sz="1600" dirty="0"/>
              <a:t>Use Global Superstore 2016 – Order Data, Using filter on country to retrieve only US data</a:t>
            </a:r>
          </a:p>
          <a:p>
            <a:pPr marL="228600" indent="-342900">
              <a:buFont typeface="+mj-lt"/>
              <a:buAutoNum type="arabicParenR"/>
            </a:pPr>
            <a:endParaRPr lang="en-SG" sz="1600" dirty="0">
              <a:latin typeface="Roboto Light"/>
            </a:endParaRPr>
          </a:p>
          <a:p>
            <a:pPr marL="228600" indent="-342900">
              <a:buFont typeface="+mj-lt"/>
              <a:buAutoNum type="arabicParenR"/>
            </a:pPr>
            <a:r>
              <a:rPr lang="en-SG" sz="1600" dirty="0">
                <a:latin typeface="Roboto Light"/>
              </a:rPr>
              <a:t>Spend about 30 mins doing this; there are 6 charts above; we will pick 6 random teams to show us how they did it. </a:t>
            </a:r>
          </a:p>
          <a:p>
            <a:endParaRPr lang="en-SG" sz="2100" dirty="0"/>
          </a:p>
        </p:txBody>
      </p:sp>
    </p:spTree>
    <p:extLst>
      <p:ext uri="{BB962C8B-B14F-4D97-AF65-F5344CB8AC3E}">
        <p14:creationId xmlns:p14="http://schemas.microsoft.com/office/powerpoint/2010/main" val="2645635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8768" y="1254292"/>
            <a:ext cx="6679406" cy="3471095"/>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338768" y="954210"/>
            <a:ext cx="1346478" cy="300082"/>
          </a:xfrm>
          <a:prstGeom prst="rect">
            <a:avLst/>
          </a:prstGeom>
          <a:noFill/>
        </p:spPr>
        <p:txBody>
          <a:bodyPr wrap="square" rtlCol="0">
            <a:spAutoFit/>
          </a:bodyPr>
          <a:lstStyle/>
          <a:p>
            <a:r>
              <a:rPr lang="en-SG" sz="1350" dirty="0"/>
              <a:t>Map View</a:t>
            </a:r>
          </a:p>
        </p:txBody>
      </p:sp>
      <p:sp>
        <p:nvSpPr>
          <p:cNvPr id="8" name="Title 1">
            <a:extLst>
              <a:ext uri="{FF2B5EF4-FFF2-40B4-BE49-F238E27FC236}">
                <a16:creationId xmlns:a16="http://schemas.microsoft.com/office/drawing/2014/main" id="{A29ACE7F-A7A4-4A80-B5CE-FAC846ED9CDC}"/>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52940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39" y="1148449"/>
            <a:ext cx="1346478" cy="300082"/>
          </a:xfrm>
          <a:prstGeom prst="rect">
            <a:avLst/>
          </a:prstGeom>
          <a:noFill/>
        </p:spPr>
        <p:txBody>
          <a:bodyPr wrap="square" rtlCol="0">
            <a:spAutoFit/>
          </a:bodyPr>
          <a:lstStyle/>
          <a:p>
            <a:r>
              <a:rPr lang="en-SG" sz="1350" dirty="0"/>
              <a:t>Scatterplot</a:t>
            </a:r>
          </a:p>
        </p:txBody>
      </p:sp>
      <p:pic>
        <p:nvPicPr>
          <p:cNvPr id="5" name="Picture 4"/>
          <p:cNvPicPr>
            <a:picLocks noChangeAspect="1"/>
          </p:cNvPicPr>
          <p:nvPr/>
        </p:nvPicPr>
        <p:blipFill>
          <a:blip r:embed="rId3"/>
          <a:stretch>
            <a:fillRect/>
          </a:stretch>
        </p:blipFill>
        <p:spPr>
          <a:xfrm>
            <a:off x="321339" y="1448531"/>
            <a:ext cx="3679161" cy="2859384"/>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4"/>
          <a:stretch>
            <a:fillRect/>
          </a:stretch>
        </p:blipFill>
        <p:spPr>
          <a:xfrm>
            <a:off x="5143502" y="1458679"/>
            <a:ext cx="3028950" cy="3098501"/>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143502" y="1148449"/>
            <a:ext cx="1346478" cy="300082"/>
          </a:xfrm>
          <a:prstGeom prst="rect">
            <a:avLst/>
          </a:prstGeom>
          <a:noFill/>
        </p:spPr>
        <p:txBody>
          <a:bodyPr wrap="square" rtlCol="0">
            <a:spAutoFit/>
          </a:bodyPr>
          <a:lstStyle/>
          <a:p>
            <a:r>
              <a:rPr lang="en-SG" sz="1350" dirty="0"/>
              <a:t>Histogram</a:t>
            </a:r>
          </a:p>
        </p:txBody>
      </p:sp>
      <p:sp>
        <p:nvSpPr>
          <p:cNvPr id="9" name="Title 1">
            <a:extLst>
              <a:ext uri="{FF2B5EF4-FFF2-40B4-BE49-F238E27FC236}">
                <a16:creationId xmlns:a16="http://schemas.microsoft.com/office/drawing/2014/main" id="{4C62AFFE-9395-446E-87E5-81F770A3AB41}"/>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35327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33875" y="666180"/>
            <a:ext cx="1346478" cy="300082"/>
          </a:xfrm>
          <a:prstGeom prst="rect">
            <a:avLst/>
          </a:prstGeom>
          <a:noFill/>
        </p:spPr>
        <p:txBody>
          <a:bodyPr wrap="square" rtlCol="0">
            <a:spAutoFit/>
          </a:bodyPr>
          <a:lstStyle/>
          <a:p>
            <a:r>
              <a:rPr lang="en-SG" sz="1350" dirty="0"/>
              <a:t>Boxplot</a:t>
            </a:r>
          </a:p>
        </p:txBody>
      </p:sp>
      <p:sp>
        <p:nvSpPr>
          <p:cNvPr id="7" name="TextBox 6"/>
          <p:cNvSpPr txBox="1"/>
          <p:nvPr/>
        </p:nvSpPr>
        <p:spPr>
          <a:xfrm>
            <a:off x="4623456" y="666180"/>
            <a:ext cx="1600200" cy="300082"/>
          </a:xfrm>
          <a:prstGeom prst="rect">
            <a:avLst/>
          </a:prstGeom>
          <a:noFill/>
        </p:spPr>
        <p:txBody>
          <a:bodyPr wrap="square" rtlCol="0">
            <a:spAutoFit/>
          </a:bodyPr>
          <a:lstStyle/>
          <a:p>
            <a:r>
              <a:rPr lang="en-SG" sz="1350" dirty="0"/>
              <a:t>Create Parameter</a:t>
            </a:r>
          </a:p>
        </p:txBody>
      </p:sp>
      <p:pic>
        <p:nvPicPr>
          <p:cNvPr id="8" name="Picture 7"/>
          <p:cNvPicPr>
            <a:picLocks noChangeAspect="1"/>
          </p:cNvPicPr>
          <p:nvPr/>
        </p:nvPicPr>
        <p:blipFill>
          <a:blip r:embed="rId3"/>
          <a:stretch>
            <a:fillRect/>
          </a:stretch>
        </p:blipFill>
        <p:spPr>
          <a:xfrm>
            <a:off x="1333875" y="966262"/>
            <a:ext cx="3186671" cy="4015652"/>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4"/>
          <a:stretch>
            <a:fillRect/>
          </a:stretch>
        </p:blipFill>
        <p:spPr>
          <a:xfrm>
            <a:off x="4623456" y="966262"/>
            <a:ext cx="4286250" cy="2016858"/>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4357D567-702D-421F-90E7-9BE669718E66}"/>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187247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787" y="938201"/>
            <a:ext cx="1346478" cy="300082"/>
          </a:xfrm>
          <a:prstGeom prst="rect">
            <a:avLst/>
          </a:prstGeom>
          <a:noFill/>
        </p:spPr>
        <p:txBody>
          <a:bodyPr wrap="square" rtlCol="0">
            <a:spAutoFit/>
          </a:bodyPr>
          <a:lstStyle/>
          <a:p>
            <a:r>
              <a:rPr lang="en-SG" sz="1350" dirty="0"/>
              <a:t>Forecast Chart</a:t>
            </a:r>
          </a:p>
        </p:txBody>
      </p:sp>
      <p:pic>
        <p:nvPicPr>
          <p:cNvPr id="5" name="Picture 4"/>
          <p:cNvPicPr>
            <a:picLocks noChangeAspect="1"/>
          </p:cNvPicPr>
          <p:nvPr/>
        </p:nvPicPr>
        <p:blipFill>
          <a:blip r:embed="rId3"/>
          <a:stretch>
            <a:fillRect/>
          </a:stretch>
        </p:blipFill>
        <p:spPr>
          <a:xfrm>
            <a:off x="1435787" y="1238283"/>
            <a:ext cx="6802763" cy="3636030"/>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6FE47BD7-0196-41AF-BDFD-F99BF837DCDB}"/>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074064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744155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Spatial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most common way to visualise </a:t>
            </a:r>
            <a:r>
              <a:rPr lang="en-GB" sz="1800" u="sng" dirty="0">
                <a:latin typeface="Roboto Light" panose="02000000000000000000" pitchFamily="2" charset="0"/>
                <a:ea typeface="Roboto Light" panose="02000000000000000000" pitchFamily="2" charset="0"/>
              </a:rPr>
              <a:t>spatial data</a:t>
            </a:r>
            <a:r>
              <a:rPr lang="en-GB" sz="1800" dirty="0">
                <a:latin typeface="Roboto Light" panose="02000000000000000000" pitchFamily="2" charset="0"/>
                <a:ea typeface="Roboto Light" panose="02000000000000000000" pitchFamily="2" charset="0"/>
              </a:rPr>
              <a:t> is with maps that place values within a geographic coordinate. We can visualise the geographic coordinate of a location by mapping the </a:t>
            </a:r>
            <a:r>
              <a:rPr lang="en-GB" sz="1800" u="sng" dirty="0">
                <a:latin typeface="Roboto Light" panose="02000000000000000000" pitchFamily="2" charset="0"/>
                <a:ea typeface="Roboto Light" panose="02000000000000000000" pitchFamily="2" charset="0"/>
              </a:rPr>
              <a:t>latitude and longitude </a:t>
            </a:r>
            <a:r>
              <a:rPr lang="en-GB" sz="1800" dirty="0">
                <a:latin typeface="Roboto Light" panose="02000000000000000000" pitchFamily="2" charset="0"/>
                <a:ea typeface="Roboto Light" panose="02000000000000000000" pitchFamily="2" charset="0"/>
              </a:rPr>
              <a:t>coordinates to two-dimensional space, and draw a point on the 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When the </a:t>
            </a:r>
            <a:r>
              <a:rPr lang="en-GB" sz="1800" u="sng" dirty="0">
                <a:latin typeface="Roboto Light" panose="02000000000000000000" pitchFamily="2" charset="0"/>
                <a:ea typeface="Roboto Light" panose="02000000000000000000" pitchFamily="2" charset="0"/>
              </a:rPr>
              <a:t>density</a:t>
            </a:r>
            <a:r>
              <a:rPr lang="en-GB" sz="1800" dirty="0">
                <a:latin typeface="Roboto Light" panose="02000000000000000000" pitchFamily="2" charset="0"/>
                <a:ea typeface="Roboto Light" panose="02000000000000000000" pitchFamily="2" charset="0"/>
              </a:rPr>
              <a:t> of individual locations across a region is </a:t>
            </a:r>
            <a:r>
              <a:rPr lang="en-GB" sz="1800" u="sng" dirty="0">
                <a:latin typeface="Roboto Light" panose="02000000000000000000" pitchFamily="2" charset="0"/>
                <a:ea typeface="Roboto Light" panose="02000000000000000000" pitchFamily="2" charset="0"/>
              </a:rPr>
              <a:t>more informative </a:t>
            </a:r>
            <a:r>
              <a:rPr lang="en-GB" sz="1800" dirty="0">
                <a:latin typeface="Roboto Light" panose="02000000000000000000" pitchFamily="2" charset="0"/>
                <a:ea typeface="Roboto Light" panose="02000000000000000000" pitchFamily="2" charset="0"/>
              </a:rPr>
              <a:t>than the overlapping points on a map, we may want to </a:t>
            </a:r>
            <a:r>
              <a:rPr lang="en-GB" sz="1800" u="sng" dirty="0">
                <a:latin typeface="Roboto Light" panose="02000000000000000000" pitchFamily="2" charset="0"/>
                <a:ea typeface="Roboto Light" panose="02000000000000000000" pitchFamily="2" charset="0"/>
              </a:rPr>
              <a:t>colour code the region </a:t>
            </a:r>
            <a:r>
              <a:rPr lang="en-GB" sz="1800" dirty="0">
                <a:latin typeface="Roboto Light" panose="02000000000000000000" pitchFamily="2" charset="0"/>
                <a:ea typeface="Roboto Light" panose="02000000000000000000" pitchFamily="2" charset="0"/>
              </a:rPr>
              <a:t>based on the density scale, or use lines to show data continuously over geography.</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8406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also </a:t>
            </a:r>
            <a:r>
              <a:rPr lang="en-GB" sz="1800" u="sng" dirty="0">
                <a:latin typeface="Roboto Light" panose="02000000000000000000" pitchFamily="2" charset="0"/>
                <a:ea typeface="Roboto Light" panose="02000000000000000000" pitchFamily="2" charset="0"/>
              </a:rPr>
              <a:t>size the regions by the data</a:t>
            </a:r>
            <a:r>
              <a:rPr lang="en-GB" sz="1800" dirty="0">
                <a:latin typeface="Roboto Light" panose="02000000000000000000" pitchFamily="2" charset="0"/>
                <a:ea typeface="Roboto Light" panose="02000000000000000000" pitchFamily="2" charset="0"/>
              </a:rPr>
              <a:t> and ignore the physical area, so that the regions with high density data will appear bigger than the regions with low density data</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If we want to explore relationships between entities, we can plot each entity on a map, and draw lines to connect each with the others they are associated with</a:t>
            </a:r>
          </a:p>
        </p:txBody>
      </p:sp>
      <p:sp>
        <p:nvSpPr>
          <p:cNvPr id="5" name="Rectangle 4">
            <a:extLst>
              <a:ext uri="{FF2B5EF4-FFF2-40B4-BE49-F238E27FC236}">
                <a16:creationId xmlns:a16="http://schemas.microsoft.com/office/drawing/2014/main" id="{49F66EEE-E670-49A5-800F-6788D518CAFC}"/>
              </a:ext>
            </a:extLst>
          </p:cNvPr>
          <p:cNvSpPr/>
          <p:nvPr/>
        </p:nvSpPr>
        <p:spPr>
          <a:xfrm>
            <a:off x="1226457" y="3621314"/>
            <a:ext cx="7255143" cy="138730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A practical tip - there is a “local” context component to spatial data mapping. For example, would you expect someone who has never been to Singapore to know where Clementi is on a map, unless its explicitly pointed out? </a:t>
            </a:r>
          </a:p>
          <a:p>
            <a:pPr algn="just"/>
            <a:endParaRPr lang="en-US" sz="1200" dirty="0">
              <a:solidFill>
                <a:srgbClr val="6600FF"/>
              </a:solidFill>
            </a:endParaRPr>
          </a:p>
          <a:p>
            <a:pPr algn="just"/>
            <a:r>
              <a:rPr lang="en-US" sz="1200" dirty="0">
                <a:solidFill>
                  <a:srgbClr val="6600FF"/>
                </a:solidFill>
              </a:rPr>
              <a:t>Maps require that you have some background knowledge of the locale; therefore, if you want to use maps, know your audience!</a:t>
            </a:r>
          </a:p>
        </p:txBody>
      </p:sp>
    </p:spTree>
    <p:extLst>
      <p:ext uri="{BB962C8B-B14F-4D97-AF65-F5344CB8AC3E}">
        <p14:creationId xmlns:p14="http://schemas.microsoft.com/office/powerpoint/2010/main" val="261063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Mapping Point-to-Point Details on Map</a:t>
            </a:r>
          </a:p>
        </p:txBody>
      </p:sp>
    </p:spTree>
    <p:extLst>
      <p:ext uri="{BB962C8B-B14F-4D97-AF65-F5344CB8AC3E}">
        <p14:creationId xmlns:p14="http://schemas.microsoft.com/office/powerpoint/2010/main" val="39105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map</a:t>
            </a:r>
          </a:p>
        </p:txBody>
      </p:sp>
      <p:pic>
        <p:nvPicPr>
          <p:cNvPr id="7" name="Content Placeholder 6" descr="A close up of a map&#10;&#10;Description automatically generated">
            <a:extLst>
              <a:ext uri="{FF2B5EF4-FFF2-40B4-BE49-F238E27FC236}">
                <a16:creationId xmlns:a16="http://schemas.microsoft.com/office/drawing/2014/main" id="{A0B91355-8A7C-2540-8BE3-A6DC79DD94A5}"/>
              </a:ext>
            </a:extLst>
          </p:cNvPr>
          <p:cNvPicPr>
            <a:picLocks noGrp="1" noChangeAspect="1"/>
          </p:cNvPicPr>
          <p:nvPr>
            <p:ph idx="1"/>
          </p:nvPr>
        </p:nvPicPr>
        <p:blipFill>
          <a:blip r:embed="rId2"/>
          <a:stretch>
            <a:fillRect/>
          </a:stretch>
        </p:blipFill>
        <p:spPr>
          <a:xfrm>
            <a:off x="4286960" y="1626132"/>
            <a:ext cx="4358307" cy="3021760"/>
          </a:xfr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5531EEB9-0490-9144-9EA8-E8AA3C5BD3E9}"/>
              </a:ext>
            </a:extLst>
          </p:cNvPr>
          <p:cNvSpPr/>
          <p:nvPr/>
        </p:nvSpPr>
        <p:spPr>
          <a:xfrm>
            <a:off x="3311662" y="4671303"/>
            <a:ext cx="5333605"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https://help.tableau.com/current/pro/desktop/en-us/maps_howto_simple.htm</a:t>
            </a:r>
            <a:r>
              <a:rPr lang="en-US" sz="1200" dirty="0">
                <a:latin typeface="Roboto" panose="02000000000000000000" pitchFamily="2" charset="0"/>
                <a:ea typeface="Roboto" panose="02000000000000000000" pitchFamily="2" charset="0"/>
              </a:rPr>
              <a:t> </a:t>
            </a:r>
          </a:p>
        </p:txBody>
      </p:sp>
      <p:sp>
        <p:nvSpPr>
          <p:cNvPr id="6" name="Rectangle 5">
            <a:extLst>
              <a:ext uri="{FF2B5EF4-FFF2-40B4-BE49-F238E27FC236}">
                <a16:creationId xmlns:a16="http://schemas.microsoft.com/office/drawing/2014/main" id="{BFD13933-626A-4C6F-A477-AF2521A347D6}"/>
              </a:ext>
            </a:extLst>
          </p:cNvPr>
          <p:cNvSpPr/>
          <p:nvPr/>
        </p:nvSpPr>
        <p:spPr>
          <a:xfrm>
            <a:off x="260212" y="1985448"/>
            <a:ext cx="3817258" cy="226573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indent="-228600" algn="just">
              <a:buFont typeface="+mj-lt"/>
              <a:buAutoNum type="arabicPeriod"/>
            </a:pPr>
            <a:r>
              <a:rPr lang="en-US" sz="1200" dirty="0">
                <a:solidFill>
                  <a:srgbClr val="6600FF"/>
                </a:solidFill>
              </a:rPr>
              <a:t>Assign “Geographic Role” to fields that are Geographic data.</a:t>
            </a:r>
          </a:p>
          <a:p>
            <a:pPr marL="228600" indent="-228600" algn="jus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Double click the “Region” field under Dimension of the Data window. The Tableau will automatically add Longitude and Latitude coordinates to the columns and rows shelves. The “Region” field is automatically placed on the Level of Detail shelf.</a:t>
            </a:r>
          </a:p>
          <a:p>
            <a:pPr marL="228600" indent="-228600" algn="just">
              <a:buFont typeface="+mj-lt"/>
              <a:buAutoNum type="arabicPeriod"/>
            </a:pPr>
            <a:endParaRPr lang="en-US" sz="1200" dirty="0">
              <a:solidFill>
                <a:srgbClr val="6600FF"/>
              </a:solidFill>
            </a:endParaRPr>
          </a:p>
          <a:p>
            <a:pPr marL="228600" indent="-228600" algn="just">
              <a:buFont typeface="+mj-lt"/>
              <a:buAutoNum type="arabicPeriod"/>
            </a:pPr>
            <a:r>
              <a:rPr lang="en-US" sz="1200" dirty="0">
                <a:solidFill>
                  <a:srgbClr val="6600FF"/>
                </a:solidFill>
              </a:rPr>
              <a:t>Drag the “Postal Code” field to the Level of Detail shelf to specify more details.</a:t>
            </a:r>
          </a:p>
        </p:txBody>
      </p:sp>
    </p:spTree>
    <p:extLst>
      <p:ext uri="{BB962C8B-B14F-4D97-AF65-F5344CB8AC3E}">
        <p14:creationId xmlns:p14="http://schemas.microsoft.com/office/powerpoint/2010/main" val="181597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point-to-point details on map</a:t>
            </a:r>
          </a:p>
        </p:txBody>
      </p:sp>
      <p:sp>
        <p:nvSpPr>
          <p:cNvPr id="5" name="Rectangle 4">
            <a:extLst>
              <a:ext uri="{FF2B5EF4-FFF2-40B4-BE49-F238E27FC236}">
                <a16:creationId xmlns:a16="http://schemas.microsoft.com/office/drawing/2014/main" id="{5531EEB9-0490-9144-9EA8-E8AA3C5BD3E9}"/>
              </a:ext>
            </a:extLst>
          </p:cNvPr>
          <p:cNvSpPr/>
          <p:nvPr/>
        </p:nvSpPr>
        <p:spPr>
          <a:xfrm>
            <a:off x="2358966" y="4682489"/>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https://help.tableau.com/current/pro/desktop/en-us/maps_howto_origin_destination.htm</a:t>
            </a:r>
            <a:r>
              <a:rPr lang="en-US" sz="1200" dirty="0">
                <a:latin typeface="Roboto" panose="02000000000000000000" pitchFamily="2" charset="0"/>
                <a:ea typeface="Roboto" panose="02000000000000000000" pitchFamily="2" charset="0"/>
              </a:rPr>
              <a:t> </a:t>
            </a:r>
          </a:p>
        </p:txBody>
      </p:sp>
      <p:pic>
        <p:nvPicPr>
          <p:cNvPr id="9" name="Content Placeholder 8" descr="A close up of a map&#10;&#10;Description automatically generated">
            <a:extLst>
              <a:ext uri="{FF2B5EF4-FFF2-40B4-BE49-F238E27FC236}">
                <a16:creationId xmlns:a16="http://schemas.microsoft.com/office/drawing/2014/main" id="{56E62031-F099-7343-A246-077417296DB4}"/>
              </a:ext>
            </a:extLst>
          </p:cNvPr>
          <p:cNvPicPr>
            <a:picLocks noGrp="1" noChangeAspect="1"/>
          </p:cNvPicPr>
          <p:nvPr>
            <p:ph idx="1"/>
          </p:nvPr>
        </p:nvPicPr>
        <p:blipFill>
          <a:blip r:embed="rId3"/>
          <a:stretch>
            <a:fillRect/>
          </a:stretch>
        </p:blipFill>
        <p:spPr>
          <a:xfrm>
            <a:off x="4259187" y="1690006"/>
            <a:ext cx="4196140" cy="3021221"/>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33F1E80A-7E60-4902-ADC2-4F1C7F2CAD5D}"/>
              </a:ext>
            </a:extLst>
          </p:cNvPr>
          <p:cNvSpPr/>
          <p:nvPr/>
        </p:nvSpPr>
        <p:spPr>
          <a:xfrm>
            <a:off x="463035" y="1758029"/>
            <a:ext cx="3593331" cy="176168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Used to see linkages between data points e.g., point of origin of goods to where customers are based to answer questions related to “zone of influence”. Could be used to map transportation or logistic routes as well.</a:t>
            </a:r>
          </a:p>
          <a:p>
            <a:pPr algn="just"/>
            <a:endParaRPr lang="en-US" sz="1200" dirty="0">
              <a:solidFill>
                <a:srgbClr val="6600FF"/>
              </a:solidFill>
            </a:endParaRPr>
          </a:p>
          <a:p>
            <a:pPr algn="just"/>
            <a:r>
              <a:rPr lang="en-US" sz="1200" dirty="0">
                <a:solidFill>
                  <a:srgbClr val="6600FF"/>
                </a:solidFill>
              </a:rPr>
              <a:t>Note that it can be a bit overwhelming; sometimes in visualization, less is more!</a:t>
            </a:r>
          </a:p>
        </p:txBody>
      </p:sp>
    </p:spTree>
    <p:extLst>
      <p:ext uri="{BB962C8B-B14F-4D97-AF65-F5344CB8AC3E}">
        <p14:creationId xmlns:p14="http://schemas.microsoft.com/office/powerpoint/2010/main" val="1701465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3352</TotalTime>
  <Words>4189</Words>
  <Application>Microsoft Office PowerPoint</Application>
  <PresentationFormat>On-screen Show (16:9)</PresentationFormat>
  <Paragraphs>344</Paragraphs>
  <Slides>38</Slides>
  <Notes>16</Notes>
  <HiddenSlides>2</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38</vt:i4>
      </vt:variant>
    </vt:vector>
  </HeadingPairs>
  <TitlesOfParts>
    <vt:vector size="50" baseType="lpstr">
      <vt:lpstr>Arial</vt:lpstr>
      <vt:lpstr>Calibri</vt:lpstr>
      <vt:lpstr>Lucida sans</vt:lpstr>
      <vt:lpstr>Lucida sans</vt:lpstr>
      <vt:lpstr>Montserrat Medium</vt:lpstr>
      <vt:lpstr>Roboto</vt:lpstr>
      <vt:lpstr>Roboto Light</vt:lpstr>
      <vt:lpstr>Roboto Medium</vt:lpstr>
      <vt:lpstr>System Font Regular</vt:lpstr>
      <vt:lpstr>Office Theme</vt:lpstr>
      <vt:lpstr>3_Office Theme</vt:lpstr>
      <vt:lpstr>1_Office Theme</vt:lpstr>
      <vt:lpstr>ANL201 – Study Units</vt:lpstr>
      <vt:lpstr>Learning Objectives of ANL201 </vt:lpstr>
      <vt:lpstr>Visualisation for Business ANL 201</vt:lpstr>
      <vt:lpstr>Visualisation of  Spatial Data</vt:lpstr>
      <vt:lpstr>Visualisation of Spatial Data</vt:lpstr>
      <vt:lpstr>Visualisation of Spatial Data</vt:lpstr>
      <vt:lpstr>Visualisation of Spatial Data</vt:lpstr>
      <vt:lpstr>Visualisation of Spatial Data</vt:lpstr>
      <vt:lpstr>Visualisation of Spatial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Discussion</vt:lpstr>
      <vt:lpstr>Discussion</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Forecasting</vt:lpstr>
      <vt:lpstr>Forecasting</vt:lpstr>
      <vt:lpstr>Forecasting</vt:lpstr>
      <vt:lpstr>Tableau (Class Activity)</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Munish Kumar</cp:lastModifiedBy>
  <cp:revision>280</cp:revision>
  <dcterms:created xsi:type="dcterms:W3CDTF">2010-04-12T23:12:02Z</dcterms:created>
  <dcterms:modified xsi:type="dcterms:W3CDTF">2022-01-20T03:15:55Z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