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 id="2147493511" r:id="rId7"/>
  </p:sldMasterIdLst>
  <p:notesMasterIdLst>
    <p:notesMasterId r:id="rId46"/>
  </p:notesMasterIdLst>
  <p:handoutMasterIdLst>
    <p:handoutMasterId r:id="rId47"/>
  </p:handoutMasterIdLst>
  <p:sldIdLst>
    <p:sldId id="396" r:id="rId8"/>
    <p:sldId id="397" r:id="rId9"/>
    <p:sldId id="257" r:id="rId10"/>
    <p:sldId id="268" r:id="rId11"/>
    <p:sldId id="335" r:id="rId12"/>
    <p:sldId id="336" r:id="rId13"/>
    <p:sldId id="398" r:id="rId14"/>
    <p:sldId id="399" r:id="rId15"/>
    <p:sldId id="400" r:id="rId16"/>
    <p:sldId id="401" r:id="rId17"/>
    <p:sldId id="343" r:id="rId18"/>
    <p:sldId id="348" r:id="rId19"/>
    <p:sldId id="344" r:id="rId20"/>
    <p:sldId id="345" r:id="rId21"/>
    <p:sldId id="346" r:id="rId22"/>
    <p:sldId id="347" r:id="rId23"/>
    <p:sldId id="317" r:id="rId24"/>
    <p:sldId id="322" r:id="rId25"/>
    <p:sldId id="337" r:id="rId26"/>
    <p:sldId id="338" r:id="rId27"/>
    <p:sldId id="339" r:id="rId28"/>
    <p:sldId id="349" r:id="rId29"/>
    <p:sldId id="340" r:id="rId30"/>
    <p:sldId id="341" r:id="rId31"/>
    <p:sldId id="342" r:id="rId32"/>
    <p:sldId id="350" r:id="rId33"/>
    <p:sldId id="372" r:id="rId34"/>
    <p:sldId id="362" r:id="rId35"/>
    <p:sldId id="402" r:id="rId36"/>
    <p:sldId id="360" r:id="rId37"/>
    <p:sldId id="369" r:id="rId38"/>
    <p:sldId id="370" r:id="rId39"/>
    <p:sldId id="361" r:id="rId40"/>
    <p:sldId id="371" r:id="rId41"/>
    <p:sldId id="366" r:id="rId42"/>
    <p:sldId id="373" r:id="rId43"/>
    <p:sldId id="267" r:id="rId44"/>
    <p:sldId id="331"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5" autoAdjust="0"/>
    <p:restoredTop sz="91422" autoAdjust="0"/>
  </p:normalViewPr>
  <p:slideViewPr>
    <p:cSldViewPr snapToGrid="0" snapToObjects="1">
      <p:cViewPr varScale="1">
        <p:scale>
          <a:sx n="133" d="100"/>
          <a:sy n="133" d="100"/>
        </p:scale>
        <p:origin x="726"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239A8-6EA6-4F60-84E2-3E72A49FD6BD}" type="doc">
      <dgm:prSet loTypeId="urn:microsoft.com/office/officeart/2005/8/layout/hChevron3" loCatId="process" qsTypeId="urn:microsoft.com/office/officeart/2005/8/quickstyle/simple1" qsCatId="simple" csTypeId="urn:microsoft.com/office/officeart/2005/8/colors/accent1_2" csCatId="accent1" phldr="1"/>
      <dgm:spPr/>
    </dgm:pt>
    <dgm:pt modelId="{80583498-2A46-4886-AD3A-15853A1059BC}">
      <dgm:prSet phldrT="[Text]"/>
      <dgm:spPr/>
      <dgm:t>
        <a:bodyPr/>
        <a:lstStyle/>
        <a:p>
          <a:r>
            <a:rPr lang="en-US" dirty="0"/>
            <a:t>Frequency Distribution Tables </a:t>
          </a:r>
          <a:endParaRPr lang="en-SG" dirty="0"/>
        </a:p>
      </dgm:t>
    </dgm:pt>
    <dgm:pt modelId="{3488EB32-F71D-4965-93D3-0A4013A54B37}" type="parTrans" cxnId="{21DC83A0-1A32-4421-B625-1A5D12EC075A}">
      <dgm:prSet/>
      <dgm:spPr/>
      <dgm:t>
        <a:bodyPr/>
        <a:lstStyle/>
        <a:p>
          <a:endParaRPr lang="en-SG"/>
        </a:p>
      </dgm:t>
    </dgm:pt>
    <dgm:pt modelId="{EB2D46C8-007B-4A1B-852D-33A1D7EFBC02}" type="sibTrans" cxnId="{21DC83A0-1A32-4421-B625-1A5D12EC075A}">
      <dgm:prSet/>
      <dgm:spPr/>
      <dgm:t>
        <a:bodyPr/>
        <a:lstStyle/>
        <a:p>
          <a:endParaRPr lang="en-SG"/>
        </a:p>
      </dgm:t>
    </dgm:pt>
    <dgm:pt modelId="{495C7E08-9B85-49F2-914D-A2294C88DDC3}">
      <dgm:prSet phldrT="[Text]"/>
      <dgm:spPr/>
      <dgm:t>
        <a:bodyPr/>
        <a:lstStyle/>
        <a:p>
          <a:r>
            <a:rPr lang="en-US" dirty="0"/>
            <a:t>Bar Chart/ Stacked Bar Chart</a:t>
          </a:r>
          <a:endParaRPr lang="en-SG" dirty="0"/>
        </a:p>
      </dgm:t>
    </dgm:pt>
    <dgm:pt modelId="{738F0E77-BD89-4570-BAA4-8F2336F905EC}" type="parTrans" cxnId="{70877A9F-B5E2-43B6-BBA0-525AB233A3F0}">
      <dgm:prSet/>
      <dgm:spPr/>
      <dgm:t>
        <a:bodyPr/>
        <a:lstStyle/>
        <a:p>
          <a:endParaRPr lang="en-SG"/>
        </a:p>
      </dgm:t>
    </dgm:pt>
    <dgm:pt modelId="{B2BA8425-597E-4654-A400-C7DF22E78964}" type="sibTrans" cxnId="{70877A9F-B5E2-43B6-BBA0-525AB233A3F0}">
      <dgm:prSet/>
      <dgm:spPr/>
      <dgm:t>
        <a:bodyPr/>
        <a:lstStyle/>
        <a:p>
          <a:endParaRPr lang="en-SG"/>
        </a:p>
      </dgm:t>
    </dgm:pt>
    <dgm:pt modelId="{ECA45ECA-4064-458C-B060-54AAED31EDDF}">
      <dgm:prSet phldrT="[Text]"/>
      <dgm:spPr/>
      <dgm:t>
        <a:bodyPr/>
        <a:lstStyle/>
        <a:p>
          <a:r>
            <a:rPr lang="en-US" dirty="0"/>
            <a:t>Pie Charts</a:t>
          </a:r>
          <a:endParaRPr lang="en-SG" dirty="0"/>
        </a:p>
      </dgm:t>
    </dgm:pt>
    <dgm:pt modelId="{6A5348B4-EC90-45BC-852D-3BD652813D8C}" type="parTrans" cxnId="{5DA05212-45C8-4C01-8A34-D67C6C299629}">
      <dgm:prSet/>
      <dgm:spPr/>
      <dgm:t>
        <a:bodyPr/>
        <a:lstStyle/>
        <a:p>
          <a:endParaRPr lang="en-SG"/>
        </a:p>
      </dgm:t>
    </dgm:pt>
    <dgm:pt modelId="{5C610C94-E7E3-438A-9066-E11437EE6024}" type="sibTrans" cxnId="{5DA05212-45C8-4C01-8A34-D67C6C299629}">
      <dgm:prSet/>
      <dgm:spPr/>
      <dgm:t>
        <a:bodyPr/>
        <a:lstStyle/>
        <a:p>
          <a:endParaRPr lang="en-SG"/>
        </a:p>
      </dgm:t>
    </dgm:pt>
    <dgm:pt modelId="{6B6044DD-AC37-45E7-988B-48ACB09BEC0F}">
      <dgm:prSet phldrT="[Text]"/>
      <dgm:spPr/>
      <dgm:t>
        <a:bodyPr/>
        <a:lstStyle/>
        <a:p>
          <a:r>
            <a:rPr lang="en-US" dirty="0"/>
            <a:t>Pareto Diagrams</a:t>
          </a:r>
          <a:endParaRPr lang="en-SG" dirty="0"/>
        </a:p>
      </dgm:t>
    </dgm:pt>
    <dgm:pt modelId="{589668C7-B73A-4131-B90A-4AE61E6FA148}" type="parTrans" cxnId="{F5262982-653A-476B-9D36-8B70AC03DD85}">
      <dgm:prSet/>
      <dgm:spPr/>
      <dgm:t>
        <a:bodyPr/>
        <a:lstStyle/>
        <a:p>
          <a:endParaRPr lang="en-SG"/>
        </a:p>
      </dgm:t>
    </dgm:pt>
    <dgm:pt modelId="{FD1512B2-5DCA-4C1D-B920-69EF8D1F3680}" type="sibTrans" cxnId="{F5262982-653A-476B-9D36-8B70AC03DD85}">
      <dgm:prSet/>
      <dgm:spPr/>
      <dgm:t>
        <a:bodyPr/>
        <a:lstStyle/>
        <a:p>
          <a:endParaRPr lang="en-SG"/>
        </a:p>
      </dgm:t>
    </dgm:pt>
    <dgm:pt modelId="{B1A5F695-ACB2-4028-9411-1B17A80DCE2C}" type="pres">
      <dgm:prSet presAssocID="{DD1239A8-6EA6-4F60-84E2-3E72A49FD6BD}" presName="Name0" presStyleCnt="0">
        <dgm:presLayoutVars>
          <dgm:dir/>
          <dgm:resizeHandles val="exact"/>
        </dgm:presLayoutVars>
      </dgm:prSet>
      <dgm:spPr/>
    </dgm:pt>
    <dgm:pt modelId="{5330FDB0-9864-4A2B-A541-618DAD584875}" type="pres">
      <dgm:prSet presAssocID="{80583498-2A46-4886-AD3A-15853A1059BC}" presName="parTxOnly" presStyleLbl="node1" presStyleIdx="0" presStyleCnt="4">
        <dgm:presLayoutVars>
          <dgm:bulletEnabled val="1"/>
        </dgm:presLayoutVars>
      </dgm:prSet>
      <dgm:spPr/>
    </dgm:pt>
    <dgm:pt modelId="{23B7E1C5-6C87-47A6-93AF-D65AE9EF90A4}" type="pres">
      <dgm:prSet presAssocID="{EB2D46C8-007B-4A1B-852D-33A1D7EFBC02}" presName="parSpace" presStyleCnt="0"/>
      <dgm:spPr/>
    </dgm:pt>
    <dgm:pt modelId="{B74AA7DD-EA21-4B32-97FE-608BE8CF4E9A}" type="pres">
      <dgm:prSet presAssocID="{495C7E08-9B85-49F2-914D-A2294C88DDC3}" presName="parTxOnly" presStyleLbl="node1" presStyleIdx="1" presStyleCnt="4">
        <dgm:presLayoutVars>
          <dgm:bulletEnabled val="1"/>
        </dgm:presLayoutVars>
      </dgm:prSet>
      <dgm:spPr/>
    </dgm:pt>
    <dgm:pt modelId="{2192952A-3E90-44A4-B193-834FBDC9CD14}" type="pres">
      <dgm:prSet presAssocID="{B2BA8425-597E-4654-A400-C7DF22E78964}" presName="parSpace" presStyleCnt="0"/>
      <dgm:spPr/>
    </dgm:pt>
    <dgm:pt modelId="{60ABA9A8-BAE8-498B-943B-F45A94C3C6D3}" type="pres">
      <dgm:prSet presAssocID="{ECA45ECA-4064-458C-B060-54AAED31EDDF}" presName="parTxOnly" presStyleLbl="node1" presStyleIdx="2" presStyleCnt="4">
        <dgm:presLayoutVars>
          <dgm:bulletEnabled val="1"/>
        </dgm:presLayoutVars>
      </dgm:prSet>
      <dgm:spPr/>
    </dgm:pt>
    <dgm:pt modelId="{E4BF4218-FD7F-4244-BBEA-4878ACC00C7F}" type="pres">
      <dgm:prSet presAssocID="{5C610C94-E7E3-438A-9066-E11437EE6024}" presName="parSpace" presStyleCnt="0"/>
      <dgm:spPr/>
    </dgm:pt>
    <dgm:pt modelId="{51C0A01B-66A0-4A5B-AF88-D6BB987030EA}" type="pres">
      <dgm:prSet presAssocID="{6B6044DD-AC37-45E7-988B-48ACB09BEC0F}" presName="parTxOnly" presStyleLbl="node1" presStyleIdx="3" presStyleCnt="4">
        <dgm:presLayoutVars>
          <dgm:bulletEnabled val="1"/>
        </dgm:presLayoutVars>
      </dgm:prSet>
      <dgm:spPr/>
    </dgm:pt>
  </dgm:ptLst>
  <dgm:cxnLst>
    <dgm:cxn modelId="{837D720F-F456-4967-BB64-33E3F6979288}" type="presOf" srcId="{6B6044DD-AC37-45E7-988B-48ACB09BEC0F}" destId="{51C0A01B-66A0-4A5B-AF88-D6BB987030EA}" srcOrd="0" destOrd="0" presId="urn:microsoft.com/office/officeart/2005/8/layout/hChevron3"/>
    <dgm:cxn modelId="{5DA05212-45C8-4C01-8A34-D67C6C299629}" srcId="{DD1239A8-6EA6-4F60-84E2-3E72A49FD6BD}" destId="{ECA45ECA-4064-458C-B060-54AAED31EDDF}" srcOrd="2" destOrd="0" parTransId="{6A5348B4-EC90-45BC-852D-3BD652813D8C}" sibTransId="{5C610C94-E7E3-438A-9066-E11437EE6024}"/>
    <dgm:cxn modelId="{DD058024-0B09-45C5-B560-2038A8B30BCF}" type="presOf" srcId="{495C7E08-9B85-49F2-914D-A2294C88DDC3}" destId="{B74AA7DD-EA21-4B32-97FE-608BE8CF4E9A}" srcOrd="0" destOrd="0" presId="urn:microsoft.com/office/officeart/2005/8/layout/hChevron3"/>
    <dgm:cxn modelId="{F5262982-653A-476B-9D36-8B70AC03DD85}" srcId="{DD1239A8-6EA6-4F60-84E2-3E72A49FD6BD}" destId="{6B6044DD-AC37-45E7-988B-48ACB09BEC0F}" srcOrd="3" destOrd="0" parTransId="{589668C7-B73A-4131-B90A-4AE61E6FA148}" sibTransId="{FD1512B2-5DCA-4C1D-B920-69EF8D1F3680}"/>
    <dgm:cxn modelId="{70877A9F-B5E2-43B6-BBA0-525AB233A3F0}" srcId="{DD1239A8-6EA6-4F60-84E2-3E72A49FD6BD}" destId="{495C7E08-9B85-49F2-914D-A2294C88DDC3}" srcOrd="1" destOrd="0" parTransId="{738F0E77-BD89-4570-BAA4-8F2336F905EC}" sibTransId="{B2BA8425-597E-4654-A400-C7DF22E78964}"/>
    <dgm:cxn modelId="{21DC83A0-1A32-4421-B625-1A5D12EC075A}" srcId="{DD1239A8-6EA6-4F60-84E2-3E72A49FD6BD}" destId="{80583498-2A46-4886-AD3A-15853A1059BC}" srcOrd="0" destOrd="0" parTransId="{3488EB32-F71D-4965-93D3-0A4013A54B37}" sibTransId="{EB2D46C8-007B-4A1B-852D-33A1D7EFBC02}"/>
    <dgm:cxn modelId="{3D3C29BF-4D90-4A77-858B-98BC0EE164A6}" type="presOf" srcId="{80583498-2A46-4886-AD3A-15853A1059BC}" destId="{5330FDB0-9864-4A2B-A541-618DAD584875}" srcOrd="0" destOrd="0" presId="urn:microsoft.com/office/officeart/2005/8/layout/hChevron3"/>
    <dgm:cxn modelId="{C48CBFC1-9E60-42DB-8C1E-4D3EBE24C055}" type="presOf" srcId="{ECA45ECA-4064-458C-B060-54AAED31EDDF}" destId="{60ABA9A8-BAE8-498B-943B-F45A94C3C6D3}" srcOrd="0" destOrd="0" presId="urn:microsoft.com/office/officeart/2005/8/layout/hChevron3"/>
    <dgm:cxn modelId="{C73B58C3-6D40-46E7-8AED-502F2F9C519B}" type="presOf" srcId="{DD1239A8-6EA6-4F60-84E2-3E72A49FD6BD}" destId="{B1A5F695-ACB2-4028-9411-1B17A80DCE2C}" srcOrd="0" destOrd="0" presId="urn:microsoft.com/office/officeart/2005/8/layout/hChevron3"/>
    <dgm:cxn modelId="{5DCF9FB9-CE9F-43FB-A8BB-4475A73DD977}" type="presParOf" srcId="{B1A5F695-ACB2-4028-9411-1B17A80DCE2C}" destId="{5330FDB0-9864-4A2B-A541-618DAD584875}" srcOrd="0" destOrd="0" presId="urn:microsoft.com/office/officeart/2005/8/layout/hChevron3"/>
    <dgm:cxn modelId="{07152BD6-BEED-4DF6-B90A-C1607AB33B2F}" type="presParOf" srcId="{B1A5F695-ACB2-4028-9411-1B17A80DCE2C}" destId="{23B7E1C5-6C87-47A6-93AF-D65AE9EF90A4}" srcOrd="1" destOrd="0" presId="urn:microsoft.com/office/officeart/2005/8/layout/hChevron3"/>
    <dgm:cxn modelId="{CB340AC0-8152-4AF7-AF1F-B0466A3BE743}" type="presParOf" srcId="{B1A5F695-ACB2-4028-9411-1B17A80DCE2C}" destId="{B74AA7DD-EA21-4B32-97FE-608BE8CF4E9A}" srcOrd="2" destOrd="0" presId="urn:microsoft.com/office/officeart/2005/8/layout/hChevron3"/>
    <dgm:cxn modelId="{1718E6BB-10DE-4817-B2FF-C47FA13913E3}" type="presParOf" srcId="{B1A5F695-ACB2-4028-9411-1B17A80DCE2C}" destId="{2192952A-3E90-44A4-B193-834FBDC9CD14}" srcOrd="3" destOrd="0" presId="urn:microsoft.com/office/officeart/2005/8/layout/hChevron3"/>
    <dgm:cxn modelId="{ADF1FEF4-AEB0-4890-AB37-0B3F3DBED656}" type="presParOf" srcId="{B1A5F695-ACB2-4028-9411-1B17A80DCE2C}" destId="{60ABA9A8-BAE8-498B-943B-F45A94C3C6D3}" srcOrd="4" destOrd="0" presId="urn:microsoft.com/office/officeart/2005/8/layout/hChevron3"/>
    <dgm:cxn modelId="{6C9E95C2-B384-43A4-A80B-E436EAB5B653}" type="presParOf" srcId="{B1A5F695-ACB2-4028-9411-1B17A80DCE2C}" destId="{E4BF4218-FD7F-4244-BBEA-4878ACC00C7F}" srcOrd="5" destOrd="0" presId="urn:microsoft.com/office/officeart/2005/8/layout/hChevron3"/>
    <dgm:cxn modelId="{C9E864B6-B5DC-4F3C-8255-B4C2E83554B3}" type="presParOf" srcId="{B1A5F695-ACB2-4028-9411-1B17A80DCE2C}" destId="{51C0A01B-66A0-4A5B-AF88-D6BB987030EA}"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0FDB0-9864-4A2B-A541-618DAD584875}">
      <dsp:nvSpPr>
        <dsp:cNvPr id="0" name=""/>
        <dsp:cNvSpPr/>
      </dsp:nvSpPr>
      <dsp:spPr>
        <a:xfrm>
          <a:off x="2508" y="126156"/>
          <a:ext cx="2517046" cy="100681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Frequency Distribution Tables </a:t>
          </a:r>
          <a:endParaRPr lang="en-SG" sz="2200" kern="1200" dirty="0"/>
        </a:p>
      </dsp:txBody>
      <dsp:txXfrm>
        <a:off x="2508" y="126156"/>
        <a:ext cx="2265342" cy="1006818"/>
      </dsp:txXfrm>
    </dsp:sp>
    <dsp:sp modelId="{B74AA7DD-EA21-4B32-97FE-608BE8CF4E9A}">
      <dsp:nvSpPr>
        <dsp:cNvPr id="0" name=""/>
        <dsp:cNvSpPr/>
      </dsp:nvSpPr>
      <dsp:spPr>
        <a:xfrm>
          <a:off x="2016145"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Bar Chart/ Stacked Bar Chart</a:t>
          </a:r>
          <a:endParaRPr lang="en-SG" sz="2200" kern="1200" dirty="0"/>
        </a:p>
      </dsp:txBody>
      <dsp:txXfrm>
        <a:off x="2519554" y="126156"/>
        <a:ext cx="1510228" cy="1006818"/>
      </dsp:txXfrm>
    </dsp:sp>
    <dsp:sp modelId="{60ABA9A8-BAE8-498B-943B-F45A94C3C6D3}">
      <dsp:nvSpPr>
        <dsp:cNvPr id="0" name=""/>
        <dsp:cNvSpPr/>
      </dsp:nvSpPr>
      <dsp:spPr>
        <a:xfrm>
          <a:off x="4029782"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Pie Charts</a:t>
          </a:r>
          <a:endParaRPr lang="en-SG" sz="2200" kern="1200" dirty="0"/>
        </a:p>
      </dsp:txBody>
      <dsp:txXfrm>
        <a:off x="4533191" y="126156"/>
        <a:ext cx="1510228" cy="1006818"/>
      </dsp:txXfrm>
    </dsp:sp>
    <dsp:sp modelId="{51C0A01B-66A0-4A5B-AF88-D6BB987030EA}">
      <dsp:nvSpPr>
        <dsp:cNvPr id="0" name=""/>
        <dsp:cNvSpPr/>
      </dsp:nvSpPr>
      <dsp:spPr>
        <a:xfrm>
          <a:off x="6043419"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Pareto Diagrams</a:t>
          </a:r>
          <a:endParaRPr lang="en-SG" sz="2200" kern="1200" dirty="0"/>
        </a:p>
      </dsp:txBody>
      <dsp:txXfrm>
        <a:off x="6546828" y="126156"/>
        <a:ext cx="1510228" cy="100681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189270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name as colour. Explain the chart briefly. Right click the sales-axis, select dual axis. </a:t>
            </a:r>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is a Line </a:t>
            </a:r>
            <a:r>
              <a:rPr lang="en-US" sz="1200" b="1" i="0" kern="1200" dirty="0">
                <a:solidFill>
                  <a:schemeClr val="tx1"/>
                </a:solidFill>
                <a:effectLst/>
                <a:latin typeface="+mn-lt"/>
                <a:ea typeface="+mn-ea"/>
                <a:cs typeface="+mn-cs"/>
              </a:rPr>
              <a:t>chart</a:t>
            </a:r>
            <a:r>
              <a:rPr lang="en-US" sz="1200" b="0" i="0" kern="1200" dirty="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-like progression. The vertical parts of 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denote changes in the data and their magnitude. </a:t>
            </a:r>
            <a:r>
              <a:rPr lang="en-US" sz="1200" b="0" i="0" kern="120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sparkline</a:t>
            </a:r>
            <a:r>
              <a:rPr lang="en-US" sz="1200" b="0" i="0" kern="1200" dirty="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a:solidFill>
                  <a:schemeClr val="tx1"/>
                </a:solidFill>
                <a:effectLst/>
                <a:latin typeface="+mn-lt"/>
                <a:ea typeface="+mn-ea"/>
                <a:cs typeface="+mn-cs"/>
                <a:hlinkClick r:id="rId3" tooltip="Temperature"/>
              </a:rPr>
              <a:t>temperature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Stock market"/>
              </a:rPr>
              <a:t>stock market</a:t>
            </a:r>
            <a:r>
              <a:rPr lang="en-US" sz="1200" b="0" i="0" kern="1200" dirty="0">
                <a:solidFill>
                  <a:schemeClr val="tx1"/>
                </a:solidFill>
                <a:effectLst/>
                <a:latin typeface="+mn-lt"/>
                <a:ea typeface="+mn-ea"/>
                <a:cs typeface="+mn-cs"/>
              </a:rPr>
              <a:t> price, in a simple and highly condensed way.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small enough to be embedded in text, or several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may be grouped together as elements of a </a:t>
            </a:r>
            <a:r>
              <a:rPr lang="en-US" sz="1200" b="0" i="0" u="none" strike="noStrike" kern="1200" dirty="0">
                <a:solidFill>
                  <a:schemeClr val="tx1"/>
                </a:solidFill>
                <a:effectLst/>
                <a:latin typeface="+mn-lt"/>
                <a:ea typeface="+mn-ea"/>
                <a:cs typeface="+mn-cs"/>
                <a:hlinkClick r:id="rId5" tooltip="Small multiple"/>
              </a:rPr>
              <a:t>small multiple</a:t>
            </a:r>
            <a:r>
              <a:rPr lang="en-US" sz="1200" b="0" i="0" kern="1200" dirty="0">
                <a:solidFill>
                  <a:schemeClr val="tx1"/>
                </a:solidFill>
                <a:effectLst/>
                <a:latin typeface="+mn-lt"/>
                <a:ea typeface="+mn-ea"/>
                <a:cs typeface="+mn-cs"/>
              </a:rPr>
              <a:t>. Whereas the typical </a:t>
            </a:r>
            <a:r>
              <a:rPr lang="en-US" sz="1200" b="0" i="0" u="none" strike="noStrike" kern="1200" dirty="0">
                <a:solidFill>
                  <a:schemeClr val="tx1"/>
                </a:solidFill>
                <a:effectLst/>
                <a:latin typeface="+mn-lt"/>
                <a:ea typeface="+mn-ea"/>
                <a:cs typeface="+mn-cs"/>
                <a:hlinkClick r:id="rId6" tooltip="Chart"/>
              </a:rPr>
              <a:t>chart</a:t>
            </a:r>
            <a:r>
              <a:rPr lang="en-US" sz="1200" b="0" i="0" kern="1200" dirty="0">
                <a:solidFill>
                  <a:schemeClr val="tx1"/>
                </a:solidFill>
                <a:effectLst/>
                <a:latin typeface="+mn-lt"/>
                <a:ea typeface="+mn-ea"/>
                <a:cs typeface="+mn-cs"/>
              </a:rPr>
              <a:t> is designed to show as much data as possible, and is set off from the flow of text,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intended to be succinct, memorable, and located where they are discussed.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Gantt charts to show the duration of events or activities.</a:t>
            </a:r>
          </a:p>
          <a:p>
            <a:r>
              <a:rPr lang="en-US" sz="1200" b="0" i="0" kern="1200" dirty="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bar’s </a:t>
            </a:r>
            <a:r>
              <a:rPr lang="en-US" sz="1200" kern="1200" dirty="0" err="1">
                <a:solidFill>
                  <a:schemeClr val="tx1"/>
                </a:solidFill>
                <a:effectLst/>
                <a:latin typeface="Arial" pitchFamily="34" charset="0"/>
                <a:ea typeface="+mn-ea"/>
                <a:cs typeface="Arial" pitchFamily="34" charset="0"/>
              </a:rPr>
              <a:t>horisontal</a:t>
            </a:r>
            <a:r>
              <a:rPr lang="en-US" sz="1200" kern="1200" dirty="0">
                <a:solidFill>
                  <a:schemeClr val="tx1"/>
                </a:solidFill>
                <a:effectLst/>
                <a:latin typeface="Arial" pitchFamily="34" charset="0"/>
                <a:ea typeface="+mn-ea"/>
                <a:cs typeface="Arial" pitchFamily="34" charset="0"/>
              </a:rPr>
              <a:t> position, and the duration of each activity or event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individual bar length.  Thus, this chart will be useful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the timing and duration of activities or events.</a:t>
            </a:r>
            <a:endParaRPr lang="en-SG" sz="1200" kern="1200" dirty="0">
              <a:solidFill>
                <a:schemeClr val="tx1"/>
              </a:solidFill>
              <a:effectLst/>
              <a:latin typeface="Arial" pitchFamily="34" charset="0"/>
              <a:ea typeface="+mn-ea"/>
              <a:cs typeface="Arial" pitchFamily="34" charset="0"/>
            </a:endParaRPr>
          </a:p>
          <a:p>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Trend Line can help us see patterns that can provide predictive value, by drawing a line that best fits the values in the visualisation.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When we try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granular data, sometimes it results in random looking Data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a:t>
            </a:r>
          </a:p>
          <a:p>
            <a:endParaRPr lang="en-SG" dirty="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04453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444271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90532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84638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40573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27856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89193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87314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565504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62803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09708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303264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556134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8659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912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4570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689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5599276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2945830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349882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5721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6521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46650"/>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15977704"/>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3">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792372"/>
      </p:ext>
    </p:extLst>
  </p:cSld>
  <p:clrMap bg1="lt1" tx1="dk1" bg2="lt2" tx2="dk2" accent1="accent1" accent2="accent2" accent3="accent3" accent4="accent4" accent5="accent5" accent6="accent6" hlink="hlink" folHlink="folHlink"/>
  <p:sldLayoutIdLst>
    <p:sldLayoutId id="2147493512"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9.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10.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269381436"/>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7BE-E08E-4B5C-90E5-46E18178EFF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pic>
        <p:nvPicPr>
          <p:cNvPr id="5" name="Picture 4">
            <a:extLst>
              <a:ext uri="{FF2B5EF4-FFF2-40B4-BE49-F238E27FC236}">
                <a16:creationId xmlns:a16="http://schemas.microsoft.com/office/drawing/2014/main" id="{1DA0F86E-6E1D-4CC7-A906-652C813E7806}"/>
              </a:ext>
            </a:extLst>
          </p:cNvPr>
          <p:cNvPicPr>
            <a:picLocks noChangeAspect="1"/>
          </p:cNvPicPr>
          <p:nvPr/>
        </p:nvPicPr>
        <p:blipFill>
          <a:blip r:embed="rId2"/>
          <a:stretch>
            <a:fillRect/>
          </a:stretch>
        </p:blipFill>
        <p:spPr>
          <a:xfrm>
            <a:off x="0" y="1415471"/>
            <a:ext cx="9144000" cy="1218404"/>
          </a:xfrm>
          <a:prstGeom prst="rect">
            <a:avLst/>
          </a:prstGeom>
        </p:spPr>
      </p:pic>
      <p:sp>
        <p:nvSpPr>
          <p:cNvPr id="6" name="Rectangle 5">
            <a:extLst>
              <a:ext uri="{FF2B5EF4-FFF2-40B4-BE49-F238E27FC236}">
                <a16:creationId xmlns:a16="http://schemas.microsoft.com/office/drawing/2014/main" id="{3A2ABF20-24D7-4527-8084-5C7B54C35595}"/>
              </a:ext>
            </a:extLst>
          </p:cNvPr>
          <p:cNvSpPr/>
          <p:nvPr/>
        </p:nvSpPr>
        <p:spPr>
          <a:xfrm>
            <a:off x="183661" y="279565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right</a:t>
            </a:r>
            <a:endParaRPr lang="en-SG" sz="1400" dirty="0">
              <a:solidFill>
                <a:srgbClr val="6600FF"/>
              </a:solidFill>
            </a:endParaRPr>
          </a:p>
        </p:txBody>
      </p:sp>
      <p:sp>
        <p:nvSpPr>
          <p:cNvPr id="7" name="Rectangle 6">
            <a:extLst>
              <a:ext uri="{FF2B5EF4-FFF2-40B4-BE49-F238E27FC236}">
                <a16:creationId xmlns:a16="http://schemas.microsoft.com/office/drawing/2014/main" id="{3B15F607-0F29-41C4-9C44-81A809061F7D}"/>
              </a:ext>
            </a:extLst>
          </p:cNvPr>
          <p:cNvSpPr/>
          <p:nvPr/>
        </p:nvSpPr>
        <p:spPr>
          <a:xfrm>
            <a:off x="6924430" y="279887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left</a:t>
            </a:r>
            <a:endParaRPr lang="en-SG" sz="1400" dirty="0">
              <a:solidFill>
                <a:srgbClr val="6600FF"/>
              </a:solidFill>
            </a:endParaRPr>
          </a:p>
        </p:txBody>
      </p:sp>
      <p:sp>
        <p:nvSpPr>
          <p:cNvPr id="8" name="Rectangle 7">
            <a:extLst>
              <a:ext uri="{FF2B5EF4-FFF2-40B4-BE49-F238E27FC236}">
                <a16:creationId xmlns:a16="http://schemas.microsoft.com/office/drawing/2014/main" id="{44FAFE01-1F52-4962-9E36-9039A1BC5706}"/>
              </a:ext>
            </a:extLst>
          </p:cNvPr>
          <p:cNvSpPr/>
          <p:nvPr/>
        </p:nvSpPr>
        <p:spPr>
          <a:xfrm>
            <a:off x="3554045" y="2772208"/>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(Close to) Symmetric</a:t>
            </a:r>
            <a:endParaRPr lang="en-SG" sz="1400" dirty="0">
              <a:solidFill>
                <a:srgbClr val="6600FF"/>
              </a:solidFill>
            </a:endParaRPr>
          </a:p>
        </p:txBody>
      </p:sp>
    </p:spTree>
    <p:extLst>
      <p:ext uri="{BB962C8B-B14F-4D97-AF65-F5344CB8AC3E}">
        <p14:creationId xmlns:p14="http://schemas.microsoft.com/office/powerpoint/2010/main" val="3587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044682-8B78-4820-BAFF-C213981CB629}"/>
              </a:ext>
            </a:extLst>
          </p:cNvPr>
          <p:cNvSpPr/>
          <p:nvPr/>
        </p:nvSpPr>
        <p:spPr>
          <a:xfrm>
            <a:off x="1840109" y="4148731"/>
            <a:ext cx="5647891" cy="62487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Create a new worksheet. </a:t>
            </a:r>
          </a:p>
          <a:p>
            <a:pPr algn="just"/>
            <a:r>
              <a:rPr lang="en-US" sz="1200" dirty="0">
                <a:solidFill>
                  <a:srgbClr val="6600FF"/>
                </a:solidFill>
              </a:rPr>
              <a:t>Horizontal Bars - Drag one or more measures into the worksheet’s columns. </a:t>
            </a:r>
          </a:p>
          <a:p>
            <a:pPr algn="just"/>
            <a:r>
              <a:rPr lang="en-US" sz="1200" dirty="0">
                <a:solidFill>
                  <a:srgbClr val="6600FF"/>
                </a:solidFill>
              </a:rPr>
              <a:t>Vertical Bar - Drag one or more measures into the worksheet’s rows. </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261019" y="4765702"/>
            <a:ext cx="630618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3042509" y="4689754"/>
            <a:ext cx="5359958"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0ED3E06B-5870-4139-B70A-D42FBF73E0A7}"/>
              </a:ext>
            </a:extLst>
          </p:cNvPr>
          <p:cNvPicPr>
            <a:picLocks noChangeAspect="1"/>
          </p:cNvPicPr>
          <p:nvPr/>
        </p:nvPicPr>
        <p:blipFill>
          <a:blip r:embed="rId3"/>
          <a:stretch>
            <a:fillRect/>
          </a:stretch>
        </p:blipFill>
        <p:spPr>
          <a:xfrm>
            <a:off x="4267205" y="1646242"/>
            <a:ext cx="4408862" cy="3043512"/>
          </a:xfrm>
          <a:prstGeom prst="rect">
            <a:avLst/>
          </a:prstGeom>
        </p:spPr>
      </p:pic>
      <p:sp>
        <p:nvSpPr>
          <p:cNvPr id="6" name="Rectangle 5">
            <a:extLst>
              <a:ext uri="{FF2B5EF4-FFF2-40B4-BE49-F238E27FC236}">
                <a16:creationId xmlns:a16="http://schemas.microsoft.com/office/drawing/2014/main" id="{4990FA4D-D9E6-4B14-84A2-D02EAFF6A176}"/>
              </a:ext>
            </a:extLst>
          </p:cNvPr>
          <p:cNvSpPr/>
          <p:nvPr/>
        </p:nvSpPr>
        <p:spPr>
          <a:xfrm>
            <a:off x="260213" y="1792800"/>
            <a:ext cx="3627789" cy="23860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Drag two or more measures into either the worksheet’s columns or rows. </a:t>
            </a:r>
          </a:p>
          <a:p>
            <a:pPr algn="just"/>
            <a:r>
              <a:rPr lang="en-US" sz="1400" dirty="0">
                <a:solidFill>
                  <a:srgbClr val="6600FF"/>
                </a:solidFill>
              </a:rPr>
              <a:t>Measure Values and Measure Names will then be created automatically. </a:t>
            </a:r>
          </a:p>
          <a:p>
            <a:pPr indent="-171450" algn="just">
              <a:buFont typeface="Wingdings" panose="05000000000000000000" pitchFamily="2" charset="2"/>
              <a:buChar char="à"/>
            </a:pPr>
            <a:r>
              <a:rPr lang="en-US" sz="1400" dirty="0">
                <a:solidFill>
                  <a:srgbClr val="6600FF"/>
                </a:solidFill>
              </a:rPr>
              <a:t>Measure Names and Measure Values can be used to express various measures in a data set or multiple measures on a single axis. </a:t>
            </a:r>
          </a:p>
          <a:p>
            <a:pPr indent="-171450" algn="just">
              <a:buFont typeface="Wingdings" panose="05000000000000000000" pitchFamily="2" charset="2"/>
              <a:buChar char="à"/>
            </a:pPr>
            <a:r>
              <a:rPr lang="en-US" sz="1400" dirty="0">
                <a:solidFill>
                  <a:srgbClr val="6600FF"/>
                </a:solidFill>
              </a:rPr>
              <a:t>Measure Values contains the data while Measure Names is used to separate the bars used on the marks </a:t>
            </a:r>
          </a:p>
        </p:txBody>
      </p:sp>
    </p:spTree>
    <p:extLst>
      <p:ext uri="{BB962C8B-B14F-4D97-AF65-F5344CB8AC3E}">
        <p14:creationId xmlns:p14="http://schemas.microsoft.com/office/powerpoint/2010/main" val="254623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id="{60593F36-5B7E-0E48-8D3D-4EE9FBB109DE}"/>
              </a:ext>
            </a:extLst>
          </p:cNvPr>
          <p:cNvSpPr/>
          <p:nvPr/>
        </p:nvSpPr>
        <p:spPr>
          <a:xfrm>
            <a:off x="27257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EB5B7646-B1C2-4FC6-96D5-F9C5274079BA}"/>
              </a:ext>
            </a:extLst>
          </p:cNvPr>
          <p:cNvPicPr>
            <a:picLocks noChangeAspect="1"/>
          </p:cNvPicPr>
          <p:nvPr/>
        </p:nvPicPr>
        <p:blipFill>
          <a:blip r:embed="rId4"/>
          <a:stretch>
            <a:fillRect/>
          </a:stretch>
        </p:blipFill>
        <p:spPr>
          <a:xfrm>
            <a:off x="3164871" y="1546504"/>
            <a:ext cx="5762625" cy="3143250"/>
          </a:xfrm>
          <a:prstGeom prst="rect">
            <a:avLst/>
          </a:prstGeom>
        </p:spPr>
      </p:pic>
      <p:sp>
        <p:nvSpPr>
          <p:cNvPr id="6" name="Rectangle 5">
            <a:extLst>
              <a:ext uri="{FF2B5EF4-FFF2-40B4-BE49-F238E27FC236}">
                <a16:creationId xmlns:a16="http://schemas.microsoft.com/office/drawing/2014/main" id="{7DFDEE41-549F-4DE5-9FCD-C789AABCBA01}"/>
              </a:ext>
            </a:extLst>
          </p:cNvPr>
          <p:cNvSpPr/>
          <p:nvPr/>
        </p:nvSpPr>
        <p:spPr>
          <a:xfrm>
            <a:off x="260213" y="2157181"/>
            <a:ext cx="2954325" cy="21197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Pie Chart should be used to get a general sense of magnitude, but not for precise comparisons.</a:t>
            </a:r>
          </a:p>
          <a:p>
            <a:pPr algn="just"/>
            <a:endParaRPr lang="en-US" sz="1400" dirty="0">
              <a:solidFill>
                <a:srgbClr val="6600FF"/>
              </a:solidFill>
            </a:endParaRPr>
          </a:p>
          <a:p>
            <a:pPr algn="just"/>
            <a:r>
              <a:rPr lang="en-US" sz="1400" dirty="0">
                <a:solidFill>
                  <a:srgbClr val="6600FF"/>
                </a:solidFill>
              </a:rPr>
              <a:t>A pie chart is limited by its area meaning that if you have many categories, you have many slivers and its hard to compare. </a:t>
            </a:r>
          </a:p>
        </p:txBody>
      </p:sp>
    </p:spTree>
    <p:extLst>
      <p:ext uri="{BB962C8B-B14F-4D97-AF65-F5344CB8AC3E}">
        <p14:creationId xmlns:p14="http://schemas.microsoft.com/office/powerpoint/2010/main" val="14289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id="{60593F36-5B7E-0E48-8D3D-4EE9FBB109DE}"/>
              </a:ext>
            </a:extLst>
          </p:cNvPr>
          <p:cNvSpPr/>
          <p:nvPr/>
        </p:nvSpPr>
        <p:spPr>
          <a:xfrm>
            <a:off x="3446392" y="4628376"/>
            <a:ext cx="521589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4B499511-4D75-5941-B58A-156772F4F47E}"/>
              </a:ext>
            </a:extLst>
          </p:cNvPr>
          <p:cNvPicPr>
            <a:picLocks noGrp="1" noChangeAspect="1"/>
          </p:cNvPicPr>
          <p:nvPr>
            <p:ph idx="1"/>
          </p:nvPr>
        </p:nvPicPr>
        <p:blipFill>
          <a:blip r:embed="rId3"/>
          <a:stretch>
            <a:fillRect/>
          </a:stretch>
        </p:blipFill>
        <p:spPr>
          <a:xfrm>
            <a:off x="3357606" y="1625206"/>
            <a:ext cx="5323187" cy="2999747"/>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0B1D510B-F8A7-48AD-8C02-D97E6907520C}"/>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Area Fill chart plots values as bands, thus it is easy to misinterpret the top band as being the largest value in a data set. </a:t>
            </a:r>
          </a:p>
          <a:p>
            <a:pPr algn="just"/>
            <a:endParaRPr lang="en-US" sz="1400" dirty="0">
              <a:solidFill>
                <a:srgbClr val="6600FF"/>
              </a:solidFill>
            </a:endParaRPr>
          </a:p>
          <a:p>
            <a:pPr algn="just"/>
            <a:r>
              <a:rPr lang="en-US" sz="1400" dirty="0">
                <a:solidFill>
                  <a:srgbClr val="6600FF"/>
                </a:solidFill>
              </a:rPr>
              <a:t>The Area Fill Chart is best used to plot a single dimension to avoid such misinterpretation.</a:t>
            </a:r>
          </a:p>
        </p:txBody>
      </p:sp>
    </p:spTree>
    <p:extLst>
      <p:ext uri="{BB962C8B-B14F-4D97-AF65-F5344CB8AC3E}">
        <p14:creationId xmlns:p14="http://schemas.microsoft.com/office/powerpoint/2010/main" val="243078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3058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B00E6779-8F5C-47E9-904F-FF5AE226421C}"/>
              </a:ext>
            </a:extLst>
          </p:cNvPr>
          <p:cNvPicPr>
            <a:picLocks noChangeAspect="1"/>
          </p:cNvPicPr>
          <p:nvPr/>
        </p:nvPicPr>
        <p:blipFill>
          <a:blip r:embed="rId3"/>
          <a:stretch>
            <a:fillRect/>
          </a:stretch>
        </p:blipFill>
        <p:spPr>
          <a:xfrm>
            <a:off x="3543847" y="1751070"/>
            <a:ext cx="5135275" cy="2483966"/>
          </a:xfrm>
          <a:prstGeom prst="rect">
            <a:avLst/>
          </a:prstGeom>
        </p:spPr>
      </p:pic>
      <p:sp>
        <p:nvSpPr>
          <p:cNvPr id="6" name="Rectangle 5">
            <a:extLst>
              <a:ext uri="{FF2B5EF4-FFF2-40B4-BE49-F238E27FC236}">
                <a16:creationId xmlns:a16="http://schemas.microsoft.com/office/drawing/2014/main" id="{40A287A9-AE22-41EE-BD88-3827EE49C917}"/>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Heat Maps use colours and sizes to compare up to two measures.</a:t>
            </a:r>
          </a:p>
        </p:txBody>
      </p:sp>
    </p:spTree>
    <p:extLst>
      <p:ext uri="{BB962C8B-B14F-4D97-AF65-F5344CB8AC3E}">
        <p14:creationId xmlns:p14="http://schemas.microsoft.com/office/powerpoint/2010/main" val="255232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5512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8040E8B3-1E47-4715-9C10-F1017D40F5C2}"/>
              </a:ext>
            </a:extLst>
          </p:cNvPr>
          <p:cNvPicPr>
            <a:picLocks noChangeAspect="1"/>
          </p:cNvPicPr>
          <p:nvPr/>
        </p:nvPicPr>
        <p:blipFill>
          <a:blip r:embed="rId3"/>
          <a:stretch>
            <a:fillRect/>
          </a:stretch>
        </p:blipFill>
        <p:spPr>
          <a:xfrm>
            <a:off x="4245737" y="1693631"/>
            <a:ext cx="3722403" cy="2893586"/>
          </a:xfrm>
          <a:prstGeom prst="rect">
            <a:avLst/>
          </a:prstGeom>
        </p:spPr>
      </p:pic>
      <p:sp>
        <p:nvSpPr>
          <p:cNvPr id="6" name="Rectangle 5">
            <a:extLst>
              <a:ext uri="{FF2B5EF4-FFF2-40B4-BE49-F238E27FC236}">
                <a16:creationId xmlns:a16="http://schemas.microsoft.com/office/drawing/2014/main" id="{6B7A813A-E9B9-4EAD-97F5-CAB54D44F02D}"/>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err="1">
                <a:solidFill>
                  <a:srgbClr val="6600FF"/>
                </a:solidFill>
              </a:rPr>
              <a:t>Treemaps</a:t>
            </a:r>
            <a:r>
              <a:rPr lang="en-US" sz="1400" dirty="0">
                <a:solidFill>
                  <a:srgbClr val="6600FF"/>
                </a:solidFill>
              </a:rPr>
              <a:t> effectively display larger dimension sets using colours and sizes to display one or more dimensions, and up to two measures.</a:t>
            </a:r>
          </a:p>
        </p:txBody>
      </p:sp>
    </p:spTree>
    <p:extLst>
      <p:ext uri="{BB962C8B-B14F-4D97-AF65-F5344CB8AC3E}">
        <p14:creationId xmlns:p14="http://schemas.microsoft.com/office/powerpoint/2010/main" val="342326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
        <p:nvSpPr>
          <p:cNvPr id="5" name="Rectangle 4">
            <a:extLst>
              <a:ext uri="{FF2B5EF4-FFF2-40B4-BE49-F238E27FC236}">
                <a16:creationId xmlns:a16="http://schemas.microsoft.com/office/drawing/2014/main" id="{17616776-F361-43F8-AC65-BB21469EEEA5}"/>
              </a:ext>
            </a:extLst>
          </p:cNvPr>
          <p:cNvSpPr/>
          <p:nvPr/>
        </p:nvSpPr>
        <p:spPr>
          <a:xfrm>
            <a:off x="1737375" y="4051052"/>
            <a:ext cx="6744225" cy="9575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The power of “Time Series Analysis” lies in looking for trends in temporal data and forecasting i.e., based on what I see in the past, can I predict the future? Is this pattern seasonal/cyclical? </a:t>
            </a:r>
          </a:p>
          <a:p>
            <a:pPr algn="just"/>
            <a:endParaRPr lang="en-US" sz="1200" dirty="0">
              <a:solidFill>
                <a:srgbClr val="6600FF"/>
              </a:solidFill>
            </a:endParaRPr>
          </a:p>
          <a:p>
            <a:pPr algn="just"/>
            <a:r>
              <a:rPr lang="en-US" sz="1200" dirty="0">
                <a:solidFill>
                  <a:srgbClr val="6600FF"/>
                </a:solidFill>
              </a:rPr>
              <a:t>A whole picture view is more important than the individual data points</a:t>
            </a:r>
          </a:p>
        </p:txBody>
      </p:sp>
    </p:spTree>
    <p:extLst>
      <p:ext uri="{BB962C8B-B14F-4D97-AF65-F5344CB8AC3E}">
        <p14:creationId xmlns:p14="http://schemas.microsoft.com/office/powerpoint/2010/main" val="278790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
        <p:nvSpPr>
          <p:cNvPr id="6" name="Rectangle 5">
            <a:extLst>
              <a:ext uri="{FF2B5EF4-FFF2-40B4-BE49-F238E27FC236}">
                <a16:creationId xmlns:a16="http://schemas.microsoft.com/office/drawing/2014/main" id="{A7A086FC-B2EA-4496-BBA1-09B63B6CB7EE}"/>
              </a:ext>
            </a:extLst>
          </p:cNvPr>
          <p:cNvSpPr/>
          <p:nvPr/>
        </p:nvSpPr>
        <p:spPr>
          <a:xfrm>
            <a:off x="3558975" y="1318773"/>
            <a:ext cx="5167425" cy="3156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Powerful Story Telling Tool – Crude Price &amp; History</a:t>
            </a:r>
          </a:p>
        </p:txBody>
      </p:sp>
    </p:spTree>
    <p:extLst>
      <p:ext uri="{BB962C8B-B14F-4D97-AF65-F5344CB8AC3E}">
        <p14:creationId xmlns:p14="http://schemas.microsoft.com/office/powerpoint/2010/main" val="2202552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
        <p:nvSpPr>
          <p:cNvPr id="6" name="Rectangle 5">
            <a:extLst>
              <a:ext uri="{FF2B5EF4-FFF2-40B4-BE49-F238E27FC236}">
                <a16:creationId xmlns:a16="http://schemas.microsoft.com/office/drawing/2014/main" id="{A19BFB5A-358A-4E89-9351-3936522F59D8}"/>
              </a:ext>
            </a:extLst>
          </p:cNvPr>
          <p:cNvSpPr/>
          <p:nvPr/>
        </p:nvSpPr>
        <p:spPr>
          <a:xfrm>
            <a:off x="6285600" y="1634401"/>
            <a:ext cx="2598187" cy="22319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Useful for data that does not stay constant i.e., is variable.</a:t>
            </a:r>
          </a:p>
          <a:p>
            <a:pPr algn="ctr"/>
            <a:endParaRPr lang="en-US" sz="1200" dirty="0">
              <a:solidFill>
                <a:srgbClr val="6600FF"/>
              </a:solidFill>
            </a:endParaRPr>
          </a:p>
          <a:p>
            <a:pPr algn="ctr"/>
            <a:r>
              <a:rPr lang="en-US" sz="1200" dirty="0">
                <a:solidFill>
                  <a:srgbClr val="6600FF"/>
                </a:solidFill>
              </a:rPr>
              <a:t>Data that stays constant, then suddenly changes, then stays constant </a:t>
            </a:r>
            <a:r>
              <a:rPr lang="en-US" sz="1200" dirty="0" err="1">
                <a:solidFill>
                  <a:srgbClr val="6600FF"/>
                </a:solidFill>
              </a:rPr>
              <a:t>etc</a:t>
            </a:r>
            <a:r>
              <a:rPr lang="en-US" sz="1200" dirty="0">
                <a:solidFill>
                  <a:srgbClr val="6600FF"/>
                </a:solidFill>
              </a:rPr>
              <a:t> is better visualized with a “step” graph</a:t>
            </a:r>
          </a:p>
          <a:p>
            <a:pPr algn="ctr"/>
            <a:endParaRPr lang="en-US" sz="1200" dirty="0">
              <a:solidFill>
                <a:srgbClr val="6600FF"/>
              </a:solidFill>
            </a:endParaRPr>
          </a:p>
          <a:p>
            <a:pPr algn="ctr"/>
            <a:r>
              <a:rPr lang="en-US" sz="1200" dirty="0">
                <a:solidFill>
                  <a:srgbClr val="6600FF"/>
                </a:solidFill>
              </a:rPr>
              <a:t>Data that is TOO highly variable (noisy data) sometimes needs to be smoothed and/or a “trend line” can be applied to make sense of it</a:t>
            </a:r>
          </a:p>
        </p:txBody>
      </p:sp>
    </p:spTree>
    <p:extLst>
      <p:ext uri="{BB962C8B-B14F-4D97-AF65-F5344CB8AC3E}">
        <p14:creationId xmlns:p14="http://schemas.microsoft.com/office/powerpoint/2010/main" val="105981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
        <p:nvSpPr>
          <p:cNvPr id="6" name="Rectangle 5">
            <a:extLst>
              <a:ext uri="{FF2B5EF4-FFF2-40B4-BE49-F238E27FC236}">
                <a16:creationId xmlns:a16="http://schemas.microsoft.com/office/drawing/2014/main" id="{0E5AB7C4-0689-4605-9CC2-DAFF207D3D05}"/>
              </a:ext>
            </a:extLst>
          </p:cNvPr>
          <p:cNvSpPr/>
          <p:nvPr/>
        </p:nvSpPr>
        <p:spPr>
          <a:xfrm>
            <a:off x="4635698" y="4056192"/>
            <a:ext cx="3994987" cy="6335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Information is displayed in a compact manner. However, this is a difficult plot style to grasp. Each element must be explained, and the audience needs to be guided</a:t>
            </a:r>
          </a:p>
        </p:txBody>
      </p:sp>
    </p:spTree>
    <p:extLst>
      <p:ext uri="{BB962C8B-B14F-4D97-AF65-F5344CB8AC3E}">
        <p14:creationId xmlns:p14="http://schemas.microsoft.com/office/powerpoint/2010/main" val="200170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id="{A09F53B0-F293-1944-A028-317F7269FF06}"/>
              </a:ext>
            </a:extLst>
          </p:cNvPr>
          <p:cNvSpPr/>
          <p:nvPr/>
        </p:nvSpPr>
        <p:spPr>
          <a:xfrm>
            <a:off x="4694435" y="4616530"/>
            <a:ext cx="4129426" cy="461665"/>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4E226237-BDDA-4A96-A7B1-AAC82DD0048F}"/>
              </a:ext>
            </a:extLst>
          </p:cNvPr>
          <p:cNvPicPr>
            <a:picLocks noChangeAspect="1"/>
          </p:cNvPicPr>
          <p:nvPr/>
        </p:nvPicPr>
        <p:blipFill>
          <a:blip r:embed="rId4"/>
          <a:stretch>
            <a:fillRect/>
          </a:stretch>
        </p:blipFill>
        <p:spPr>
          <a:xfrm>
            <a:off x="4911532" y="1595164"/>
            <a:ext cx="3916058" cy="3058870"/>
          </a:xfrm>
          <a:prstGeom prst="rect">
            <a:avLst/>
          </a:prstGeom>
        </p:spPr>
      </p:pic>
      <p:sp>
        <p:nvSpPr>
          <p:cNvPr id="6" name="Rectangle 5">
            <a:extLst>
              <a:ext uri="{FF2B5EF4-FFF2-40B4-BE49-F238E27FC236}">
                <a16:creationId xmlns:a16="http://schemas.microsoft.com/office/drawing/2014/main" id="{958EF0D9-6929-467D-A442-3D96F8514B45}"/>
              </a:ext>
            </a:extLst>
          </p:cNvPr>
          <p:cNvSpPr/>
          <p:nvPr/>
        </p:nvSpPr>
        <p:spPr>
          <a:xfrm>
            <a:off x="431882" y="1721360"/>
            <a:ext cx="4371102" cy="1963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Great project managing tool; has duration information and events/resources are visualized as bars. The physical position of the bars denotes start and end time; length is (obviously) duration.</a:t>
            </a:r>
          </a:p>
          <a:p>
            <a:pPr algn="ctr"/>
            <a:endParaRPr lang="en-US" sz="1200" dirty="0">
              <a:solidFill>
                <a:srgbClr val="6600FF"/>
              </a:solidFill>
            </a:endParaRPr>
          </a:p>
          <a:p>
            <a:pPr algn="ctr"/>
            <a:r>
              <a:rPr lang="en-US" sz="1200" dirty="0">
                <a:solidFill>
                  <a:srgbClr val="6600FF"/>
                </a:solidFill>
              </a:rPr>
              <a:t>Gantt charts also allow you to trace the “critical path”. Critical path analysis shows the sequence of scheduled tasks that determine the duration of a project. A critical path analysis identifies which tasks you must complete in order to meet your project deadline.</a:t>
            </a:r>
          </a:p>
        </p:txBody>
      </p:sp>
      <p:pic>
        <p:nvPicPr>
          <p:cNvPr id="4" name="Picture 3">
            <a:extLst>
              <a:ext uri="{FF2B5EF4-FFF2-40B4-BE49-F238E27FC236}">
                <a16:creationId xmlns:a16="http://schemas.microsoft.com/office/drawing/2014/main" id="{3B1CD7BC-EBEF-43F4-B07A-9858CA648C95}"/>
              </a:ext>
            </a:extLst>
          </p:cNvPr>
          <p:cNvPicPr>
            <a:picLocks noChangeAspect="1"/>
          </p:cNvPicPr>
          <p:nvPr/>
        </p:nvPicPr>
        <p:blipFill>
          <a:blip r:embed="rId5"/>
          <a:stretch>
            <a:fillRect/>
          </a:stretch>
        </p:blipFill>
        <p:spPr>
          <a:xfrm>
            <a:off x="1358332" y="3734298"/>
            <a:ext cx="3444652" cy="1269701"/>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http://dashflows.com/ww2/wp-content/uploads/2014/11/CTT-Wireless.png</a:t>
            </a:r>
            <a:endParaRPr lang="en-SG" sz="1050" i="1" dirty="0"/>
          </a:p>
          <a:p>
            <a:endParaRPr lang="en-SG" sz="1050" i="1" dirty="0"/>
          </a:p>
        </p:txBody>
      </p:sp>
    </p:spTree>
    <p:extLst>
      <p:ext uri="{BB962C8B-B14F-4D97-AF65-F5344CB8AC3E}">
        <p14:creationId xmlns:p14="http://schemas.microsoft.com/office/powerpoint/2010/main" val="180068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184124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6E46C5-427C-4285-BE4D-D5B08E1B5E90}"/>
              </a:ext>
            </a:extLst>
          </p:cNvPr>
          <p:cNvPicPr>
            <a:picLocks noChangeAspect="1"/>
          </p:cNvPicPr>
          <p:nvPr/>
        </p:nvPicPr>
        <p:blipFill>
          <a:blip r:embed="rId4"/>
          <a:stretch>
            <a:fillRect/>
          </a:stretch>
        </p:blipFill>
        <p:spPr>
          <a:xfrm>
            <a:off x="1786144" y="10318"/>
            <a:ext cx="5874111" cy="5143500"/>
          </a:xfrm>
          <a:prstGeom prst="rect">
            <a:avLst/>
          </a:prstGeom>
        </p:spPr>
      </p:pic>
    </p:spTree>
    <p:custDataLst>
      <p:tags r:id="rId1"/>
    </p:custDataLst>
    <p:extLst>
      <p:ext uri="{BB962C8B-B14F-4D97-AF65-F5344CB8AC3E}">
        <p14:creationId xmlns:p14="http://schemas.microsoft.com/office/powerpoint/2010/main" val="281008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id="{C68BFD21-8063-2C4D-8B57-5040F83B346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9F39-EB81-4370-B2A8-CF1588F60BDC}"/>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13F3CC7C-7EEC-4BE3-9E02-3F8A4C17C086}"/>
              </a:ext>
            </a:extLst>
          </p:cNvPr>
          <p:cNvSpPr>
            <a:spLocks noGrp="1"/>
          </p:cNvSpPr>
          <p:nvPr>
            <p:ph idx="10"/>
          </p:nvPr>
        </p:nvSpPr>
        <p:spPr/>
        <p:txBody>
          <a:bodyPr/>
          <a:lstStyle/>
          <a:p>
            <a:r>
              <a:rPr lang="en-US" dirty="0"/>
              <a:t>What does the data trend look like?</a:t>
            </a:r>
            <a:endParaRPr lang="en-SG" dirty="0"/>
          </a:p>
        </p:txBody>
      </p:sp>
      <p:sp>
        <p:nvSpPr>
          <p:cNvPr id="5" name="TextBox 4">
            <a:extLst>
              <a:ext uri="{FF2B5EF4-FFF2-40B4-BE49-F238E27FC236}">
                <a16:creationId xmlns:a16="http://schemas.microsoft.com/office/drawing/2014/main" id="{D9BCA21E-7E57-4955-9B4E-C6A7AD4C7A7F}"/>
              </a:ext>
            </a:extLst>
          </p:cNvPr>
          <p:cNvSpPr txBox="1"/>
          <p:nvPr/>
        </p:nvSpPr>
        <p:spPr>
          <a:xfrm>
            <a:off x="6737826" y="3173669"/>
            <a:ext cx="2219568" cy="133500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For categorical data, the sum of the parts = whole.</a:t>
            </a:r>
          </a:p>
          <a:p>
            <a:pPr marL="0" indent="0" algn="ctr">
              <a:buNone/>
            </a:pPr>
            <a:endParaRPr lang="en-US" sz="1400" dirty="0"/>
          </a:p>
          <a:p>
            <a:pPr marL="0" indent="0" algn="ctr">
              <a:buNone/>
            </a:pPr>
            <a:r>
              <a:rPr lang="en-US" sz="1400" dirty="0"/>
              <a:t>Therefore, it lends itself easily to proportional measurements</a:t>
            </a:r>
            <a:endParaRPr lang="en-SG" sz="1400" dirty="0"/>
          </a:p>
        </p:txBody>
      </p:sp>
      <p:graphicFrame>
        <p:nvGraphicFramePr>
          <p:cNvPr id="7" name="Table 6">
            <a:extLst>
              <a:ext uri="{FF2B5EF4-FFF2-40B4-BE49-F238E27FC236}">
                <a16:creationId xmlns:a16="http://schemas.microsoft.com/office/drawing/2014/main" id="{FF8774E9-3D9C-4ECC-BE11-575CDEABBD82}"/>
              </a:ext>
            </a:extLst>
          </p:cNvPr>
          <p:cNvGraphicFramePr>
            <a:graphicFrameLocks noGrp="1"/>
          </p:cNvGraphicFramePr>
          <p:nvPr>
            <p:extLst>
              <p:ext uri="{D42A27DB-BD31-4B8C-83A1-F6EECF244321}">
                <p14:modId xmlns:p14="http://schemas.microsoft.com/office/powerpoint/2010/main" val="3400584108"/>
              </p:ext>
            </p:extLst>
          </p:nvPr>
        </p:nvGraphicFramePr>
        <p:xfrm>
          <a:off x="355600" y="1809591"/>
          <a:ext cx="2387600" cy="923925"/>
        </p:xfrm>
        <a:graphic>
          <a:graphicData uri="http://schemas.openxmlformats.org/drawingml/2006/table">
            <a:tbl>
              <a:tblPr/>
              <a:tblGrid>
                <a:gridCol w="596900">
                  <a:extLst>
                    <a:ext uri="{9D8B030D-6E8A-4147-A177-3AD203B41FA5}">
                      <a16:colId xmlns:a16="http://schemas.microsoft.com/office/drawing/2014/main" val="1081783649"/>
                    </a:ext>
                  </a:extLst>
                </a:gridCol>
                <a:gridCol w="596900">
                  <a:extLst>
                    <a:ext uri="{9D8B030D-6E8A-4147-A177-3AD203B41FA5}">
                      <a16:colId xmlns:a16="http://schemas.microsoft.com/office/drawing/2014/main" val="2263282413"/>
                    </a:ext>
                  </a:extLst>
                </a:gridCol>
                <a:gridCol w="596900">
                  <a:extLst>
                    <a:ext uri="{9D8B030D-6E8A-4147-A177-3AD203B41FA5}">
                      <a16:colId xmlns:a16="http://schemas.microsoft.com/office/drawing/2014/main" val="2506003480"/>
                    </a:ext>
                  </a:extLst>
                </a:gridCol>
                <a:gridCol w="596900">
                  <a:extLst>
                    <a:ext uri="{9D8B030D-6E8A-4147-A177-3AD203B41FA5}">
                      <a16:colId xmlns:a16="http://schemas.microsoft.com/office/drawing/2014/main" val="3398642583"/>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84340358"/>
                  </a:ext>
                </a:extLst>
              </a:tr>
              <a:tr h="161925">
                <a:tc>
                  <a:txBody>
                    <a:bodyPr/>
                    <a:lstStyle/>
                    <a:p>
                      <a:pPr algn="ctr" fontAlgn="ctr"/>
                      <a:r>
                        <a:rPr lang="en-SG" sz="9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1932649"/>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6641454"/>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1525964"/>
                  </a:ext>
                </a:extLst>
              </a:tr>
              <a:tr h="152400">
                <a:tc>
                  <a:txBody>
                    <a:bodyPr/>
                    <a:lstStyle/>
                    <a:p>
                      <a:pPr algn="ctr" fontAlgn="ctr"/>
                      <a:r>
                        <a:rPr lang="en-SG" sz="9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9464475"/>
                  </a:ext>
                </a:extLst>
              </a:tr>
              <a:tr h="152400">
                <a:tc>
                  <a:txBody>
                    <a:bodyPr/>
                    <a:lstStyle/>
                    <a:p>
                      <a:pPr algn="ctr" fontAlgn="ctr"/>
                      <a:r>
                        <a:rPr lang="en-SG" sz="9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8138512"/>
                  </a:ext>
                </a:extLst>
              </a:tr>
            </a:tbl>
          </a:graphicData>
        </a:graphic>
      </p:graphicFrame>
      <p:sp>
        <p:nvSpPr>
          <p:cNvPr id="8" name="Arrow: Right 7">
            <a:extLst>
              <a:ext uri="{FF2B5EF4-FFF2-40B4-BE49-F238E27FC236}">
                <a16:creationId xmlns:a16="http://schemas.microsoft.com/office/drawing/2014/main" id="{944DFE5C-B71D-4334-93AE-997998B9AE91}"/>
              </a:ext>
            </a:extLst>
          </p:cNvPr>
          <p:cNvSpPr/>
          <p:nvPr/>
        </p:nvSpPr>
        <p:spPr>
          <a:xfrm rot="5400000">
            <a:off x="1254797" y="2826043"/>
            <a:ext cx="589205"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aphicFrame>
        <p:nvGraphicFramePr>
          <p:cNvPr id="9" name="Table 8">
            <a:extLst>
              <a:ext uri="{FF2B5EF4-FFF2-40B4-BE49-F238E27FC236}">
                <a16:creationId xmlns:a16="http://schemas.microsoft.com/office/drawing/2014/main" id="{F592FBE0-5D89-4982-8707-B1C9DF5B40BD}"/>
              </a:ext>
            </a:extLst>
          </p:cNvPr>
          <p:cNvGraphicFramePr>
            <a:graphicFrameLocks noGrp="1"/>
          </p:cNvGraphicFramePr>
          <p:nvPr>
            <p:extLst>
              <p:ext uri="{D42A27DB-BD31-4B8C-83A1-F6EECF244321}">
                <p14:modId xmlns:p14="http://schemas.microsoft.com/office/powerpoint/2010/main" val="3992501918"/>
              </p:ext>
            </p:extLst>
          </p:nvPr>
        </p:nvGraphicFramePr>
        <p:xfrm>
          <a:off x="355600" y="3570373"/>
          <a:ext cx="2387600" cy="923925"/>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353780931"/>
                    </a:ext>
                  </a:extLst>
                </a:gridCol>
                <a:gridCol w="596900">
                  <a:extLst>
                    <a:ext uri="{9D8B030D-6E8A-4147-A177-3AD203B41FA5}">
                      <a16:colId xmlns:a16="http://schemas.microsoft.com/office/drawing/2014/main" val="2951159584"/>
                    </a:ext>
                  </a:extLst>
                </a:gridCol>
                <a:gridCol w="596900">
                  <a:extLst>
                    <a:ext uri="{9D8B030D-6E8A-4147-A177-3AD203B41FA5}">
                      <a16:colId xmlns:a16="http://schemas.microsoft.com/office/drawing/2014/main" val="1949492650"/>
                    </a:ext>
                  </a:extLst>
                </a:gridCol>
                <a:gridCol w="596900">
                  <a:extLst>
                    <a:ext uri="{9D8B030D-6E8A-4147-A177-3AD203B41FA5}">
                      <a16:colId xmlns:a16="http://schemas.microsoft.com/office/drawing/2014/main" val="4294266051"/>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 (Sorted)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93971602"/>
                  </a:ext>
                </a:extLst>
              </a:tr>
              <a:tr h="161925">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116898"/>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14924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1797577"/>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43180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6596383"/>
                  </a:ext>
                </a:extLst>
              </a:tr>
            </a:tbl>
          </a:graphicData>
        </a:graphic>
      </p:graphicFrame>
      <p:sp>
        <p:nvSpPr>
          <p:cNvPr id="10" name="Arrow: Right 9">
            <a:extLst>
              <a:ext uri="{FF2B5EF4-FFF2-40B4-BE49-F238E27FC236}">
                <a16:creationId xmlns:a16="http://schemas.microsoft.com/office/drawing/2014/main" id="{84859C90-B343-4A9B-84C9-7EB35400D13F}"/>
              </a:ext>
            </a:extLst>
          </p:cNvPr>
          <p:cNvSpPr/>
          <p:nvPr/>
        </p:nvSpPr>
        <p:spPr>
          <a:xfrm rot="20391223">
            <a:off x="2940638" y="2401259"/>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1" name="Arrow: Right 10">
            <a:extLst>
              <a:ext uri="{FF2B5EF4-FFF2-40B4-BE49-F238E27FC236}">
                <a16:creationId xmlns:a16="http://schemas.microsoft.com/office/drawing/2014/main" id="{DADFCAA7-930D-4A85-98C1-A87F5FFFDF1A}"/>
              </a:ext>
            </a:extLst>
          </p:cNvPr>
          <p:cNvSpPr/>
          <p:nvPr/>
        </p:nvSpPr>
        <p:spPr>
          <a:xfrm rot="1039756">
            <a:off x="2934862" y="3463040"/>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4" name="TextBox 13">
            <a:extLst>
              <a:ext uri="{FF2B5EF4-FFF2-40B4-BE49-F238E27FC236}">
                <a16:creationId xmlns:a16="http://schemas.microsoft.com/office/drawing/2014/main" id="{46C0E035-6C7F-4A31-8187-6040397CA9F3}"/>
              </a:ext>
            </a:extLst>
          </p:cNvPr>
          <p:cNvSpPr txBox="1"/>
          <p:nvPr/>
        </p:nvSpPr>
        <p:spPr>
          <a:xfrm>
            <a:off x="3810819" y="1783097"/>
            <a:ext cx="1718988" cy="12080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Maximum = 1</a:t>
            </a:r>
          </a:p>
          <a:p>
            <a:pPr marL="0" indent="0" algn="ctr">
              <a:buNone/>
            </a:pPr>
            <a:r>
              <a:rPr lang="en-US" sz="1400" dirty="0"/>
              <a:t>Minimum = 7</a:t>
            </a:r>
          </a:p>
          <a:p>
            <a:pPr marL="0" indent="0" algn="ctr">
              <a:buNone/>
            </a:pPr>
            <a:r>
              <a:rPr lang="en-US" sz="1400" dirty="0"/>
              <a:t>Mean	 = 2.79</a:t>
            </a:r>
          </a:p>
          <a:p>
            <a:pPr marL="0" indent="0" algn="ctr">
              <a:buNone/>
            </a:pPr>
            <a:r>
              <a:rPr lang="en-US" sz="1400" dirty="0"/>
              <a:t>Median = 2.00</a:t>
            </a:r>
          </a:p>
          <a:p>
            <a:pPr marL="0" indent="0" algn="ctr">
              <a:buNone/>
            </a:pPr>
            <a:r>
              <a:rPr lang="en-US" sz="1400" dirty="0"/>
              <a:t>Mode = 2.00</a:t>
            </a:r>
            <a:endParaRPr lang="en-SG" sz="1400" dirty="0"/>
          </a:p>
        </p:txBody>
      </p:sp>
      <p:sp>
        <p:nvSpPr>
          <p:cNvPr id="15" name="TextBox 14">
            <a:extLst>
              <a:ext uri="{FF2B5EF4-FFF2-40B4-BE49-F238E27FC236}">
                <a16:creationId xmlns:a16="http://schemas.microsoft.com/office/drawing/2014/main" id="{C72D244B-2488-4FB1-A4C4-FD5F9650FECF}"/>
              </a:ext>
            </a:extLst>
          </p:cNvPr>
          <p:cNvSpPr txBox="1"/>
          <p:nvPr/>
        </p:nvSpPr>
        <p:spPr>
          <a:xfrm>
            <a:off x="5640321" y="2087185"/>
            <a:ext cx="1338828" cy="646331"/>
          </a:xfrm>
          <a:prstGeom prst="rect">
            <a:avLst/>
          </a:prstGeom>
          <a:noFill/>
        </p:spPr>
        <p:txBody>
          <a:bodyPr wrap="none" rtlCol="0">
            <a:spAutoFit/>
          </a:bodyPr>
          <a:lstStyle/>
          <a:p>
            <a:r>
              <a:rPr lang="en-US" dirty="0"/>
              <a:t>Data </a:t>
            </a:r>
          </a:p>
          <a:p>
            <a:r>
              <a:rPr lang="en-US" dirty="0"/>
              <a:t>Exploration</a:t>
            </a:r>
            <a:endParaRPr lang="en-SG" dirty="0"/>
          </a:p>
        </p:txBody>
      </p:sp>
      <p:graphicFrame>
        <p:nvGraphicFramePr>
          <p:cNvPr id="16" name="Table 15">
            <a:extLst>
              <a:ext uri="{FF2B5EF4-FFF2-40B4-BE49-F238E27FC236}">
                <a16:creationId xmlns:a16="http://schemas.microsoft.com/office/drawing/2014/main" id="{DAF7537B-6FDF-44BA-B1CD-0620F72FC97C}"/>
              </a:ext>
            </a:extLst>
          </p:cNvPr>
          <p:cNvGraphicFramePr>
            <a:graphicFrameLocks noGrp="1"/>
          </p:cNvGraphicFramePr>
          <p:nvPr>
            <p:extLst>
              <p:ext uri="{D42A27DB-BD31-4B8C-83A1-F6EECF244321}">
                <p14:modId xmlns:p14="http://schemas.microsoft.com/office/powerpoint/2010/main" val="1574737666"/>
              </p:ext>
            </p:extLst>
          </p:nvPr>
        </p:nvGraphicFramePr>
        <p:xfrm>
          <a:off x="3984513" y="3417972"/>
          <a:ext cx="1512000" cy="1228725"/>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val="3649957175"/>
                    </a:ext>
                  </a:extLst>
                </a:gridCol>
                <a:gridCol w="756000">
                  <a:extLst>
                    <a:ext uri="{9D8B030D-6E8A-4147-A177-3AD203B41FA5}">
                      <a16:colId xmlns:a16="http://schemas.microsoft.com/office/drawing/2014/main" val="779016287"/>
                    </a:ext>
                  </a:extLst>
                </a:gridCol>
              </a:tblGrid>
              <a:tr h="161925">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Interval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Frequency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561241"/>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 to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944604"/>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 to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28081"/>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2 to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43426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3 to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7303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 to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705667"/>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5 to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652420"/>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6 to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069654"/>
                  </a:ext>
                </a:extLst>
              </a:tr>
            </a:tbl>
          </a:graphicData>
        </a:graphic>
      </p:graphicFrame>
      <p:sp>
        <p:nvSpPr>
          <p:cNvPr id="17" name="TextBox 16">
            <a:extLst>
              <a:ext uri="{FF2B5EF4-FFF2-40B4-BE49-F238E27FC236}">
                <a16:creationId xmlns:a16="http://schemas.microsoft.com/office/drawing/2014/main" id="{40EBEA4C-B981-45A7-B1F7-AD923027DE70}"/>
              </a:ext>
            </a:extLst>
          </p:cNvPr>
          <p:cNvSpPr txBox="1"/>
          <p:nvPr/>
        </p:nvSpPr>
        <p:spPr>
          <a:xfrm>
            <a:off x="5640321" y="3653361"/>
            <a:ext cx="954107" cy="369332"/>
          </a:xfrm>
          <a:prstGeom prst="rect">
            <a:avLst/>
          </a:prstGeom>
          <a:noFill/>
        </p:spPr>
        <p:txBody>
          <a:bodyPr wrap="none" rtlCol="0">
            <a:spAutoFit/>
          </a:bodyPr>
          <a:lstStyle/>
          <a:p>
            <a:r>
              <a:rPr lang="en-US" dirty="0"/>
              <a:t>Binning</a:t>
            </a:r>
            <a:endParaRPr lang="en-SG" dirty="0"/>
          </a:p>
        </p:txBody>
      </p:sp>
    </p:spTree>
    <p:extLst>
      <p:ext uri="{BB962C8B-B14F-4D97-AF65-F5344CB8AC3E}">
        <p14:creationId xmlns:p14="http://schemas.microsoft.com/office/powerpoint/2010/main" val="11897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After you Explore your data</a:t>
            </a:r>
            <a:endParaRPr lang="en-SG" dirty="0"/>
          </a:p>
        </p:txBody>
      </p:sp>
      <p:graphicFrame>
        <p:nvGraphicFramePr>
          <p:cNvPr id="5" name="Content Placeholder 4">
            <a:extLst>
              <a:ext uri="{FF2B5EF4-FFF2-40B4-BE49-F238E27FC236}">
                <a16:creationId xmlns:a16="http://schemas.microsoft.com/office/drawing/2014/main" id="{0500F1B0-BB9A-441F-AC4E-214D858638CB}"/>
              </a:ext>
            </a:extLst>
          </p:cNvPr>
          <p:cNvGraphicFramePr>
            <a:graphicFrameLocks noGrp="1"/>
          </p:cNvGraphicFramePr>
          <p:nvPr>
            <p:ph idx="1"/>
            <p:extLst>
              <p:ext uri="{D42A27DB-BD31-4B8C-83A1-F6EECF244321}">
                <p14:modId xmlns:p14="http://schemas.microsoft.com/office/powerpoint/2010/main" val="1152838948"/>
              </p:ext>
            </p:extLst>
          </p:nvPr>
        </p:nvGraphicFramePr>
        <p:xfrm>
          <a:off x="290512" y="1583387"/>
          <a:ext cx="8562975" cy="125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B33D4164-84F2-4179-B982-8EA85AFB7E63}"/>
              </a:ext>
            </a:extLst>
          </p:cNvPr>
          <p:cNvSpPr/>
          <p:nvPr/>
        </p:nvSpPr>
        <p:spPr>
          <a:xfrm>
            <a:off x="4480658" y="2793918"/>
            <a:ext cx="1770185" cy="14773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Used when we want to see share of an item as part of total</a:t>
            </a:r>
          </a:p>
        </p:txBody>
      </p:sp>
      <p:sp>
        <p:nvSpPr>
          <p:cNvPr id="12" name="Rectangle 11">
            <a:extLst>
              <a:ext uri="{FF2B5EF4-FFF2-40B4-BE49-F238E27FC236}">
                <a16:creationId xmlns:a16="http://schemas.microsoft.com/office/drawing/2014/main" id="{36270319-65C7-4FF0-A2A7-77938B71ECC4}"/>
              </a:ext>
            </a:extLst>
          </p:cNvPr>
          <p:cNvSpPr/>
          <p:nvPr/>
        </p:nvSpPr>
        <p:spPr>
          <a:xfrm>
            <a:off x="2489200" y="2793917"/>
            <a:ext cx="1770185" cy="95410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Each bar is category; y-axis is frequency (relative or absolute)</a:t>
            </a:r>
          </a:p>
        </p:txBody>
      </p:sp>
      <p:sp>
        <p:nvSpPr>
          <p:cNvPr id="13" name="Rectangle 12">
            <a:extLst>
              <a:ext uri="{FF2B5EF4-FFF2-40B4-BE49-F238E27FC236}">
                <a16:creationId xmlns:a16="http://schemas.microsoft.com/office/drawing/2014/main" id="{B561E94A-8462-4406-8871-34C58451F916}"/>
              </a:ext>
            </a:extLst>
          </p:cNvPr>
          <p:cNvSpPr/>
          <p:nvPr/>
        </p:nvSpPr>
        <p:spPr>
          <a:xfrm>
            <a:off x="6535494" y="2852777"/>
            <a:ext cx="2033342" cy="10783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Categories shown in descending order of frequency, and separate curve shows cumulative frequency.</a:t>
            </a:r>
          </a:p>
        </p:txBody>
      </p:sp>
    </p:spTree>
    <p:extLst>
      <p:ext uri="{BB962C8B-B14F-4D97-AF65-F5344CB8AC3E}">
        <p14:creationId xmlns:p14="http://schemas.microsoft.com/office/powerpoint/2010/main" val="411625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What is skewness?</a:t>
            </a:r>
            <a:endParaRPr lang="en-SG" dirty="0"/>
          </a:p>
        </p:txBody>
      </p:sp>
      <p:sp>
        <p:nvSpPr>
          <p:cNvPr id="6" name="Rectangle 5">
            <a:extLst>
              <a:ext uri="{FF2B5EF4-FFF2-40B4-BE49-F238E27FC236}">
                <a16:creationId xmlns:a16="http://schemas.microsoft.com/office/drawing/2014/main" id="{15ED185C-1335-41A5-A68D-F9BA65F97718}"/>
              </a:ext>
            </a:extLst>
          </p:cNvPr>
          <p:cNvSpPr/>
          <p:nvPr/>
        </p:nvSpPr>
        <p:spPr>
          <a:xfrm>
            <a:off x="5074782" y="1447007"/>
            <a:ext cx="3749079" cy="2585323"/>
          </a:xfrm>
          <a:prstGeom prst="rect">
            <a:avLst/>
          </a:prstGeom>
        </p:spPr>
        <p:txBody>
          <a:bodyPr wrap="square">
            <a:spAutoFit/>
          </a:bodyPr>
          <a:lstStyle/>
          <a:p>
            <a:pPr algn="just"/>
            <a:r>
              <a:rPr lang="en-US" dirty="0"/>
              <a:t>Measure of asymmetry that indicates whether the observations in a dataset are concentrated on one side </a:t>
            </a:r>
          </a:p>
          <a:p>
            <a:pPr marL="285750" indent="-285750" algn="just">
              <a:buFont typeface="Arial" panose="020B0604020202020204" pitchFamily="34" charset="0"/>
              <a:buChar char="•"/>
            </a:pPr>
            <a:r>
              <a:rPr lang="en-US" dirty="0"/>
              <a:t>Right (positive) skewness - outliers are to the right (long tail to the right)</a:t>
            </a:r>
          </a:p>
          <a:p>
            <a:pPr marL="285750" indent="-285750" algn="just">
              <a:buFont typeface="Arial" panose="020B0604020202020204" pitchFamily="34" charset="0"/>
              <a:buChar char="•"/>
            </a:pPr>
            <a:r>
              <a:rPr lang="en-US" dirty="0"/>
              <a:t>Left (negative) skewness - outliers are to the left</a:t>
            </a:r>
            <a:endParaRPr lang="en-SG" dirty="0"/>
          </a:p>
        </p:txBody>
      </p:sp>
      <p:pic>
        <p:nvPicPr>
          <p:cNvPr id="7" name="Picture 6">
            <a:extLst>
              <a:ext uri="{FF2B5EF4-FFF2-40B4-BE49-F238E27FC236}">
                <a16:creationId xmlns:a16="http://schemas.microsoft.com/office/drawing/2014/main" id="{EB441FF7-D97F-4CF5-9A78-FE0C4B47EAE4}"/>
              </a:ext>
            </a:extLst>
          </p:cNvPr>
          <p:cNvPicPr>
            <a:picLocks noChangeAspect="1"/>
          </p:cNvPicPr>
          <p:nvPr/>
        </p:nvPicPr>
        <p:blipFill>
          <a:blip r:embed="rId2"/>
          <a:stretch>
            <a:fillRect/>
          </a:stretch>
        </p:blipFill>
        <p:spPr>
          <a:xfrm>
            <a:off x="609037" y="1745474"/>
            <a:ext cx="3968111" cy="2120887"/>
          </a:xfrm>
          <a:prstGeom prst="rect">
            <a:avLst/>
          </a:prstGeom>
        </p:spPr>
      </p:pic>
    </p:spTree>
    <p:extLst>
      <p:ext uri="{BB962C8B-B14F-4D97-AF65-F5344CB8AC3E}">
        <p14:creationId xmlns:p14="http://schemas.microsoft.com/office/powerpoint/2010/main" val="1845641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7507</TotalTime>
  <Words>3655</Words>
  <Application>Microsoft Office PowerPoint</Application>
  <PresentationFormat>On-screen Show (16:9)</PresentationFormat>
  <Paragraphs>401</Paragraphs>
  <Slides>38</Slides>
  <Notes>18</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38</vt:i4>
      </vt:variant>
    </vt:vector>
  </HeadingPairs>
  <TitlesOfParts>
    <vt:vector size="52" baseType="lpstr">
      <vt:lpstr>Arial</vt:lpstr>
      <vt:lpstr>Calibri</vt:lpstr>
      <vt:lpstr>Lucida Sans</vt:lpstr>
      <vt:lpstr>Lucida Sans</vt:lpstr>
      <vt:lpstr>Montserrat Medium</vt:lpstr>
      <vt:lpstr>Roboto</vt:lpstr>
      <vt:lpstr>Roboto Light</vt:lpstr>
      <vt:lpstr>Roboto Medium</vt:lpstr>
      <vt:lpstr>System Font Regular</vt:lpstr>
      <vt:lpstr>Wingdings</vt:lpstr>
      <vt:lpstr>Office Theme</vt:lpstr>
      <vt:lpstr>3_Office Theme</vt:lpstr>
      <vt:lpstr>1_Office Theme</vt:lpstr>
      <vt:lpstr>2_Office Theme</vt:lpstr>
      <vt:lpstr>ANL201 – Study Units</vt:lpstr>
      <vt:lpstr>Learning Objectives of ANL201 </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PowerPoint Presentation</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286</cp:revision>
  <dcterms:created xsi:type="dcterms:W3CDTF">2010-04-12T23:12:02Z</dcterms:created>
  <dcterms:modified xsi:type="dcterms:W3CDTF">2021-01-25T07:44:07Z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