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notesSlides/notesSlide22.xml" ContentType="application/vnd.openxmlformats-officedocument.presentationml.notesSlide+xml"/>
  <Override PartName="/ppt/tags/tag3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8.xml" ContentType="application/vnd.openxmlformats-officedocument.presentationml.notesSlide+xml"/>
  <Override PartName="/ppt/tags/tag45.xml" ContentType="application/vnd.openxmlformats-officedocument.presentationml.tags+xml"/>
  <Override PartName="/ppt/notesSlides/notesSlide29.xml" ContentType="application/vnd.openxmlformats-officedocument.presentationml.notesSlide+xml"/>
  <Override PartName="/ppt/tags/tag46.xml" ContentType="application/vnd.openxmlformats-officedocument.presentationml.tags+xml"/>
  <Override PartName="/ppt/notesSlides/notesSlide3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1.xml" ContentType="application/vnd.openxmlformats-officedocument.presentationml.notesSlide+xml"/>
  <Override PartName="/ppt/tags/tag49.xml" ContentType="application/vnd.openxmlformats-officedocument.presentationml.tags+xml"/>
  <Override PartName="/ppt/notesSlides/notesSlide32.xml" ContentType="application/vnd.openxmlformats-officedocument.presentationml.notesSlide+xml"/>
  <Override PartName="/ppt/tags/tag50.xml" ContentType="application/vnd.openxmlformats-officedocument.presentationml.tags+xml"/>
  <Override PartName="/ppt/notesSlides/notesSlide33.xml" ContentType="application/vnd.openxmlformats-officedocument.presentationml.notesSlide+xml"/>
  <Override PartName="/ppt/tags/tag51.xml" ContentType="application/vnd.openxmlformats-officedocument.presentationml.tags+xml"/>
  <Override PartName="/ppt/notesSlides/notesSlide34.xml" ContentType="application/vnd.openxmlformats-officedocument.presentationml.notesSlide+xml"/>
  <Override PartName="/ppt/tags/tag52.xml" ContentType="application/vnd.openxmlformats-officedocument.presentationml.tags+xml"/>
  <Override PartName="/ppt/notesSlides/notesSlide35.xml" ContentType="application/vnd.openxmlformats-officedocument.presentationml.notesSlide+xml"/>
  <Override PartName="/ppt/tags/tag53.xml" ContentType="application/vnd.openxmlformats-officedocument.presentationml.tags+xml"/>
  <Override PartName="/ppt/notesSlides/notesSlide36.xml" ContentType="application/vnd.openxmlformats-officedocument.presentationml.notesSlide+xml"/>
  <Override PartName="/ppt/tags/tag54.xml" ContentType="application/vnd.openxmlformats-officedocument.presentationml.tags+xml"/>
  <Override PartName="/ppt/notesSlides/notesSlide37.xml" ContentType="application/vnd.openxmlformats-officedocument.presentationml.notesSlide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337" r:id="rId5"/>
    <p:sldId id="257" r:id="rId6"/>
    <p:sldId id="277" r:id="rId7"/>
    <p:sldId id="376" r:id="rId8"/>
    <p:sldId id="383" r:id="rId9"/>
    <p:sldId id="375" r:id="rId10"/>
    <p:sldId id="377" r:id="rId11"/>
    <p:sldId id="462" r:id="rId12"/>
    <p:sldId id="460" r:id="rId13"/>
    <p:sldId id="386" r:id="rId14"/>
    <p:sldId id="387" r:id="rId15"/>
    <p:sldId id="389" r:id="rId16"/>
    <p:sldId id="378" r:id="rId17"/>
    <p:sldId id="268" r:id="rId18"/>
    <p:sldId id="339" r:id="rId19"/>
    <p:sldId id="465" r:id="rId20"/>
    <p:sldId id="392" r:id="rId21"/>
    <p:sldId id="394" r:id="rId22"/>
    <p:sldId id="396" r:id="rId23"/>
    <p:sldId id="398" r:id="rId24"/>
    <p:sldId id="399" r:id="rId25"/>
    <p:sldId id="400" r:id="rId26"/>
    <p:sldId id="407" r:id="rId27"/>
    <p:sldId id="379" r:id="rId28"/>
    <p:sldId id="344" r:id="rId29"/>
    <p:sldId id="411" r:id="rId30"/>
    <p:sldId id="412" r:id="rId31"/>
    <p:sldId id="457" r:id="rId32"/>
    <p:sldId id="416" r:id="rId33"/>
    <p:sldId id="458" r:id="rId34"/>
    <p:sldId id="420" r:id="rId35"/>
    <p:sldId id="422" r:id="rId36"/>
    <p:sldId id="459" r:id="rId37"/>
    <p:sldId id="380" r:id="rId38"/>
    <p:sldId id="349" r:id="rId39"/>
    <p:sldId id="427" r:id="rId40"/>
    <p:sldId id="428" r:id="rId41"/>
    <p:sldId id="432" r:id="rId42"/>
    <p:sldId id="355" r:id="rId43"/>
    <p:sldId id="438" r:id="rId44"/>
    <p:sldId id="441" r:id="rId45"/>
    <p:sldId id="443" r:id="rId46"/>
    <p:sldId id="445" r:id="rId47"/>
    <p:sldId id="449" r:id="rId48"/>
    <p:sldId id="453" r:id="rId49"/>
    <p:sldId id="382" r:id="rId50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64A70B"/>
    <a:srgbClr val="6D2077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 autoAdjust="0"/>
    <p:restoredTop sz="72948" autoAdjust="0"/>
  </p:normalViewPr>
  <p:slideViewPr>
    <p:cSldViewPr snapToGrid="0">
      <p:cViewPr varScale="1">
        <p:scale>
          <a:sx n="114" d="100"/>
          <a:sy n="114" d="100"/>
        </p:scale>
        <p:origin x="1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6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116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662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974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077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3116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8955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093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5699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116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7702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9314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6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0999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2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116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357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662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9429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680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0289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2819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73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812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01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1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68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1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14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kern="1200" dirty="0">
              <a:solidFill>
                <a:schemeClr val="tx1"/>
              </a:solidFill>
              <a:effectLst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003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/46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793192-1442-45D1-B3B4-770FE5CA8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/46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32D88-2AF0-46B9-B37D-8AF43C682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6A05CA-8940-4826-8D45-F6575A427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97F373-2D29-4A10-8D19-1DC1745AD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440F6F-B485-4D33-BFE7-844491778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2" y="-1"/>
            <a:ext cx="80915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hyperlink" Target="https://www.w3schools.com/sql/sql_where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6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Basic SQL in Python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Python to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First, generate a “connection” from Python to the databases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connect()</a:t>
            </a:r>
            <a:r>
              <a:rPr lang="en-US" dirty="0"/>
              <a:t> function of the sqlite3 package.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Then, create SQL syntaxes as strings or string variables in Python and send them to SQL for execution by a cursor object.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cursor object is created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.cursor()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2060103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sqlite3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database_name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D70CD-C90A-4AC3-8E47-84F8D8859DFB}"/>
              </a:ext>
            </a:extLst>
          </p:cNvPr>
          <p:cNvSpPr/>
          <p:nvPr/>
        </p:nvSpPr>
        <p:spPr>
          <a:xfrm>
            <a:off x="457199" y="3680906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cursor_object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cursor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82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to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create a table from a .csv file, read in the file as a pandas database in Python first, then send the data object to the database by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to_sql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choose to replace ("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"), append ("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"), or let Python create an error message ("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fail</a:t>
            </a:r>
            <a:r>
              <a:rPr lang="en-US" dirty="0"/>
              <a:t>") if a table already exists in the database.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6BB64-CC12-4A5D-AA9E-5981860288B5}"/>
              </a:ext>
            </a:extLst>
          </p:cNvPr>
          <p:cNvSpPr/>
          <p:nvPr/>
        </p:nvSpPr>
        <p:spPr>
          <a:xfrm>
            <a:off x="457199" y="2227618"/>
            <a:ext cx="8229599" cy="958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048000" indent="-26939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pandas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csv_file_name.csv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3048000" indent="-26939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to_sql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table_name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if_exists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6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 from Database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Execute SQL commands through the cursor object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.execute()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Send a SELECT statement to SQL to select a table from the database.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Once a table is selected, we can print one record of the result to the screen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fetchall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to print all records from a query result.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After applying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fetchall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records are no longer available.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6BB64-CC12-4A5D-AA9E-5981860288B5}"/>
              </a:ext>
            </a:extLst>
          </p:cNvPr>
          <p:cNvSpPr/>
          <p:nvPr/>
        </p:nvSpPr>
        <p:spPr>
          <a:xfrm>
            <a:off x="457199" y="1776795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execute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GB" sz="2000" dirty="0" err="1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SQL_command_string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EC69-0744-4D34-ADE6-3E5CC553B376}"/>
              </a:ext>
            </a:extLst>
          </p:cNvPr>
          <p:cNvSpPr/>
          <p:nvPr/>
        </p:nvSpPr>
        <p:spPr>
          <a:xfrm>
            <a:off x="457199" y="2680032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68B92-E63D-4A40-9A61-328562B31379}"/>
              </a:ext>
            </a:extLst>
          </p:cNvPr>
          <p:cNvSpPr/>
          <p:nvPr/>
        </p:nvSpPr>
        <p:spPr>
          <a:xfrm>
            <a:off x="457199" y="3920156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fetchone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9509E-E57A-481E-9C99-9B7AD4A01D28}"/>
              </a:ext>
            </a:extLst>
          </p:cNvPr>
          <p:cNvSpPr/>
          <p:nvPr/>
        </p:nvSpPr>
        <p:spPr>
          <a:xfrm>
            <a:off x="457199" y="4831570"/>
            <a:ext cx="8229599" cy="365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fetchall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7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25932"/>
          </a:xfrm>
        </p:spPr>
        <p:txBody>
          <a:bodyPr/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Modify the program created in Study Units 1 &amp; 2 in a way that the user can enter the brand, model, </a:t>
            </a:r>
            <a:r>
              <a:rPr lang="en-US" i="1" dirty="0"/>
              <a:t>buying</a:t>
            </a:r>
            <a:r>
              <a:rPr lang="en-US" dirty="0"/>
              <a:t> price and satisfaction rate (1 = “totally dissatisfied”, …, 5 = “totally satisfied”) of the car he purchased.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Save the input as “</a:t>
            </a:r>
            <a:r>
              <a:rPr lang="en-US" dirty="0" err="1"/>
              <a:t>car_purchase</a:t>
            </a:r>
            <a:r>
              <a:rPr lang="en-US" dirty="0"/>
              <a:t>” in a text file (preferably .csv file).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Create a database and export the data to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Export the original data of “</a:t>
            </a:r>
            <a:r>
              <a:rPr lang="en-US" dirty="0" err="1"/>
              <a:t>car_model</a:t>
            </a:r>
            <a:r>
              <a:rPr lang="en-US" dirty="0"/>
              <a:t>” and “</a:t>
            </a:r>
            <a:r>
              <a:rPr lang="en-US" dirty="0" err="1"/>
              <a:t>car_price</a:t>
            </a:r>
            <a:r>
              <a:rPr lang="en-US" dirty="0"/>
              <a:t>” from Study Unit 4 to the database as well.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68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is .csv file a good medium of data storage in comparison to other formats?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the SQLite3 package which regulate the “communication” between a Python program and a database?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91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The rest of Study Unit 6 is Optional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70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Data Query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37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</a:t>
            </a:r>
            <a:r>
              <a:rPr lang="en-US" dirty="0" err="1"/>
              <a:t>xtract</a:t>
            </a:r>
            <a:r>
              <a:rPr lang="en-US" dirty="0"/>
              <a:t> Variable Names from a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also allows us to select some of the variables from the table instead of all of them.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But in some cases, we may not even know the variables that the table contains or how their names are correctly spelt.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.description</a:t>
            </a:r>
            <a:r>
              <a:rPr lang="en-US" dirty="0"/>
              <a:t> to extract the variable from the last queried 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returned object is a collection of tuples where the first item of each tuple is the column name, and the last six items are None.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3568213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description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92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Query Result as DataFrame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may be desirable to store the result of an SQL query in a pandas DataFrame. In fact, we can 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from_records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for this purpose.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from_records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actually created to convert structured or n-dimensional record arrays to pandas DataFrames.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specify our own column names of the output DataFrame. If not, the corresponding column names are simply the column indices.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505F1-8260-4F6E-9EFB-709244B07FD7}"/>
              </a:ext>
            </a:extLst>
          </p:cNvPr>
          <p:cNvSpPr/>
          <p:nvPr/>
        </p:nvSpPr>
        <p:spPr>
          <a:xfrm>
            <a:off x="457200" y="2201629"/>
            <a:ext cx="8229599" cy="659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89113" indent="-1524000"/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query_object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003366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from_records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GB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cursor_object.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fetchall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GB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columns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54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add the keyword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 dirty="0"/>
              <a:t> to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to sort the data of a table by some of its variables.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sort a table by multiple variables, separate their names by commas.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sequence of the sorting variables reflects the sorting hierarchy.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sort in descending order by a particular variable, specify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DESC</a:t>
            </a:r>
            <a:r>
              <a:rPr lang="en-US" dirty="0"/>
              <a:t> option behind the variable name.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2163776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258888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ORDER BY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var1_name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var2_name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ASC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DESC</a:t>
            </a:r>
            <a:endParaRPr lang="en-US" sz="24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5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Introduction to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SQL and SQLite3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05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More often, we do not query data of the entire table.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Instead, we are searching for records that fulfil certain criteria.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SQL, 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to filter the useful records for us.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3016970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330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91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Here is a list of the operators used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clause:</a:t>
            </a:r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sz="1400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354013" indent="-354013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(Source: </a:t>
            </a:r>
            <a:r>
              <a:rPr lang="en-GB" sz="1400" u="sng" dirty="0">
                <a:solidFill>
                  <a:srgbClr val="0000FF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https://www.w3schools.com/sql/sql_where.asp</a:t>
            </a:r>
            <a:r>
              <a:rPr lang="en-GB" sz="14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600" dirty="0">
              <a:latin typeface="+mj-lt"/>
            </a:endParaRPr>
          </a:p>
          <a:p>
            <a:pPr marL="354013" indent="-354013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4C4A34-516E-42E8-A6AF-50981EECA45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48311"/>
          <a:ext cx="8229600" cy="43058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26019">
                  <a:extLst>
                    <a:ext uri="{9D8B030D-6E8A-4147-A177-3AD203B41FA5}">
                      <a16:colId xmlns:a16="http://schemas.microsoft.com/office/drawing/2014/main" val="3700328670"/>
                    </a:ext>
                  </a:extLst>
                </a:gridCol>
                <a:gridCol w="6303581">
                  <a:extLst>
                    <a:ext uri="{9D8B030D-6E8A-4147-A177-3AD203B41FA5}">
                      <a16:colId xmlns:a16="http://schemas.microsoft.com/office/drawing/2014/main" val="1363334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Operator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830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Equal</a:t>
                      </a:r>
                      <a:endParaRPr lang="en-SG" sz="200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174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 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Greater than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404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 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Less than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9895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Greater than or equal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91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Less than or equal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4462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&lt;&gt; 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equal (In some SQL versions it may be written as </a:t>
                      </a:r>
                      <a:r>
                        <a:rPr lang="en-GB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3212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BETWEEN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Between a certain range</a:t>
                      </a:r>
                      <a:endParaRPr lang="en-SG" sz="200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755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Search for a pattern</a:t>
                      </a:r>
                      <a:endParaRPr lang="en-SG" sz="200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9617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+mj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 specify multiple possible values for a column</a:t>
                      </a:r>
                      <a:endParaRPr lang="en-SG" sz="2000" dirty="0"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72343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6690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connect multiple criteria in one statement by linking them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operators.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Sometimes, we would rather not obtain records that contain missing values in one or more variables from a query.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syntax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for this query.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operator, SQL returns all records with missing values in the variable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var_name</a:t>
            </a:r>
            <a:r>
              <a:rPr lang="en-US" dirty="0"/>
              <a:t> to us.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3341095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976438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IS NOT NULL;</a:t>
            </a:r>
            <a:endParaRPr lang="en-US" sz="28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91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 Variables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select particular columns from a table in the data query.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asterisk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is replaced by a list of selected variables in this case.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create our own variable list as string in our Python program first and then combine it with the rest of the statement.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2593844"/>
            <a:ext cx="8229599" cy="648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976438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var_name1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var_name2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… </a:t>
            </a:r>
          </a:p>
          <a:p>
            <a:pPr marL="1976438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WHERE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criteria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9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16204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 using SQL statements: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all records with the value “Sedan” or “SUV” in the variable “Category” from the table “</a:t>
            </a:r>
            <a:r>
              <a:rPr lang="en-US" dirty="0" err="1"/>
              <a:t>car_model</a:t>
            </a:r>
            <a:r>
              <a:rPr lang="en-US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all cars that costs more than USD 50,000.00 from the table “</a:t>
            </a:r>
            <a:r>
              <a:rPr lang="en-US" dirty="0" err="1"/>
              <a:t>car_price</a:t>
            </a:r>
            <a:r>
              <a:rPr lang="en-US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Select all records in which the users were “totally dissatisfied” with the purchased cars from the table “</a:t>
            </a:r>
            <a:r>
              <a:rPr lang="en-US" dirty="0" err="1"/>
              <a:t>car_purchase</a:t>
            </a:r>
            <a:r>
              <a:rPr lang="en-US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25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Join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83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Inner Join with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inner join method is to join two tables with only common rows and columns in the output table.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clause is used within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selects only records of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that can be matched by records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 compares the values of the matching variable from the two tables. And the matching condition is provided after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ON</a:t>
            </a:r>
            <a:r>
              <a:rPr lang="en-US" dirty="0"/>
              <a:t> keyword.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name of the original table must be specified before each matching variable and separated by a dot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).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206994"/>
            <a:ext cx="8229599" cy="1048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INNER JOIN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07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Inner Join with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ON</a:t>
            </a:r>
            <a:r>
              <a:rPr lang="en-US" dirty="0"/>
              <a:t> keyword, the matching variables do not need to have the same name in their original tables.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But if they do, we can shorten the syntax above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name of the original table does not need to be mentioned in the bracket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Both matching variables are included in the output table when using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ON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Only the matching variable of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remains when applying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more than one records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 are matching to a record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, each of them will be appended to a copy of the record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617070"/>
            <a:ext cx="8229599" cy="706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435100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INNER JOIN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NG(</a:t>
            </a:r>
            <a:r>
              <a:rPr lang="en-US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299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Example: Inner Join</a:t>
            </a:r>
            <a:endParaRPr lang="en-SG" dirty="0"/>
          </a:p>
        </p:txBody>
      </p:sp>
      <p:pic>
        <p:nvPicPr>
          <p:cNvPr id="1026" name="Picture 2" descr="Visual_SQL_Joins/INNER_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08" y="1292274"/>
            <a:ext cx="5586464" cy="37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71864" y="5669119"/>
            <a:ext cx="6338292" cy="42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Only matching records in Tables A and B are retained</a:t>
            </a:r>
          </a:p>
        </p:txBody>
      </p:sp>
    </p:spTree>
    <p:extLst>
      <p:ext uri="{BB962C8B-B14F-4D97-AF65-F5344CB8AC3E}">
        <p14:creationId xmlns:p14="http://schemas.microsoft.com/office/powerpoint/2010/main" val="40840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Another way to join multiple tables of a database is the left join method.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options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alias1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alias2</a:t>
            </a:r>
            <a:r>
              <a:rPr lang="en-US" dirty="0"/>
              <a:t> are references of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 and is useful when two variables in both tables have the same name.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aliases are applicable to any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left join, SQL searches for records from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 that match the records from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based on the matching condition.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3179523"/>
            <a:ext cx="8229599" cy="706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435100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LEFT JOIN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NG(</a:t>
            </a:r>
            <a:r>
              <a:rPr lang="en-US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7FDBD-CFF9-49F7-82DE-88B4673529F6}"/>
              </a:ext>
            </a:extLst>
          </p:cNvPr>
          <p:cNvSpPr/>
          <p:nvPr/>
        </p:nvSpPr>
        <p:spPr>
          <a:xfrm>
            <a:off x="457199" y="1894861"/>
            <a:ext cx="8229599" cy="1048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LEFT JOIN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41338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match_var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67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SQL and SQLite3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 (Structured Query Language) is a programming language designed for database management.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Python, the SQLite3 package allows us to embed SQL codes in Python programs to facilitate connections to databases and query data in it.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SQLite3 is a built-in package of Python. Hence, no installation is needed.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SQLite3 works hand-in-hand with the pandas packages since both of them are designed for data management.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convert output tables of SQL queries to pandas DataFrames and vice versa anytime.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92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Example: Left Join</a:t>
            </a:r>
            <a:endParaRPr lang="en-SG" dirty="0"/>
          </a:p>
        </p:txBody>
      </p:sp>
      <p:pic>
        <p:nvPicPr>
          <p:cNvPr id="2050" name="Picture 2" descr="Visual_SQL_Joins/LEFT_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88" y="1363296"/>
            <a:ext cx="5370043" cy="36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26055" y="5619957"/>
            <a:ext cx="7003543" cy="74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All records in Table A and, matching records in B are retained</a:t>
            </a:r>
          </a:p>
        </p:txBody>
      </p:sp>
    </p:spTree>
    <p:extLst>
      <p:ext uri="{BB962C8B-B14F-4D97-AF65-F5344CB8AC3E}">
        <p14:creationId xmlns:p14="http://schemas.microsoft.com/office/powerpoint/2010/main" val="1648096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Cross join produces cartesian product of the involved tables.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Every record of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is merged with all records of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other words, if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table1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table2</a:t>
            </a:r>
            <a:r>
              <a:rPr lang="en-US" dirty="0"/>
              <a:t> have m and n records, respectively, there will be a total of </a:t>
            </a:r>
            <a:r>
              <a:rPr lang="en-US" dirty="0" err="1"/>
              <a:t>m×n</a:t>
            </a:r>
            <a:r>
              <a:rPr lang="en-US" dirty="0"/>
              <a:t> records in the output table.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 matches are required here.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1832504"/>
            <a:ext cx="8229599" cy="706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435100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CROSS JOIN </a:t>
            </a:r>
            <a:r>
              <a:rPr lang="en-US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048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Outer join produces the union of the involved tables.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Records from both tables regardless of any matches will also be carried over in the output table.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SQLite3, we need to combine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to outer join two tables.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3327672"/>
            <a:ext cx="8229599" cy="250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43510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var_list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 alias1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LEFT JOIN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 alias2 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USING(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matching_var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UNION ALL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var_list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table2_name alias2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LEFT JOIN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table1_name alias1 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USING(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matching_var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alias1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IS NULL;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29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Example: Outer Join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618" y="4810145"/>
            <a:ext cx="5252783" cy="74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All records from Tables A and B are retained</a:t>
            </a:r>
          </a:p>
        </p:txBody>
      </p:sp>
      <p:pic>
        <p:nvPicPr>
          <p:cNvPr id="3074" name="Picture 2" descr="Visual_SQL_Joins/FULL_OUTER_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92" y="1616740"/>
            <a:ext cx="4131290" cy="27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2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570289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 using SQL statements: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Join the tables “</a:t>
            </a:r>
            <a:r>
              <a:rPr lang="en-US" dirty="0" err="1"/>
              <a:t>car_model</a:t>
            </a:r>
            <a:r>
              <a:rPr lang="en-US" dirty="0"/>
              <a:t>”, “</a:t>
            </a:r>
            <a:r>
              <a:rPr lang="en-US" dirty="0" err="1"/>
              <a:t>car_price</a:t>
            </a:r>
            <a:r>
              <a:rPr lang="en-US" dirty="0"/>
              <a:t>” and “</a:t>
            </a:r>
            <a:r>
              <a:rPr lang="en-US" dirty="0" err="1"/>
              <a:t>car_purchase</a:t>
            </a:r>
            <a:r>
              <a:rPr lang="en-US" dirty="0"/>
              <a:t>” such that we can determine the difference between the purchase price and selling price.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Join the tables “</a:t>
            </a:r>
            <a:r>
              <a:rPr lang="en-US" dirty="0" err="1"/>
              <a:t>car_model</a:t>
            </a:r>
            <a:r>
              <a:rPr lang="en-US" dirty="0"/>
              <a:t>”, “</a:t>
            </a:r>
            <a:r>
              <a:rPr lang="en-US" dirty="0" err="1"/>
              <a:t>car_price</a:t>
            </a:r>
            <a:r>
              <a:rPr lang="en-US" dirty="0"/>
              <a:t>” and “</a:t>
            </a:r>
            <a:r>
              <a:rPr lang="en-US" dirty="0" err="1"/>
              <a:t>car_purchase</a:t>
            </a:r>
            <a:r>
              <a:rPr lang="en-US" dirty="0"/>
              <a:t>” such that we can determine some statistics on the customer satisfaction for each car category.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756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Group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23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Combine Records into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 dirty="0"/>
              <a:t> statement to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to group records of a table together.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specify the aggregate function and the variables for which the aggregated statistics should be calculated in the variable list.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 dirty="0"/>
              <a:t> statement is followed by the variable names based on which the groups should be formed.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206994"/>
            <a:ext cx="8229599" cy="1048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06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var_list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1F497D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AGGREGATE_FUNCTION(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solidFill>
                  <a:srgbClr val="1F497D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groupvar1_name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groupvar2_name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…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332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Aggregate Functions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Here is a list of the aggregate functions in SQL:</a:t>
            </a:r>
          </a:p>
          <a:p>
            <a:pPr marL="354013" indent="-354013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B08347-5D1E-4145-BE57-2F06836BDB4B}"/>
              </a:ext>
            </a:extLst>
          </p:cNvPr>
          <p:cNvGraphicFramePr>
            <a:graphicFrameLocks noGrp="1"/>
          </p:cNvGraphicFramePr>
          <p:nvPr/>
        </p:nvGraphicFramePr>
        <p:xfrm>
          <a:off x="884903" y="1917213"/>
          <a:ext cx="7801897" cy="3302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87794">
                  <a:extLst>
                    <a:ext uri="{9D8B030D-6E8A-4147-A177-3AD203B41FA5}">
                      <a16:colId xmlns:a16="http://schemas.microsoft.com/office/drawing/2014/main" val="4279074019"/>
                    </a:ext>
                  </a:extLst>
                </a:gridCol>
                <a:gridCol w="5914103">
                  <a:extLst>
                    <a:ext uri="{9D8B030D-6E8A-4147-A177-3AD203B41FA5}">
                      <a16:colId xmlns:a16="http://schemas.microsoft.com/office/drawing/2014/main" val="299845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Functions</a:t>
                      </a:r>
                      <a:endParaRPr lang="en-SG" sz="2000" b="1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Description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933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AVG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Average of the specified columns in a group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26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COUNT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Number of rows in a group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9153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MAX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Maximum value of the specified columns in a group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409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MIN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Minimum value of the specified columns in a group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6714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STDDEV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Standard deviation of the specified columns in a group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38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Sum of the specified columns in a group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9742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VARIANCE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Variance of the specified columns in a group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46738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5263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Filter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filter the grouped data by some specified conditions. The filtering process for grouped data is carried out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HAVING</a:t>
            </a:r>
            <a:r>
              <a:rPr lang="en-US" dirty="0"/>
              <a:t> clause.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also possible to extend this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 with other keywords such as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/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/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CROSS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098678"/>
            <a:ext cx="8229599" cy="1254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06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var_list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1F497D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AGGREGATE_FUNCTION(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var_name</a:t>
            </a:r>
            <a:r>
              <a:rPr lang="en-GB" sz="2000" dirty="0">
                <a:solidFill>
                  <a:srgbClr val="1F497D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groupvar1_name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groupvar2_name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…</a:t>
            </a:r>
          </a:p>
          <a:p>
            <a:pPr marL="806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HAVING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conditions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323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Edit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60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SQLite3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syntax to load sqlite3 into the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Import sqlite3 and pandas: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9" y="1769373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sqlite3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0FF1F-B881-4219-80DC-300FA797B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2" t="27302" r="1989" b="63436"/>
          <a:stretch/>
        </p:blipFill>
        <p:spPr bwMode="auto">
          <a:xfrm>
            <a:off x="992400" y="2632414"/>
            <a:ext cx="7768800" cy="477427"/>
          </a:xfrm>
          <a:prstGeom prst="rect">
            <a:avLst/>
          </a:prstGeom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90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Insert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insert new records to a table, we can 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INTO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number of values in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value_list</a:t>
            </a:r>
            <a:r>
              <a:rPr lang="en-US" dirty="0"/>
              <a:t> must be identical with the number of variables in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var_list</a:t>
            </a:r>
            <a:r>
              <a:rPr lang="en-US" dirty="0"/>
              <a:t>. Both lists must be put in parentheses.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sequence of the elements in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value_list</a:t>
            </a:r>
            <a:r>
              <a:rPr lang="en-US" dirty="0"/>
              <a:t> should correspond to the sequence of the variables in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var_list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insert multiple records, the values of each record must be put as a list in a pair of brackets. These lists must be comma separated.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Values of variables excluded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INTO</a:t>
            </a:r>
            <a:r>
              <a:rPr lang="en-US" dirty="0"/>
              <a:t> statement for the new records will be None.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1821324"/>
            <a:ext cx="8229599" cy="683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52400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INSERT INTO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var_list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VALUES (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value_list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38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Update or edit data of existing records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need to state certain conditions in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 which must be fulfilled by a record in order to get itself updated.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the condition is true for more than one records, all of them will be modified simultaneously.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records in the table will be updated if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 is omitted.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Specify the columns to be updated and their new values by the keyword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1693506"/>
            <a:ext cx="8229599" cy="931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982663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UPDATE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var1_name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value1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var2_name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value2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…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310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Delete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Deleting records from a table when records fulfil certain conditions.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very important to specify the correct records for deletion.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the condition is too vague, there can be more records deleted than originally intended.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Once a row has been dropped from a table, it cannot be undone in SQL.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1840990"/>
            <a:ext cx="8229599" cy="70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330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DELETE 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604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and Rename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statement, we can rename a table, rename a column, or add a column.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add a column to a table, include </a:t>
            </a:r>
            <a:r>
              <a:rPr lang="en-US" dirty="0">
                <a:solidFill>
                  <a:schemeClr val="tx2"/>
                </a:solidFill>
              </a:rPr>
              <a:t>ADD</a:t>
            </a:r>
            <a:r>
              <a:rPr lang="en-US" dirty="0"/>
              <a:t> to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Rename a column with the following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Note that we can only add or rename one column at a time.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606872"/>
            <a:ext cx="8229599" cy="70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330450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ALTER TABLE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05C2B-3296-47F5-AB8A-BBF18D65A3AE}"/>
              </a:ext>
            </a:extLst>
          </p:cNvPr>
          <p:cNvSpPr/>
          <p:nvPr/>
        </p:nvSpPr>
        <p:spPr>
          <a:xfrm>
            <a:off x="457199" y="3994138"/>
            <a:ext cx="8229599" cy="70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071563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ALTER TABLE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RENAME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old_column_name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new_column_name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75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Alter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a new table in the database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statement: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also possible to drop a table from the database.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Rename a table by including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RENAME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TO</a:t>
            </a:r>
            <a:r>
              <a:rPr lang="en-US" dirty="0"/>
              <a:t>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Copy the data from one table to another one with the same column structure by combining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INTO</a:t>
            </a:r>
            <a:r>
              <a:rPr lang="en-US" dirty="0"/>
              <a:t>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1771068"/>
            <a:ext cx="8229599" cy="391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column1_name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column2_name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05C2B-3296-47F5-AB8A-BBF18D65A3AE}"/>
              </a:ext>
            </a:extLst>
          </p:cNvPr>
          <p:cNvSpPr/>
          <p:nvPr/>
        </p:nvSpPr>
        <p:spPr>
          <a:xfrm>
            <a:off x="457199" y="2711114"/>
            <a:ext cx="8229599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DROP TABLE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458BC8-8E44-46D3-B04E-8864BF3780E1}"/>
              </a:ext>
            </a:extLst>
          </p:cNvPr>
          <p:cNvSpPr/>
          <p:nvPr/>
        </p:nvSpPr>
        <p:spPr>
          <a:xfrm>
            <a:off x="457199" y="3594822"/>
            <a:ext cx="8229599" cy="391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ALTER TABLE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RENAME TO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new_table_name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4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7813D-DD53-41FA-87EC-0C06798FC9CE}"/>
              </a:ext>
            </a:extLst>
          </p:cNvPr>
          <p:cNvSpPr/>
          <p:nvPr/>
        </p:nvSpPr>
        <p:spPr>
          <a:xfrm>
            <a:off x="457199" y="4774878"/>
            <a:ext cx="8229599" cy="964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976438"/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INSERT INTO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target_table_name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value_list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GB" sz="2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source_table_name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4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6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Commit Changes in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query the names of the existing tables in a database from the master table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sqlite_master</a:t>
            </a:r>
            <a:r>
              <a:rPr lang="en-US" dirty="0"/>
              <a:t> by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statement.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changes in the database so far are only stored in the virtual memory of our computer and not saved to the hard disk yet.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Before closing the database, commit all changes through the connection object back to the physical file of our database.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cannot undo the changes in the tables once they are committed.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Finally, close the connection to the database by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.close()</a:t>
            </a:r>
            <a:r>
              <a:rPr lang="en-US" dirty="0"/>
              <a:t> method.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65B0-DB57-47C7-8399-8F6780621020}"/>
              </a:ext>
            </a:extLst>
          </p:cNvPr>
          <p:cNvSpPr/>
          <p:nvPr/>
        </p:nvSpPr>
        <p:spPr>
          <a:xfrm>
            <a:off x="457199" y="2062269"/>
            <a:ext cx="8229599" cy="391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SELECT name FROM </a:t>
            </a:r>
            <a:r>
              <a:rPr lang="en-US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sqlite_master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WHERE type = 'table';</a:t>
            </a:r>
            <a:endParaRPr lang="en-US" sz="36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05C2B-3296-47F5-AB8A-BBF18D65A3AE}"/>
              </a:ext>
            </a:extLst>
          </p:cNvPr>
          <p:cNvSpPr/>
          <p:nvPr/>
        </p:nvSpPr>
        <p:spPr>
          <a:xfrm>
            <a:off x="457199" y="4038640"/>
            <a:ext cx="8229599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connection_object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36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458BC8-8E44-46D3-B04E-8864BF3780E1}"/>
              </a:ext>
            </a:extLst>
          </p:cNvPr>
          <p:cNvSpPr/>
          <p:nvPr/>
        </p:nvSpPr>
        <p:spPr>
          <a:xfrm>
            <a:off x="457199" y="5377777"/>
            <a:ext cx="8229599" cy="391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connection_object</a:t>
            </a:r>
            <a:r>
              <a:rPr lang="en-GB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GB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4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81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667566"/>
          </a:xfrm>
        </p:spPr>
        <p:txBody>
          <a:bodyPr>
            <a:normAutofit/>
          </a:bodyPr>
          <a:lstStyle/>
          <a:p>
            <a:pPr algn="just"/>
            <a:r>
              <a:rPr lang="en-US" i="1" u="sng" dirty="0"/>
              <a:t>Car sales program: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Carry out the following tasks in JupyterLab using SQL statements: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Create a new column with the purchase and selling prices in SGD and name the column accordingly.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Commit all the changes of the tables to the physical files of the database.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27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Files in Python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entered by users at runtime can be stored in, e.g., .csv text files. Text files are good medium of data storage due to high compatibility.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Almost every software such as Excel, SPSS, SAS, etc. has a module to convert text files into their own data file format.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Text files are also the most suitable format for data exchange since their size is usually small so that they can be uploaded and downloaded easily.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store data in a text file, we need to open it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first.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with statement is used in combination 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function.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in the text file will be stored in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file_object</a:t>
            </a:r>
            <a:r>
              <a:rPr lang="en-US" dirty="0"/>
              <a:t> for further processing.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505F1-8260-4F6E-9EFB-709244B07FD7}"/>
              </a:ext>
            </a:extLst>
          </p:cNvPr>
          <p:cNvSpPr/>
          <p:nvPr/>
        </p:nvSpPr>
        <p:spPr>
          <a:xfrm>
            <a:off x="457200" y="4168081"/>
            <a:ext cx="8229599" cy="659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806450" indent="-71755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with open("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mode_str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") as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instructions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3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Files in Python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also choose the permitted operations that we can carry out with the file. Here is a list of some of the available modes: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4C4A34-516E-42E8-A6AF-50981EECA45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247327"/>
          <a:ext cx="8229600" cy="28357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26019">
                  <a:extLst>
                    <a:ext uri="{9D8B030D-6E8A-4147-A177-3AD203B41FA5}">
                      <a16:colId xmlns:a16="http://schemas.microsoft.com/office/drawing/2014/main" val="3700328670"/>
                    </a:ext>
                  </a:extLst>
                </a:gridCol>
                <a:gridCol w="6303581">
                  <a:extLst>
                    <a:ext uri="{9D8B030D-6E8A-4147-A177-3AD203B41FA5}">
                      <a16:colId xmlns:a16="http://schemas.microsoft.com/office/drawing/2014/main" val="1363334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Character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830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effectLst/>
                        </a:rPr>
                        <a:t>"</a:t>
                      </a: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GB" sz="2000" b="0" dirty="0">
                          <a:effectLst/>
                        </a:rPr>
                        <a:t>"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reading (default)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174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>
                          <a:effectLst/>
                        </a:rPr>
                        <a:t>"</a:t>
                      </a:r>
                      <a:r>
                        <a:rPr lang="en-GB" sz="2000" b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2000" b="0">
                          <a:effectLst/>
                        </a:rPr>
                        <a:t>"</a:t>
                      </a:r>
                      <a:endParaRPr lang="en-SG" sz="2000" b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exclusive creation, failing if the file already exists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404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effectLst/>
                        </a:rPr>
                        <a:t>"</a:t>
                      </a: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GB" sz="2000" b="0" dirty="0">
                          <a:effectLst/>
                        </a:rPr>
                        <a:t>"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writing, truncating the file first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91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>
                          <a:effectLst/>
                        </a:rPr>
                        <a:t>"</a:t>
                      </a:r>
                      <a:r>
                        <a:rPr lang="en-GB" sz="2000" b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GB" sz="2000" b="0">
                          <a:effectLst/>
                        </a:rPr>
                        <a:t>"</a:t>
                      </a:r>
                      <a:endParaRPr lang="en-SG" sz="2000" b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open for writing, appending to the end of the file if it exists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4462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effectLst/>
                        </a:rPr>
                        <a:t>"</a:t>
                      </a:r>
                      <a:r>
                        <a:rPr lang="en-GB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GB" sz="2000" b="0" dirty="0">
                          <a:effectLst/>
                        </a:rPr>
                        <a:t>"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open for updating without truncation (reading and writing)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321285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329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 with Text File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Write the user-entered data to the text file with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.write()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After all data have been saved to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file_object</a:t>
            </a:r>
            <a:r>
              <a:rPr lang="en-US" dirty="0"/>
              <a:t>, we need to close the file properly to release its access to other parties.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a for-loop to go through the existing entries in a text file line by line and print the content to the screen.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1486-9F54-40F2-BAA5-EBF9E613A883}"/>
              </a:ext>
            </a:extLst>
          </p:cNvPr>
          <p:cNvSpPr/>
          <p:nvPr/>
        </p:nvSpPr>
        <p:spPr>
          <a:xfrm>
            <a:off x="457198" y="1737601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.write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data_row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511EA-78E6-4FCC-A7B8-A36826559CDE}"/>
              </a:ext>
            </a:extLst>
          </p:cNvPr>
          <p:cNvSpPr/>
          <p:nvPr/>
        </p:nvSpPr>
        <p:spPr>
          <a:xfrm>
            <a:off x="457199" y="2967769"/>
            <a:ext cx="8229599" cy="3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.close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FFC45-D23E-4620-8F17-A8574B14DC9F}"/>
              </a:ext>
            </a:extLst>
          </p:cNvPr>
          <p:cNvSpPr/>
          <p:nvPr/>
        </p:nvSpPr>
        <p:spPr>
          <a:xfrm>
            <a:off x="457199" y="4172680"/>
            <a:ext cx="8229599" cy="6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693988" indent="-541338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file_object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2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526210" y="982059"/>
            <a:ext cx="8229600" cy="44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First import csv module as we are creating a csv object</a:t>
            </a:r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Open and Write (I)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660" t="53076" r="62305" b="43948"/>
          <a:stretch/>
        </p:blipFill>
        <p:spPr>
          <a:xfrm>
            <a:off x="526208" y="1359707"/>
            <a:ext cx="1628574" cy="387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0660" t="60716" r="32761" b="37306"/>
          <a:stretch/>
        </p:blipFill>
        <p:spPr>
          <a:xfrm>
            <a:off x="510820" y="3577980"/>
            <a:ext cx="7323347" cy="2227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820" y="1862575"/>
            <a:ext cx="7939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Next, open a new file which is saved as ‘imported_fruits.csv’ on our computer, choose mode = ‘w’ for writing, and name the object as ‘</a:t>
            </a:r>
            <a:r>
              <a:rPr lang="en-US" dirty="0" err="1"/>
              <a:t>csv_file</a:t>
            </a:r>
            <a:r>
              <a:rPr lang="en-US" dirty="0"/>
              <a:t>’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660" t="58286" r="36414" b="37134"/>
          <a:stretch/>
        </p:blipFill>
        <p:spPr>
          <a:xfrm>
            <a:off x="526208" y="2535335"/>
            <a:ext cx="6759495" cy="52888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3208648"/>
            <a:ext cx="7939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Create the variable names, which is stored in the list fieldnames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057966"/>
            <a:ext cx="7939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Write the data as a dictionary, with the variable names defined earlier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0660" t="58253" r="33368" b="31816"/>
          <a:stretch/>
        </p:blipFill>
        <p:spPr>
          <a:xfrm>
            <a:off x="526210" y="4463776"/>
            <a:ext cx="6985636" cy="10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26210" y="1105773"/>
            <a:ext cx="8229600" cy="344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Fill in the data entries for our fruits, prices, and countries</a:t>
            </a:r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Open and Write (II)</a:t>
            </a:r>
            <a:endParaRPr lang="en-S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30660" t="58370" r="21162" b="24759"/>
          <a:stretch/>
        </p:blipFill>
        <p:spPr>
          <a:xfrm>
            <a:off x="595222" y="1585134"/>
            <a:ext cx="7577561" cy="1492364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526210" y="3450767"/>
            <a:ext cx="8229600" cy="430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itchFamily="34" charset="0"/>
              <a:buChar char="•"/>
            </a:pPr>
            <a:r>
              <a:rPr lang="en-US" dirty="0"/>
              <a:t>Check if the csv is correctly created, by opening, reading and printing it</a:t>
            </a:r>
          </a:p>
          <a:p>
            <a:pPr marL="354013" indent="-354013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30639" t="42841" r="47617" b="28942"/>
          <a:stretch/>
        </p:blipFill>
        <p:spPr>
          <a:xfrm>
            <a:off x="2956559" y="3950585"/>
            <a:ext cx="3090027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8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BC6695-9009-4E8C-96D7-2BD9B437109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3854</Words>
  <Application>Microsoft Macintosh PowerPoint</Application>
  <PresentationFormat>On-screen Show (4:3)</PresentationFormat>
  <Paragraphs>392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PMingLiU</vt:lpstr>
      <vt:lpstr>SimSun</vt:lpstr>
      <vt:lpstr>ヒラギノ角ゴ Pro W3</vt:lpstr>
      <vt:lpstr>Arial</vt:lpstr>
      <vt:lpstr>Calibri</vt:lpstr>
      <vt:lpstr>Consolas</vt:lpstr>
      <vt:lpstr>Courier New</vt:lpstr>
      <vt:lpstr>Lucida Sans</vt:lpstr>
      <vt:lpstr>Palatino Linotype</vt:lpstr>
      <vt:lpstr>Times New Roman</vt:lpstr>
      <vt:lpstr>Wingdings</vt:lpstr>
      <vt:lpstr>SBIZ</vt:lpstr>
      <vt:lpstr>Study Unit 6  Basic SQL in Python </vt:lpstr>
      <vt:lpstr>Introduction to  SQL and SQLite3</vt:lpstr>
      <vt:lpstr>Introduction to SQL and SQLite3</vt:lpstr>
      <vt:lpstr>Import SQLite3</vt:lpstr>
      <vt:lpstr>Creating Data Files in Python (I)</vt:lpstr>
      <vt:lpstr>Creating Data Files in Python (II)</vt:lpstr>
      <vt:lpstr>Work with Text File Data</vt:lpstr>
      <vt:lpstr>Example: Open and Write (I)</vt:lpstr>
      <vt:lpstr>Example: Open and Write (II)</vt:lpstr>
      <vt:lpstr>Connect Python to Database</vt:lpstr>
      <vt:lpstr>Export Data to Database</vt:lpstr>
      <vt:lpstr>Query Data from Database</vt:lpstr>
      <vt:lpstr>Activity 1</vt:lpstr>
      <vt:lpstr>Discussion</vt:lpstr>
      <vt:lpstr>The rest of Study Unit 6 is Optional</vt:lpstr>
      <vt:lpstr>Data Query</vt:lpstr>
      <vt:lpstr>Extract Variable Names from a Table</vt:lpstr>
      <vt:lpstr>Store Query Result as DataFrame</vt:lpstr>
      <vt:lpstr>Sort Data</vt:lpstr>
      <vt:lpstr>Filter Data</vt:lpstr>
      <vt:lpstr>Operators in the WHERE Clause</vt:lpstr>
      <vt:lpstr>Filter Missing Data</vt:lpstr>
      <vt:lpstr>Select Variables from Table</vt:lpstr>
      <vt:lpstr>Activity 2</vt:lpstr>
      <vt:lpstr>Join Tables</vt:lpstr>
      <vt:lpstr>Inner Join with ON</vt:lpstr>
      <vt:lpstr>Inner Join with USING</vt:lpstr>
      <vt:lpstr>Visual Example: Inner Join</vt:lpstr>
      <vt:lpstr>Left Join</vt:lpstr>
      <vt:lpstr>Visual Example: Left Join</vt:lpstr>
      <vt:lpstr>Cross Join</vt:lpstr>
      <vt:lpstr>Outer Join</vt:lpstr>
      <vt:lpstr>Visual Example: Outer Join</vt:lpstr>
      <vt:lpstr>Activity 3</vt:lpstr>
      <vt:lpstr>Group Data</vt:lpstr>
      <vt:lpstr>Combine Records into Groups</vt:lpstr>
      <vt:lpstr>Aggregate Functions in SQL</vt:lpstr>
      <vt:lpstr>Filter Groups</vt:lpstr>
      <vt:lpstr>Edit Data</vt:lpstr>
      <vt:lpstr>Insert Records</vt:lpstr>
      <vt:lpstr>Update Records</vt:lpstr>
      <vt:lpstr>Delete Records</vt:lpstr>
      <vt:lpstr>Add and Rename Columns</vt:lpstr>
      <vt:lpstr>Alter Tables</vt:lpstr>
      <vt:lpstr>Commit Changes in Database</vt:lpstr>
      <vt:lpstr>Activity 4</vt:lpstr>
    </vt:vector>
  </TitlesOfParts>
  <Company>SIM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ZHU SIYING</cp:lastModifiedBy>
  <cp:revision>232</cp:revision>
  <dcterms:created xsi:type="dcterms:W3CDTF">2012-07-12T02:13:12Z</dcterms:created>
  <dcterms:modified xsi:type="dcterms:W3CDTF">2022-12-29T02:18:12Z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