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28.xml" ContentType="application/vnd.openxmlformats-officedocument.presentationml.notesSlide+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3.xml" ContentType="application/vnd.openxmlformats-officedocument.presentationml.notesSlide+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notesSlides/notesSlide41.xml" ContentType="application/vnd.openxmlformats-officedocument.presentationml.notesSlide+xml"/>
  <Override PartName="/ppt/tags/tag65.xml" ContentType="application/vnd.openxmlformats-officedocument.presentationml.tags+xml"/>
  <Override PartName="/ppt/notesSlides/notesSlide42.xml" ContentType="application/vnd.openxmlformats-officedocument.presentationml.notesSlide+xml"/>
  <Override PartName="/ppt/tags/tag66.xml" ContentType="application/vnd.openxmlformats-officedocument.presentationml.tags+xml"/>
  <Override PartName="/ppt/notesSlides/notesSlide43.xml" ContentType="application/vnd.openxmlformats-officedocument.presentationml.notesSlide+xml"/>
  <Override PartName="/ppt/tags/tag67.xml" ContentType="application/vnd.openxmlformats-officedocument.presentationml.tags+xml"/>
  <Override PartName="/ppt/notesSlides/notesSlide44.xml" ContentType="application/vnd.openxmlformats-officedocument.presentationml.notesSlide+xml"/>
  <Override PartName="/ppt/tags/tag68.xml" ContentType="application/vnd.openxmlformats-officedocument.presentationml.tags+xml"/>
  <Override PartName="/ppt/notesSlides/notesSlide45.xml" ContentType="application/vnd.openxmlformats-officedocument.presentationml.notesSlide+xml"/>
  <Override PartName="/ppt/tags/tag69.xml" ContentType="application/vnd.openxmlformats-officedocument.presentationml.tags+xml"/>
  <Override PartName="/ppt/notesSlides/notesSlide46.xml" ContentType="application/vnd.openxmlformats-officedocument.presentationml.notesSlide+xml"/>
  <Override PartName="/ppt/tags/tag70.xml" ContentType="application/vnd.openxmlformats-officedocument.presentationml.tags+xml"/>
  <Override PartName="/ppt/notesSlides/notesSlide47.xml" ContentType="application/vnd.openxmlformats-officedocument.presentationml.notesSlide+xml"/>
  <Override PartName="/ppt/tags/tag71.xml" ContentType="application/vnd.openxmlformats-officedocument.presentationml.tags+xml"/>
  <Override PartName="/ppt/notesSlides/notesSlide4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5"/>
  </p:notesMasterIdLst>
  <p:handoutMasterIdLst>
    <p:handoutMasterId r:id="rId66"/>
  </p:handoutMasterIdLst>
  <p:sldIdLst>
    <p:sldId id="337" r:id="rId5"/>
    <p:sldId id="257" r:id="rId6"/>
    <p:sldId id="277" r:id="rId7"/>
    <p:sldId id="375" r:id="rId8"/>
    <p:sldId id="379" r:id="rId9"/>
    <p:sldId id="380" r:id="rId10"/>
    <p:sldId id="376" r:id="rId11"/>
    <p:sldId id="268" r:id="rId12"/>
    <p:sldId id="468" r:id="rId13"/>
    <p:sldId id="382" r:id="rId14"/>
    <p:sldId id="383" r:id="rId15"/>
    <p:sldId id="385" r:id="rId16"/>
    <p:sldId id="389" r:id="rId17"/>
    <p:sldId id="393" r:id="rId18"/>
    <p:sldId id="469" r:id="rId19"/>
    <p:sldId id="470" r:id="rId20"/>
    <p:sldId id="395" r:id="rId21"/>
    <p:sldId id="399" r:id="rId22"/>
    <p:sldId id="401" r:id="rId23"/>
    <p:sldId id="405" r:id="rId24"/>
    <p:sldId id="408" r:id="rId25"/>
    <p:sldId id="409" r:id="rId26"/>
    <p:sldId id="398" r:id="rId27"/>
    <p:sldId id="417" r:id="rId28"/>
    <p:sldId id="339" r:id="rId29"/>
    <p:sldId id="419" r:id="rId30"/>
    <p:sldId id="472" r:id="rId31"/>
    <p:sldId id="420" r:id="rId32"/>
    <p:sldId id="421" r:id="rId33"/>
    <p:sldId id="422" r:id="rId34"/>
    <p:sldId id="423" r:id="rId35"/>
    <p:sldId id="424" r:id="rId36"/>
    <p:sldId id="425" r:id="rId37"/>
    <p:sldId id="432" r:id="rId38"/>
    <p:sldId id="433" r:id="rId39"/>
    <p:sldId id="439" r:id="rId40"/>
    <p:sldId id="441" r:id="rId41"/>
    <p:sldId id="445" r:id="rId42"/>
    <p:sldId id="430" r:id="rId43"/>
    <p:sldId id="344" r:id="rId44"/>
    <p:sldId id="446" r:id="rId45"/>
    <p:sldId id="447" r:id="rId46"/>
    <p:sldId id="473" r:id="rId47"/>
    <p:sldId id="448" r:id="rId48"/>
    <p:sldId id="449" r:id="rId49"/>
    <p:sldId id="450" r:id="rId50"/>
    <p:sldId id="451" r:id="rId51"/>
    <p:sldId id="452" r:id="rId52"/>
    <p:sldId id="453" r:id="rId53"/>
    <p:sldId id="454" r:id="rId54"/>
    <p:sldId id="455" r:id="rId55"/>
    <p:sldId id="456" r:id="rId56"/>
    <p:sldId id="460" r:id="rId57"/>
    <p:sldId id="476" r:id="rId58"/>
    <p:sldId id="477" r:id="rId59"/>
    <p:sldId id="462" r:id="rId60"/>
    <p:sldId id="463" r:id="rId61"/>
    <p:sldId id="464" r:id="rId62"/>
    <p:sldId id="378" r:id="rId63"/>
    <p:sldId id="458" r:id="rId64"/>
  </p:sldIdLst>
  <p:sldSz cx="9144000" cy="6858000" type="screen4x3"/>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15" autoAdjust="0"/>
  </p:normalViewPr>
  <p:slideViewPr>
    <p:cSldViewPr snapToGrid="0">
      <p:cViewPr varScale="1">
        <p:scale>
          <a:sx n="88" d="100"/>
          <a:sy n="88" d="100"/>
        </p:scale>
        <p:origin x="1334" y="19"/>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53.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72.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hyperlink" Target="https://scikit-learn.org/stable/modules/generated/sklearn.cluster.KMeans.%20&#8204;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4.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5.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hyperlink" Target="https://scikit-learn.org/stable/modules/generated/sklearn.tree.plot_tree.html"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hyperlink" Target="https://scikit-learn.org/stable/modules/generated/sklearn.tree.plot_tree.html"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smtClean="0">
                <a:solidFill>
                  <a:schemeClr val="tx1">
                    <a:lumMod val="65000"/>
                    <a:lumOff val="35000"/>
                  </a:schemeClr>
                </a:solidFill>
                <a:latin typeface="Consolas" panose="020B0609020204030204" pitchFamily="49" charset="0"/>
              </a:rPr>
              <a:t>na_filter</a:t>
            </a:r>
            <a:r>
              <a:rPr lang="en-US" sz="2000" dirty="0" smtClean="0">
                <a:solidFill>
                  <a:schemeClr val="tx1"/>
                </a:solidFill>
                <a:latin typeface="Consolas" panose="020B0609020204030204" pitchFamily="49" charset="0"/>
              </a:rPr>
              <a:t> </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must be treated differently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them to dummy variables.</a:t>
            </a:r>
          </a:p>
          <a:p>
            <a:pPr marL="342900" indent="-342900">
              <a:buFont typeface="Arial" panose="020B0604020202020204" pitchFamily="34" charset="0"/>
              <a:buChar char="•"/>
            </a:pPr>
            <a:r>
              <a:rPr lang="en-GB" dirty="0">
                <a:latin typeface="Calibri" panose="020F0502020204030204" pitchFamily="34" charset="0"/>
              </a:rPr>
              <a:t>The number of dummy variables increases with the number of categories, which impacts on the computational effort of the analytics algorithm. </a:t>
            </a:r>
          </a:p>
          <a:p>
            <a:pPr marL="342900" indent="-342900">
              <a:buFont typeface="Arial" panose="020B0604020202020204" pitchFamily="34" charset="0"/>
              <a:buChar char="•"/>
            </a:pPr>
            <a:r>
              <a:rPr lang="en-GB" dirty="0">
                <a:latin typeface="Calibri" panose="020F0502020204030204" pitchFamily="34" charset="0"/>
              </a:rPr>
              <a:t>One solution is to reduce the number of categories at the expense of information loss.</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Similar categories are grouped together to become one new category.</a:t>
            </a:r>
          </a:p>
          <a:p>
            <a:pPr marL="342900" indent="-342900">
              <a:buFont typeface="Arial" panose="020B0604020202020204" pitchFamily="34" charset="0"/>
              <a:buChar char="•"/>
            </a:pPr>
            <a:r>
              <a:rPr lang="en-GB" dirty="0">
                <a:latin typeface="Calibri" panose="020F0502020204030204" pitchFamily="34" charset="0"/>
              </a:rPr>
              <a:t>In Python,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4688731"/>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Variables are often not directly relevant in the analytics algorithm. </a:t>
            </a:r>
          </a:p>
          <a:p>
            <a:pPr marL="342900" indent="-342900">
              <a:buFont typeface="Arial" panose="020B0604020202020204" pitchFamily="34" charset="0"/>
              <a:buChar char="•"/>
            </a:pPr>
            <a:r>
              <a:rPr lang="en-US" dirty="0">
                <a:latin typeface="Calibri" panose="020F0502020204030204" pitchFamily="34" charset="0"/>
              </a:rPr>
              <a:t>They could be redundant in their meaning; some of them could also be the original version of a transformed variable. </a:t>
            </a:r>
          </a:p>
          <a:p>
            <a:pPr marL="342900" indent="-342900">
              <a:buFont typeface="Arial" panose="020B0604020202020204" pitchFamily="34" charset="0"/>
              <a:buChar char="•"/>
            </a:pPr>
            <a:r>
              <a:rPr lang="en-US" dirty="0">
                <a:latin typeface="Calibri" panose="020F0502020204030204" pitchFamily="34" charset="0"/>
              </a:rPr>
              <a:t>These variables should be removed from the DataFrame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loc</a:t>
            </a:r>
            <a:r>
              <a:rPr lang="en-US" dirty="0">
                <a:solidFill>
                  <a:schemeClr val="tx2"/>
                </a:solidFill>
                <a:latin typeface="Consolas" panose="020B0609020204030204" pitchFamily="49" charset="0"/>
              </a:rPr>
              <a:t>()</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Sometimes, variable names do not correspond to the needs and ideas of the analyst. </a:t>
            </a:r>
          </a:p>
          <a:p>
            <a:pPr marL="342900" indent="-342900">
              <a:buFont typeface="Arial" panose="020B0604020202020204" pitchFamily="34" charset="0"/>
              <a:buChar char="•"/>
            </a:pPr>
            <a:r>
              <a:rPr lang="en-US" dirty="0">
                <a:latin typeface="Calibri" panose="020F0502020204030204" pitchFamily="34" charset="0"/>
              </a:rPr>
              <a:t>They can be lengthy and make the result output visually appalling. </a:t>
            </a:r>
          </a:p>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957209"/>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pip to download and install scikit-learn.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BE311486-9F54-40F2-BAA5-EBF9E613A883}"/>
              </a:ext>
            </a:extLst>
          </p:cNvPr>
          <p:cNvSpPr/>
          <p:nvPr/>
        </p:nvSpPr>
        <p:spPr>
          <a:xfrm>
            <a:off x="457201" y="176064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pip install </a:t>
            </a:r>
            <a:r>
              <a:rPr lang="en-US" sz="2000" dirty="0">
                <a:solidFill>
                  <a:schemeClr val="accent4">
                    <a:lumMod val="75000"/>
                  </a:schemeClr>
                </a:solidFill>
                <a:latin typeface="Consolas" panose="020B0609020204030204" pitchFamily="49" charset="0"/>
              </a:rPr>
              <a:t>scikit-learn</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266410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r>
                        <a:rPr lang="en-GB" sz="2000" b="0" dirty="0">
                          <a:effectLst/>
                        </a:rPr>
                        <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a:t>
            </a:r>
            <a:r>
              <a:rPr lang="en-US" dirty="0" smtClean="0"/>
              <a:t>predicted to </a:t>
            </a:r>
            <a:r>
              <a:rPr lang="en-US" dirty="0"/>
              <a:t>buy </a:t>
            </a:r>
            <a:r>
              <a:rPr lang="en-US" dirty="0" smtClean="0"/>
              <a:t>coke in the subsample that actually bought coke</a:t>
            </a:r>
            <a:endParaRPr lang="en-US" dirty="0"/>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Install scikit-learn using pip.</a:t>
            </a:r>
          </a:p>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354013" indent="-354013">
              <a:buFont typeface="Arial" panose="020B0604020202020204" pitchFamily="34" charset="0"/>
              <a:buChar char="•"/>
            </a:pPr>
            <a:r>
              <a:rPr lang="en-US" dirty="0"/>
              <a:t>Is it sensible to use alias when importing a module or an estimator of an algorithm from the scikit-learn package?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7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2978</TotalTime>
  <Words>12064</Words>
  <Application>Microsoft Office PowerPoint</Application>
  <PresentationFormat>On-screen Show (4:3)</PresentationFormat>
  <Paragraphs>1056</Paragraphs>
  <Slides>60</Slides>
  <Notes>49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SimSun</vt:lpstr>
      <vt:lpstr>Arial</vt:lpstr>
      <vt:lpstr>Calibri</vt:lpstr>
      <vt:lpstr>Calibri Light</vt:lpstr>
      <vt:lpstr>Consolas</vt:lpstr>
      <vt:lpstr>Courier New</vt:lpstr>
      <vt:lpstr>Lucida Sans</vt:lpstr>
      <vt:lpstr>Palatino Linotype</vt:lpstr>
      <vt:lpstr>Times New Roman</vt:lpstr>
      <vt:lpstr>Wingdings</vt:lpstr>
      <vt:lpstr>ヒラギノ角ゴ Pro W3</vt:lpstr>
      <vt:lpstr>SBIZ</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Clustering</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Explore K-Means Clustering Models (II)</vt:lpstr>
      <vt:lpstr>Evaluate K-Means Clustering Models</vt:lpstr>
      <vt:lpstr>Plot K-Means Clusters</vt:lpstr>
      <vt:lpstr>Activity</vt:lpstr>
      <vt:lpstr>Discussion</vt:lpstr>
      <vt:lpstr>Decision Trees</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Alfred Koh Peng Yam (SUSS)</cp:lastModifiedBy>
  <cp:revision>232</cp:revision>
  <dcterms:created xsi:type="dcterms:W3CDTF">2012-07-12T02:13:12Z</dcterms:created>
  <dcterms:modified xsi:type="dcterms:W3CDTF">2021-07-06T01:55:00Z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