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23.xml" ContentType="application/vnd.openxmlformats-officedocument.presentationml.notesSlide+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notesSlides/notesSlide26.xml" ContentType="application/vnd.openxmlformats-officedocument.presentationml.notesSlide+xml"/>
  <Override PartName="/ppt/tags/tag50.xml" ContentType="application/vnd.openxmlformats-officedocument.presentationml.tags+xml"/>
  <Override PartName="/ppt/notesSlides/notesSlide27.xml" ContentType="application/vnd.openxmlformats-officedocument.presentationml.notesSlide+xml"/>
  <Override PartName="/ppt/tags/tag51.xml" ContentType="application/vnd.openxmlformats-officedocument.presentationml.tags+xml"/>
  <Override PartName="/ppt/notesSlides/notesSlide28.xml" ContentType="application/vnd.openxmlformats-officedocument.presentationml.notesSlide+xml"/>
  <Override PartName="/ppt/tags/tag52.xml" ContentType="application/vnd.openxmlformats-officedocument.presentationml.tags+xml"/>
  <Override PartName="/ppt/notesSlides/notesSlide29.xml" ContentType="application/vnd.openxmlformats-officedocument.presentationml.notesSlide+xml"/>
  <Override PartName="/ppt/tags/tag53.xml" ContentType="application/vnd.openxmlformats-officedocument.presentationml.tags+xml"/>
  <Override PartName="/ppt/notesSlides/notesSlide30.xml" ContentType="application/vnd.openxmlformats-officedocument.presentationml.notesSlide+xml"/>
  <Override PartName="/ppt/tags/tag54.xml" ContentType="application/vnd.openxmlformats-officedocument.presentationml.tags+xml"/>
  <Override PartName="/ppt/notesSlides/notesSlide31.xml" ContentType="application/vnd.openxmlformats-officedocument.presentationml.notesSlide+xml"/>
  <Override PartName="/ppt/tags/tag55.xml" ContentType="application/vnd.openxmlformats-officedocument.presentationml.tags+xml"/>
  <Override PartName="/ppt/notesSlides/notesSlide3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4.xml" ContentType="application/vnd.openxmlformats-officedocument.presentationml.notesSlide+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notesSlides/notesSlide39.xml" ContentType="application/vnd.openxmlformats-officedocument.presentationml.notesSlide+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notesSlides/notesSlide41.xml" ContentType="application/vnd.openxmlformats-officedocument.presentationml.notesSlide+xml"/>
  <Override PartName="/ppt/tags/tag67.xml" ContentType="application/vnd.openxmlformats-officedocument.presentationml.tags+xml"/>
  <Override PartName="/ppt/notesSlides/notesSlide42.xml" ContentType="application/vnd.openxmlformats-officedocument.presentationml.notesSlide+xml"/>
  <Override PartName="/ppt/tags/tag68.xml" ContentType="application/vnd.openxmlformats-officedocument.presentationml.tags+xml"/>
  <Override PartName="/ppt/notesSlides/notesSlide43.xml" ContentType="application/vnd.openxmlformats-officedocument.presentationml.notesSlide+xml"/>
  <Override PartName="/ppt/tags/tag69.xml" ContentType="application/vnd.openxmlformats-officedocument.presentationml.tags+xml"/>
  <Override PartName="/ppt/notesSlides/notesSlide44.xml" ContentType="application/vnd.openxmlformats-officedocument.presentationml.notesSlide+xml"/>
  <Override PartName="/ppt/tags/tag70.xml" ContentType="application/vnd.openxmlformats-officedocument.presentationml.tags+xml"/>
  <Override PartName="/ppt/notesSlides/notesSlide45.xml" ContentType="application/vnd.openxmlformats-officedocument.presentationml.notesSlide+xml"/>
  <Override PartName="/ppt/tags/tag71.xml" ContentType="application/vnd.openxmlformats-officedocument.presentationml.tags+xml"/>
  <Override PartName="/ppt/notesSlides/notesSlide46.xml" ContentType="application/vnd.openxmlformats-officedocument.presentationml.notesSlide+xml"/>
  <Override PartName="/ppt/tags/tag72.xml" ContentType="application/vnd.openxmlformats-officedocument.presentationml.tags+xml"/>
  <Override PartName="/ppt/notesSlides/notesSlide47.xml" ContentType="application/vnd.openxmlformats-officedocument.presentationml.notesSlide+xml"/>
  <Override PartName="/ppt/tags/tag73.xml" ContentType="application/vnd.openxmlformats-officedocument.presentationml.tags+xml"/>
  <Override PartName="/ppt/notesSlides/notesSlide48.xml" ContentType="application/vnd.openxmlformats-officedocument.presentationml.notesSlide+xml"/>
  <Override PartName="/ppt/tags/tag74.xml" ContentType="application/vnd.openxmlformats-officedocument.presentationml.tags+xml"/>
  <Override PartName="/ppt/notesSlides/notesSlide4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0"/>
  </p:notesMasterIdLst>
  <p:handoutMasterIdLst>
    <p:handoutMasterId r:id="rId71"/>
  </p:handoutMasterIdLst>
  <p:sldIdLst>
    <p:sldId id="478"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398" r:id="rId32"/>
    <p:sldId id="417" r:id="rId33"/>
    <p:sldId id="339" r:id="rId34"/>
    <p:sldId id="419" r:id="rId35"/>
    <p:sldId id="472" r:id="rId36"/>
    <p:sldId id="420" r:id="rId37"/>
    <p:sldId id="421" r:id="rId38"/>
    <p:sldId id="422" r:id="rId39"/>
    <p:sldId id="423" r:id="rId40"/>
    <p:sldId id="424" r:id="rId41"/>
    <p:sldId id="425" r:id="rId42"/>
    <p:sldId id="432" r:id="rId43"/>
    <p:sldId id="433" r:id="rId44"/>
    <p:sldId id="439" r:id="rId45"/>
    <p:sldId id="441" r:id="rId46"/>
    <p:sldId id="445" r:id="rId47"/>
    <p:sldId id="430" r:id="rId48"/>
    <p:sldId id="344" r:id="rId49"/>
    <p:sldId id="446" r:id="rId50"/>
    <p:sldId id="447" r:id="rId51"/>
    <p:sldId id="473" r:id="rId52"/>
    <p:sldId id="448" r:id="rId53"/>
    <p:sldId id="449" r:id="rId54"/>
    <p:sldId id="450" r:id="rId55"/>
    <p:sldId id="451" r:id="rId56"/>
    <p:sldId id="452" r:id="rId57"/>
    <p:sldId id="453" r:id="rId58"/>
    <p:sldId id="454" r:id="rId59"/>
    <p:sldId id="455" r:id="rId60"/>
    <p:sldId id="456" r:id="rId61"/>
    <p:sldId id="460" r:id="rId62"/>
    <p:sldId id="476" r:id="rId63"/>
    <p:sldId id="477" r:id="rId64"/>
    <p:sldId id="462" r:id="rId65"/>
    <p:sldId id="463" r:id="rId66"/>
    <p:sldId id="464" r:id="rId67"/>
    <p:sldId id="378" r:id="rId68"/>
    <p:sldId id="458" r:id="rId69"/>
  </p:sldIdLst>
  <p:sldSz cx="9144000" cy="6858000" type="screen4x3"/>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78"/>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Lst>
        </p14:section>
        <p14:section name="Activity 1" id="{575C58E7-5F60-418C-B723-4C82E0161F79}">
          <p14:sldIdLst>
            <p14:sldId id="398"/>
            <p14:sldId id="417"/>
            <p14:sldId id="339"/>
            <p14:sldId id="419"/>
            <p14:sldId id="472"/>
            <p14:sldId id="420"/>
            <p14:sldId id="421"/>
            <p14:sldId id="422"/>
            <p14:sldId id="423"/>
            <p14:sldId id="424"/>
            <p14:sldId id="425"/>
            <p14:sldId id="432"/>
            <p14:sldId id="433"/>
            <p14:sldId id="439"/>
            <p14:sldId id="441"/>
          </p14:sldIdLst>
        </p14:section>
        <p14:section name="Activity 2" id="{DA7A5B54-DB14-41DA-8CC9-CB0E384A6517}">
          <p14:sldIdLst>
            <p14:sldId id="445"/>
            <p14:sldId id="430"/>
            <p14:sldId id="344"/>
            <p14:sldId id="446"/>
            <p14:sldId id="447"/>
            <p14:sldId id="473"/>
            <p14:sldId id="448"/>
            <p14:sldId id="449"/>
            <p14:sldId id="450"/>
            <p14:sldId id="451"/>
            <p14:sldId id="452"/>
            <p14:sldId id="453"/>
            <p14:sldId id="454"/>
            <p14:sldId id="455"/>
            <p14:sldId id="456"/>
            <p14:sldId id="460"/>
            <p14:sldId id="476"/>
            <p14:sldId id="477"/>
            <p14:sldId id="462"/>
            <p14:sldId id="463"/>
            <p14:sldId id="464"/>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5" autoAdjust="0"/>
  </p:normalViewPr>
  <p:slideViewPr>
    <p:cSldViewPr snapToGrid="0">
      <p:cViewPr varScale="1">
        <p:scale>
          <a:sx n="82" d="100"/>
          <a:sy n="82" d="100"/>
        </p:scale>
        <p:origin x="1430" y="7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hyperlink" Target="https://scikit-learn.org/stable/modules/generated/sklearn.cluster.KMeans.%20&#8204;html"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7.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8.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hyperlink" Target="https://scikit-learn.org/stable/modules/generated/sklearn.tree.plot_tree.html" TargetMode="Externa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hyperlink" Target="https://scikit-learn.org/stable/modules/generated/sklearn.tree.plot_tree.html"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061708667"/>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Start date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19 July, 12pm</a:t>
                      </a:r>
                      <a:endParaRPr lang="en-SG" dirty="0"/>
                    </a:p>
                  </a:txBody>
                  <a:tcPr anchor="ctr"/>
                </a:tc>
                <a:tc>
                  <a:txBody>
                    <a:bodyPr/>
                    <a:lstStyle/>
                    <a:p>
                      <a:pPr algn="ctr"/>
                      <a:r>
                        <a:rPr lang="en-US" dirty="0"/>
                        <a:t>30 July,</a:t>
                      </a:r>
                      <a:r>
                        <a:rPr lang="en-US" baseline="0" dirty="0"/>
                        <a:t> 12pm</a:t>
                      </a:r>
                      <a:endParaRPr lang="en-SG" dirty="0"/>
                    </a:p>
                  </a:txBody>
                  <a:tcPr anchor="ct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2 Aug,</a:t>
                      </a:r>
                      <a:r>
                        <a:rPr lang="en-US" baseline="0" dirty="0"/>
                        <a:t> 12pm</a:t>
                      </a:r>
                      <a:endParaRPr lang="en-SG" dirty="0"/>
                    </a:p>
                  </a:txBody>
                  <a:tcPr anchor="ctr"/>
                </a:tc>
                <a:tc>
                  <a:txBody>
                    <a:bodyPr/>
                    <a:lstStyle/>
                    <a:p>
                      <a:pPr algn="ctr"/>
                      <a:r>
                        <a:rPr lang="en-US" dirty="0"/>
                        <a:t>9 Aug, 12pm</a:t>
                      </a:r>
                      <a:endParaRPr lang="en-SG" dirty="0"/>
                    </a:p>
                  </a:txBody>
                  <a:tcPr anchor="ct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algn="ctr"/>
                      <a:r>
                        <a:rPr lang="en-US" dirty="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 Aug, 12pm</a:t>
                      </a:r>
                      <a:endParaRPr lang="en-SG" dirty="0"/>
                    </a:p>
                  </a:txBody>
                  <a:tcPr anchor="ct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tc>
                <a:tc>
                  <a:txBody>
                    <a:bodyPr/>
                    <a:lstStyle/>
                    <a:p>
                      <a:pPr algn="ctr"/>
                      <a:r>
                        <a:rPr lang="en-US" dirty="0"/>
                        <a:t>18%</a:t>
                      </a:r>
                      <a:endParaRPr lang="en-SG" dirty="0"/>
                    </a:p>
                  </a:txBody>
                  <a:tcPr anchor="ctr"/>
                </a:tc>
                <a:tc>
                  <a:txBody>
                    <a:bodyPr/>
                    <a:lstStyle/>
                    <a:p>
                      <a:pPr algn="ctr"/>
                      <a:endParaRPr lang="en-SG" dirty="0"/>
                    </a:p>
                  </a:txBody>
                  <a:tcPr anchor="ctr"/>
                </a:tc>
                <a:tc>
                  <a:txBody>
                    <a:bodyPr/>
                    <a:lstStyle/>
                    <a:p>
                      <a:pPr algn="ctr"/>
                      <a:r>
                        <a:rPr lang="en-US" dirty="0"/>
                        <a:t>15 Aug, 1155 pm</a:t>
                      </a:r>
                      <a:endParaRPr lang="en-SG" dirty="0"/>
                    </a:p>
                  </a:txBody>
                  <a:tcPr anchor="ct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endParaRPr lang="en-SG" dirty="0"/>
                    </a:p>
                  </a:txBody>
                  <a:tcPr anchor="ctr"/>
                </a:tc>
                <a:tc>
                  <a:txBody>
                    <a:bodyPr/>
                    <a:lstStyle/>
                    <a:p>
                      <a:pPr algn="ctr"/>
                      <a:r>
                        <a:rPr lang="en-US"/>
                        <a:t>29 </a:t>
                      </a:r>
                      <a:r>
                        <a:rPr lang="en-US" dirty="0"/>
                        <a:t>Aug, 1155 pm</a:t>
                      </a:r>
                      <a:endParaRPr lang="en-SG" dirty="0"/>
                    </a:p>
                  </a:txBody>
                  <a:tcPr anchor="ct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September 2021, 12 pm</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303494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Install scikit-learn using pip.</a:t>
            </a:r>
          </a:p>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354013" indent="-354013">
              <a:buFont typeface="Arial" panose="020B0604020202020204" pitchFamily="34" charset="0"/>
              <a:buChar char="•"/>
            </a:pPr>
            <a:r>
              <a:rPr lang="en-US" dirty="0"/>
              <a:t>Is it sensible to use alias when importing a module or an estimator of an algorithm from the scikit-learn package?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must be treated differently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them to dummy variables.</a:t>
            </a:r>
          </a:p>
          <a:p>
            <a:pPr marL="342900" indent="-342900">
              <a:buFont typeface="Arial" panose="020B0604020202020204" pitchFamily="34" charset="0"/>
              <a:buChar char="•"/>
            </a:pPr>
            <a:r>
              <a:rPr lang="en-GB" dirty="0">
                <a:latin typeface="Calibri" panose="020F0502020204030204" pitchFamily="34" charset="0"/>
              </a:rPr>
              <a:t>The number of dummy variables increases with the number of categories, which impacts on the computational effort of the analytics algorithm. </a:t>
            </a:r>
          </a:p>
          <a:p>
            <a:pPr marL="342900" indent="-342900">
              <a:buFont typeface="Arial" panose="020B0604020202020204" pitchFamily="34" charset="0"/>
              <a:buChar char="•"/>
            </a:pPr>
            <a:r>
              <a:rPr lang="en-GB" dirty="0">
                <a:latin typeface="Calibri" panose="020F0502020204030204" pitchFamily="34" charset="0"/>
              </a:rPr>
              <a:t>One solution is to reduce the number of categories at the expense of information loss.</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Similar categories are grouped together to become one new category.</a:t>
            </a:r>
          </a:p>
          <a:p>
            <a:pPr marL="342900" indent="-342900">
              <a:buFont typeface="Arial" panose="020B0604020202020204" pitchFamily="34" charset="0"/>
              <a:buChar char="•"/>
            </a:pPr>
            <a:r>
              <a:rPr lang="en-GB" dirty="0">
                <a:latin typeface="Calibri" panose="020F0502020204030204" pitchFamily="34" charset="0"/>
              </a:rPr>
              <a:t>In Python,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4688731"/>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Variables are often not directly relevant in the analytics algorithm. </a:t>
            </a:r>
          </a:p>
          <a:p>
            <a:pPr marL="342900" indent="-342900">
              <a:buFont typeface="Arial" panose="020B0604020202020204" pitchFamily="34" charset="0"/>
              <a:buChar char="•"/>
            </a:pPr>
            <a:r>
              <a:rPr lang="en-US" dirty="0">
                <a:latin typeface="Calibri" panose="020F0502020204030204" pitchFamily="34" charset="0"/>
              </a:rPr>
              <a:t>They could be redundant in their meaning; some of them could also be the original version of a transformed variable. </a:t>
            </a:r>
          </a:p>
          <a:p>
            <a:pPr marL="342900" indent="-342900">
              <a:buFont typeface="Arial" panose="020B0604020202020204" pitchFamily="34" charset="0"/>
              <a:buChar char="•"/>
            </a:pPr>
            <a:r>
              <a:rPr lang="en-US" dirty="0">
                <a:latin typeface="Calibri" panose="020F0502020204030204" pitchFamily="34" charset="0"/>
              </a:rPr>
              <a:t>These variables should be removed from the DataFrame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loc</a:t>
            </a:r>
            <a:r>
              <a:rPr lang="en-US" dirty="0">
                <a:solidFill>
                  <a:schemeClr val="tx2"/>
                </a:solidFill>
                <a:latin typeface="Consolas" panose="020B0609020204030204" pitchFamily="49" charset="0"/>
              </a:rPr>
              <a:t>()</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42273" cy="276999"/>
          </a:xfrm>
          <a:prstGeom prst="rect">
            <a:avLst/>
          </a:prstGeom>
          <a:noFill/>
        </p:spPr>
        <p:txBody>
          <a:bodyPr wrap="none" rtlCol="0">
            <a:spAutoFit/>
          </a:bodyPr>
          <a:lstStyle/>
          <a:p>
            <a:pPr defTabSz="457200"/>
            <a:r>
              <a:rPr lang="en-US" sz="1200" dirty="0">
                <a:solidFill>
                  <a:srgbClr val="99D6EA"/>
                </a:solidFill>
                <a:latin typeface="Roboto Medium" panose="02000000000000000000" pitchFamily="2" charset="0"/>
                <a:ea typeface="Roboto Medium" panose="02000000000000000000" pitchFamily="2" charset="0"/>
              </a:rPr>
              <a:t>August 2021</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Sometimes, variable names do not correspond to the needs and ideas of the analyst. </a:t>
            </a:r>
          </a:p>
          <a:p>
            <a:pPr marL="342900" indent="-342900">
              <a:buFont typeface="Arial" panose="020B0604020202020204" pitchFamily="34" charset="0"/>
              <a:buChar char="•"/>
            </a:pPr>
            <a:r>
              <a:rPr lang="en-US" dirty="0">
                <a:latin typeface="Calibri" panose="020F0502020204030204" pitchFamily="34" charset="0"/>
              </a:rPr>
              <a:t>They can be lengthy and make the result output visually appalling. </a:t>
            </a:r>
          </a:p>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957209"/>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4003040"/>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pip to download and install scikit-learn.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BE311486-9F54-40F2-BAA5-EBF9E613A883}"/>
              </a:ext>
            </a:extLst>
          </p:cNvPr>
          <p:cNvSpPr/>
          <p:nvPr/>
        </p:nvSpPr>
        <p:spPr>
          <a:xfrm>
            <a:off x="457201" y="176064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pip install </a:t>
            </a:r>
            <a:r>
              <a:rPr lang="en-US" sz="2000" dirty="0">
                <a:solidFill>
                  <a:schemeClr val="accent4">
                    <a:lumMod val="75000"/>
                  </a:schemeClr>
                </a:solidFill>
                <a:latin typeface="Consolas" panose="020B0609020204030204" pitchFamily="49" charset="0"/>
              </a:rPr>
              <a:t>scikit-learn</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266410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3002</TotalTime>
  <Words>12872</Words>
  <Application>Microsoft Office PowerPoint</Application>
  <PresentationFormat>On-screen Show (4:3)</PresentationFormat>
  <Paragraphs>1094</Paragraphs>
  <Slides>63</Slides>
  <Notes>50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63</vt:i4>
      </vt:variant>
    </vt:vector>
  </HeadingPairs>
  <TitlesOfParts>
    <vt:vector size="77" baseType="lpstr">
      <vt:lpstr>Arial</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Clustering</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Explore K-Means Clustering Models (II)</vt:lpstr>
      <vt:lpstr>Evaluate K-Means Clustering Models</vt:lpstr>
      <vt:lpstr>Plot K-Means Clusters</vt:lpstr>
      <vt:lpstr>Activity</vt:lpstr>
      <vt:lpstr>Discussion</vt:lpstr>
      <vt:lpstr>Decision Trees</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237</cp:revision>
  <dcterms:created xsi:type="dcterms:W3CDTF">2012-07-12T02:13:12Z</dcterms:created>
  <dcterms:modified xsi:type="dcterms:W3CDTF">2021-08-10T11:30:08Z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