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1.xml" ContentType="application/vnd.openxmlformats-officedocument.drawingml.diagramLayout+xml"/>
  <Override PartName="/ppt/diagrams/drawing1.xml" ContentType="application/vnd.ms-office.drawingml.diagramDrawing+xml"/>
  <Override PartName="/ppt/notesMasters/notesMaster1.xml" ContentType="application/vnd.openxmlformats-officedocument.presentationml.notesMaster+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theme/theme1.xml" ContentType="application/vnd.openxmlformats-officedocument.theme+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71" r:id="rId2"/>
    <p:sldId id="295" r:id="rId3"/>
    <p:sldId id="296" r:id="rId4"/>
    <p:sldId id="297" r:id="rId5"/>
    <p:sldId id="292" r:id="rId6"/>
    <p:sldId id="294" r:id="rId7"/>
    <p:sldId id="300" r:id="rId8"/>
    <p:sldId id="307" r:id="rId9"/>
    <p:sldId id="301" r:id="rId10"/>
    <p:sldId id="305" r:id="rId11"/>
    <p:sldId id="308" r:id="rId12"/>
    <p:sldId id="311" r:id="rId13"/>
    <p:sldId id="309" r:id="rId14"/>
    <p:sldId id="298" r:id="rId15"/>
    <p:sldId id="293" r:id="rId16"/>
    <p:sldId id="299" r:id="rId17"/>
    <p:sldId id="287" r:id="rId18"/>
    <p:sldId id="286" r:id="rId19"/>
    <p:sldId id="284" r:id="rId20"/>
    <p:sldId id="283" r:id="rId21"/>
    <p:sldId id="290" r:id="rId22"/>
    <p:sldId id="28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2427ED-A69F-441B-A83C-8FCFE0D0F6CA}">
          <p14:sldIdLst>
            <p14:sldId id="271"/>
            <p14:sldId id="295"/>
            <p14:sldId id="296"/>
            <p14:sldId id="297"/>
            <p14:sldId id="292"/>
            <p14:sldId id="294"/>
            <p14:sldId id="300"/>
            <p14:sldId id="307"/>
            <p14:sldId id="301"/>
            <p14:sldId id="305"/>
            <p14:sldId id="308"/>
            <p14:sldId id="311"/>
            <p14:sldId id="309"/>
            <p14:sldId id="298"/>
            <p14:sldId id="293"/>
            <p14:sldId id="299"/>
          </p14:sldIdLst>
        </p14:section>
        <p14:section name="Ross' Slides CCS project" id="{E757E898-5B7A-410D-BAD3-8966B4F6265B}">
          <p14:sldIdLst>
            <p14:sldId id="287"/>
            <p14:sldId id="286"/>
            <p14:sldId id="284"/>
            <p14:sldId id="283"/>
            <p14:sldId id="290"/>
            <p14:sldId id="289"/>
          </p14:sldIdLst>
        </p14:section>
      </p14:sectionLst>
    </p:ext>
    <p:ext uri="{EFAFB233-063F-42B5-8137-9DF3F51BA10A}">
      <p15:sldGuideLst xmlns:p15="http://schemas.microsoft.com/office/powerpoint/2012/main">
        <p15:guide id="1" orient="horz" pos="2160" userDrawn="1">
          <p15:clr>
            <a:srgbClr val="A4A3A4"/>
          </p15:clr>
        </p15:guide>
        <p15:guide id="2" pos="476" userDrawn="1">
          <p15:clr>
            <a:srgbClr val="A4A3A4"/>
          </p15:clr>
        </p15:guide>
        <p15:guide id="3" orient="horz" pos="423" userDrawn="1">
          <p15:clr>
            <a:srgbClr val="A4A3A4"/>
          </p15:clr>
        </p15:guide>
        <p15:guide id="4" orient="horz" pos="21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B6967"/>
    <a:srgbClr val="D7B491"/>
    <a:srgbClr val="996837"/>
    <a:srgbClr val="869287"/>
    <a:srgbClr val="A52A2A"/>
    <a:srgbClr val="FF00FF"/>
    <a:srgbClr val="552579"/>
    <a:srgbClr val="FFFFFF"/>
    <a:srgbClr val="195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7" d="100"/>
          <a:sy n="107" d="100"/>
        </p:scale>
        <p:origin x="1038" y="108"/>
      </p:cViewPr>
      <p:guideLst>
        <p:guide orient="horz" pos="2160"/>
        <p:guide pos="476"/>
        <p:guide orient="horz" pos="423"/>
        <p:guide orient="horz" pos="210"/>
      </p:guideLst>
    </p:cSldViewPr>
  </p:slideViewPr>
  <p:notesTextViewPr>
    <p:cViewPr>
      <p:scale>
        <a:sx n="1" d="1"/>
        <a:sy n="1" d="1"/>
      </p:scale>
      <p:origin x="0" y="0"/>
    </p:cViewPr>
  </p:notesTextViewPr>
  <p:notesViewPr>
    <p:cSldViewPr snapToGrid="0" showGuides="1">
      <p:cViewPr varScale="1">
        <p:scale>
          <a:sx n="122" d="100"/>
          <a:sy n="122" d="100"/>
        </p:scale>
        <p:origin x="321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98D8ED-37DE-4409-9F78-914EF8236C4F}" type="doc">
      <dgm:prSet loTypeId="urn:microsoft.com/office/officeart/2005/8/layout/pyramid1" loCatId="pyramid" qsTypeId="urn:microsoft.com/office/officeart/2005/8/quickstyle/simple1" qsCatId="simple" csTypeId="urn:microsoft.com/office/officeart/2005/8/colors/accent1_2" csCatId="accent1" phldr="1"/>
      <dgm:spPr/>
    </dgm:pt>
    <dgm:pt modelId="{839E5CB8-35D0-437B-BDB4-D44AD7FD72DE}">
      <dgm:prSet phldrT="[Text]" custT="1"/>
      <dgm:spPr>
        <a:solidFill>
          <a:srgbClr val="1B6967"/>
        </a:solidFill>
      </dgm:spPr>
      <dgm:t>
        <a:bodyPr anchor="b"/>
        <a:lstStyle/>
        <a:p>
          <a:pPr algn="ctr"/>
          <a:endParaRPr lang="en-GB" sz="1000" dirty="0">
            <a:solidFill>
              <a:schemeClr val="bg1"/>
            </a:solidFill>
          </a:endParaRPr>
        </a:p>
      </dgm:t>
    </dgm:pt>
    <dgm:pt modelId="{5E50DEAF-BE54-4604-9D3C-33AE61EA2603}" type="parTrans" cxnId="{104BB694-665D-4C98-9C2A-5616EC1260E3}">
      <dgm:prSet/>
      <dgm:spPr/>
      <dgm:t>
        <a:bodyPr/>
        <a:lstStyle/>
        <a:p>
          <a:endParaRPr lang="en-GB"/>
        </a:p>
      </dgm:t>
    </dgm:pt>
    <dgm:pt modelId="{9FBE39BF-16DD-423F-AA39-23CC86F6D979}" type="sibTrans" cxnId="{104BB694-665D-4C98-9C2A-5616EC1260E3}">
      <dgm:prSet/>
      <dgm:spPr/>
      <dgm:t>
        <a:bodyPr/>
        <a:lstStyle/>
        <a:p>
          <a:endParaRPr lang="en-GB"/>
        </a:p>
      </dgm:t>
    </dgm:pt>
    <dgm:pt modelId="{55B65C0E-C1DC-4E19-9DDC-DE22139327CF}">
      <dgm:prSet phldrT="[Text]" custT="1"/>
      <dgm:spPr>
        <a:solidFill>
          <a:srgbClr val="1B6967"/>
        </a:solidFill>
      </dgm:spPr>
      <dgm:t>
        <a:bodyPr/>
        <a:lstStyle/>
        <a:p>
          <a:r>
            <a:rPr lang="en-GB" sz="1000" dirty="0">
              <a:solidFill>
                <a:schemeClr val="bg1"/>
              </a:solidFill>
            </a:rPr>
            <a:t>Discovered, sub commercial until a project has financial commitment to commence injection</a:t>
          </a:r>
        </a:p>
        <a:p>
          <a:r>
            <a:rPr lang="en-GB" sz="1200" b="1" dirty="0">
              <a:solidFill>
                <a:schemeClr val="bg1"/>
              </a:solidFill>
            </a:rPr>
            <a:t>(C)</a:t>
          </a:r>
        </a:p>
      </dgm:t>
    </dgm:pt>
    <dgm:pt modelId="{0828EB3C-0B4E-4B82-9DF6-90EB78B84AD0}" type="parTrans" cxnId="{58EF8D6F-AF58-482C-AF94-EFF6E6BFEE27}">
      <dgm:prSet/>
      <dgm:spPr/>
      <dgm:t>
        <a:bodyPr/>
        <a:lstStyle/>
        <a:p>
          <a:endParaRPr lang="en-GB"/>
        </a:p>
      </dgm:t>
    </dgm:pt>
    <dgm:pt modelId="{7EB54BC3-9DEF-4C7D-81A6-D688BE1732C9}" type="sibTrans" cxnId="{58EF8D6F-AF58-482C-AF94-EFF6E6BFEE27}">
      <dgm:prSet/>
      <dgm:spPr/>
      <dgm:t>
        <a:bodyPr/>
        <a:lstStyle/>
        <a:p>
          <a:endParaRPr lang="en-GB"/>
        </a:p>
      </dgm:t>
    </dgm:pt>
    <dgm:pt modelId="{5D3779E7-DE3B-4AE3-8D80-DF8E8E5B6DB7}">
      <dgm:prSet phldrT="[Text]" custT="1"/>
      <dgm:spPr>
        <a:solidFill>
          <a:srgbClr val="1B6967"/>
        </a:solidFill>
      </dgm:spPr>
      <dgm:t>
        <a:bodyPr/>
        <a:lstStyle/>
        <a:p>
          <a:r>
            <a:rPr lang="en-GB" sz="1200" dirty="0">
              <a:solidFill>
                <a:schemeClr val="bg1"/>
              </a:solidFill>
            </a:rPr>
            <a:t>Undiscovered</a:t>
          </a:r>
        </a:p>
        <a:p>
          <a:r>
            <a:rPr lang="en-GB" sz="1400" b="1" dirty="0">
              <a:solidFill>
                <a:schemeClr val="bg1"/>
              </a:solidFill>
            </a:rPr>
            <a:t>(U)</a:t>
          </a:r>
        </a:p>
      </dgm:t>
    </dgm:pt>
    <dgm:pt modelId="{6226B0E9-42D6-47A9-9D04-506DDC4A4243}" type="parTrans" cxnId="{11ABA4CF-AAE2-4A7E-A833-AA0AF6383F19}">
      <dgm:prSet/>
      <dgm:spPr/>
      <dgm:t>
        <a:bodyPr/>
        <a:lstStyle/>
        <a:p>
          <a:endParaRPr lang="en-GB"/>
        </a:p>
      </dgm:t>
    </dgm:pt>
    <dgm:pt modelId="{37F3F1D8-2CCB-4514-A48A-AFF8CD4520C8}" type="sibTrans" cxnId="{11ABA4CF-AAE2-4A7E-A833-AA0AF6383F19}">
      <dgm:prSet/>
      <dgm:spPr/>
      <dgm:t>
        <a:bodyPr/>
        <a:lstStyle/>
        <a:p>
          <a:endParaRPr lang="en-GB"/>
        </a:p>
      </dgm:t>
    </dgm:pt>
    <dgm:pt modelId="{4364044C-3C03-4BE3-8241-E001B8360E29}">
      <dgm:prSet phldrT="[Text]" custT="1"/>
      <dgm:spPr>
        <a:solidFill>
          <a:srgbClr val="1B6967"/>
        </a:solidFill>
      </dgm:spPr>
      <dgm:t>
        <a:bodyPr/>
        <a:lstStyle/>
        <a:p>
          <a:r>
            <a:rPr lang="en-GB" sz="1400" dirty="0">
              <a:solidFill>
                <a:schemeClr val="bg1"/>
              </a:solidFill>
            </a:rPr>
            <a:t>Total Storage Resources / In-Place resources</a:t>
          </a:r>
        </a:p>
        <a:p>
          <a:r>
            <a:rPr lang="en-GB" sz="1600" b="1" dirty="0">
              <a:solidFill>
                <a:schemeClr val="bg1"/>
              </a:solidFill>
            </a:rPr>
            <a:t>(P+C+U)</a:t>
          </a:r>
        </a:p>
      </dgm:t>
    </dgm:pt>
    <dgm:pt modelId="{04D1F091-ED07-4F58-8A0D-A22225720093}" type="parTrans" cxnId="{51245AE4-67F3-4DF6-A02A-7A7A5F911065}">
      <dgm:prSet/>
      <dgm:spPr/>
      <dgm:t>
        <a:bodyPr/>
        <a:lstStyle/>
        <a:p>
          <a:endParaRPr lang="en-GB"/>
        </a:p>
      </dgm:t>
    </dgm:pt>
    <dgm:pt modelId="{B4324CF5-D218-4DBE-A579-177088EFE9CB}" type="sibTrans" cxnId="{51245AE4-67F3-4DF6-A02A-7A7A5F911065}">
      <dgm:prSet/>
      <dgm:spPr/>
      <dgm:t>
        <a:bodyPr/>
        <a:lstStyle/>
        <a:p>
          <a:endParaRPr lang="en-GB"/>
        </a:p>
      </dgm:t>
    </dgm:pt>
    <dgm:pt modelId="{EA37824B-7C09-4CB7-9357-AD37087A4A23}" type="pres">
      <dgm:prSet presAssocID="{FD98D8ED-37DE-4409-9F78-914EF8236C4F}" presName="Name0" presStyleCnt="0">
        <dgm:presLayoutVars>
          <dgm:dir/>
          <dgm:animLvl val="lvl"/>
          <dgm:resizeHandles val="exact"/>
        </dgm:presLayoutVars>
      </dgm:prSet>
      <dgm:spPr/>
    </dgm:pt>
    <dgm:pt modelId="{64642FE3-4D47-489C-AC3E-E4755E9CD2BC}" type="pres">
      <dgm:prSet presAssocID="{839E5CB8-35D0-437B-BDB4-D44AD7FD72DE}" presName="Name8" presStyleCnt="0"/>
      <dgm:spPr/>
    </dgm:pt>
    <dgm:pt modelId="{89D59A5F-CAD8-4BED-8E49-BD66AB780933}" type="pres">
      <dgm:prSet presAssocID="{839E5CB8-35D0-437B-BDB4-D44AD7FD72DE}" presName="level" presStyleLbl="node1" presStyleIdx="0" presStyleCnt="4" custScaleX="98637" custScaleY="117072">
        <dgm:presLayoutVars>
          <dgm:chMax val="1"/>
          <dgm:bulletEnabled val="1"/>
        </dgm:presLayoutVars>
      </dgm:prSet>
      <dgm:spPr/>
    </dgm:pt>
    <dgm:pt modelId="{1E1044A3-544B-466E-A4B0-F2847033572E}" type="pres">
      <dgm:prSet presAssocID="{839E5CB8-35D0-437B-BDB4-D44AD7FD72DE}" presName="levelTx" presStyleLbl="revTx" presStyleIdx="0" presStyleCnt="0">
        <dgm:presLayoutVars>
          <dgm:chMax val="1"/>
          <dgm:bulletEnabled val="1"/>
        </dgm:presLayoutVars>
      </dgm:prSet>
      <dgm:spPr/>
    </dgm:pt>
    <dgm:pt modelId="{5837E969-66E0-4E03-ABDA-F5A924CD53E1}" type="pres">
      <dgm:prSet presAssocID="{55B65C0E-C1DC-4E19-9DDC-DE22139327CF}" presName="Name8" presStyleCnt="0"/>
      <dgm:spPr/>
    </dgm:pt>
    <dgm:pt modelId="{615246E6-D238-4B82-836D-B84A392DA74F}" type="pres">
      <dgm:prSet presAssocID="{55B65C0E-C1DC-4E19-9DDC-DE22139327CF}" presName="level" presStyleLbl="node1" presStyleIdx="1" presStyleCnt="4">
        <dgm:presLayoutVars>
          <dgm:chMax val="1"/>
          <dgm:bulletEnabled val="1"/>
        </dgm:presLayoutVars>
      </dgm:prSet>
      <dgm:spPr/>
    </dgm:pt>
    <dgm:pt modelId="{F01A86C6-18CB-4557-865D-F9F1AF697A74}" type="pres">
      <dgm:prSet presAssocID="{55B65C0E-C1DC-4E19-9DDC-DE22139327CF}" presName="levelTx" presStyleLbl="revTx" presStyleIdx="0" presStyleCnt="0">
        <dgm:presLayoutVars>
          <dgm:chMax val="1"/>
          <dgm:bulletEnabled val="1"/>
        </dgm:presLayoutVars>
      </dgm:prSet>
      <dgm:spPr/>
    </dgm:pt>
    <dgm:pt modelId="{F0764EC1-2CEE-4042-A652-AB3364A51676}" type="pres">
      <dgm:prSet presAssocID="{5D3779E7-DE3B-4AE3-8D80-DF8E8E5B6DB7}" presName="Name8" presStyleCnt="0"/>
      <dgm:spPr/>
    </dgm:pt>
    <dgm:pt modelId="{B9152CF6-DA40-4CCB-82B2-477ADBEC2C9A}" type="pres">
      <dgm:prSet presAssocID="{5D3779E7-DE3B-4AE3-8D80-DF8E8E5B6DB7}" presName="level" presStyleLbl="node1" presStyleIdx="2" presStyleCnt="4">
        <dgm:presLayoutVars>
          <dgm:chMax val="1"/>
          <dgm:bulletEnabled val="1"/>
        </dgm:presLayoutVars>
      </dgm:prSet>
      <dgm:spPr/>
    </dgm:pt>
    <dgm:pt modelId="{C1DDF0D6-C7F3-4EED-9F84-7FE8CDCFC8C2}" type="pres">
      <dgm:prSet presAssocID="{5D3779E7-DE3B-4AE3-8D80-DF8E8E5B6DB7}" presName="levelTx" presStyleLbl="revTx" presStyleIdx="0" presStyleCnt="0">
        <dgm:presLayoutVars>
          <dgm:chMax val="1"/>
          <dgm:bulletEnabled val="1"/>
        </dgm:presLayoutVars>
      </dgm:prSet>
      <dgm:spPr/>
    </dgm:pt>
    <dgm:pt modelId="{3C8FB987-7A68-44DD-ACE2-31EAFF88F644}" type="pres">
      <dgm:prSet presAssocID="{4364044C-3C03-4BE3-8241-E001B8360E29}" presName="Name8" presStyleCnt="0"/>
      <dgm:spPr/>
    </dgm:pt>
    <dgm:pt modelId="{8BF1EC82-900E-445F-934A-B41FE8251F2F}" type="pres">
      <dgm:prSet presAssocID="{4364044C-3C03-4BE3-8241-E001B8360E29}" presName="level" presStyleLbl="node1" presStyleIdx="3" presStyleCnt="4">
        <dgm:presLayoutVars>
          <dgm:chMax val="1"/>
          <dgm:bulletEnabled val="1"/>
        </dgm:presLayoutVars>
      </dgm:prSet>
      <dgm:spPr/>
    </dgm:pt>
    <dgm:pt modelId="{474DF08E-1176-4244-8E5E-FFFEB53B30B2}" type="pres">
      <dgm:prSet presAssocID="{4364044C-3C03-4BE3-8241-E001B8360E29}" presName="levelTx" presStyleLbl="revTx" presStyleIdx="0" presStyleCnt="0">
        <dgm:presLayoutVars>
          <dgm:chMax val="1"/>
          <dgm:bulletEnabled val="1"/>
        </dgm:presLayoutVars>
      </dgm:prSet>
      <dgm:spPr/>
    </dgm:pt>
  </dgm:ptLst>
  <dgm:cxnLst>
    <dgm:cxn modelId="{D1470E09-2306-4FC2-97BE-336D27DA054A}" type="presOf" srcId="{55B65C0E-C1DC-4E19-9DDC-DE22139327CF}" destId="{F01A86C6-18CB-4557-865D-F9F1AF697A74}" srcOrd="1" destOrd="0" presId="urn:microsoft.com/office/officeart/2005/8/layout/pyramid1"/>
    <dgm:cxn modelId="{9B2DB413-2401-44CF-9438-B8C403C075BC}" type="presOf" srcId="{839E5CB8-35D0-437B-BDB4-D44AD7FD72DE}" destId="{89D59A5F-CAD8-4BED-8E49-BD66AB780933}" srcOrd="0" destOrd="0" presId="urn:microsoft.com/office/officeart/2005/8/layout/pyramid1"/>
    <dgm:cxn modelId="{55DC2819-10AF-4C11-BE1A-BC9E15A45E9F}" type="presOf" srcId="{4364044C-3C03-4BE3-8241-E001B8360E29}" destId="{8BF1EC82-900E-445F-934A-B41FE8251F2F}" srcOrd="0" destOrd="0" presId="urn:microsoft.com/office/officeart/2005/8/layout/pyramid1"/>
    <dgm:cxn modelId="{76242336-CA82-4DFD-9717-B96740CC5358}" type="presOf" srcId="{839E5CB8-35D0-437B-BDB4-D44AD7FD72DE}" destId="{1E1044A3-544B-466E-A4B0-F2847033572E}" srcOrd="1" destOrd="0" presId="urn:microsoft.com/office/officeart/2005/8/layout/pyramid1"/>
    <dgm:cxn modelId="{1EFBEB5D-BA4A-4607-AD67-D3C5BDE77DFB}" type="presOf" srcId="{5D3779E7-DE3B-4AE3-8D80-DF8E8E5B6DB7}" destId="{C1DDF0D6-C7F3-4EED-9F84-7FE8CDCFC8C2}" srcOrd="1" destOrd="0" presId="urn:microsoft.com/office/officeart/2005/8/layout/pyramid1"/>
    <dgm:cxn modelId="{58EF8D6F-AF58-482C-AF94-EFF6E6BFEE27}" srcId="{FD98D8ED-37DE-4409-9F78-914EF8236C4F}" destId="{55B65C0E-C1DC-4E19-9DDC-DE22139327CF}" srcOrd="1" destOrd="0" parTransId="{0828EB3C-0B4E-4B82-9DF6-90EB78B84AD0}" sibTransId="{7EB54BC3-9DEF-4C7D-81A6-D688BE1732C9}"/>
    <dgm:cxn modelId="{104BB694-665D-4C98-9C2A-5616EC1260E3}" srcId="{FD98D8ED-37DE-4409-9F78-914EF8236C4F}" destId="{839E5CB8-35D0-437B-BDB4-D44AD7FD72DE}" srcOrd="0" destOrd="0" parTransId="{5E50DEAF-BE54-4604-9D3C-33AE61EA2603}" sibTransId="{9FBE39BF-16DD-423F-AA39-23CC86F6D979}"/>
    <dgm:cxn modelId="{2617FCAC-B68E-4364-A223-EDED93522F8F}" type="presOf" srcId="{FD98D8ED-37DE-4409-9F78-914EF8236C4F}" destId="{EA37824B-7C09-4CB7-9357-AD37087A4A23}" srcOrd="0" destOrd="0" presId="urn:microsoft.com/office/officeart/2005/8/layout/pyramid1"/>
    <dgm:cxn modelId="{11ABA4CF-AAE2-4A7E-A833-AA0AF6383F19}" srcId="{FD98D8ED-37DE-4409-9F78-914EF8236C4F}" destId="{5D3779E7-DE3B-4AE3-8D80-DF8E8E5B6DB7}" srcOrd="2" destOrd="0" parTransId="{6226B0E9-42D6-47A9-9D04-506DDC4A4243}" sibTransId="{37F3F1D8-2CCB-4514-A48A-AFF8CD4520C8}"/>
    <dgm:cxn modelId="{805D4CDA-B8FE-4AB2-A56A-41A5D90718C0}" type="presOf" srcId="{4364044C-3C03-4BE3-8241-E001B8360E29}" destId="{474DF08E-1176-4244-8E5E-FFFEB53B30B2}" srcOrd="1" destOrd="0" presId="urn:microsoft.com/office/officeart/2005/8/layout/pyramid1"/>
    <dgm:cxn modelId="{AF3B24E4-EF35-40E9-AD81-A791199D743E}" type="presOf" srcId="{55B65C0E-C1DC-4E19-9DDC-DE22139327CF}" destId="{615246E6-D238-4B82-836D-B84A392DA74F}" srcOrd="0" destOrd="0" presId="urn:microsoft.com/office/officeart/2005/8/layout/pyramid1"/>
    <dgm:cxn modelId="{51245AE4-67F3-4DF6-A02A-7A7A5F911065}" srcId="{FD98D8ED-37DE-4409-9F78-914EF8236C4F}" destId="{4364044C-3C03-4BE3-8241-E001B8360E29}" srcOrd="3" destOrd="0" parTransId="{04D1F091-ED07-4F58-8A0D-A22225720093}" sibTransId="{B4324CF5-D218-4DBE-A579-177088EFE9CB}"/>
    <dgm:cxn modelId="{104024E8-85AE-4C18-916E-723C54711716}" type="presOf" srcId="{5D3779E7-DE3B-4AE3-8D80-DF8E8E5B6DB7}" destId="{B9152CF6-DA40-4CCB-82B2-477ADBEC2C9A}" srcOrd="0" destOrd="0" presId="urn:microsoft.com/office/officeart/2005/8/layout/pyramid1"/>
    <dgm:cxn modelId="{6A3C013D-F55A-485E-9FD9-5C1EF7EF4C3F}" type="presParOf" srcId="{EA37824B-7C09-4CB7-9357-AD37087A4A23}" destId="{64642FE3-4D47-489C-AC3E-E4755E9CD2BC}" srcOrd="0" destOrd="0" presId="urn:microsoft.com/office/officeart/2005/8/layout/pyramid1"/>
    <dgm:cxn modelId="{DBEC65D0-09F3-40F8-B4C5-AA4DFEA33BBC}" type="presParOf" srcId="{64642FE3-4D47-489C-AC3E-E4755E9CD2BC}" destId="{89D59A5F-CAD8-4BED-8E49-BD66AB780933}" srcOrd="0" destOrd="0" presId="urn:microsoft.com/office/officeart/2005/8/layout/pyramid1"/>
    <dgm:cxn modelId="{C7C94E3F-8D9F-4380-A84A-027FE7CD458A}" type="presParOf" srcId="{64642FE3-4D47-489C-AC3E-E4755E9CD2BC}" destId="{1E1044A3-544B-466E-A4B0-F2847033572E}" srcOrd="1" destOrd="0" presId="urn:microsoft.com/office/officeart/2005/8/layout/pyramid1"/>
    <dgm:cxn modelId="{0185FF5D-006C-4044-94C2-D4C04B2E4E97}" type="presParOf" srcId="{EA37824B-7C09-4CB7-9357-AD37087A4A23}" destId="{5837E969-66E0-4E03-ABDA-F5A924CD53E1}" srcOrd="1" destOrd="0" presId="urn:microsoft.com/office/officeart/2005/8/layout/pyramid1"/>
    <dgm:cxn modelId="{5C8F2905-CB1A-4EA5-A8EA-9E5235630730}" type="presParOf" srcId="{5837E969-66E0-4E03-ABDA-F5A924CD53E1}" destId="{615246E6-D238-4B82-836D-B84A392DA74F}" srcOrd="0" destOrd="0" presId="urn:microsoft.com/office/officeart/2005/8/layout/pyramid1"/>
    <dgm:cxn modelId="{9CE3F133-D263-4B5D-9842-F3D256C02847}" type="presParOf" srcId="{5837E969-66E0-4E03-ABDA-F5A924CD53E1}" destId="{F01A86C6-18CB-4557-865D-F9F1AF697A74}" srcOrd="1" destOrd="0" presId="urn:microsoft.com/office/officeart/2005/8/layout/pyramid1"/>
    <dgm:cxn modelId="{D71C1154-AED3-4E1D-A332-745686CA4EA2}" type="presParOf" srcId="{EA37824B-7C09-4CB7-9357-AD37087A4A23}" destId="{F0764EC1-2CEE-4042-A652-AB3364A51676}" srcOrd="2" destOrd="0" presId="urn:microsoft.com/office/officeart/2005/8/layout/pyramid1"/>
    <dgm:cxn modelId="{5009B5AF-D053-4EC0-ACED-E3B86022353E}" type="presParOf" srcId="{F0764EC1-2CEE-4042-A652-AB3364A51676}" destId="{B9152CF6-DA40-4CCB-82B2-477ADBEC2C9A}" srcOrd="0" destOrd="0" presId="urn:microsoft.com/office/officeart/2005/8/layout/pyramid1"/>
    <dgm:cxn modelId="{50498652-4471-49D5-A7A6-E61CEC8BDE47}" type="presParOf" srcId="{F0764EC1-2CEE-4042-A652-AB3364A51676}" destId="{C1DDF0D6-C7F3-4EED-9F84-7FE8CDCFC8C2}" srcOrd="1" destOrd="0" presId="urn:microsoft.com/office/officeart/2005/8/layout/pyramid1"/>
    <dgm:cxn modelId="{377C35A5-2ACE-4AF2-9D80-529A157D4AD5}" type="presParOf" srcId="{EA37824B-7C09-4CB7-9357-AD37087A4A23}" destId="{3C8FB987-7A68-44DD-ACE2-31EAFF88F644}" srcOrd="3" destOrd="0" presId="urn:microsoft.com/office/officeart/2005/8/layout/pyramid1"/>
    <dgm:cxn modelId="{8A98DE96-1B61-49B7-9261-6354BD67CDA1}" type="presParOf" srcId="{3C8FB987-7A68-44DD-ACE2-31EAFF88F644}" destId="{8BF1EC82-900E-445F-934A-B41FE8251F2F}" srcOrd="0" destOrd="0" presId="urn:microsoft.com/office/officeart/2005/8/layout/pyramid1"/>
    <dgm:cxn modelId="{004B9B4A-DA59-4B75-B3F0-EC9D1421C6F3}" type="presParOf" srcId="{3C8FB987-7A68-44DD-ACE2-31EAFF88F644}" destId="{474DF08E-1176-4244-8E5E-FFFEB53B30B2}"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680471-AA6D-4D75-84EF-4AEDFB0276AB}"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GB"/>
        </a:p>
      </dgm:t>
    </dgm:pt>
    <dgm:pt modelId="{C0DF061A-FD30-4CA7-B232-D1EDBDE2BBE5}">
      <dgm:prSet phldrT="[Text]"/>
      <dgm:spPr>
        <a:solidFill>
          <a:srgbClr val="1B6967"/>
        </a:solidFill>
        <a:ln>
          <a:solidFill>
            <a:srgbClr val="1B6967"/>
          </a:solidFill>
        </a:ln>
      </dgm:spPr>
      <dgm:t>
        <a:bodyPr/>
        <a:lstStyle/>
        <a:p>
          <a:r>
            <a:rPr lang="en-GB" dirty="0"/>
            <a:t>Prospective Storage Resources </a:t>
          </a:r>
        </a:p>
      </dgm:t>
    </dgm:pt>
    <dgm:pt modelId="{A5113E66-4BDF-4449-BD60-593D67A75999}" type="parTrans" cxnId="{98073EED-5433-4B57-9A78-EEB9C381DDDA}">
      <dgm:prSet/>
      <dgm:spPr/>
      <dgm:t>
        <a:bodyPr/>
        <a:lstStyle/>
        <a:p>
          <a:endParaRPr lang="en-GB"/>
        </a:p>
      </dgm:t>
    </dgm:pt>
    <dgm:pt modelId="{5AF60453-1747-41D1-AD3A-9EFFD1144B57}" type="sibTrans" cxnId="{98073EED-5433-4B57-9A78-EEB9C381DDDA}">
      <dgm:prSet/>
      <dgm:spPr/>
      <dgm:t>
        <a:bodyPr/>
        <a:lstStyle/>
        <a:p>
          <a:endParaRPr lang="en-GB"/>
        </a:p>
      </dgm:t>
    </dgm:pt>
    <dgm:pt modelId="{855D5BF7-CE2F-408F-AF8A-739BDF360395}">
      <dgm:prSet phldrT="[Text]"/>
      <dgm:spPr/>
      <dgm:t>
        <a:bodyPr anchor="b"/>
        <a:lstStyle/>
        <a:p>
          <a:r>
            <a:rPr lang="en-GB" dirty="0"/>
            <a:t> </a:t>
          </a:r>
          <a:r>
            <a:rPr lang="en-GB" b="1" dirty="0"/>
            <a:t>Theoretical Capacity</a:t>
          </a:r>
        </a:p>
        <a:p>
          <a:endParaRPr lang="en-GB" dirty="0"/>
        </a:p>
      </dgm:t>
    </dgm:pt>
    <dgm:pt modelId="{2DC0A50D-B063-427B-8D67-83A5ACEAB317}" type="parTrans" cxnId="{2A4BFE22-9A39-474D-B5FE-F522421A7D14}">
      <dgm:prSet/>
      <dgm:spPr/>
      <dgm:t>
        <a:bodyPr/>
        <a:lstStyle/>
        <a:p>
          <a:endParaRPr lang="en-GB"/>
        </a:p>
      </dgm:t>
    </dgm:pt>
    <dgm:pt modelId="{D14043AE-9CF3-4EA0-B416-AB0E6E635C88}" type="sibTrans" cxnId="{2A4BFE22-9A39-474D-B5FE-F522421A7D14}">
      <dgm:prSet/>
      <dgm:spPr/>
      <dgm:t>
        <a:bodyPr/>
        <a:lstStyle/>
        <a:p>
          <a:endParaRPr lang="en-GB"/>
        </a:p>
      </dgm:t>
    </dgm:pt>
    <dgm:pt modelId="{DAFBE127-3868-47E7-A3EC-C1CC47D297E7}">
      <dgm:prSet phldrT="[Text]"/>
      <dgm:spPr>
        <a:ln>
          <a:noFill/>
        </a:ln>
      </dgm:spPr>
      <dgm:t>
        <a:bodyPr/>
        <a:lstStyle/>
        <a:p>
          <a:r>
            <a:rPr lang="en-GB" dirty="0"/>
            <a:t>Traditional petrophysical analysis of basic log suites (GR, </a:t>
          </a:r>
          <a:r>
            <a:rPr lang="en-GB" dirty="0" err="1"/>
            <a:t>Neut</a:t>
          </a:r>
          <a:r>
            <a:rPr lang="en-GB" dirty="0"/>
            <a:t>/</a:t>
          </a:r>
          <a:r>
            <a:rPr lang="en-GB" dirty="0" err="1"/>
            <a:t>Dens,Res</a:t>
          </a:r>
          <a:r>
            <a:rPr lang="en-GB" dirty="0"/>
            <a:t>) for input into theoretical storage resource volumetric equation:</a:t>
          </a:r>
        </a:p>
      </dgm:t>
    </dgm:pt>
    <dgm:pt modelId="{9806FEFA-0377-4834-BAE8-BA53E5F903FC}" type="parTrans" cxnId="{214B27C8-C9B5-4A26-B334-9900FA6CD47B}">
      <dgm:prSet/>
      <dgm:spPr/>
      <dgm:t>
        <a:bodyPr/>
        <a:lstStyle/>
        <a:p>
          <a:endParaRPr lang="en-GB"/>
        </a:p>
      </dgm:t>
    </dgm:pt>
    <dgm:pt modelId="{85E2C44B-66EA-4575-8E78-DF464286A5C7}" type="sibTrans" cxnId="{214B27C8-C9B5-4A26-B334-9900FA6CD47B}">
      <dgm:prSet/>
      <dgm:spPr/>
      <dgm:t>
        <a:bodyPr/>
        <a:lstStyle/>
        <a:p>
          <a:endParaRPr lang="en-GB"/>
        </a:p>
      </dgm:t>
    </dgm:pt>
    <dgm:pt modelId="{14858047-5C6D-4203-9B5D-ADEDF87E8E12}">
      <dgm:prSet phldrT="[Text]"/>
      <dgm:spPr>
        <a:solidFill>
          <a:srgbClr val="1B6967"/>
        </a:solidFill>
        <a:ln>
          <a:solidFill>
            <a:srgbClr val="1B6967"/>
          </a:solidFill>
        </a:ln>
      </dgm:spPr>
      <dgm:t>
        <a:bodyPr/>
        <a:lstStyle/>
        <a:p>
          <a:r>
            <a:rPr lang="en-GB" dirty="0"/>
            <a:t>Contingent Storage Capacity</a:t>
          </a:r>
        </a:p>
      </dgm:t>
    </dgm:pt>
    <dgm:pt modelId="{BC89E01C-174A-43A2-A1B7-E4ADBE132D24}" type="parTrans" cxnId="{42734DD0-6784-47C5-9116-4F2D8729E05C}">
      <dgm:prSet/>
      <dgm:spPr/>
      <dgm:t>
        <a:bodyPr/>
        <a:lstStyle/>
        <a:p>
          <a:endParaRPr lang="en-GB"/>
        </a:p>
      </dgm:t>
    </dgm:pt>
    <dgm:pt modelId="{B0E5D626-8350-482D-B7E4-923E62F5C407}" type="sibTrans" cxnId="{42734DD0-6784-47C5-9116-4F2D8729E05C}">
      <dgm:prSet/>
      <dgm:spPr/>
      <dgm:t>
        <a:bodyPr/>
        <a:lstStyle/>
        <a:p>
          <a:endParaRPr lang="en-GB"/>
        </a:p>
      </dgm:t>
    </dgm:pt>
    <dgm:pt modelId="{FCC6B4F5-CA5E-4B42-BF16-317EC7141524}">
      <dgm:prSet phldrT="[Text]"/>
      <dgm:spPr/>
      <dgm:t>
        <a:bodyPr/>
        <a:lstStyle/>
        <a:p>
          <a:r>
            <a:rPr lang="en-GB" b="1" dirty="0"/>
            <a:t>Discovered but sub-commercial resource classes  </a:t>
          </a:r>
        </a:p>
      </dgm:t>
    </dgm:pt>
    <dgm:pt modelId="{730CD152-AA99-494C-80C0-9CD7D9EA2756}" type="parTrans" cxnId="{20DFEDCB-BA02-47F8-89E5-CE09F4443C49}">
      <dgm:prSet/>
      <dgm:spPr/>
      <dgm:t>
        <a:bodyPr/>
        <a:lstStyle/>
        <a:p>
          <a:endParaRPr lang="en-GB"/>
        </a:p>
      </dgm:t>
    </dgm:pt>
    <dgm:pt modelId="{CB7BC5F2-9BD4-4B4A-9794-3822501FF9DA}" type="sibTrans" cxnId="{20DFEDCB-BA02-47F8-89E5-CE09F4443C49}">
      <dgm:prSet/>
      <dgm:spPr/>
      <dgm:t>
        <a:bodyPr/>
        <a:lstStyle/>
        <a:p>
          <a:endParaRPr lang="en-GB"/>
        </a:p>
      </dgm:t>
    </dgm:pt>
    <dgm:pt modelId="{FB3FFC3E-7E60-4993-ADEA-71503F5BD99C}">
      <dgm:prSet phldrT="[Text]" custT="1"/>
      <dgm:spPr/>
      <dgm:t>
        <a:bodyPr/>
        <a:lstStyle/>
        <a:p>
          <a:r>
            <a:rPr lang="en-GB" sz="900" dirty="0"/>
            <a:t>Calibration of Petrophysical Model</a:t>
          </a:r>
        </a:p>
      </dgm:t>
    </dgm:pt>
    <dgm:pt modelId="{BE4F8258-A494-4902-BF44-FF3F87059CE8}" type="parTrans" cxnId="{A9A76D22-04B4-4EE1-AC7D-7DB5BB1923EA}">
      <dgm:prSet/>
      <dgm:spPr/>
      <dgm:t>
        <a:bodyPr/>
        <a:lstStyle/>
        <a:p>
          <a:endParaRPr lang="en-GB"/>
        </a:p>
      </dgm:t>
    </dgm:pt>
    <dgm:pt modelId="{7B034695-D053-49C7-9A85-7596582179CB}" type="sibTrans" cxnId="{A9A76D22-04B4-4EE1-AC7D-7DB5BB1923EA}">
      <dgm:prSet/>
      <dgm:spPr/>
      <dgm:t>
        <a:bodyPr/>
        <a:lstStyle/>
        <a:p>
          <a:endParaRPr lang="en-GB"/>
        </a:p>
      </dgm:t>
    </dgm:pt>
    <dgm:pt modelId="{7FB08C1A-2659-4963-88A8-4A2DC10DAFF2}">
      <dgm:prSet phldrT="[Text]"/>
      <dgm:spPr>
        <a:solidFill>
          <a:srgbClr val="1B6967"/>
        </a:solidFill>
        <a:ln>
          <a:solidFill>
            <a:srgbClr val="1B6967"/>
          </a:solidFill>
        </a:ln>
      </dgm:spPr>
      <dgm:t>
        <a:bodyPr/>
        <a:lstStyle/>
        <a:p>
          <a:r>
            <a:rPr lang="en-GB" dirty="0"/>
            <a:t>Commercial Storage capacity </a:t>
          </a:r>
        </a:p>
      </dgm:t>
    </dgm:pt>
    <dgm:pt modelId="{72946548-58CE-4852-B1EA-A98A12295BC1}" type="parTrans" cxnId="{64D39790-4BC8-4BBC-9072-CAAACB28B18A}">
      <dgm:prSet/>
      <dgm:spPr/>
      <dgm:t>
        <a:bodyPr/>
        <a:lstStyle/>
        <a:p>
          <a:endParaRPr lang="en-GB"/>
        </a:p>
      </dgm:t>
    </dgm:pt>
    <dgm:pt modelId="{D4E28642-FE2C-4EB9-AABD-805DD9367137}" type="sibTrans" cxnId="{64D39790-4BC8-4BBC-9072-CAAACB28B18A}">
      <dgm:prSet/>
      <dgm:spPr/>
      <dgm:t>
        <a:bodyPr/>
        <a:lstStyle/>
        <a:p>
          <a:endParaRPr lang="en-GB"/>
        </a:p>
      </dgm:t>
    </dgm:pt>
    <dgm:pt modelId="{8AC110BD-0F90-499B-A361-1596DA4CAC59}">
      <dgm:prSet phldrT="[Text]"/>
      <dgm:spPr/>
      <dgm:t>
        <a:bodyPr/>
        <a:lstStyle/>
        <a:p>
          <a:r>
            <a:rPr lang="en-GB" b="1" dirty="0"/>
            <a:t>Discovered &amp; commercial resource classes </a:t>
          </a:r>
        </a:p>
      </dgm:t>
    </dgm:pt>
    <dgm:pt modelId="{7F93CBAE-38B3-4A05-ACA8-616CE2673214}" type="parTrans" cxnId="{8D692253-5D32-4BFA-ACD7-3031675D1BA6}">
      <dgm:prSet/>
      <dgm:spPr/>
      <dgm:t>
        <a:bodyPr/>
        <a:lstStyle/>
        <a:p>
          <a:endParaRPr lang="en-GB"/>
        </a:p>
      </dgm:t>
    </dgm:pt>
    <dgm:pt modelId="{5A68AD2D-DAB8-4C01-896F-308AC00A54EA}" type="sibTrans" cxnId="{8D692253-5D32-4BFA-ACD7-3031675D1BA6}">
      <dgm:prSet/>
      <dgm:spPr/>
      <dgm:t>
        <a:bodyPr/>
        <a:lstStyle/>
        <a:p>
          <a:endParaRPr lang="en-GB"/>
        </a:p>
      </dgm:t>
    </dgm:pt>
    <dgm:pt modelId="{6519C69C-0958-456C-83DD-0EBA3AD1DC01}">
      <dgm:prSet phldrT="[Text]"/>
      <dgm:spPr>
        <a:ln>
          <a:noFill/>
        </a:ln>
      </dgm:spPr>
      <dgm:t>
        <a:bodyPr/>
        <a:lstStyle/>
        <a:p>
          <a:r>
            <a:rPr lang="en-GB" dirty="0"/>
            <a:t>VSH</a:t>
          </a:r>
        </a:p>
      </dgm:t>
    </dgm:pt>
    <dgm:pt modelId="{EC7A0D8E-E0E0-4533-A055-90C15200FC15}" type="parTrans" cxnId="{2C477E48-F9C6-4CA9-88E0-83FA256B14BF}">
      <dgm:prSet/>
      <dgm:spPr/>
      <dgm:t>
        <a:bodyPr/>
        <a:lstStyle/>
        <a:p>
          <a:endParaRPr lang="en-GB"/>
        </a:p>
      </dgm:t>
    </dgm:pt>
    <dgm:pt modelId="{3ABC9862-1309-4881-AD65-456535C1B934}" type="sibTrans" cxnId="{2C477E48-F9C6-4CA9-88E0-83FA256B14BF}">
      <dgm:prSet/>
      <dgm:spPr/>
      <dgm:t>
        <a:bodyPr/>
        <a:lstStyle/>
        <a:p>
          <a:endParaRPr lang="en-GB"/>
        </a:p>
      </dgm:t>
    </dgm:pt>
    <dgm:pt modelId="{30526FA0-D663-4B81-8102-E6F314699127}">
      <dgm:prSet phldrT="[Text]"/>
      <dgm:spPr>
        <a:ln>
          <a:noFill/>
        </a:ln>
      </dgm:spPr>
      <dgm:t>
        <a:bodyPr/>
        <a:lstStyle/>
        <a:p>
          <a:r>
            <a:rPr lang="en-GB" dirty="0"/>
            <a:t>PHIE</a:t>
          </a:r>
        </a:p>
      </dgm:t>
    </dgm:pt>
    <dgm:pt modelId="{61D932D8-0F06-46CB-83AC-832A91821566}" type="parTrans" cxnId="{1BEC64EB-6DA1-4A3F-8CB8-79131EE88E02}">
      <dgm:prSet/>
      <dgm:spPr/>
      <dgm:t>
        <a:bodyPr/>
        <a:lstStyle/>
        <a:p>
          <a:endParaRPr lang="en-GB"/>
        </a:p>
      </dgm:t>
    </dgm:pt>
    <dgm:pt modelId="{55D4C7E2-F369-4561-9CC3-891DC42C7F81}" type="sibTrans" cxnId="{1BEC64EB-6DA1-4A3F-8CB8-79131EE88E02}">
      <dgm:prSet/>
      <dgm:spPr/>
      <dgm:t>
        <a:bodyPr/>
        <a:lstStyle/>
        <a:p>
          <a:endParaRPr lang="en-GB"/>
        </a:p>
      </dgm:t>
    </dgm:pt>
    <dgm:pt modelId="{7E91E3E4-1C19-4C5C-9FE8-3F299EDA5BF9}">
      <dgm:prSet phldrT="[Text]"/>
      <dgm:spPr>
        <a:ln>
          <a:noFill/>
        </a:ln>
      </dgm:spPr>
      <dgm:t>
        <a:bodyPr/>
        <a:lstStyle/>
        <a:p>
          <a:r>
            <a:rPr lang="en-GB" dirty="0"/>
            <a:t>SWIRR</a:t>
          </a:r>
        </a:p>
      </dgm:t>
    </dgm:pt>
    <dgm:pt modelId="{FF5FE978-31AF-4CF1-B341-DAFC4F3199B0}" type="parTrans" cxnId="{F06CC54F-0714-4009-8BE0-AE23B709888B}">
      <dgm:prSet/>
      <dgm:spPr/>
      <dgm:t>
        <a:bodyPr/>
        <a:lstStyle/>
        <a:p>
          <a:endParaRPr lang="en-GB"/>
        </a:p>
      </dgm:t>
    </dgm:pt>
    <dgm:pt modelId="{05C0F7CD-BDB8-4FF3-A8DE-08FD9BCD8229}" type="sibTrans" cxnId="{F06CC54F-0714-4009-8BE0-AE23B709888B}">
      <dgm:prSet/>
      <dgm:spPr/>
      <dgm:t>
        <a:bodyPr/>
        <a:lstStyle/>
        <a:p>
          <a:endParaRPr lang="en-GB"/>
        </a:p>
      </dgm:t>
    </dgm:pt>
    <dgm:pt modelId="{0513301B-4316-4EEA-A93F-A8F7FF618DB0}">
      <dgm:prSet phldrT="[Text]" custT="1"/>
      <dgm:spPr/>
      <dgm:t>
        <a:bodyPr/>
        <a:lstStyle/>
        <a:p>
          <a:r>
            <a:rPr lang="en-GB" sz="900" dirty="0"/>
            <a:t> Integration of available core data (or nearby analogues) Ambient RCA, Stressed SCAL</a:t>
          </a:r>
        </a:p>
      </dgm:t>
    </dgm:pt>
    <dgm:pt modelId="{19B80B02-1E12-4E11-96A1-1E931F14A7F9}" type="parTrans" cxnId="{09A14ECD-6A27-467A-9445-CF4E7EFF9395}">
      <dgm:prSet/>
      <dgm:spPr/>
      <dgm:t>
        <a:bodyPr/>
        <a:lstStyle/>
        <a:p>
          <a:endParaRPr lang="en-GB"/>
        </a:p>
      </dgm:t>
    </dgm:pt>
    <dgm:pt modelId="{DFC39667-4EE4-4478-9510-EEEC2596B9FC}" type="sibTrans" cxnId="{09A14ECD-6A27-467A-9445-CF4E7EFF9395}">
      <dgm:prSet/>
      <dgm:spPr/>
      <dgm:t>
        <a:bodyPr/>
        <a:lstStyle/>
        <a:p>
          <a:endParaRPr lang="en-GB"/>
        </a:p>
      </dgm:t>
    </dgm:pt>
    <dgm:pt modelId="{A3F506B1-E678-46C8-89B1-4D1C31774C24}">
      <dgm:prSet phldrT="[Text]" custT="1"/>
      <dgm:spPr/>
      <dgm:t>
        <a:bodyPr/>
        <a:lstStyle/>
        <a:p>
          <a:r>
            <a:rPr lang="en-GB" sz="900" dirty="0"/>
            <a:t>Calibration of salinity and electrical properties</a:t>
          </a:r>
        </a:p>
      </dgm:t>
    </dgm:pt>
    <dgm:pt modelId="{BD350191-E876-4119-9625-989578AAFC1F}" type="parTrans" cxnId="{EEDFC7D3-2116-4DA2-AD13-6039907D2FF1}">
      <dgm:prSet/>
      <dgm:spPr/>
      <dgm:t>
        <a:bodyPr/>
        <a:lstStyle/>
        <a:p>
          <a:endParaRPr lang="en-GB"/>
        </a:p>
      </dgm:t>
    </dgm:pt>
    <dgm:pt modelId="{C360D890-EA43-424E-871B-0D89338F4D0E}" type="sibTrans" cxnId="{EEDFC7D3-2116-4DA2-AD13-6039907D2FF1}">
      <dgm:prSet/>
      <dgm:spPr/>
      <dgm:t>
        <a:bodyPr/>
        <a:lstStyle/>
        <a:p>
          <a:endParaRPr lang="en-GB"/>
        </a:p>
      </dgm:t>
    </dgm:pt>
    <dgm:pt modelId="{FAF46343-7A84-43EA-B3B4-BAD1B55713C4}">
      <dgm:prSet phldrT="[Text]"/>
      <dgm:spPr/>
      <dgm:t>
        <a:bodyPr/>
        <a:lstStyle/>
        <a:p>
          <a:endParaRPr lang="en-GB" sz="500" dirty="0"/>
        </a:p>
      </dgm:t>
    </dgm:pt>
    <dgm:pt modelId="{4AE6E164-66E9-40D0-A7A3-886E86EB0BB7}" type="parTrans" cxnId="{1DCC9EDE-76B1-4F0C-AB84-B2FDF33B4FE5}">
      <dgm:prSet/>
      <dgm:spPr/>
      <dgm:t>
        <a:bodyPr/>
        <a:lstStyle/>
        <a:p>
          <a:endParaRPr lang="en-GB"/>
        </a:p>
      </dgm:t>
    </dgm:pt>
    <dgm:pt modelId="{0D335FBB-5183-45D4-A973-B4AE2C0DA1DD}" type="sibTrans" cxnId="{1DCC9EDE-76B1-4F0C-AB84-B2FDF33B4FE5}">
      <dgm:prSet/>
      <dgm:spPr/>
      <dgm:t>
        <a:bodyPr/>
        <a:lstStyle/>
        <a:p>
          <a:endParaRPr lang="en-GB"/>
        </a:p>
      </dgm:t>
    </dgm:pt>
    <dgm:pt modelId="{424998AA-401F-4FE4-A8E1-DDAD4D657364}">
      <dgm:prSet phldrT="[Text]"/>
      <dgm:spPr/>
      <dgm:t>
        <a:bodyPr/>
        <a:lstStyle/>
        <a:p>
          <a:endParaRPr lang="en-GB" sz="500" dirty="0"/>
        </a:p>
      </dgm:t>
    </dgm:pt>
    <dgm:pt modelId="{34AF7D21-2287-48D7-90F0-568E400AC775}" type="parTrans" cxnId="{904019F9-9001-44EB-A6E3-F5EE1C6A73E7}">
      <dgm:prSet/>
      <dgm:spPr/>
      <dgm:t>
        <a:bodyPr/>
        <a:lstStyle/>
        <a:p>
          <a:endParaRPr lang="en-GB"/>
        </a:p>
      </dgm:t>
    </dgm:pt>
    <dgm:pt modelId="{C7904E96-56CC-4FD6-A481-06BF7D427EDF}" type="sibTrans" cxnId="{904019F9-9001-44EB-A6E3-F5EE1C6A73E7}">
      <dgm:prSet/>
      <dgm:spPr/>
      <dgm:t>
        <a:bodyPr/>
        <a:lstStyle/>
        <a:p>
          <a:endParaRPr lang="en-GB"/>
        </a:p>
      </dgm:t>
    </dgm:pt>
    <dgm:pt modelId="{811F19FA-DCE8-4C77-83AA-6791C2C74198}">
      <dgm:prSet phldrT="[Text]" custT="1"/>
      <dgm:spPr/>
      <dgm:t>
        <a:bodyPr/>
        <a:lstStyle/>
        <a:p>
          <a:endParaRPr lang="en-GB" sz="900" dirty="0"/>
        </a:p>
      </dgm:t>
    </dgm:pt>
    <dgm:pt modelId="{121BD5EF-1E45-440A-A7FF-1DC3C1D3C984}" type="parTrans" cxnId="{0AF765BA-7305-4BAA-AD8E-4965A7D7F23D}">
      <dgm:prSet/>
      <dgm:spPr/>
      <dgm:t>
        <a:bodyPr/>
        <a:lstStyle/>
        <a:p>
          <a:endParaRPr lang="en-GB"/>
        </a:p>
      </dgm:t>
    </dgm:pt>
    <dgm:pt modelId="{1A7366D4-68F0-4EF2-9A5F-A6B9BC051846}" type="sibTrans" cxnId="{0AF765BA-7305-4BAA-AD8E-4965A7D7F23D}">
      <dgm:prSet/>
      <dgm:spPr/>
      <dgm:t>
        <a:bodyPr/>
        <a:lstStyle/>
        <a:p>
          <a:endParaRPr lang="en-GB"/>
        </a:p>
      </dgm:t>
    </dgm:pt>
    <dgm:pt modelId="{9A2CBCC5-4C94-437D-BA0C-FF67EFB35A74}">
      <dgm:prSet phldrT="[Text]"/>
      <dgm:spPr>
        <a:ln>
          <a:noFill/>
        </a:ln>
      </dgm:spPr>
      <dgm:t>
        <a:bodyPr/>
        <a:lstStyle/>
        <a:p>
          <a:r>
            <a:rPr lang="en-GB" dirty="0"/>
            <a:t>BVW</a:t>
          </a:r>
        </a:p>
      </dgm:t>
    </dgm:pt>
    <dgm:pt modelId="{61EBB9FE-FFE2-4139-AAAE-2EB5CB256AC7}" type="parTrans" cxnId="{7B614CB5-F7A4-48E7-8B1E-5C4CAE1DD254}">
      <dgm:prSet/>
      <dgm:spPr/>
      <dgm:t>
        <a:bodyPr/>
        <a:lstStyle/>
        <a:p>
          <a:endParaRPr lang="en-GB"/>
        </a:p>
      </dgm:t>
    </dgm:pt>
    <dgm:pt modelId="{13EB0CD3-76CF-4361-809A-021E7F08918F}" type="sibTrans" cxnId="{7B614CB5-F7A4-48E7-8B1E-5C4CAE1DD254}">
      <dgm:prSet/>
      <dgm:spPr/>
      <dgm:t>
        <a:bodyPr/>
        <a:lstStyle/>
        <a:p>
          <a:endParaRPr lang="en-GB"/>
        </a:p>
      </dgm:t>
    </dgm:pt>
    <dgm:pt modelId="{A76F2D14-738E-4F71-B03F-8FE6D6DBD531}">
      <dgm:prSet phldrT="[Text]" custT="1"/>
      <dgm:spPr/>
      <dgm:t>
        <a:bodyPr/>
        <a:lstStyle/>
        <a:p>
          <a:r>
            <a:rPr lang="en-GB" sz="900" dirty="0"/>
            <a:t>Permeability estimation: </a:t>
          </a:r>
          <a:r>
            <a:rPr lang="en-GB" sz="900" dirty="0" err="1"/>
            <a:t>Poro</a:t>
          </a:r>
          <a:r>
            <a:rPr lang="en-GB" sz="900" dirty="0"/>
            <a:t>-perm, Mobilities, DST analysis</a:t>
          </a:r>
        </a:p>
      </dgm:t>
    </dgm:pt>
    <dgm:pt modelId="{19A67B15-A0FD-4A5B-944B-D1A1771A1E18}" type="parTrans" cxnId="{1ABA6142-394F-4CB8-BA41-FDCF50AABF4F}">
      <dgm:prSet/>
      <dgm:spPr/>
      <dgm:t>
        <a:bodyPr/>
        <a:lstStyle/>
        <a:p>
          <a:endParaRPr lang="en-GB"/>
        </a:p>
      </dgm:t>
    </dgm:pt>
    <dgm:pt modelId="{D5BB89A4-8169-4D29-93E7-4AFCF882409D}" type="sibTrans" cxnId="{1ABA6142-394F-4CB8-BA41-FDCF50AABF4F}">
      <dgm:prSet/>
      <dgm:spPr/>
      <dgm:t>
        <a:bodyPr/>
        <a:lstStyle/>
        <a:p>
          <a:endParaRPr lang="en-GB"/>
        </a:p>
      </dgm:t>
    </dgm:pt>
    <dgm:pt modelId="{883A1348-0273-40B7-9E8C-5CDDAF5B3FBF}">
      <dgm:prSet phldrT="[Text]" custT="1"/>
      <dgm:spPr/>
      <dgm:t>
        <a:bodyPr/>
        <a:lstStyle/>
        <a:p>
          <a:r>
            <a:rPr lang="en-GB" sz="900" dirty="0"/>
            <a:t>SWIRR estimation from core</a:t>
          </a:r>
        </a:p>
      </dgm:t>
    </dgm:pt>
    <dgm:pt modelId="{36B278F8-DB82-4492-A6C6-6780411D0AA6}" type="parTrans" cxnId="{A95AF7E4-1B38-4045-B853-4E11CB4FDDF9}">
      <dgm:prSet/>
      <dgm:spPr/>
      <dgm:t>
        <a:bodyPr/>
        <a:lstStyle/>
        <a:p>
          <a:endParaRPr lang="en-GB"/>
        </a:p>
      </dgm:t>
    </dgm:pt>
    <dgm:pt modelId="{9F2EE9C7-6CBE-462D-992D-035466FD5C22}" type="sibTrans" cxnId="{A95AF7E4-1B38-4045-B853-4E11CB4FDDF9}">
      <dgm:prSet/>
      <dgm:spPr/>
      <dgm:t>
        <a:bodyPr/>
        <a:lstStyle/>
        <a:p>
          <a:endParaRPr lang="en-GB"/>
        </a:p>
      </dgm:t>
    </dgm:pt>
    <dgm:pt modelId="{B2515E16-6E6E-4FDB-BDF7-DD05C40AA7B3}">
      <dgm:prSet phldrT="[Text]" custT="1"/>
      <dgm:spPr/>
      <dgm:t>
        <a:bodyPr/>
        <a:lstStyle/>
        <a:p>
          <a:r>
            <a:rPr lang="en-GB" sz="900" dirty="0"/>
            <a:t>Residual hydrocarbon evaluation (Depleted gas fields)</a:t>
          </a:r>
        </a:p>
      </dgm:t>
    </dgm:pt>
    <dgm:pt modelId="{407D25BC-9AB6-4026-9FA3-1470B53D481C}" type="parTrans" cxnId="{0DB23C8C-490A-4C72-997D-1F3B7AE8C2B4}">
      <dgm:prSet/>
      <dgm:spPr/>
      <dgm:t>
        <a:bodyPr/>
        <a:lstStyle/>
        <a:p>
          <a:endParaRPr lang="en-GB"/>
        </a:p>
      </dgm:t>
    </dgm:pt>
    <dgm:pt modelId="{7C489761-6F8A-425B-A66F-33C23EAE2960}" type="sibTrans" cxnId="{0DB23C8C-490A-4C72-997D-1F3B7AE8C2B4}">
      <dgm:prSet/>
      <dgm:spPr/>
      <dgm:t>
        <a:bodyPr/>
        <a:lstStyle/>
        <a:p>
          <a:endParaRPr lang="en-GB"/>
        </a:p>
      </dgm:t>
    </dgm:pt>
    <dgm:pt modelId="{F03ED261-F275-4B6D-AFC9-EF828F73EDE8}">
      <dgm:prSet phldrT="[Text]"/>
      <dgm:spPr/>
      <dgm:t>
        <a:bodyPr/>
        <a:lstStyle/>
        <a:p>
          <a:r>
            <a:rPr lang="en-GB" dirty="0"/>
            <a:t>Detailed PVT analysis</a:t>
          </a:r>
        </a:p>
      </dgm:t>
    </dgm:pt>
    <dgm:pt modelId="{98009BFF-60C8-4F7E-B7F5-B545160F347D}" type="parTrans" cxnId="{05E265C7-94F0-402F-AFDB-FD659C1B8A19}">
      <dgm:prSet/>
      <dgm:spPr/>
      <dgm:t>
        <a:bodyPr/>
        <a:lstStyle/>
        <a:p>
          <a:endParaRPr lang="en-GB"/>
        </a:p>
      </dgm:t>
    </dgm:pt>
    <dgm:pt modelId="{29E6055C-94CF-47BA-B291-65E545570635}" type="sibTrans" cxnId="{05E265C7-94F0-402F-AFDB-FD659C1B8A19}">
      <dgm:prSet/>
      <dgm:spPr/>
      <dgm:t>
        <a:bodyPr/>
        <a:lstStyle/>
        <a:p>
          <a:endParaRPr lang="en-GB"/>
        </a:p>
      </dgm:t>
    </dgm:pt>
    <dgm:pt modelId="{11BA09B4-6130-4042-9FA4-73F8C6D75E31}">
      <dgm:prSet phldrT="[Text]" custT="1"/>
      <dgm:spPr/>
      <dgm:t>
        <a:bodyPr/>
        <a:lstStyle/>
        <a:p>
          <a:r>
            <a:rPr lang="en-GB" sz="900" dirty="0" err="1"/>
            <a:t>Petrogrpahy</a:t>
          </a:r>
          <a:r>
            <a:rPr lang="en-GB" sz="900" dirty="0"/>
            <a:t>, Thin Section, XRD</a:t>
          </a:r>
        </a:p>
      </dgm:t>
    </dgm:pt>
    <dgm:pt modelId="{29F6555A-92A5-4B28-B708-3AE02660AC85}" type="parTrans" cxnId="{A5D087EA-A175-4AB1-9772-6FF1437606BD}">
      <dgm:prSet/>
      <dgm:spPr/>
      <dgm:t>
        <a:bodyPr/>
        <a:lstStyle/>
        <a:p>
          <a:endParaRPr lang="en-GB"/>
        </a:p>
      </dgm:t>
    </dgm:pt>
    <dgm:pt modelId="{CBA34F4E-5DA0-44D7-9866-6407B1A2DF05}" type="sibTrans" cxnId="{A5D087EA-A175-4AB1-9772-6FF1437606BD}">
      <dgm:prSet/>
      <dgm:spPr/>
      <dgm:t>
        <a:bodyPr/>
        <a:lstStyle/>
        <a:p>
          <a:endParaRPr lang="en-GB"/>
        </a:p>
      </dgm:t>
    </dgm:pt>
    <dgm:pt modelId="{4D4478AD-7658-4735-BD34-90FC46BF85F3}">
      <dgm:prSet phldrT="[Text]" custT="1"/>
      <dgm:spPr/>
      <dgm:t>
        <a:bodyPr/>
        <a:lstStyle/>
        <a:p>
          <a:r>
            <a:rPr lang="en-GB" sz="900" dirty="0"/>
            <a:t>Temperature </a:t>
          </a:r>
        </a:p>
      </dgm:t>
    </dgm:pt>
    <dgm:pt modelId="{80494304-0F82-4207-A3DD-177F4CB9B0D5}" type="parTrans" cxnId="{02E692E5-B83A-428E-9AAF-1CFBBD4EDB83}">
      <dgm:prSet/>
      <dgm:spPr/>
      <dgm:t>
        <a:bodyPr/>
        <a:lstStyle/>
        <a:p>
          <a:endParaRPr lang="en-GB"/>
        </a:p>
      </dgm:t>
    </dgm:pt>
    <dgm:pt modelId="{B6AB1414-36F2-4717-A2B7-8F34156C681E}" type="sibTrans" cxnId="{02E692E5-B83A-428E-9AAF-1CFBBD4EDB83}">
      <dgm:prSet/>
      <dgm:spPr/>
      <dgm:t>
        <a:bodyPr/>
        <a:lstStyle/>
        <a:p>
          <a:endParaRPr lang="en-GB"/>
        </a:p>
      </dgm:t>
    </dgm:pt>
    <dgm:pt modelId="{52164D6D-4100-4219-AD7D-DCA00F669D97}">
      <dgm:prSet phldrT="[Text]" custT="1"/>
      <dgm:spPr/>
      <dgm:t>
        <a:bodyPr/>
        <a:lstStyle/>
        <a:p>
          <a:r>
            <a:rPr lang="en-GB" sz="900" dirty="0"/>
            <a:t>Pressure</a:t>
          </a:r>
        </a:p>
      </dgm:t>
    </dgm:pt>
    <dgm:pt modelId="{2EFA77E3-57B4-4D8E-9759-4650CA63D583}" type="parTrans" cxnId="{9CA7462B-9474-43F6-ADB3-388206A642F7}">
      <dgm:prSet/>
      <dgm:spPr/>
      <dgm:t>
        <a:bodyPr/>
        <a:lstStyle/>
        <a:p>
          <a:endParaRPr lang="en-GB"/>
        </a:p>
      </dgm:t>
    </dgm:pt>
    <dgm:pt modelId="{912225B2-98D9-477C-9B9A-0F421CA045FC}" type="sibTrans" cxnId="{9CA7462B-9474-43F6-ADB3-388206A642F7}">
      <dgm:prSet/>
      <dgm:spPr/>
      <dgm:t>
        <a:bodyPr/>
        <a:lstStyle/>
        <a:p>
          <a:endParaRPr lang="en-GB"/>
        </a:p>
      </dgm:t>
    </dgm:pt>
    <dgm:pt modelId="{472846A4-4243-4B61-B355-6C49642EAA5E}">
      <dgm:prSet phldrT="[Text]"/>
      <dgm:spPr>
        <a:ln>
          <a:noFill/>
        </a:ln>
      </dgm:spPr>
      <dgm:t>
        <a:bodyPr/>
        <a:lstStyle/>
        <a:p>
          <a:r>
            <a:rPr lang="en-GB" dirty="0"/>
            <a:t>Net </a:t>
          </a:r>
          <a:r>
            <a:rPr lang="en-GB" dirty="0" err="1"/>
            <a:t>Cutoffs</a:t>
          </a:r>
          <a:endParaRPr lang="en-GB" dirty="0"/>
        </a:p>
      </dgm:t>
    </dgm:pt>
    <dgm:pt modelId="{B1907B71-7CAA-40C9-B0C2-03FEC349FA10}" type="parTrans" cxnId="{280217AE-E4FF-4D77-88EE-2C15872425F5}">
      <dgm:prSet/>
      <dgm:spPr/>
      <dgm:t>
        <a:bodyPr/>
        <a:lstStyle/>
        <a:p>
          <a:endParaRPr lang="en-GB"/>
        </a:p>
      </dgm:t>
    </dgm:pt>
    <dgm:pt modelId="{8048345A-CF70-45D8-B44F-6CA5EBEC5BC2}" type="sibTrans" cxnId="{280217AE-E4FF-4D77-88EE-2C15872425F5}">
      <dgm:prSet/>
      <dgm:spPr/>
      <dgm:t>
        <a:bodyPr/>
        <a:lstStyle/>
        <a:p>
          <a:endParaRPr lang="en-GB"/>
        </a:p>
      </dgm:t>
    </dgm:pt>
    <dgm:pt modelId="{9622CDFB-E566-4914-8DDA-B6BBC5D5EF88}">
      <dgm:prSet phldrT="[Text]"/>
      <dgm:spPr/>
      <dgm:t>
        <a:bodyPr/>
        <a:lstStyle/>
        <a:p>
          <a:r>
            <a:rPr lang="en-GB" dirty="0"/>
            <a:t>Pore Pressure and </a:t>
          </a:r>
          <a:r>
            <a:rPr lang="en-GB" dirty="0" err="1"/>
            <a:t>Geomechanical</a:t>
          </a:r>
          <a:r>
            <a:rPr lang="en-GB" dirty="0"/>
            <a:t> inputs</a:t>
          </a:r>
        </a:p>
      </dgm:t>
    </dgm:pt>
    <dgm:pt modelId="{262F31B0-52F5-4CC3-A16C-D8B7C209CFFE}" type="parTrans" cxnId="{ED59E599-60DD-44C2-AB89-44A0AEC18CCD}">
      <dgm:prSet/>
      <dgm:spPr/>
      <dgm:t>
        <a:bodyPr/>
        <a:lstStyle/>
        <a:p>
          <a:endParaRPr lang="en-GB"/>
        </a:p>
      </dgm:t>
    </dgm:pt>
    <dgm:pt modelId="{445B6C94-7341-468B-8FB2-2F775BD272C8}" type="sibTrans" cxnId="{ED59E599-60DD-44C2-AB89-44A0AEC18CCD}">
      <dgm:prSet/>
      <dgm:spPr/>
      <dgm:t>
        <a:bodyPr/>
        <a:lstStyle/>
        <a:p>
          <a:endParaRPr lang="en-GB"/>
        </a:p>
      </dgm:t>
    </dgm:pt>
    <dgm:pt modelId="{99AC05A1-5FCA-4B60-9C14-04DB9F3FAD4D}">
      <dgm:prSet phldrT="[Text]"/>
      <dgm:spPr/>
      <dgm:t>
        <a:bodyPr/>
        <a:lstStyle/>
        <a:p>
          <a:r>
            <a:rPr lang="en-GB" dirty="0"/>
            <a:t>Overburden Stress, Effective Stress</a:t>
          </a:r>
        </a:p>
      </dgm:t>
    </dgm:pt>
    <dgm:pt modelId="{24B5EF4B-8540-444E-ACCE-C83D64937DD4}" type="parTrans" cxnId="{27CF01B8-4EB2-41F1-BECF-D5B88500045A}">
      <dgm:prSet/>
      <dgm:spPr/>
      <dgm:t>
        <a:bodyPr/>
        <a:lstStyle/>
        <a:p>
          <a:endParaRPr lang="en-GB"/>
        </a:p>
      </dgm:t>
    </dgm:pt>
    <dgm:pt modelId="{733C0C74-DBAB-4B59-A51D-1A9E30D5F7C6}" type="sibTrans" cxnId="{27CF01B8-4EB2-41F1-BECF-D5B88500045A}">
      <dgm:prSet/>
      <dgm:spPr/>
      <dgm:t>
        <a:bodyPr/>
        <a:lstStyle/>
        <a:p>
          <a:endParaRPr lang="en-GB"/>
        </a:p>
      </dgm:t>
    </dgm:pt>
    <dgm:pt modelId="{064EB527-005C-475B-80D8-CFCB54994E51}">
      <dgm:prSet phldrT="[Text]"/>
      <dgm:spPr/>
      <dgm:t>
        <a:bodyPr/>
        <a:lstStyle/>
        <a:p>
          <a:r>
            <a:rPr lang="en-GB" dirty="0"/>
            <a:t>Injection rates</a:t>
          </a:r>
        </a:p>
      </dgm:t>
    </dgm:pt>
    <dgm:pt modelId="{2E41DDEE-CA10-4DB6-9EE2-F9E672DF1BFA}" type="parTrans" cxnId="{02E407D4-925B-4CB9-A4CF-1434520004B9}">
      <dgm:prSet/>
      <dgm:spPr/>
      <dgm:t>
        <a:bodyPr/>
        <a:lstStyle/>
        <a:p>
          <a:endParaRPr lang="en-GB"/>
        </a:p>
      </dgm:t>
    </dgm:pt>
    <dgm:pt modelId="{AAE39CBF-3318-4182-ADC6-745F5B07D44F}" type="sibTrans" cxnId="{02E407D4-925B-4CB9-A4CF-1434520004B9}">
      <dgm:prSet/>
      <dgm:spPr/>
      <dgm:t>
        <a:bodyPr/>
        <a:lstStyle/>
        <a:p>
          <a:endParaRPr lang="en-GB"/>
        </a:p>
      </dgm:t>
    </dgm:pt>
    <dgm:pt modelId="{55494E4C-1657-4806-A04E-7C1472C06D7B}">
      <dgm:prSet phldrT="[Text]"/>
      <dgm:spPr/>
      <dgm:t>
        <a:bodyPr/>
        <a:lstStyle/>
        <a:p>
          <a:r>
            <a:rPr lang="en-GB" dirty="0"/>
            <a:t>Fines migration</a:t>
          </a:r>
        </a:p>
      </dgm:t>
    </dgm:pt>
    <dgm:pt modelId="{72D462BB-52D3-449E-9626-C0A4F7991F38}" type="parTrans" cxnId="{81D40DF7-68E1-408B-A8F2-05FC0AEA5830}">
      <dgm:prSet/>
      <dgm:spPr/>
      <dgm:t>
        <a:bodyPr/>
        <a:lstStyle/>
        <a:p>
          <a:endParaRPr lang="en-GB"/>
        </a:p>
      </dgm:t>
    </dgm:pt>
    <dgm:pt modelId="{E488C54D-6B9D-4910-A92B-40FF3F2B57C5}" type="sibTrans" cxnId="{81D40DF7-68E1-408B-A8F2-05FC0AEA5830}">
      <dgm:prSet/>
      <dgm:spPr/>
      <dgm:t>
        <a:bodyPr/>
        <a:lstStyle/>
        <a:p>
          <a:endParaRPr lang="en-GB"/>
        </a:p>
      </dgm:t>
    </dgm:pt>
    <dgm:pt modelId="{73FE9C16-D3CB-4791-AA72-45942B7AF5FA}" type="pres">
      <dgm:prSet presAssocID="{D4680471-AA6D-4D75-84EF-4AEDFB0276AB}" presName="Name0" presStyleCnt="0">
        <dgm:presLayoutVars>
          <dgm:chMax/>
          <dgm:chPref val="3"/>
          <dgm:dir/>
          <dgm:animOne val="branch"/>
          <dgm:animLvl val="lvl"/>
        </dgm:presLayoutVars>
      </dgm:prSet>
      <dgm:spPr/>
    </dgm:pt>
    <dgm:pt modelId="{28998B4F-47B1-4F29-8EF8-AAA396C7121B}" type="pres">
      <dgm:prSet presAssocID="{C0DF061A-FD30-4CA7-B232-D1EDBDE2BBE5}" presName="composite" presStyleCnt="0"/>
      <dgm:spPr/>
    </dgm:pt>
    <dgm:pt modelId="{BA70E58B-4485-4759-A20B-D0145FFF69D2}" type="pres">
      <dgm:prSet presAssocID="{C0DF061A-FD30-4CA7-B232-D1EDBDE2BBE5}" presName="FirstChild" presStyleLbl="revTx" presStyleIdx="0" presStyleCnt="6" custScaleX="97187" custScaleY="75097" custLinFactNeighborX="-1206" custLinFactNeighborY="43245">
        <dgm:presLayoutVars>
          <dgm:chMax val="0"/>
          <dgm:chPref val="0"/>
          <dgm:bulletEnabled val="1"/>
        </dgm:presLayoutVars>
      </dgm:prSet>
      <dgm:spPr/>
    </dgm:pt>
    <dgm:pt modelId="{9C474CEF-9742-4640-ADF8-B5DA565E5448}" type="pres">
      <dgm:prSet presAssocID="{C0DF061A-FD30-4CA7-B232-D1EDBDE2BBE5}" presName="Parent" presStyleLbl="alignNode1" presStyleIdx="0" presStyleCnt="3" custScaleX="98195" custScaleY="75572" custLinFactNeighborY="12264">
        <dgm:presLayoutVars>
          <dgm:chMax val="3"/>
          <dgm:chPref val="3"/>
          <dgm:bulletEnabled val="1"/>
        </dgm:presLayoutVars>
      </dgm:prSet>
      <dgm:spPr/>
    </dgm:pt>
    <dgm:pt modelId="{7C6BD246-64D5-4926-BC48-18B14E51D0EF}" type="pres">
      <dgm:prSet presAssocID="{C0DF061A-FD30-4CA7-B232-D1EDBDE2BBE5}" presName="Accent" presStyleLbl="parChTrans1D1" presStyleIdx="0" presStyleCnt="3"/>
      <dgm:spPr/>
    </dgm:pt>
    <dgm:pt modelId="{34459A06-34E3-434A-8328-814B9FD9F0A5}" type="pres">
      <dgm:prSet presAssocID="{C0DF061A-FD30-4CA7-B232-D1EDBDE2BBE5}" presName="Child" presStyleLbl="revTx" presStyleIdx="1" presStyleCnt="6">
        <dgm:presLayoutVars>
          <dgm:chMax val="0"/>
          <dgm:chPref val="0"/>
          <dgm:bulletEnabled val="1"/>
        </dgm:presLayoutVars>
      </dgm:prSet>
      <dgm:spPr/>
    </dgm:pt>
    <dgm:pt modelId="{7986A944-701A-4E18-9B37-374544BD41B3}" type="pres">
      <dgm:prSet presAssocID="{5AF60453-1747-41D1-AD3A-9EFFD1144B57}" presName="sibTrans" presStyleCnt="0"/>
      <dgm:spPr/>
    </dgm:pt>
    <dgm:pt modelId="{89F754BD-0589-4E07-86C1-31A6ADC715BF}" type="pres">
      <dgm:prSet presAssocID="{14858047-5C6D-4203-9B5D-ADEDF87E8E12}" presName="composite" presStyleCnt="0"/>
      <dgm:spPr/>
    </dgm:pt>
    <dgm:pt modelId="{884AFDF3-F1CE-48F0-82EA-B3D14323A930}" type="pres">
      <dgm:prSet presAssocID="{14858047-5C6D-4203-9B5D-ADEDF87E8E12}" presName="FirstChild" presStyleLbl="revTx" presStyleIdx="2" presStyleCnt="6">
        <dgm:presLayoutVars>
          <dgm:chMax val="0"/>
          <dgm:chPref val="0"/>
          <dgm:bulletEnabled val="1"/>
        </dgm:presLayoutVars>
      </dgm:prSet>
      <dgm:spPr/>
    </dgm:pt>
    <dgm:pt modelId="{7BB66189-4589-4EF9-A751-91B6483C1928}" type="pres">
      <dgm:prSet presAssocID="{14858047-5C6D-4203-9B5D-ADEDF87E8E12}" presName="Parent" presStyleLbl="alignNode1" presStyleIdx="1" presStyleCnt="3" custScaleX="98195" custScaleY="76860" custLinFactNeighborY="10512">
        <dgm:presLayoutVars>
          <dgm:chMax val="3"/>
          <dgm:chPref val="3"/>
          <dgm:bulletEnabled val="1"/>
        </dgm:presLayoutVars>
      </dgm:prSet>
      <dgm:spPr/>
    </dgm:pt>
    <dgm:pt modelId="{9156ACEA-5381-41EA-962D-D7BF579A3E64}" type="pres">
      <dgm:prSet presAssocID="{14858047-5C6D-4203-9B5D-ADEDF87E8E12}" presName="Accent" presStyleLbl="parChTrans1D1" presStyleIdx="1" presStyleCnt="3"/>
      <dgm:spPr/>
    </dgm:pt>
    <dgm:pt modelId="{DBC6C884-3EC4-441F-996A-AA875B3A57DA}" type="pres">
      <dgm:prSet presAssocID="{14858047-5C6D-4203-9B5D-ADEDF87E8E12}" presName="Child" presStyleLbl="revTx" presStyleIdx="3" presStyleCnt="6" custScaleY="120411">
        <dgm:presLayoutVars>
          <dgm:chMax val="0"/>
          <dgm:chPref val="0"/>
          <dgm:bulletEnabled val="1"/>
        </dgm:presLayoutVars>
      </dgm:prSet>
      <dgm:spPr/>
    </dgm:pt>
    <dgm:pt modelId="{0E346C68-1508-4049-B1CE-CBFE6E88F94A}" type="pres">
      <dgm:prSet presAssocID="{B0E5D626-8350-482D-B7E4-923E62F5C407}" presName="sibTrans" presStyleCnt="0"/>
      <dgm:spPr/>
    </dgm:pt>
    <dgm:pt modelId="{F5421E06-03FD-4CB0-A776-7F40DE6DF064}" type="pres">
      <dgm:prSet presAssocID="{7FB08C1A-2659-4963-88A8-4A2DC10DAFF2}" presName="composite" presStyleCnt="0"/>
      <dgm:spPr/>
    </dgm:pt>
    <dgm:pt modelId="{E2AE329A-8226-4644-9213-EF88BE59EA8B}" type="pres">
      <dgm:prSet presAssocID="{7FB08C1A-2659-4963-88A8-4A2DC10DAFF2}" presName="FirstChild" presStyleLbl="revTx" presStyleIdx="4" presStyleCnt="6">
        <dgm:presLayoutVars>
          <dgm:chMax val="0"/>
          <dgm:chPref val="0"/>
          <dgm:bulletEnabled val="1"/>
        </dgm:presLayoutVars>
      </dgm:prSet>
      <dgm:spPr/>
    </dgm:pt>
    <dgm:pt modelId="{C9E67719-0009-4E7F-85E8-57CD56CE5499}" type="pres">
      <dgm:prSet presAssocID="{7FB08C1A-2659-4963-88A8-4A2DC10DAFF2}" presName="Parent" presStyleLbl="alignNode1" presStyleIdx="2" presStyleCnt="3" custScaleX="95459" custScaleY="80903" custLinFactNeighborX="-981" custLinFactNeighborY="10513">
        <dgm:presLayoutVars>
          <dgm:chMax val="3"/>
          <dgm:chPref val="3"/>
          <dgm:bulletEnabled val="1"/>
        </dgm:presLayoutVars>
      </dgm:prSet>
      <dgm:spPr/>
    </dgm:pt>
    <dgm:pt modelId="{AE166AD4-75EC-4027-8D01-12882FB69E01}" type="pres">
      <dgm:prSet presAssocID="{7FB08C1A-2659-4963-88A8-4A2DC10DAFF2}" presName="Accent" presStyleLbl="parChTrans1D1" presStyleIdx="2" presStyleCnt="3"/>
      <dgm:spPr/>
    </dgm:pt>
    <dgm:pt modelId="{676E9145-7197-4C58-9B25-FC6E516E9569}" type="pres">
      <dgm:prSet presAssocID="{7FB08C1A-2659-4963-88A8-4A2DC10DAFF2}" presName="Child" presStyleLbl="revTx" presStyleIdx="5" presStyleCnt="6" custScaleY="103651">
        <dgm:presLayoutVars>
          <dgm:chMax val="0"/>
          <dgm:chPref val="0"/>
          <dgm:bulletEnabled val="1"/>
        </dgm:presLayoutVars>
      </dgm:prSet>
      <dgm:spPr/>
    </dgm:pt>
  </dgm:ptLst>
  <dgm:cxnLst>
    <dgm:cxn modelId="{ED2B8D0D-94B6-43EA-A0B4-8FA65F8C53C5}" type="presOf" srcId="{8AC110BD-0F90-499B-A361-1596DA4CAC59}" destId="{E2AE329A-8226-4644-9213-EF88BE59EA8B}" srcOrd="0" destOrd="0" presId="urn:microsoft.com/office/officeart/2011/layout/TabList"/>
    <dgm:cxn modelId="{105CB214-6CF9-49D5-AE49-D4A4BCC76311}" type="presOf" srcId="{FB3FFC3E-7E60-4993-ADEA-71503F5BD99C}" destId="{DBC6C884-3EC4-441F-996A-AA875B3A57DA}" srcOrd="0" destOrd="0" presId="urn:microsoft.com/office/officeart/2011/layout/TabList"/>
    <dgm:cxn modelId="{5FD71017-1D94-45B9-A973-22BA18326FB1}" type="presOf" srcId="{F03ED261-F275-4B6D-AFC9-EF828F73EDE8}" destId="{676E9145-7197-4C58-9B25-FC6E516E9569}" srcOrd="0" destOrd="0" presId="urn:microsoft.com/office/officeart/2011/layout/TabList"/>
    <dgm:cxn modelId="{4EC9801C-AEA6-46BF-A139-EC2162FDD991}" type="presOf" srcId="{C0DF061A-FD30-4CA7-B232-D1EDBDE2BBE5}" destId="{9C474CEF-9742-4640-ADF8-B5DA565E5448}" srcOrd="0" destOrd="0" presId="urn:microsoft.com/office/officeart/2011/layout/TabList"/>
    <dgm:cxn modelId="{978C1A21-4972-49DF-95DC-FDAD9B299BA0}" type="presOf" srcId="{55494E4C-1657-4806-A04E-7C1472C06D7B}" destId="{676E9145-7197-4C58-9B25-FC6E516E9569}" srcOrd="0" destOrd="4" presId="urn:microsoft.com/office/officeart/2011/layout/TabList"/>
    <dgm:cxn modelId="{A9A76D22-04B4-4EE1-AC7D-7DB5BB1923EA}" srcId="{14858047-5C6D-4203-9B5D-ADEDF87E8E12}" destId="{FB3FFC3E-7E60-4993-ADEA-71503F5BD99C}" srcOrd="1" destOrd="0" parTransId="{BE4F8258-A494-4902-BF44-FF3F87059CE8}" sibTransId="{7B034695-D053-49C7-9A85-7596582179CB}"/>
    <dgm:cxn modelId="{2A4BFE22-9A39-474D-B5FE-F522421A7D14}" srcId="{C0DF061A-FD30-4CA7-B232-D1EDBDE2BBE5}" destId="{855D5BF7-CE2F-408F-AF8A-739BDF360395}" srcOrd="0" destOrd="0" parTransId="{2DC0A50D-B063-427B-8D67-83A5ACEAB317}" sibTransId="{D14043AE-9CF3-4EA0-B416-AB0E6E635C88}"/>
    <dgm:cxn modelId="{9CA7462B-9474-43F6-ADB3-388206A642F7}" srcId="{FB3FFC3E-7E60-4993-ADEA-71503F5BD99C}" destId="{52164D6D-4100-4219-AD7D-DCA00F669D97}" srcOrd="6" destOrd="0" parTransId="{2EFA77E3-57B4-4D8E-9759-4650CA63D583}" sibTransId="{912225B2-98D9-477C-9B9A-0F421CA045FC}"/>
    <dgm:cxn modelId="{589FA35C-88C7-4B5E-AAC8-4FB0B53E2A46}" type="presOf" srcId="{52164D6D-4100-4219-AD7D-DCA00F669D97}" destId="{DBC6C884-3EC4-441F-996A-AA875B3A57DA}" srcOrd="0" destOrd="7" presId="urn:microsoft.com/office/officeart/2011/layout/TabList"/>
    <dgm:cxn modelId="{1ABA6142-394F-4CB8-BA41-FDCF50AABF4F}" srcId="{FB3FFC3E-7E60-4993-ADEA-71503F5BD99C}" destId="{A76F2D14-738E-4F71-B03F-8FE6D6DBD531}" srcOrd="2" destOrd="0" parTransId="{19A67B15-A0FD-4A5B-944B-D1A1771A1E18}" sibTransId="{D5BB89A4-8169-4D29-93E7-4AFCF882409D}"/>
    <dgm:cxn modelId="{E8637444-D3D5-40DF-B9BE-1FE3150A25C1}" type="presOf" srcId="{855D5BF7-CE2F-408F-AF8A-739BDF360395}" destId="{BA70E58B-4485-4759-A20B-D0145FFF69D2}" srcOrd="0" destOrd="0" presId="urn:microsoft.com/office/officeart/2011/layout/TabList"/>
    <dgm:cxn modelId="{2C477E48-F9C6-4CA9-88E0-83FA256B14BF}" srcId="{DAFBE127-3868-47E7-A3EC-C1CC47D297E7}" destId="{6519C69C-0958-456C-83DD-0EBA3AD1DC01}" srcOrd="0" destOrd="0" parTransId="{EC7A0D8E-E0E0-4533-A055-90C15200FC15}" sibTransId="{3ABC9862-1309-4881-AD65-456535C1B934}"/>
    <dgm:cxn modelId="{33CBB548-012F-4475-A8C1-5472AB56B5CD}" type="presOf" srcId="{FCC6B4F5-CA5E-4B42-BF16-317EC7141524}" destId="{884AFDF3-F1CE-48F0-82EA-B3D14323A930}" srcOrd="0" destOrd="0" presId="urn:microsoft.com/office/officeart/2011/layout/TabList"/>
    <dgm:cxn modelId="{CFA7266A-18E2-46E3-A7AC-EA24F3D033CB}" type="presOf" srcId="{B2515E16-6E6E-4FDB-BDF7-DD05C40AA7B3}" destId="{DBC6C884-3EC4-441F-996A-AA875B3A57DA}" srcOrd="0" destOrd="8" presId="urn:microsoft.com/office/officeart/2011/layout/TabList"/>
    <dgm:cxn modelId="{896C5E4D-42D4-41F5-A003-110655B0F227}" type="presOf" srcId="{9622CDFB-E566-4914-8DDA-B6BBC5D5EF88}" destId="{676E9145-7197-4C58-9B25-FC6E516E9569}" srcOrd="0" destOrd="1" presId="urn:microsoft.com/office/officeart/2011/layout/TabList"/>
    <dgm:cxn modelId="{F06CC54F-0714-4009-8BE0-AE23B709888B}" srcId="{DAFBE127-3868-47E7-A3EC-C1CC47D297E7}" destId="{7E91E3E4-1C19-4C5C-9FE8-3F299EDA5BF9}" srcOrd="3" destOrd="0" parTransId="{FF5FE978-31AF-4CF1-B341-DAFC4F3199B0}" sibTransId="{05C0F7CD-BDB8-4FF3-A8DE-08FD9BCD8229}"/>
    <dgm:cxn modelId="{8D692253-5D32-4BFA-ACD7-3031675D1BA6}" srcId="{7FB08C1A-2659-4963-88A8-4A2DC10DAFF2}" destId="{8AC110BD-0F90-499B-A361-1596DA4CAC59}" srcOrd="0" destOrd="0" parTransId="{7F93CBAE-38B3-4A05-ACA8-616CE2673214}" sibTransId="{5A68AD2D-DAB8-4C01-896F-308AC00A54EA}"/>
    <dgm:cxn modelId="{9A063E55-6D3B-46EB-8737-3A868AEC787D}" type="presOf" srcId="{472846A4-4243-4B61-B355-6C49642EAA5E}" destId="{34459A06-34E3-434A-8328-814B9FD9F0A5}" srcOrd="0" destOrd="5" presId="urn:microsoft.com/office/officeart/2011/layout/TabList"/>
    <dgm:cxn modelId="{33F7E58A-F557-47B9-8E07-3BD5A48300C0}" type="presOf" srcId="{99AC05A1-5FCA-4B60-9C14-04DB9F3FAD4D}" destId="{676E9145-7197-4C58-9B25-FC6E516E9569}" srcOrd="0" destOrd="2" presId="urn:microsoft.com/office/officeart/2011/layout/TabList"/>
    <dgm:cxn modelId="{0DB23C8C-490A-4C72-997D-1F3B7AE8C2B4}" srcId="{FB3FFC3E-7E60-4993-ADEA-71503F5BD99C}" destId="{B2515E16-6E6E-4FDB-BDF7-DD05C40AA7B3}" srcOrd="7" destOrd="0" parTransId="{407D25BC-9AB6-4026-9FA3-1470B53D481C}" sibTransId="{7C489761-6F8A-425B-A66F-33C23EAE2960}"/>
    <dgm:cxn modelId="{4A93538C-604D-4D81-9889-C5D42FA4C398}" type="presOf" srcId="{14858047-5C6D-4203-9B5D-ADEDF87E8E12}" destId="{7BB66189-4589-4EF9-A751-91B6483C1928}" srcOrd="0" destOrd="0" presId="urn:microsoft.com/office/officeart/2011/layout/TabList"/>
    <dgm:cxn modelId="{4664A58C-121E-4F8B-9260-87FF27210301}" type="presOf" srcId="{0513301B-4316-4EEA-A93F-A8F7FF618DB0}" destId="{DBC6C884-3EC4-441F-996A-AA875B3A57DA}" srcOrd="0" destOrd="1" presId="urn:microsoft.com/office/officeart/2011/layout/TabList"/>
    <dgm:cxn modelId="{64D39790-4BC8-4BBC-9072-CAAACB28B18A}" srcId="{D4680471-AA6D-4D75-84EF-4AEDFB0276AB}" destId="{7FB08C1A-2659-4963-88A8-4A2DC10DAFF2}" srcOrd="2" destOrd="0" parTransId="{72946548-58CE-4852-B1EA-A98A12295BC1}" sibTransId="{D4E28642-FE2C-4EB9-AABD-805DD9367137}"/>
    <dgm:cxn modelId="{68727D91-A317-47C4-9B28-D91DF7E54215}" type="presOf" srcId="{424998AA-401F-4FE4-A8E1-DDAD4D657364}" destId="{DBC6C884-3EC4-441F-996A-AA875B3A57DA}" srcOrd="0" destOrd="10" presId="urn:microsoft.com/office/officeart/2011/layout/TabList"/>
    <dgm:cxn modelId="{ED59E599-60DD-44C2-AB89-44A0AEC18CCD}" srcId="{7FB08C1A-2659-4963-88A8-4A2DC10DAFF2}" destId="{9622CDFB-E566-4914-8DDA-B6BBC5D5EF88}" srcOrd="2" destOrd="0" parTransId="{262F31B0-52F5-4CC3-A16C-D8B7C209CFFE}" sibTransId="{445B6C94-7341-468B-8FB2-2F775BD272C8}"/>
    <dgm:cxn modelId="{B38FB09C-5ECC-429B-BD34-23785F87EB4D}" type="presOf" srcId="{11BA09B4-6130-4042-9FA4-73F8C6D75E31}" destId="{DBC6C884-3EC4-441F-996A-AA875B3A57DA}" srcOrd="0" destOrd="2" presId="urn:microsoft.com/office/officeart/2011/layout/TabList"/>
    <dgm:cxn modelId="{280217AE-E4FF-4D77-88EE-2C15872425F5}" srcId="{DAFBE127-3868-47E7-A3EC-C1CC47D297E7}" destId="{472846A4-4243-4B61-B355-6C49642EAA5E}" srcOrd="4" destOrd="0" parTransId="{B1907B71-7CAA-40C9-B0C2-03FEC349FA10}" sibTransId="{8048345A-CF70-45D8-B44F-6CA5EBEC5BC2}"/>
    <dgm:cxn modelId="{B25163AE-5892-4C29-BBE7-D00B846BA3A5}" type="presOf" srcId="{7E91E3E4-1C19-4C5C-9FE8-3F299EDA5BF9}" destId="{34459A06-34E3-434A-8328-814B9FD9F0A5}" srcOrd="0" destOrd="4" presId="urn:microsoft.com/office/officeart/2011/layout/TabList"/>
    <dgm:cxn modelId="{00E408B2-678A-4FDA-8651-10BB25391EA4}" type="presOf" srcId="{883A1348-0273-40B7-9E8C-5CDDAF5B3FBF}" destId="{DBC6C884-3EC4-441F-996A-AA875B3A57DA}" srcOrd="0" destOrd="5" presId="urn:microsoft.com/office/officeart/2011/layout/TabList"/>
    <dgm:cxn modelId="{C0BBF2B2-847C-4830-890D-B5938FD8A1A8}" type="presOf" srcId="{A3F506B1-E678-46C8-89B1-4D1C31774C24}" destId="{DBC6C884-3EC4-441F-996A-AA875B3A57DA}" srcOrd="0" destOrd="4" presId="urn:microsoft.com/office/officeart/2011/layout/TabList"/>
    <dgm:cxn modelId="{7B614CB5-F7A4-48E7-8B1E-5C4CAE1DD254}" srcId="{DAFBE127-3868-47E7-A3EC-C1CC47D297E7}" destId="{9A2CBCC5-4C94-437D-BA0C-FF67EFB35A74}" srcOrd="2" destOrd="0" parTransId="{61EBB9FE-FFE2-4139-AAAE-2EB5CB256AC7}" sibTransId="{13EB0CD3-76CF-4361-809A-021E7F08918F}"/>
    <dgm:cxn modelId="{9E334DB6-EEC5-4D61-B8BA-C0E2CC8F8C73}" type="presOf" srcId="{811F19FA-DCE8-4C77-83AA-6791C2C74198}" destId="{DBC6C884-3EC4-441F-996A-AA875B3A57DA}" srcOrd="0" destOrd="9" presId="urn:microsoft.com/office/officeart/2011/layout/TabList"/>
    <dgm:cxn modelId="{27CF01B8-4EB2-41F1-BECF-D5B88500045A}" srcId="{9622CDFB-E566-4914-8DDA-B6BBC5D5EF88}" destId="{99AC05A1-5FCA-4B60-9C14-04DB9F3FAD4D}" srcOrd="0" destOrd="0" parTransId="{24B5EF4B-8540-444E-ACCE-C83D64937DD4}" sibTransId="{733C0C74-DBAB-4B59-A51D-1A9E30D5F7C6}"/>
    <dgm:cxn modelId="{48A5FDB8-7C3E-4D38-BA5E-07E03160C9A5}" type="presOf" srcId="{D4680471-AA6D-4D75-84EF-4AEDFB0276AB}" destId="{73FE9C16-D3CB-4791-AA72-45942B7AF5FA}" srcOrd="0" destOrd="0" presId="urn:microsoft.com/office/officeart/2011/layout/TabList"/>
    <dgm:cxn modelId="{F1336DB9-12E0-41B8-896A-3AAC90569281}" type="presOf" srcId="{4D4478AD-7658-4735-BD34-90FC46BF85F3}" destId="{DBC6C884-3EC4-441F-996A-AA875B3A57DA}" srcOrd="0" destOrd="6" presId="urn:microsoft.com/office/officeart/2011/layout/TabList"/>
    <dgm:cxn modelId="{0AF765BA-7305-4BAA-AD8E-4965A7D7F23D}" srcId="{FB3FFC3E-7E60-4993-ADEA-71503F5BD99C}" destId="{811F19FA-DCE8-4C77-83AA-6791C2C74198}" srcOrd="8" destOrd="0" parTransId="{121BD5EF-1E45-440A-A7FF-1DC3C1D3C984}" sibTransId="{1A7366D4-68F0-4EF2-9A5F-A6B9BC051846}"/>
    <dgm:cxn modelId="{BF1AE5C1-126F-46EF-8FB6-1BC4377A1D9B}" type="presOf" srcId="{DAFBE127-3868-47E7-A3EC-C1CC47D297E7}" destId="{34459A06-34E3-434A-8328-814B9FD9F0A5}" srcOrd="0" destOrd="0" presId="urn:microsoft.com/office/officeart/2011/layout/TabList"/>
    <dgm:cxn modelId="{9C9F17C5-9728-4563-A590-6365D80E935E}" type="presOf" srcId="{A76F2D14-738E-4F71-B03F-8FE6D6DBD531}" destId="{DBC6C884-3EC4-441F-996A-AA875B3A57DA}" srcOrd="0" destOrd="3" presId="urn:microsoft.com/office/officeart/2011/layout/TabList"/>
    <dgm:cxn modelId="{05E265C7-94F0-402F-AFDB-FD659C1B8A19}" srcId="{7FB08C1A-2659-4963-88A8-4A2DC10DAFF2}" destId="{F03ED261-F275-4B6D-AFC9-EF828F73EDE8}" srcOrd="1" destOrd="0" parTransId="{98009BFF-60C8-4F7E-B7F5-B545160F347D}" sibTransId="{29E6055C-94CF-47BA-B291-65E545570635}"/>
    <dgm:cxn modelId="{214B27C8-C9B5-4A26-B334-9900FA6CD47B}" srcId="{C0DF061A-FD30-4CA7-B232-D1EDBDE2BBE5}" destId="{DAFBE127-3868-47E7-A3EC-C1CC47D297E7}" srcOrd="1" destOrd="0" parTransId="{9806FEFA-0377-4834-BAE8-BA53E5F903FC}" sibTransId="{85E2C44B-66EA-4575-8E78-DF464286A5C7}"/>
    <dgm:cxn modelId="{20DFEDCB-BA02-47F8-89E5-CE09F4443C49}" srcId="{14858047-5C6D-4203-9B5D-ADEDF87E8E12}" destId="{FCC6B4F5-CA5E-4B42-BF16-317EC7141524}" srcOrd="0" destOrd="0" parTransId="{730CD152-AA99-494C-80C0-9CD7D9EA2756}" sibTransId="{CB7BC5F2-9BD4-4B4A-9794-3822501FF9DA}"/>
    <dgm:cxn modelId="{09A14ECD-6A27-467A-9445-CF4E7EFF9395}" srcId="{FB3FFC3E-7E60-4993-ADEA-71503F5BD99C}" destId="{0513301B-4316-4EEA-A93F-A8F7FF618DB0}" srcOrd="0" destOrd="0" parTransId="{19B80B02-1E12-4E11-96A1-1E931F14A7F9}" sibTransId="{DFC39667-4EE4-4478-9510-EEEC2596B9FC}"/>
    <dgm:cxn modelId="{42734DD0-6784-47C5-9116-4F2D8729E05C}" srcId="{D4680471-AA6D-4D75-84EF-4AEDFB0276AB}" destId="{14858047-5C6D-4203-9B5D-ADEDF87E8E12}" srcOrd="1" destOrd="0" parTransId="{BC89E01C-174A-43A2-A1B7-E4ADBE132D24}" sibTransId="{B0E5D626-8350-482D-B7E4-923E62F5C407}"/>
    <dgm:cxn modelId="{EEDFC7D3-2116-4DA2-AD13-6039907D2FF1}" srcId="{FB3FFC3E-7E60-4993-ADEA-71503F5BD99C}" destId="{A3F506B1-E678-46C8-89B1-4D1C31774C24}" srcOrd="3" destOrd="0" parTransId="{BD350191-E876-4119-9625-989578AAFC1F}" sibTransId="{C360D890-EA43-424E-871B-0D89338F4D0E}"/>
    <dgm:cxn modelId="{02E407D4-925B-4CB9-A4CF-1434520004B9}" srcId="{9622CDFB-E566-4914-8DDA-B6BBC5D5EF88}" destId="{064EB527-005C-475B-80D8-CFCB54994E51}" srcOrd="1" destOrd="0" parTransId="{2E41DDEE-CA10-4DB6-9EE2-F9E672DF1BFA}" sibTransId="{AAE39CBF-3318-4182-ADC6-745F5B07D44F}"/>
    <dgm:cxn modelId="{1DCC9EDE-76B1-4F0C-AB84-B2FDF33B4FE5}" srcId="{FB3FFC3E-7E60-4993-ADEA-71503F5BD99C}" destId="{FAF46343-7A84-43EA-B3B4-BAD1B55713C4}" srcOrd="10" destOrd="0" parTransId="{4AE6E164-66E9-40D0-A7A3-886E86EB0BB7}" sibTransId="{0D335FBB-5183-45D4-A973-B4AE2C0DA1DD}"/>
    <dgm:cxn modelId="{A95AF7E4-1B38-4045-B853-4E11CB4FDDF9}" srcId="{FB3FFC3E-7E60-4993-ADEA-71503F5BD99C}" destId="{883A1348-0273-40B7-9E8C-5CDDAF5B3FBF}" srcOrd="4" destOrd="0" parTransId="{36B278F8-DB82-4492-A6C6-6780411D0AA6}" sibTransId="{9F2EE9C7-6CBE-462D-992D-035466FD5C22}"/>
    <dgm:cxn modelId="{58B68AE5-07B6-4E75-A980-E6EF006981EC}" type="presOf" srcId="{30526FA0-D663-4B81-8102-E6F314699127}" destId="{34459A06-34E3-434A-8328-814B9FD9F0A5}" srcOrd="0" destOrd="2" presId="urn:microsoft.com/office/officeart/2011/layout/TabList"/>
    <dgm:cxn modelId="{02E692E5-B83A-428E-9AAF-1CFBBD4EDB83}" srcId="{FB3FFC3E-7E60-4993-ADEA-71503F5BD99C}" destId="{4D4478AD-7658-4735-BD34-90FC46BF85F3}" srcOrd="5" destOrd="0" parTransId="{80494304-0F82-4207-A3DD-177F4CB9B0D5}" sibTransId="{B6AB1414-36F2-4717-A2B7-8F34156C681E}"/>
    <dgm:cxn modelId="{A5D087EA-A175-4AB1-9772-6FF1437606BD}" srcId="{FB3FFC3E-7E60-4993-ADEA-71503F5BD99C}" destId="{11BA09B4-6130-4042-9FA4-73F8C6D75E31}" srcOrd="1" destOrd="0" parTransId="{29F6555A-92A5-4B28-B708-3AE02660AC85}" sibTransId="{CBA34F4E-5DA0-44D7-9866-6407B1A2DF05}"/>
    <dgm:cxn modelId="{1BEC64EB-6DA1-4A3F-8CB8-79131EE88E02}" srcId="{DAFBE127-3868-47E7-A3EC-C1CC47D297E7}" destId="{30526FA0-D663-4B81-8102-E6F314699127}" srcOrd="1" destOrd="0" parTransId="{61D932D8-0F06-46CB-83AC-832A91821566}" sibTransId="{55D4C7E2-F369-4561-9CC3-891DC42C7F81}"/>
    <dgm:cxn modelId="{98073EED-5433-4B57-9A78-EEB9C381DDDA}" srcId="{D4680471-AA6D-4D75-84EF-4AEDFB0276AB}" destId="{C0DF061A-FD30-4CA7-B232-D1EDBDE2BBE5}" srcOrd="0" destOrd="0" parTransId="{A5113E66-4BDF-4449-BD60-593D67A75999}" sibTransId="{5AF60453-1747-41D1-AD3A-9EFFD1144B57}"/>
    <dgm:cxn modelId="{18B04BEF-FA62-4E5A-8DBE-78CF88494123}" type="presOf" srcId="{6519C69C-0958-456C-83DD-0EBA3AD1DC01}" destId="{34459A06-34E3-434A-8328-814B9FD9F0A5}" srcOrd="0" destOrd="1" presId="urn:microsoft.com/office/officeart/2011/layout/TabList"/>
    <dgm:cxn modelId="{81D40DF7-68E1-408B-A8F2-05FC0AEA5830}" srcId="{9622CDFB-E566-4914-8DDA-B6BBC5D5EF88}" destId="{55494E4C-1657-4806-A04E-7C1472C06D7B}" srcOrd="2" destOrd="0" parTransId="{72D462BB-52D3-449E-9626-C0A4F7991F38}" sibTransId="{E488C54D-6B9D-4910-A92B-40FF3F2B57C5}"/>
    <dgm:cxn modelId="{6C28F3F8-2361-4818-83EF-683110599523}" type="presOf" srcId="{FAF46343-7A84-43EA-B3B4-BAD1B55713C4}" destId="{DBC6C884-3EC4-441F-996A-AA875B3A57DA}" srcOrd="0" destOrd="11" presId="urn:microsoft.com/office/officeart/2011/layout/TabList"/>
    <dgm:cxn modelId="{904019F9-9001-44EB-A6E3-F5EE1C6A73E7}" srcId="{FB3FFC3E-7E60-4993-ADEA-71503F5BD99C}" destId="{424998AA-401F-4FE4-A8E1-DDAD4D657364}" srcOrd="9" destOrd="0" parTransId="{34AF7D21-2287-48D7-90F0-568E400AC775}" sibTransId="{C7904E96-56CC-4FD6-A481-06BF7D427EDF}"/>
    <dgm:cxn modelId="{A450FCFB-4F5C-4D33-A045-41735FE574E9}" type="presOf" srcId="{7FB08C1A-2659-4963-88A8-4A2DC10DAFF2}" destId="{C9E67719-0009-4E7F-85E8-57CD56CE5499}" srcOrd="0" destOrd="0" presId="urn:microsoft.com/office/officeart/2011/layout/TabList"/>
    <dgm:cxn modelId="{6A1A94FC-29B5-4B58-96DF-3C4FCE79905D}" type="presOf" srcId="{9A2CBCC5-4C94-437D-BA0C-FF67EFB35A74}" destId="{34459A06-34E3-434A-8328-814B9FD9F0A5}" srcOrd="0" destOrd="3" presId="urn:microsoft.com/office/officeart/2011/layout/TabList"/>
    <dgm:cxn modelId="{1DF386FF-4BE8-4CB6-9449-88CCB369247C}" type="presOf" srcId="{064EB527-005C-475B-80D8-CFCB54994E51}" destId="{676E9145-7197-4C58-9B25-FC6E516E9569}" srcOrd="0" destOrd="3" presId="urn:microsoft.com/office/officeart/2011/layout/TabList"/>
    <dgm:cxn modelId="{1C5F70DB-431B-47A0-9C8B-3ABDFA95C8B5}" type="presParOf" srcId="{73FE9C16-D3CB-4791-AA72-45942B7AF5FA}" destId="{28998B4F-47B1-4F29-8EF8-AAA396C7121B}" srcOrd="0" destOrd="0" presId="urn:microsoft.com/office/officeart/2011/layout/TabList"/>
    <dgm:cxn modelId="{66D37934-1734-427B-BA2C-D2A8D91E3620}" type="presParOf" srcId="{28998B4F-47B1-4F29-8EF8-AAA396C7121B}" destId="{BA70E58B-4485-4759-A20B-D0145FFF69D2}" srcOrd="0" destOrd="0" presId="urn:microsoft.com/office/officeart/2011/layout/TabList"/>
    <dgm:cxn modelId="{D704E704-30E5-448A-BD37-0E31C9ADCBF5}" type="presParOf" srcId="{28998B4F-47B1-4F29-8EF8-AAA396C7121B}" destId="{9C474CEF-9742-4640-ADF8-B5DA565E5448}" srcOrd="1" destOrd="0" presId="urn:microsoft.com/office/officeart/2011/layout/TabList"/>
    <dgm:cxn modelId="{EBCF0AB6-FD45-4463-A360-C0217B8FF07E}" type="presParOf" srcId="{28998B4F-47B1-4F29-8EF8-AAA396C7121B}" destId="{7C6BD246-64D5-4926-BC48-18B14E51D0EF}" srcOrd="2" destOrd="0" presId="urn:microsoft.com/office/officeart/2011/layout/TabList"/>
    <dgm:cxn modelId="{13051069-F8E9-48F3-B297-EBA85CEAA6A8}" type="presParOf" srcId="{73FE9C16-D3CB-4791-AA72-45942B7AF5FA}" destId="{34459A06-34E3-434A-8328-814B9FD9F0A5}" srcOrd="1" destOrd="0" presId="urn:microsoft.com/office/officeart/2011/layout/TabList"/>
    <dgm:cxn modelId="{0139AA6C-2694-45FF-87A2-4339858D8803}" type="presParOf" srcId="{73FE9C16-D3CB-4791-AA72-45942B7AF5FA}" destId="{7986A944-701A-4E18-9B37-374544BD41B3}" srcOrd="2" destOrd="0" presId="urn:microsoft.com/office/officeart/2011/layout/TabList"/>
    <dgm:cxn modelId="{07FD522F-5C6A-4BB6-93E0-81DADEF3A17D}" type="presParOf" srcId="{73FE9C16-D3CB-4791-AA72-45942B7AF5FA}" destId="{89F754BD-0589-4E07-86C1-31A6ADC715BF}" srcOrd="3" destOrd="0" presId="urn:microsoft.com/office/officeart/2011/layout/TabList"/>
    <dgm:cxn modelId="{0380AA08-ACE6-4EC0-AB8A-A7DFB9A4EEBC}" type="presParOf" srcId="{89F754BD-0589-4E07-86C1-31A6ADC715BF}" destId="{884AFDF3-F1CE-48F0-82EA-B3D14323A930}" srcOrd="0" destOrd="0" presId="urn:microsoft.com/office/officeart/2011/layout/TabList"/>
    <dgm:cxn modelId="{B6078D02-041D-4935-B382-F3F5A5BC93AB}" type="presParOf" srcId="{89F754BD-0589-4E07-86C1-31A6ADC715BF}" destId="{7BB66189-4589-4EF9-A751-91B6483C1928}" srcOrd="1" destOrd="0" presId="urn:microsoft.com/office/officeart/2011/layout/TabList"/>
    <dgm:cxn modelId="{5C01BC23-2972-46A3-AA19-74D2FEE1E5ED}" type="presParOf" srcId="{89F754BD-0589-4E07-86C1-31A6ADC715BF}" destId="{9156ACEA-5381-41EA-962D-D7BF579A3E64}" srcOrd="2" destOrd="0" presId="urn:microsoft.com/office/officeart/2011/layout/TabList"/>
    <dgm:cxn modelId="{C6782E5C-91B0-4E22-99EF-BADD54846F4E}" type="presParOf" srcId="{73FE9C16-D3CB-4791-AA72-45942B7AF5FA}" destId="{DBC6C884-3EC4-441F-996A-AA875B3A57DA}" srcOrd="4" destOrd="0" presId="urn:microsoft.com/office/officeart/2011/layout/TabList"/>
    <dgm:cxn modelId="{7EC5F751-2DD9-4CBD-8430-C2CD8679ECCA}" type="presParOf" srcId="{73FE9C16-D3CB-4791-AA72-45942B7AF5FA}" destId="{0E346C68-1508-4049-B1CE-CBFE6E88F94A}" srcOrd="5" destOrd="0" presId="urn:microsoft.com/office/officeart/2011/layout/TabList"/>
    <dgm:cxn modelId="{2B056D20-23DF-4EBB-9C16-5EB15839918E}" type="presParOf" srcId="{73FE9C16-D3CB-4791-AA72-45942B7AF5FA}" destId="{F5421E06-03FD-4CB0-A776-7F40DE6DF064}" srcOrd="6" destOrd="0" presId="urn:microsoft.com/office/officeart/2011/layout/TabList"/>
    <dgm:cxn modelId="{22DACCD8-3CAE-4259-A08C-1698B908185F}" type="presParOf" srcId="{F5421E06-03FD-4CB0-A776-7F40DE6DF064}" destId="{E2AE329A-8226-4644-9213-EF88BE59EA8B}" srcOrd="0" destOrd="0" presId="urn:microsoft.com/office/officeart/2011/layout/TabList"/>
    <dgm:cxn modelId="{6AAA3A90-65ED-4E56-B838-78CD5433A6E6}" type="presParOf" srcId="{F5421E06-03FD-4CB0-A776-7F40DE6DF064}" destId="{C9E67719-0009-4E7F-85E8-57CD56CE5499}" srcOrd="1" destOrd="0" presId="urn:microsoft.com/office/officeart/2011/layout/TabList"/>
    <dgm:cxn modelId="{E5E09948-D6CF-458B-8A11-DA2E4878B9A3}" type="presParOf" srcId="{F5421E06-03FD-4CB0-A776-7F40DE6DF064}" destId="{AE166AD4-75EC-4027-8D01-12882FB69E01}" srcOrd="2" destOrd="0" presId="urn:microsoft.com/office/officeart/2011/layout/TabList"/>
    <dgm:cxn modelId="{2CF935BA-5B36-4D3B-8D6B-171595F42BE5}" type="presParOf" srcId="{73FE9C16-D3CB-4791-AA72-45942B7AF5FA}" destId="{676E9145-7197-4C58-9B25-FC6E516E9569}"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59A5F-CAD8-4BED-8E49-BD66AB780933}">
      <dsp:nvSpPr>
        <dsp:cNvPr id="0" name=""/>
        <dsp:cNvSpPr/>
      </dsp:nvSpPr>
      <dsp:spPr>
        <a:xfrm>
          <a:off x="2240183" y="0"/>
          <a:ext cx="1715462" cy="1239968"/>
        </a:xfrm>
        <a:prstGeom prst="trapezoid">
          <a:avLst>
            <a:gd name="adj" fmla="val 7013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b" anchorCtr="0">
          <a:noAutofit/>
        </a:bodyPr>
        <a:lstStyle/>
        <a:p>
          <a:pPr marL="0" lvl="0" indent="0" algn="ctr" defTabSz="444500">
            <a:lnSpc>
              <a:spcPct val="90000"/>
            </a:lnSpc>
            <a:spcBef>
              <a:spcPct val="0"/>
            </a:spcBef>
            <a:spcAft>
              <a:spcPct val="35000"/>
            </a:spcAft>
            <a:buNone/>
          </a:pPr>
          <a:endParaRPr lang="en-GB" sz="1000" kern="1200" dirty="0">
            <a:solidFill>
              <a:schemeClr val="bg1"/>
            </a:solidFill>
          </a:endParaRPr>
        </a:p>
      </dsp:txBody>
      <dsp:txXfrm>
        <a:off x="2240183" y="0"/>
        <a:ext cx="1715462" cy="1239968"/>
      </dsp:txXfrm>
    </dsp:sp>
    <dsp:sp modelId="{615246E6-D238-4B82-836D-B84A392DA74F}">
      <dsp:nvSpPr>
        <dsp:cNvPr id="0" name=""/>
        <dsp:cNvSpPr/>
      </dsp:nvSpPr>
      <dsp:spPr>
        <a:xfrm>
          <a:off x="1485553" y="1239968"/>
          <a:ext cx="3224721" cy="1059150"/>
        </a:xfrm>
        <a:prstGeom prst="trapezoid">
          <a:avLst>
            <a:gd name="adj" fmla="val 7013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chemeClr val="bg1"/>
              </a:solidFill>
            </a:rPr>
            <a:t>Discovered, sub commercial until a project has financial commitment to commence injection</a:t>
          </a:r>
        </a:p>
        <a:p>
          <a:pPr marL="0" lvl="0" indent="0" algn="ctr" defTabSz="444500">
            <a:lnSpc>
              <a:spcPct val="90000"/>
            </a:lnSpc>
            <a:spcBef>
              <a:spcPct val="0"/>
            </a:spcBef>
            <a:spcAft>
              <a:spcPct val="35000"/>
            </a:spcAft>
            <a:buNone/>
          </a:pPr>
          <a:r>
            <a:rPr lang="en-GB" sz="1200" b="1" kern="1200" dirty="0">
              <a:solidFill>
                <a:schemeClr val="bg1"/>
              </a:solidFill>
            </a:rPr>
            <a:t>(C)</a:t>
          </a:r>
        </a:p>
      </dsp:txBody>
      <dsp:txXfrm>
        <a:off x="2049880" y="1239968"/>
        <a:ext cx="2096068" cy="1059150"/>
      </dsp:txXfrm>
    </dsp:sp>
    <dsp:sp modelId="{B9152CF6-DA40-4CCB-82B2-477ADBEC2C9A}">
      <dsp:nvSpPr>
        <dsp:cNvPr id="0" name=""/>
        <dsp:cNvSpPr/>
      </dsp:nvSpPr>
      <dsp:spPr>
        <a:xfrm>
          <a:off x="742776" y="2299118"/>
          <a:ext cx="4710275" cy="1059150"/>
        </a:xfrm>
        <a:prstGeom prst="trapezoid">
          <a:avLst>
            <a:gd name="adj" fmla="val 7013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bg1"/>
              </a:solidFill>
            </a:rPr>
            <a:t>Undiscovered</a:t>
          </a:r>
        </a:p>
        <a:p>
          <a:pPr marL="0" lvl="0" indent="0" algn="ctr" defTabSz="533400">
            <a:lnSpc>
              <a:spcPct val="90000"/>
            </a:lnSpc>
            <a:spcBef>
              <a:spcPct val="0"/>
            </a:spcBef>
            <a:spcAft>
              <a:spcPct val="35000"/>
            </a:spcAft>
            <a:buNone/>
          </a:pPr>
          <a:r>
            <a:rPr lang="en-GB" sz="1400" b="1" kern="1200" dirty="0">
              <a:solidFill>
                <a:schemeClr val="bg1"/>
              </a:solidFill>
            </a:rPr>
            <a:t>(U)</a:t>
          </a:r>
        </a:p>
      </dsp:txBody>
      <dsp:txXfrm>
        <a:off x="1567075" y="2299118"/>
        <a:ext cx="3061678" cy="1059150"/>
      </dsp:txXfrm>
    </dsp:sp>
    <dsp:sp modelId="{8BF1EC82-900E-445F-934A-B41FE8251F2F}">
      <dsp:nvSpPr>
        <dsp:cNvPr id="0" name=""/>
        <dsp:cNvSpPr/>
      </dsp:nvSpPr>
      <dsp:spPr>
        <a:xfrm>
          <a:off x="0" y="3358268"/>
          <a:ext cx="6195828" cy="1059150"/>
        </a:xfrm>
        <a:prstGeom prst="trapezoid">
          <a:avLst>
            <a:gd name="adj" fmla="val 70130"/>
          </a:avLst>
        </a:prstGeom>
        <a:solidFill>
          <a:srgbClr val="1B69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bg1"/>
              </a:solidFill>
            </a:rPr>
            <a:t>Total Storage Resources / In-Place resources</a:t>
          </a:r>
        </a:p>
        <a:p>
          <a:pPr marL="0" lvl="0" indent="0" algn="ctr" defTabSz="622300">
            <a:lnSpc>
              <a:spcPct val="90000"/>
            </a:lnSpc>
            <a:spcBef>
              <a:spcPct val="0"/>
            </a:spcBef>
            <a:spcAft>
              <a:spcPct val="35000"/>
            </a:spcAft>
            <a:buNone/>
          </a:pPr>
          <a:r>
            <a:rPr lang="en-GB" sz="1600" b="1" kern="1200" dirty="0">
              <a:solidFill>
                <a:schemeClr val="bg1"/>
              </a:solidFill>
            </a:rPr>
            <a:t>(P+C+U)</a:t>
          </a:r>
        </a:p>
      </dsp:txBody>
      <dsp:txXfrm>
        <a:off x="1084270" y="3358268"/>
        <a:ext cx="4027288" cy="1059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66AD4-75EC-4027-8D01-12882FB69E01}">
      <dsp:nvSpPr>
        <dsp:cNvPr id="0" name=""/>
        <dsp:cNvSpPr/>
      </dsp:nvSpPr>
      <dsp:spPr>
        <a:xfrm>
          <a:off x="0" y="3926978"/>
          <a:ext cx="702833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56ACEA-5381-41EA-962D-D7BF579A3E64}">
      <dsp:nvSpPr>
        <dsp:cNvPr id="0" name=""/>
        <dsp:cNvSpPr/>
      </dsp:nvSpPr>
      <dsp:spPr>
        <a:xfrm>
          <a:off x="0" y="2089272"/>
          <a:ext cx="702833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6BD246-64D5-4926-BC48-18B14E51D0EF}">
      <dsp:nvSpPr>
        <dsp:cNvPr id="0" name=""/>
        <dsp:cNvSpPr/>
      </dsp:nvSpPr>
      <dsp:spPr>
        <a:xfrm>
          <a:off x="0" y="468506"/>
          <a:ext cx="7028330"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70E58B-4485-4759-A20B-D0145FFF69D2}">
      <dsp:nvSpPr>
        <dsp:cNvPr id="0" name=""/>
        <dsp:cNvSpPr/>
      </dsp:nvSpPr>
      <dsp:spPr>
        <a:xfrm>
          <a:off x="1837793" y="233100"/>
          <a:ext cx="5054661" cy="399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488950">
            <a:lnSpc>
              <a:spcPct val="90000"/>
            </a:lnSpc>
            <a:spcBef>
              <a:spcPct val="0"/>
            </a:spcBef>
            <a:spcAft>
              <a:spcPct val="35000"/>
            </a:spcAft>
            <a:buNone/>
          </a:pPr>
          <a:r>
            <a:rPr lang="en-GB" sz="1100" kern="1200" dirty="0"/>
            <a:t> </a:t>
          </a:r>
          <a:r>
            <a:rPr lang="en-GB" sz="1100" b="1" kern="1200" dirty="0"/>
            <a:t>Theoretical Capacity</a:t>
          </a:r>
        </a:p>
        <a:p>
          <a:pPr marL="0" lvl="0" indent="0" algn="l" defTabSz="488950">
            <a:lnSpc>
              <a:spcPct val="90000"/>
            </a:lnSpc>
            <a:spcBef>
              <a:spcPct val="0"/>
            </a:spcBef>
            <a:spcAft>
              <a:spcPct val="35000"/>
            </a:spcAft>
            <a:buNone/>
          </a:pPr>
          <a:endParaRPr lang="en-GB" sz="1100" kern="1200" dirty="0"/>
        </a:p>
      </dsp:txBody>
      <dsp:txXfrm>
        <a:off x="1837793" y="233100"/>
        <a:ext cx="5054661" cy="399025"/>
      </dsp:txXfrm>
    </dsp:sp>
    <dsp:sp modelId="{9C474CEF-9742-4640-ADF8-B5DA565E5448}">
      <dsp:nvSpPr>
        <dsp:cNvPr id="0" name=""/>
        <dsp:cNvSpPr/>
      </dsp:nvSpPr>
      <dsp:spPr>
        <a:xfrm>
          <a:off x="16491" y="67222"/>
          <a:ext cx="1794381" cy="401549"/>
        </a:xfrm>
        <a:prstGeom prst="round2SameRect">
          <a:avLst>
            <a:gd name="adj1" fmla="val 16670"/>
            <a:gd name="adj2" fmla="val 0"/>
          </a:avLst>
        </a:prstGeom>
        <a:solidFill>
          <a:srgbClr val="1B6967"/>
        </a:solidFill>
        <a:ln w="12700" cap="flat" cmpd="sng" algn="ctr">
          <a:solidFill>
            <a:srgbClr val="1B696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GB" sz="1200" kern="1200" dirty="0"/>
            <a:t>Prospective Storage Resources </a:t>
          </a:r>
        </a:p>
      </dsp:txBody>
      <dsp:txXfrm>
        <a:off x="36097" y="86828"/>
        <a:ext cx="1755169" cy="381943"/>
      </dsp:txXfrm>
    </dsp:sp>
    <dsp:sp modelId="{34459A06-34E3-434A-8328-814B9FD9F0A5}">
      <dsp:nvSpPr>
        <dsp:cNvPr id="0" name=""/>
        <dsp:cNvSpPr/>
      </dsp:nvSpPr>
      <dsp:spPr>
        <a:xfrm>
          <a:off x="0" y="468506"/>
          <a:ext cx="7028330" cy="1062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00050">
            <a:lnSpc>
              <a:spcPct val="90000"/>
            </a:lnSpc>
            <a:spcBef>
              <a:spcPct val="0"/>
            </a:spcBef>
            <a:spcAft>
              <a:spcPct val="15000"/>
            </a:spcAft>
            <a:buChar char="•"/>
          </a:pPr>
          <a:r>
            <a:rPr lang="en-GB" sz="900" kern="1200" dirty="0"/>
            <a:t>Traditional petrophysical analysis of basic log suites (GR, </a:t>
          </a:r>
          <a:r>
            <a:rPr lang="en-GB" sz="900" kern="1200" dirty="0" err="1"/>
            <a:t>Neut</a:t>
          </a:r>
          <a:r>
            <a:rPr lang="en-GB" sz="900" kern="1200" dirty="0"/>
            <a:t>/</a:t>
          </a:r>
          <a:r>
            <a:rPr lang="en-GB" sz="900" kern="1200" dirty="0" err="1"/>
            <a:t>Dens,Res</a:t>
          </a:r>
          <a:r>
            <a:rPr lang="en-GB" sz="900" kern="1200" dirty="0"/>
            <a:t>) for input into theoretical storage resource volumetric equation:</a:t>
          </a:r>
        </a:p>
        <a:p>
          <a:pPr marL="114300" lvl="2" indent="-57150" algn="l" defTabSz="400050">
            <a:lnSpc>
              <a:spcPct val="90000"/>
            </a:lnSpc>
            <a:spcBef>
              <a:spcPct val="0"/>
            </a:spcBef>
            <a:spcAft>
              <a:spcPct val="15000"/>
            </a:spcAft>
            <a:buChar char="•"/>
          </a:pPr>
          <a:r>
            <a:rPr lang="en-GB" sz="900" kern="1200" dirty="0"/>
            <a:t>VSH</a:t>
          </a:r>
        </a:p>
        <a:p>
          <a:pPr marL="114300" lvl="2" indent="-57150" algn="l" defTabSz="400050">
            <a:lnSpc>
              <a:spcPct val="90000"/>
            </a:lnSpc>
            <a:spcBef>
              <a:spcPct val="0"/>
            </a:spcBef>
            <a:spcAft>
              <a:spcPct val="15000"/>
            </a:spcAft>
            <a:buChar char="•"/>
          </a:pPr>
          <a:r>
            <a:rPr lang="en-GB" sz="900" kern="1200" dirty="0"/>
            <a:t>PHIE</a:t>
          </a:r>
        </a:p>
        <a:p>
          <a:pPr marL="114300" lvl="2" indent="-57150" algn="l" defTabSz="400050">
            <a:lnSpc>
              <a:spcPct val="90000"/>
            </a:lnSpc>
            <a:spcBef>
              <a:spcPct val="0"/>
            </a:spcBef>
            <a:spcAft>
              <a:spcPct val="15000"/>
            </a:spcAft>
            <a:buChar char="•"/>
          </a:pPr>
          <a:r>
            <a:rPr lang="en-GB" sz="900" kern="1200" dirty="0"/>
            <a:t>BVW</a:t>
          </a:r>
        </a:p>
        <a:p>
          <a:pPr marL="114300" lvl="2" indent="-57150" algn="l" defTabSz="400050">
            <a:lnSpc>
              <a:spcPct val="90000"/>
            </a:lnSpc>
            <a:spcBef>
              <a:spcPct val="0"/>
            </a:spcBef>
            <a:spcAft>
              <a:spcPct val="15000"/>
            </a:spcAft>
            <a:buChar char="•"/>
          </a:pPr>
          <a:r>
            <a:rPr lang="en-GB" sz="900" kern="1200" dirty="0"/>
            <a:t>SWIRR</a:t>
          </a:r>
        </a:p>
        <a:p>
          <a:pPr marL="114300" lvl="2" indent="-57150" algn="l" defTabSz="400050">
            <a:lnSpc>
              <a:spcPct val="90000"/>
            </a:lnSpc>
            <a:spcBef>
              <a:spcPct val="0"/>
            </a:spcBef>
            <a:spcAft>
              <a:spcPct val="15000"/>
            </a:spcAft>
            <a:buChar char="•"/>
          </a:pPr>
          <a:r>
            <a:rPr lang="en-GB" sz="900" kern="1200" dirty="0"/>
            <a:t>Net </a:t>
          </a:r>
          <a:r>
            <a:rPr lang="en-GB" sz="900" kern="1200" dirty="0" err="1"/>
            <a:t>Cutoffs</a:t>
          </a:r>
          <a:endParaRPr lang="en-GB" sz="900" kern="1200" dirty="0"/>
        </a:p>
      </dsp:txBody>
      <dsp:txXfrm>
        <a:off x="0" y="468506"/>
        <a:ext cx="7028330" cy="1062852"/>
      </dsp:txXfrm>
    </dsp:sp>
    <dsp:sp modelId="{884AFDF3-F1CE-48F0-82EA-B3D14323A930}">
      <dsp:nvSpPr>
        <dsp:cNvPr id="0" name=""/>
        <dsp:cNvSpPr/>
      </dsp:nvSpPr>
      <dsp:spPr>
        <a:xfrm>
          <a:off x="1827365" y="1557926"/>
          <a:ext cx="5200964" cy="53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488950">
            <a:lnSpc>
              <a:spcPct val="90000"/>
            </a:lnSpc>
            <a:spcBef>
              <a:spcPct val="0"/>
            </a:spcBef>
            <a:spcAft>
              <a:spcPct val="35000"/>
            </a:spcAft>
            <a:buNone/>
          </a:pPr>
          <a:r>
            <a:rPr lang="en-GB" sz="1100" b="1" kern="1200" dirty="0"/>
            <a:t>Discovered but sub-commercial resource classes  </a:t>
          </a:r>
        </a:p>
      </dsp:txBody>
      <dsp:txXfrm>
        <a:off x="1827365" y="1557926"/>
        <a:ext cx="5200964" cy="531346"/>
      </dsp:txXfrm>
    </dsp:sp>
    <dsp:sp modelId="{7BB66189-4589-4EF9-A751-91B6483C1928}">
      <dsp:nvSpPr>
        <dsp:cNvPr id="0" name=""/>
        <dsp:cNvSpPr/>
      </dsp:nvSpPr>
      <dsp:spPr>
        <a:xfrm>
          <a:off x="16491" y="1675258"/>
          <a:ext cx="1794381" cy="408393"/>
        </a:xfrm>
        <a:prstGeom prst="round2SameRect">
          <a:avLst>
            <a:gd name="adj1" fmla="val 16670"/>
            <a:gd name="adj2" fmla="val 0"/>
          </a:avLst>
        </a:prstGeom>
        <a:solidFill>
          <a:srgbClr val="1B6967"/>
        </a:solidFill>
        <a:ln w="12700" cap="flat" cmpd="sng" algn="ctr">
          <a:solidFill>
            <a:srgbClr val="1B696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GB" sz="1200" kern="1200" dirty="0"/>
            <a:t>Contingent Storage Capacity</a:t>
          </a:r>
        </a:p>
      </dsp:txBody>
      <dsp:txXfrm>
        <a:off x="36431" y="1695198"/>
        <a:ext cx="1754501" cy="388453"/>
      </dsp:txXfrm>
    </dsp:sp>
    <dsp:sp modelId="{DBC6C884-3EC4-441F-996A-AA875B3A57DA}">
      <dsp:nvSpPr>
        <dsp:cNvPr id="0" name=""/>
        <dsp:cNvSpPr/>
      </dsp:nvSpPr>
      <dsp:spPr>
        <a:xfrm>
          <a:off x="0" y="2089272"/>
          <a:ext cx="7028330" cy="1279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GB" sz="900" kern="1200" dirty="0"/>
            <a:t>Calibration of Petrophysical Model</a:t>
          </a:r>
        </a:p>
        <a:p>
          <a:pPr marL="114300" lvl="2" indent="-57150" algn="l" defTabSz="400050">
            <a:lnSpc>
              <a:spcPct val="90000"/>
            </a:lnSpc>
            <a:spcBef>
              <a:spcPct val="0"/>
            </a:spcBef>
            <a:spcAft>
              <a:spcPct val="15000"/>
            </a:spcAft>
            <a:buChar char="•"/>
          </a:pPr>
          <a:r>
            <a:rPr lang="en-GB" sz="900" kern="1200" dirty="0"/>
            <a:t> Integration of available core data (or nearby analogues) Ambient RCA, Stressed SCAL</a:t>
          </a:r>
        </a:p>
        <a:p>
          <a:pPr marL="114300" lvl="2" indent="-57150" algn="l" defTabSz="400050">
            <a:lnSpc>
              <a:spcPct val="90000"/>
            </a:lnSpc>
            <a:spcBef>
              <a:spcPct val="0"/>
            </a:spcBef>
            <a:spcAft>
              <a:spcPct val="15000"/>
            </a:spcAft>
            <a:buChar char="•"/>
          </a:pPr>
          <a:r>
            <a:rPr lang="en-GB" sz="900" kern="1200" dirty="0" err="1"/>
            <a:t>Petrogrpahy</a:t>
          </a:r>
          <a:r>
            <a:rPr lang="en-GB" sz="900" kern="1200" dirty="0"/>
            <a:t>, Thin Section, XRD</a:t>
          </a:r>
        </a:p>
        <a:p>
          <a:pPr marL="114300" lvl="2" indent="-57150" algn="l" defTabSz="400050">
            <a:lnSpc>
              <a:spcPct val="90000"/>
            </a:lnSpc>
            <a:spcBef>
              <a:spcPct val="0"/>
            </a:spcBef>
            <a:spcAft>
              <a:spcPct val="15000"/>
            </a:spcAft>
            <a:buChar char="•"/>
          </a:pPr>
          <a:r>
            <a:rPr lang="en-GB" sz="900" kern="1200" dirty="0"/>
            <a:t>Permeability estimation: </a:t>
          </a:r>
          <a:r>
            <a:rPr lang="en-GB" sz="900" kern="1200" dirty="0" err="1"/>
            <a:t>Poro</a:t>
          </a:r>
          <a:r>
            <a:rPr lang="en-GB" sz="900" kern="1200" dirty="0"/>
            <a:t>-perm, Mobilities, DST analysis</a:t>
          </a:r>
        </a:p>
        <a:p>
          <a:pPr marL="114300" lvl="2" indent="-57150" algn="l" defTabSz="400050">
            <a:lnSpc>
              <a:spcPct val="90000"/>
            </a:lnSpc>
            <a:spcBef>
              <a:spcPct val="0"/>
            </a:spcBef>
            <a:spcAft>
              <a:spcPct val="15000"/>
            </a:spcAft>
            <a:buChar char="•"/>
          </a:pPr>
          <a:r>
            <a:rPr lang="en-GB" sz="900" kern="1200" dirty="0"/>
            <a:t>Calibration of salinity and electrical properties</a:t>
          </a:r>
        </a:p>
        <a:p>
          <a:pPr marL="114300" lvl="2" indent="-57150" algn="l" defTabSz="400050">
            <a:lnSpc>
              <a:spcPct val="90000"/>
            </a:lnSpc>
            <a:spcBef>
              <a:spcPct val="0"/>
            </a:spcBef>
            <a:spcAft>
              <a:spcPct val="15000"/>
            </a:spcAft>
            <a:buChar char="•"/>
          </a:pPr>
          <a:r>
            <a:rPr lang="en-GB" sz="900" kern="1200" dirty="0"/>
            <a:t>SWIRR estimation from core</a:t>
          </a:r>
        </a:p>
        <a:p>
          <a:pPr marL="114300" lvl="2" indent="-57150" algn="l" defTabSz="400050">
            <a:lnSpc>
              <a:spcPct val="90000"/>
            </a:lnSpc>
            <a:spcBef>
              <a:spcPct val="0"/>
            </a:spcBef>
            <a:spcAft>
              <a:spcPct val="15000"/>
            </a:spcAft>
            <a:buChar char="•"/>
          </a:pPr>
          <a:r>
            <a:rPr lang="en-GB" sz="900" kern="1200" dirty="0"/>
            <a:t>Temperature </a:t>
          </a:r>
        </a:p>
        <a:p>
          <a:pPr marL="114300" lvl="2" indent="-57150" algn="l" defTabSz="400050">
            <a:lnSpc>
              <a:spcPct val="90000"/>
            </a:lnSpc>
            <a:spcBef>
              <a:spcPct val="0"/>
            </a:spcBef>
            <a:spcAft>
              <a:spcPct val="15000"/>
            </a:spcAft>
            <a:buChar char="•"/>
          </a:pPr>
          <a:r>
            <a:rPr lang="en-GB" sz="900" kern="1200" dirty="0"/>
            <a:t>Pressure</a:t>
          </a:r>
        </a:p>
        <a:p>
          <a:pPr marL="114300" lvl="2" indent="-57150" algn="l" defTabSz="400050">
            <a:lnSpc>
              <a:spcPct val="90000"/>
            </a:lnSpc>
            <a:spcBef>
              <a:spcPct val="0"/>
            </a:spcBef>
            <a:spcAft>
              <a:spcPct val="15000"/>
            </a:spcAft>
            <a:buChar char="•"/>
          </a:pPr>
          <a:r>
            <a:rPr lang="en-GB" sz="900" kern="1200" dirty="0"/>
            <a:t>Residual hydrocarbon evaluation (Depleted gas fields)</a:t>
          </a:r>
        </a:p>
        <a:p>
          <a:pPr marL="114300" lvl="2" indent="-57150" algn="l" defTabSz="400050">
            <a:lnSpc>
              <a:spcPct val="90000"/>
            </a:lnSpc>
            <a:spcBef>
              <a:spcPct val="0"/>
            </a:spcBef>
            <a:spcAft>
              <a:spcPct val="15000"/>
            </a:spcAft>
            <a:buChar char="•"/>
          </a:pPr>
          <a:endParaRPr lang="en-GB" sz="900" kern="1200" dirty="0"/>
        </a:p>
        <a:p>
          <a:pPr marL="114300" lvl="2" indent="-57150" algn="l" defTabSz="222250">
            <a:lnSpc>
              <a:spcPct val="90000"/>
            </a:lnSpc>
            <a:spcBef>
              <a:spcPct val="0"/>
            </a:spcBef>
            <a:spcAft>
              <a:spcPct val="15000"/>
            </a:spcAft>
            <a:buChar char="•"/>
          </a:pPr>
          <a:endParaRPr lang="en-GB" sz="500" kern="1200" dirty="0"/>
        </a:p>
        <a:p>
          <a:pPr marL="114300" lvl="2" indent="-57150" algn="l" defTabSz="222250">
            <a:lnSpc>
              <a:spcPct val="90000"/>
            </a:lnSpc>
            <a:spcBef>
              <a:spcPct val="0"/>
            </a:spcBef>
            <a:spcAft>
              <a:spcPct val="15000"/>
            </a:spcAft>
            <a:buChar char="•"/>
          </a:pPr>
          <a:endParaRPr lang="en-GB" sz="500" kern="1200" dirty="0"/>
        </a:p>
      </dsp:txBody>
      <dsp:txXfrm>
        <a:off x="0" y="2089272"/>
        <a:ext cx="7028330" cy="1279791"/>
      </dsp:txXfrm>
    </dsp:sp>
    <dsp:sp modelId="{E2AE329A-8226-4644-9213-EF88BE59EA8B}">
      <dsp:nvSpPr>
        <dsp:cNvPr id="0" name=""/>
        <dsp:cNvSpPr/>
      </dsp:nvSpPr>
      <dsp:spPr>
        <a:xfrm>
          <a:off x="1827365" y="3395631"/>
          <a:ext cx="5200964" cy="531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b" anchorCtr="0">
          <a:noAutofit/>
        </a:bodyPr>
        <a:lstStyle/>
        <a:p>
          <a:pPr marL="0" lvl="0" indent="0" algn="l" defTabSz="488950">
            <a:lnSpc>
              <a:spcPct val="90000"/>
            </a:lnSpc>
            <a:spcBef>
              <a:spcPct val="0"/>
            </a:spcBef>
            <a:spcAft>
              <a:spcPct val="35000"/>
            </a:spcAft>
            <a:buNone/>
          </a:pPr>
          <a:r>
            <a:rPr lang="en-GB" sz="1100" b="1" kern="1200" dirty="0"/>
            <a:t>Discovered &amp; commercial resource classes </a:t>
          </a:r>
        </a:p>
      </dsp:txBody>
      <dsp:txXfrm>
        <a:off x="1827365" y="3395631"/>
        <a:ext cx="5200964" cy="531346"/>
      </dsp:txXfrm>
    </dsp:sp>
    <dsp:sp modelId="{C9E67719-0009-4E7F-85E8-57CD56CE5499}">
      <dsp:nvSpPr>
        <dsp:cNvPr id="0" name=""/>
        <dsp:cNvSpPr/>
      </dsp:nvSpPr>
      <dsp:spPr>
        <a:xfrm>
          <a:off x="23563" y="3502227"/>
          <a:ext cx="1744385" cy="429875"/>
        </a:xfrm>
        <a:prstGeom prst="round2SameRect">
          <a:avLst>
            <a:gd name="adj1" fmla="val 16670"/>
            <a:gd name="adj2" fmla="val 0"/>
          </a:avLst>
        </a:prstGeom>
        <a:solidFill>
          <a:srgbClr val="1B6967"/>
        </a:solidFill>
        <a:ln w="12700" cap="flat" cmpd="sng" algn="ctr">
          <a:solidFill>
            <a:srgbClr val="1B696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lang="en-GB" sz="1200" kern="1200" dirty="0"/>
            <a:t>Commercial Storage capacity </a:t>
          </a:r>
        </a:p>
      </dsp:txBody>
      <dsp:txXfrm>
        <a:off x="44552" y="3523216"/>
        <a:ext cx="1702407" cy="408886"/>
      </dsp:txXfrm>
    </dsp:sp>
    <dsp:sp modelId="{676E9145-7197-4C58-9B25-FC6E516E9569}">
      <dsp:nvSpPr>
        <dsp:cNvPr id="0" name=""/>
        <dsp:cNvSpPr/>
      </dsp:nvSpPr>
      <dsp:spPr>
        <a:xfrm>
          <a:off x="0" y="3926978"/>
          <a:ext cx="7028330" cy="1101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00050">
            <a:lnSpc>
              <a:spcPct val="90000"/>
            </a:lnSpc>
            <a:spcBef>
              <a:spcPct val="0"/>
            </a:spcBef>
            <a:spcAft>
              <a:spcPct val="15000"/>
            </a:spcAft>
            <a:buChar char="•"/>
          </a:pPr>
          <a:r>
            <a:rPr lang="en-GB" sz="900" kern="1200" dirty="0"/>
            <a:t>Detailed PVT analysis</a:t>
          </a:r>
        </a:p>
        <a:p>
          <a:pPr marL="57150" lvl="1" indent="-57150" algn="l" defTabSz="400050">
            <a:lnSpc>
              <a:spcPct val="90000"/>
            </a:lnSpc>
            <a:spcBef>
              <a:spcPct val="0"/>
            </a:spcBef>
            <a:spcAft>
              <a:spcPct val="15000"/>
            </a:spcAft>
            <a:buChar char="•"/>
          </a:pPr>
          <a:r>
            <a:rPr lang="en-GB" sz="900" kern="1200" dirty="0"/>
            <a:t>Pore Pressure and </a:t>
          </a:r>
          <a:r>
            <a:rPr lang="en-GB" sz="900" kern="1200" dirty="0" err="1"/>
            <a:t>Geomechanical</a:t>
          </a:r>
          <a:r>
            <a:rPr lang="en-GB" sz="900" kern="1200" dirty="0"/>
            <a:t> inputs</a:t>
          </a:r>
        </a:p>
        <a:p>
          <a:pPr marL="114300" lvl="2" indent="-57150" algn="l" defTabSz="400050">
            <a:lnSpc>
              <a:spcPct val="90000"/>
            </a:lnSpc>
            <a:spcBef>
              <a:spcPct val="0"/>
            </a:spcBef>
            <a:spcAft>
              <a:spcPct val="15000"/>
            </a:spcAft>
            <a:buChar char="•"/>
          </a:pPr>
          <a:r>
            <a:rPr lang="en-GB" sz="900" kern="1200" dirty="0"/>
            <a:t>Overburden Stress, Effective Stress</a:t>
          </a:r>
        </a:p>
        <a:p>
          <a:pPr marL="114300" lvl="2" indent="-57150" algn="l" defTabSz="400050">
            <a:lnSpc>
              <a:spcPct val="90000"/>
            </a:lnSpc>
            <a:spcBef>
              <a:spcPct val="0"/>
            </a:spcBef>
            <a:spcAft>
              <a:spcPct val="15000"/>
            </a:spcAft>
            <a:buChar char="•"/>
          </a:pPr>
          <a:r>
            <a:rPr lang="en-GB" sz="900" kern="1200" dirty="0"/>
            <a:t>Injection rates</a:t>
          </a:r>
        </a:p>
        <a:p>
          <a:pPr marL="114300" lvl="2" indent="-57150" algn="l" defTabSz="400050">
            <a:lnSpc>
              <a:spcPct val="90000"/>
            </a:lnSpc>
            <a:spcBef>
              <a:spcPct val="0"/>
            </a:spcBef>
            <a:spcAft>
              <a:spcPct val="15000"/>
            </a:spcAft>
            <a:buChar char="•"/>
          </a:pPr>
          <a:r>
            <a:rPr lang="en-GB" sz="900" kern="1200" dirty="0"/>
            <a:t>Fines migration</a:t>
          </a:r>
        </a:p>
      </dsp:txBody>
      <dsp:txXfrm>
        <a:off x="0" y="3926978"/>
        <a:ext cx="7028330" cy="110165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841145-2DA1-4BF7-848E-C39F5FAA9B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0C32F333-72F5-428D-9F5D-84C66434C1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DF73B-391C-40E1-B477-2BF005795112}" type="datetimeFigureOut">
              <a:rPr lang="en-GB" smtClean="0"/>
              <a:t>19/02/2023</a:t>
            </a:fld>
            <a:endParaRPr lang="en-GB"/>
          </a:p>
        </p:txBody>
      </p:sp>
      <p:sp>
        <p:nvSpPr>
          <p:cNvPr id="4" name="Footer Placeholder 3">
            <a:extLst>
              <a:ext uri="{FF2B5EF4-FFF2-40B4-BE49-F238E27FC236}">
                <a16:creationId xmlns:a16="http://schemas.microsoft.com/office/drawing/2014/main" id="{1654A5A9-C77C-4C63-8BB8-1B8E6A198F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125CDD9-3733-4F5B-98A6-54721803E6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360BAA-7855-45AF-A43A-B25D11AC233C}" type="slidenum">
              <a:rPr lang="en-GB" smtClean="0"/>
              <a:t>‹#›</a:t>
            </a:fld>
            <a:endParaRPr lang="en-GB"/>
          </a:p>
        </p:txBody>
      </p:sp>
    </p:spTree>
    <p:extLst>
      <p:ext uri="{BB962C8B-B14F-4D97-AF65-F5344CB8AC3E}">
        <p14:creationId xmlns:p14="http://schemas.microsoft.com/office/powerpoint/2010/main" val="231000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A0A095-D315-4C5F-8906-16B73801F1B4}" type="datetimeFigureOut">
              <a:rPr lang="en-GB" smtClean="0"/>
              <a:t>19/02/2023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88052-F559-40FE-A8D6-244174E4842D}" type="slidenum">
              <a:rPr lang="en-GB" smtClean="0"/>
              <a:t>‹#›</a:t>
            </a:fld>
            <a:endParaRPr lang="en-GB"/>
          </a:p>
        </p:txBody>
      </p:sp>
    </p:spTree>
    <p:extLst>
      <p:ext uri="{BB962C8B-B14F-4D97-AF65-F5344CB8AC3E}">
        <p14:creationId xmlns:p14="http://schemas.microsoft.com/office/powerpoint/2010/main" val="180472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9C2B1E-BB85-4C58-AA72-63703F193075}"/>
              </a:ext>
            </a:extLst>
          </p:cNvPr>
          <p:cNvPicPr>
            <a:picLocks noChangeAspect="1"/>
          </p:cNvPicPr>
          <p:nvPr userDrawn="1"/>
        </p:nvPicPr>
        <p:blipFill>
          <a:blip r:embed="rId2"/>
          <a:stretch>
            <a:fillRect/>
          </a:stretch>
        </p:blipFill>
        <p:spPr>
          <a:xfrm>
            <a:off x="0" y="3019932"/>
            <a:ext cx="9144000" cy="3838068"/>
          </a:xfrm>
          <a:prstGeom prst="rect">
            <a:avLst/>
          </a:prstGeom>
        </p:spPr>
      </p:pic>
      <p:sp>
        <p:nvSpPr>
          <p:cNvPr id="2" name="Title 1">
            <a:extLst>
              <a:ext uri="{FF2B5EF4-FFF2-40B4-BE49-F238E27FC236}">
                <a16:creationId xmlns:a16="http://schemas.microsoft.com/office/drawing/2014/main" id="{6D5BED8D-CDE8-450E-A460-4F118C121F5B}"/>
              </a:ext>
            </a:extLst>
          </p:cNvPr>
          <p:cNvSpPr>
            <a:spLocks noGrp="1"/>
          </p:cNvSpPr>
          <p:nvPr>
            <p:ph type="ctrTitle" hasCustomPrompt="1"/>
          </p:nvPr>
        </p:nvSpPr>
        <p:spPr>
          <a:xfrm>
            <a:off x="682624" y="4055426"/>
            <a:ext cx="7998238" cy="1382606"/>
          </a:xfrm>
          <a:prstGeom prst="rect">
            <a:avLst/>
          </a:prstGeom>
        </p:spPr>
        <p:txBody>
          <a:bodyPr lIns="0" tIns="252000" anchor="t" anchorCtr="0"/>
          <a:lstStyle>
            <a:lvl1pPr algn="l">
              <a:defRPr sz="2800" b="1" cap="none" baseline="0">
                <a:solidFill>
                  <a:schemeClr val="tx1">
                    <a:lumMod val="75000"/>
                    <a:lumOff val="25000"/>
                  </a:schemeClr>
                </a:solidFill>
                <a:latin typeface="+mn-lt"/>
              </a:defRPr>
            </a:lvl1pPr>
          </a:lstStyle>
          <a:p>
            <a:r>
              <a:rPr lang="en-US" dirty="0"/>
              <a:t>Click To Edit Title</a:t>
            </a:r>
            <a:endParaRPr lang="en-GB" dirty="0"/>
          </a:p>
        </p:txBody>
      </p:sp>
      <p:pic>
        <p:nvPicPr>
          <p:cNvPr id="20" name="Picture 19">
            <a:extLst>
              <a:ext uri="{FF2B5EF4-FFF2-40B4-BE49-F238E27FC236}">
                <a16:creationId xmlns:a16="http://schemas.microsoft.com/office/drawing/2014/main" id="{EFAD1D83-6CB2-4B8C-A890-F14447B64D82}"/>
              </a:ext>
            </a:extLst>
          </p:cNvPr>
          <p:cNvPicPr>
            <a:picLocks noChangeAspect="1"/>
          </p:cNvPicPr>
          <p:nvPr userDrawn="1"/>
        </p:nvPicPr>
        <p:blipFill>
          <a:blip r:embed="rId3"/>
          <a:stretch>
            <a:fillRect/>
          </a:stretch>
        </p:blipFill>
        <p:spPr>
          <a:xfrm>
            <a:off x="7204600" y="5961412"/>
            <a:ext cx="1553452" cy="879252"/>
          </a:xfrm>
          <a:prstGeom prst="rect">
            <a:avLst/>
          </a:prstGeom>
        </p:spPr>
      </p:pic>
      <p:sp>
        <p:nvSpPr>
          <p:cNvPr id="8" name="Text Placeholder 7">
            <a:extLst>
              <a:ext uri="{FF2B5EF4-FFF2-40B4-BE49-F238E27FC236}">
                <a16:creationId xmlns:a16="http://schemas.microsoft.com/office/drawing/2014/main" id="{9F86E1E8-8E19-4C30-A153-66E6206E7496}"/>
              </a:ext>
            </a:extLst>
          </p:cNvPr>
          <p:cNvSpPr>
            <a:spLocks noGrp="1"/>
          </p:cNvSpPr>
          <p:nvPr>
            <p:ph type="body" sz="quarter" idx="15" hasCustomPrompt="1"/>
          </p:nvPr>
        </p:nvSpPr>
        <p:spPr>
          <a:xfrm>
            <a:off x="1217811" y="5474289"/>
            <a:ext cx="2968241" cy="332746"/>
          </a:xfrm>
          <a:prstGeom prst="rect">
            <a:avLst/>
          </a:prstGeom>
        </p:spPr>
        <p:txBody>
          <a:bodyPr/>
          <a:lstStyle>
            <a:lvl1pPr marL="0" indent="0">
              <a:buNone/>
              <a:defRPr sz="1800">
                <a:solidFill>
                  <a:schemeClr val="tx1">
                    <a:lumMod val="75000"/>
                    <a:lumOff val="25000"/>
                  </a:schemeClr>
                </a:solidFill>
              </a:defRPr>
            </a:lvl1pPr>
          </a:lstStyle>
          <a:p>
            <a:pPr lvl="0"/>
            <a:r>
              <a:rPr lang="en-US" dirty="0"/>
              <a:t>Enter Date</a:t>
            </a:r>
          </a:p>
        </p:txBody>
      </p:sp>
      <p:sp>
        <p:nvSpPr>
          <p:cNvPr id="9" name="TextBox 8">
            <a:extLst>
              <a:ext uri="{FF2B5EF4-FFF2-40B4-BE49-F238E27FC236}">
                <a16:creationId xmlns:a16="http://schemas.microsoft.com/office/drawing/2014/main" id="{5CC97890-E396-46F3-BBFB-3CDECCED3AEF}"/>
              </a:ext>
            </a:extLst>
          </p:cNvPr>
          <p:cNvSpPr txBox="1"/>
          <p:nvPr userDrawn="1"/>
        </p:nvSpPr>
        <p:spPr>
          <a:xfrm>
            <a:off x="605641" y="5438032"/>
            <a:ext cx="1330037" cy="712520"/>
          </a:xfrm>
          <a:prstGeom prst="rect">
            <a:avLst/>
          </a:prstGeom>
        </p:spPr>
        <p:txBody>
          <a:bodyPr wrap="square" rtlCol="0">
            <a:normAutofit/>
          </a:bodyPr>
          <a:lstStyle/>
          <a:p>
            <a:pPr algn="l"/>
            <a:r>
              <a:rPr lang="en-GB" dirty="0">
                <a:solidFill>
                  <a:schemeClr val="tx1">
                    <a:lumMod val="75000"/>
                    <a:lumOff val="25000"/>
                  </a:schemeClr>
                </a:solidFill>
              </a:rPr>
              <a:t>Date:</a:t>
            </a:r>
          </a:p>
        </p:txBody>
      </p:sp>
      <p:sp>
        <p:nvSpPr>
          <p:cNvPr id="11" name="Picture Placeholder 4">
            <a:extLst>
              <a:ext uri="{FF2B5EF4-FFF2-40B4-BE49-F238E27FC236}">
                <a16:creationId xmlns:a16="http://schemas.microsoft.com/office/drawing/2014/main" id="{28D6A3B6-DD36-4D8D-B5C9-A5AD154FAA7F}"/>
              </a:ext>
            </a:extLst>
          </p:cNvPr>
          <p:cNvSpPr>
            <a:spLocks noGrp="1"/>
          </p:cNvSpPr>
          <p:nvPr>
            <p:ph type="pic" sz="quarter" idx="14" hasCustomPrompt="1"/>
          </p:nvPr>
        </p:nvSpPr>
        <p:spPr>
          <a:xfrm>
            <a:off x="-11113" y="0"/>
            <a:ext cx="9155113" cy="3271838"/>
          </a:xfrm>
          <a:prstGeom prst="rect">
            <a:avLst/>
          </a:prstGeom>
          <a:noFill/>
        </p:spPr>
        <p:txBody>
          <a:bodyPr/>
          <a:lstStyle>
            <a:lvl1pPr>
              <a:defRPr/>
            </a:lvl1pPr>
          </a:lstStyle>
          <a:p>
            <a:r>
              <a:rPr lang="en-GB" dirty="0"/>
              <a:t>Add picture</a:t>
            </a:r>
          </a:p>
        </p:txBody>
      </p:sp>
    </p:spTree>
    <p:extLst>
      <p:ext uri="{BB962C8B-B14F-4D97-AF65-F5344CB8AC3E}">
        <p14:creationId xmlns:p14="http://schemas.microsoft.com/office/powerpoint/2010/main" val="32274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9ADC2F-D535-4D67-A060-85525B45C101}"/>
              </a:ext>
            </a:extLst>
          </p:cNvPr>
          <p:cNvSpPr/>
          <p:nvPr userDrawn="1"/>
        </p:nvSpPr>
        <p:spPr>
          <a:xfrm>
            <a:off x="-1" y="0"/>
            <a:ext cx="9144001" cy="6858000"/>
          </a:xfrm>
          <a:prstGeom prst="rect">
            <a:avLst/>
          </a:prstGeom>
          <a:solidFill>
            <a:srgbClr val="1B696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BB868604-9C7B-4CD6-A9BA-4630FBCB5059}"/>
              </a:ext>
            </a:extLst>
          </p:cNvPr>
          <p:cNvPicPr>
            <a:picLocks noChangeAspect="1"/>
          </p:cNvPicPr>
          <p:nvPr userDrawn="1"/>
        </p:nvPicPr>
        <p:blipFill>
          <a:blip r:embed="rId2"/>
          <a:stretch>
            <a:fillRect/>
          </a:stretch>
        </p:blipFill>
        <p:spPr>
          <a:xfrm>
            <a:off x="0" y="3019932"/>
            <a:ext cx="9144000" cy="3838068"/>
          </a:xfrm>
          <a:prstGeom prst="rect">
            <a:avLst/>
          </a:prstGeom>
        </p:spPr>
      </p:pic>
      <p:sp>
        <p:nvSpPr>
          <p:cNvPr id="2" name="Title 1">
            <a:extLst>
              <a:ext uri="{FF2B5EF4-FFF2-40B4-BE49-F238E27FC236}">
                <a16:creationId xmlns:a16="http://schemas.microsoft.com/office/drawing/2014/main" id="{6D5BED8D-CDE8-450E-A460-4F118C121F5B}"/>
              </a:ext>
            </a:extLst>
          </p:cNvPr>
          <p:cNvSpPr>
            <a:spLocks noGrp="1"/>
          </p:cNvSpPr>
          <p:nvPr>
            <p:ph type="ctrTitle" hasCustomPrompt="1"/>
          </p:nvPr>
        </p:nvSpPr>
        <p:spPr>
          <a:xfrm>
            <a:off x="682624" y="2076155"/>
            <a:ext cx="7998238" cy="1382606"/>
          </a:xfrm>
          <a:prstGeom prst="rect">
            <a:avLst/>
          </a:prstGeom>
        </p:spPr>
        <p:txBody>
          <a:bodyPr lIns="0" tIns="252000" anchor="t" anchorCtr="0"/>
          <a:lstStyle>
            <a:lvl1pPr algn="l">
              <a:defRPr sz="2800" b="1" cap="none" baseline="0">
                <a:solidFill>
                  <a:schemeClr val="bg1"/>
                </a:solidFill>
                <a:latin typeface="+mn-lt"/>
              </a:defRPr>
            </a:lvl1pPr>
          </a:lstStyle>
          <a:p>
            <a:r>
              <a:rPr lang="en-US" dirty="0"/>
              <a:t>Click To </a:t>
            </a:r>
            <a:r>
              <a:rPr lang="en-US"/>
              <a:t>Edit Title</a:t>
            </a:r>
            <a:endParaRPr lang="en-GB" dirty="0"/>
          </a:p>
        </p:txBody>
      </p:sp>
      <p:sp>
        <p:nvSpPr>
          <p:cNvPr id="8" name="Text Placeholder 7">
            <a:extLst>
              <a:ext uri="{FF2B5EF4-FFF2-40B4-BE49-F238E27FC236}">
                <a16:creationId xmlns:a16="http://schemas.microsoft.com/office/drawing/2014/main" id="{9F86E1E8-8E19-4C30-A153-66E6206E7496}"/>
              </a:ext>
            </a:extLst>
          </p:cNvPr>
          <p:cNvSpPr>
            <a:spLocks noGrp="1"/>
          </p:cNvSpPr>
          <p:nvPr>
            <p:ph type="body" sz="quarter" idx="15" hasCustomPrompt="1"/>
          </p:nvPr>
        </p:nvSpPr>
        <p:spPr>
          <a:xfrm>
            <a:off x="1217811" y="3495018"/>
            <a:ext cx="2968241" cy="332746"/>
          </a:xfrm>
          <a:prstGeom prst="rect">
            <a:avLst/>
          </a:prstGeom>
        </p:spPr>
        <p:txBody>
          <a:bodyPr/>
          <a:lstStyle>
            <a:lvl1pPr marL="0" indent="0">
              <a:buNone/>
              <a:defRPr sz="1800">
                <a:solidFill>
                  <a:schemeClr val="bg1"/>
                </a:solidFill>
              </a:defRPr>
            </a:lvl1pPr>
          </a:lstStyle>
          <a:p>
            <a:pPr lvl="0"/>
            <a:r>
              <a:rPr lang="en-US" dirty="0"/>
              <a:t>Enter Date</a:t>
            </a:r>
          </a:p>
        </p:txBody>
      </p:sp>
      <p:sp>
        <p:nvSpPr>
          <p:cNvPr id="9" name="TextBox 8">
            <a:extLst>
              <a:ext uri="{FF2B5EF4-FFF2-40B4-BE49-F238E27FC236}">
                <a16:creationId xmlns:a16="http://schemas.microsoft.com/office/drawing/2014/main" id="{5CC97890-E396-46F3-BBFB-3CDECCED3AEF}"/>
              </a:ext>
            </a:extLst>
          </p:cNvPr>
          <p:cNvSpPr txBox="1"/>
          <p:nvPr userDrawn="1"/>
        </p:nvSpPr>
        <p:spPr>
          <a:xfrm>
            <a:off x="605641" y="3458761"/>
            <a:ext cx="1330037" cy="712520"/>
          </a:xfrm>
          <a:prstGeom prst="rect">
            <a:avLst/>
          </a:prstGeom>
        </p:spPr>
        <p:txBody>
          <a:bodyPr wrap="square" rtlCol="0">
            <a:normAutofit/>
          </a:bodyPr>
          <a:lstStyle/>
          <a:p>
            <a:pPr algn="l"/>
            <a:r>
              <a:rPr lang="en-GB" dirty="0">
                <a:solidFill>
                  <a:schemeClr val="bg1"/>
                </a:solidFill>
              </a:rPr>
              <a:t>Date:</a:t>
            </a:r>
          </a:p>
        </p:txBody>
      </p:sp>
      <p:pic>
        <p:nvPicPr>
          <p:cNvPr id="12" name="Picture 11">
            <a:extLst>
              <a:ext uri="{FF2B5EF4-FFF2-40B4-BE49-F238E27FC236}">
                <a16:creationId xmlns:a16="http://schemas.microsoft.com/office/drawing/2014/main" id="{4E92C19B-5C79-4434-A3E3-D230CF013EF2}"/>
              </a:ext>
            </a:extLst>
          </p:cNvPr>
          <p:cNvPicPr>
            <a:picLocks noChangeAspect="1"/>
          </p:cNvPicPr>
          <p:nvPr userDrawn="1"/>
        </p:nvPicPr>
        <p:blipFill>
          <a:blip r:embed="rId3"/>
          <a:stretch>
            <a:fillRect/>
          </a:stretch>
        </p:blipFill>
        <p:spPr>
          <a:xfrm>
            <a:off x="7204600" y="5956109"/>
            <a:ext cx="1556974" cy="667275"/>
          </a:xfrm>
          <a:prstGeom prst="rect">
            <a:avLst/>
          </a:prstGeom>
        </p:spPr>
      </p:pic>
    </p:spTree>
    <p:extLst>
      <p:ext uri="{BB962C8B-B14F-4D97-AF65-F5344CB8AC3E}">
        <p14:creationId xmlns:p14="http://schemas.microsoft.com/office/powerpoint/2010/main" val="394678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E400E45-19A2-458A-9383-3F08E6404639}"/>
              </a:ext>
            </a:extLst>
          </p:cNvPr>
          <p:cNvCxnSpPr>
            <a:cxnSpLocks/>
          </p:cNvCxnSpPr>
          <p:nvPr userDrawn="1"/>
        </p:nvCxnSpPr>
        <p:spPr>
          <a:xfrm>
            <a:off x="456455" y="6537839"/>
            <a:ext cx="8013777"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7C0B5A-BA7E-4041-BB35-024045520D3F}"/>
              </a:ext>
            </a:extLst>
          </p:cNvPr>
          <p:cNvSpPr>
            <a:spLocks noGrp="1"/>
          </p:cNvSpPr>
          <p:nvPr>
            <p:ph idx="1"/>
          </p:nvPr>
        </p:nvSpPr>
        <p:spPr>
          <a:xfrm>
            <a:off x="349455" y="1374093"/>
            <a:ext cx="8363203" cy="4109813"/>
          </a:xfrm>
          <a:prstGeom prst="rect">
            <a:avLst/>
          </a:prstGeom>
        </p:spPr>
        <p:txBody>
          <a:bodyPr>
            <a:normAutofit/>
          </a:bodyPr>
          <a:lstStyle>
            <a:lvl1pPr marL="266700" indent="-266700">
              <a:lnSpc>
                <a:spcPct val="100000"/>
              </a:lnSpc>
              <a:spcBef>
                <a:spcPts val="1100"/>
              </a:spcBef>
              <a:buClr>
                <a:schemeClr val="bg2"/>
              </a:buClr>
              <a:buSzPct val="120000"/>
              <a:buFont typeface="Verdana" panose="020B0604030504040204" pitchFamily="34" charset="0"/>
              <a:buChar char="●"/>
              <a:defRPr sz="1600" b="0">
                <a:solidFill>
                  <a:schemeClr val="tx1">
                    <a:lumMod val="85000"/>
                    <a:lumOff val="15000"/>
                  </a:schemeClr>
                </a:solidFill>
                <a:latin typeface="+mn-lt"/>
                <a:ea typeface="Verdana" panose="020B0604030504040204" pitchFamily="34" charset="0"/>
              </a:defRPr>
            </a:lvl1pPr>
            <a:lvl2pPr marL="446088" indent="-179388">
              <a:lnSpc>
                <a:spcPct val="95000"/>
              </a:lnSpc>
              <a:spcBef>
                <a:spcPts val="500"/>
              </a:spcBef>
              <a:buClr>
                <a:schemeClr val="bg2"/>
              </a:buClr>
              <a:buSzPct val="100000"/>
              <a:buFont typeface="Arial" panose="020B0604020202020204" pitchFamily="34" charset="0"/>
              <a:buChar char="•"/>
              <a:defRPr sz="1400">
                <a:solidFill>
                  <a:schemeClr val="tx1">
                    <a:lumMod val="65000"/>
                    <a:lumOff val="35000"/>
                  </a:schemeClr>
                </a:solidFill>
                <a:latin typeface="+mn-lt"/>
                <a:ea typeface="Verdana" panose="020B0604030504040204" pitchFamily="34" charset="0"/>
              </a:defRPr>
            </a:lvl2pPr>
            <a:lvl3pPr marL="8572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3pPr>
            <a:lvl4pPr marL="12001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4pPr>
            <a:lvl5pPr marL="15430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2" name="Straight Connector 11">
            <a:extLst>
              <a:ext uri="{FF2B5EF4-FFF2-40B4-BE49-F238E27FC236}">
                <a16:creationId xmlns:a16="http://schemas.microsoft.com/office/drawing/2014/main" id="{13AF1E7B-6008-4E1B-80EC-CB6C5AC44EF7}"/>
              </a:ext>
            </a:extLst>
          </p:cNvPr>
          <p:cNvCxnSpPr/>
          <p:nvPr userDrawn="1"/>
        </p:nvCxnSpPr>
        <p:spPr>
          <a:xfrm>
            <a:off x="456455" y="766069"/>
            <a:ext cx="8230345"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7" name="Slide Number Placeholder 5">
            <a:extLst>
              <a:ext uri="{FF2B5EF4-FFF2-40B4-BE49-F238E27FC236}">
                <a16:creationId xmlns:a16="http://schemas.microsoft.com/office/drawing/2014/main" id="{60B12D03-4D55-402B-912F-D0E7D676E44D}"/>
              </a:ext>
            </a:extLst>
          </p:cNvPr>
          <p:cNvSpPr>
            <a:spLocks noGrp="1"/>
          </p:cNvSpPr>
          <p:nvPr>
            <p:ph type="sldNum" sz="quarter" idx="4"/>
          </p:nvPr>
        </p:nvSpPr>
        <p:spPr>
          <a:xfrm>
            <a:off x="8366732" y="6370721"/>
            <a:ext cx="308460" cy="308460"/>
          </a:xfrm>
          <a:prstGeom prst="ellipse">
            <a:avLst/>
          </a:prstGeom>
          <a:solidFill>
            <a:schemeClr val="tx2"/>
          </a:solidFill>
        </p:spPr>
        <p:txBody>
          <a:bodyPr vert="horz" wrap="none" lIns="91440" tIns="45720" rIns="91440" bIns="45720" rtlCol="0" anchor="ctr"/>
          <a:lstStyle>
            <a:lvl1pPr algn="ctr">
              <a:defRPr sz="900">
                <a:solidFill>
                  <a:schemeClr val="bg1"/>
                </a:solidFill>
              </a:defRPr>
            </a:lvl1pPr>
          </a:lstStyle>
          <a:p>
            <a:fld id="{14A3106C-58CB-42DB-B4B7-C84BBDA5655D}" type="slidenum">
              <a:rPr lang="en-GB" smtClean="0"/>
              <a:pPr/>
              <a:t>‹#›</a:t>
            </a:fld>
            <a:endParaRPr lang="en-GB" dirty="0"/>
          </a:p>
        </p:txBody>
      </p:sp>
      <p:sp>
        <p:nvSpPr>
          <p:cNvPr id="18" name="Title 1">
            <a:extLst>
              <a:ext uri="{FF2B5EF4-FFF2-40B4-BE49-F238E27FC236}">
                <a16:creationId xmlns:a16="http://schemas.microsoft.com/office/drawing/2014/main" id="{F98FB8DD-B556-41AA-9FA7-5714BBF20942}"/>
              </a:ext>
            </a:extLst>
          </p:cNvPr>
          <p:cNvSpPr>
            <a:spLocks noGrp="1"/>
          </p:cNvSpPr>
          <p:nvPr>
            <p:ph type="title"/>
          </p:nvPr>
        </p:nvSpPr>
        <p:spPr>
          <a:xfrm>
            <a:off x="342081" y="65131"/>
            <a:ext cx="8363204" cy="718979"/>
          </a:xfrm>
          <a:prstGeom prst="rect">
            <a:avLst/>
          </a:prstGeom>
        </p:spPr>
        <p:txBody>
          <a:bodyPr tIns="72000" anchor="b" anchorCtr="0">
            <a:noAutofit/>
          </a:bodyPr>
          <a:lstStyle>
            <a:lvl1pPr>
              <a:defRPr sz="2300">
                <a:solidFill>
                  <a:schemeClr val="tx1">
                    <a:lumMod val="75000"/>
                    <a:lumOff val="25000"/>
                  </a:schemeClr>
                </a:solidFill>
                <a:latin typeface="+mj-lt"/>
                <a:ea typeface="Verdana" panose="020B0604030504040204" pitchFamily="34" charset="0"/>
              </a:defRPr>
            </a:lvl1pPr>
          </a:lstStyle>
          <a:p>
            <a:r>
              <a:rPr lang="en-US" dirty="0"/>
              <a:t>Click to edit Master title style</a:t>
            </a:r>
            <a:endParaRPr lang="en-GB" dirty="0"/>
          </a:p>
        </p:txBody>
      </p:sp>
      <p:pic>
        <p:nvPicPr>
          <p:cNvPr id="8" name="Picture 7">
            <a:extLst>
              <a:ext uri="{FF2B5EF4-FFF2-40B4-BE49-F238E27FC236}">
                <a16:creationId xmlns:a16="http://schemas.microsoft.com/office/drawing/2014/main" id="{B92AC985-34B5-4788-A28B-EFB5212886D9}"/>
              </a:ext>
            </a:extLst>
          </p:cNvPr>
          <p:cNvPicPr>
            <a:picLocks noChangeAspect="1"/>
          </p:cNvPicPr>
          <p:nvPr userDrawn="1"/>
        </p:nvPicPr>
        <p:blipFill>
          <a:blip r:embed="rId2"/>
          <a:stretch>
            <a:fillRect/>
          </a:stretch>
        </p:blipFill>
        <p:spPr>
          <a:xfrm>
            <a:off x="7874668" y="332193"/>
            <a:ext cx="804957" cy="455605"/>
          </a:xfrm>
          <a:prstGeom prst="rect">
            <a:avLst/>
          </a:prstGeom>
        </p:spPr>
      </p:pic>
    </p:spTree>
    <p:extLst>
      <p:ext uri="{BB962C8B-B14F-4D97-AF65-F5344CB8AC3E}">
        <p14:creationId xmlns:p14="http://schemas.microsoft.com/office/powerpoint/2010/main" val="24503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laim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DE09-5523-4005-811C-CA5330E5CE7C}"/>
              </a:ext>
            </a:extLst>
          </p:cNvPr>
          <p:cNvSpPr>
            <a:spLocks noGrp="1"/>
          </p:cNvSpPr>
          <p:nvPr>
            <p:ph type="title"/>
          </p:nvPr>
        </p:nvSpPr>
        <p:spPr>
          <a:xfrm>
            <a:off x="342081" y="65131"/>
            <a:ext cx="8363204" cy="718979"/>
          </a:xfrm>
          <a:prstGeom prst="rect">
            <a:avLst/>
          </a:prstGeom>
        </p:spPr>
        <p:txBody>
          <a:bodyPr tIns="72000" anchor="b" anchorCtr="0">
            <a:noAutofit/>
          </a:bodyPr>
          <a:lstStyle>
            <a:lvl1pPr>
              <a:defRPr sz="2300">
                <a:solidFill>
                  <a:schemeClr val="tx1">
                    <a:lumMod val="75000"/>
                    <a:lumOff val="25000"/>
                  </a:schemeClr>
                </a:solidFill>
                <a:latin typeface="+mj-lt"/>
                <a:ea typeface="Verdana" panose="020B0604030504040204" pitchFamily="34" charset="0"/>
              </a:defRPr>
            </a:lvl1pPr>
          </a:lstStyle>
          <a:p>
            <a:r>
              <a:rPr lang="en-US" dirty="0"/>
              <a:t>Click to edit Master title style</a:t>
            </a:r>
            <a:endParaRPr lang="en-GB" dirty="0"/>
          </a:p>
        </p:txBody>
      </p:sp>
      <p:cxnSp>
        <p:nvCxnSpPr>
          <p:cNvPr id="12" name="Straight Connector 11">
            <a:extLst>
              <a:ext uri="{FF2B5EF4-FFF2-40B4-BE49-F238E27FC236}">
                <a16:creationId xmlns:a16="http://schemas.microsoft.com/office/drawing/2014/main" id="{13AF1E7B-6008-4E1B-80EC-CB6C5AC44EF7}"/>
              </a:ext>
            </a:extLst>
          </p:cNvPr>
          <p:cNvCxnSpPr/>
          <p:nvPr userDrawn="1"/>
        </p:nvCxnSpPr>
        <p:spPr>
          <a:xfrm>
            <a:off x="456455" y="766069"/>
            <a:ext cx="8230345"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9EEDE1E-2209-4019-A574-B4873C5DB66C}"/>
              </a:ext>
            </a:extLst>
          </p:cNvPr>
          <p:cNvPicPr>
            <a:picLocks noChangeAspect="1"/>
          </p:cNvPicPr>
          <p:nvPr userDrawn="1"/>
        </p:nvPicPr>
        <p:blipFill>
          <a:blip r:embed="rId2"/>
          <a:stretch>
            <a:fillRect/>
          </a:stretch>
        </p:blipFill>
        <p:spPr>
          <a:xfrm>
            <a:off x="7874667" y="332193"/>
            <a:ext cx="804959" cy="455605"/>
          </a:xfrm>
          <a:prstGeom prst="rect">
            <a:avLst/>
          </a:prstGeom>
        </p:spPr>
      </p:pic>
    </p:spTree>
    <p:extLst>
      <p:ext uri="{BB962C8B-B14F-4D97-AF65-F5344CB8AC3E}">
        <p14:creationId xmlns:p14="http://schemas.microsoft.com/office/powerpoint/2010/main" val="21974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No Circle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3C1148D-ABC4-4884-AAA2-59F452083A75}"/>
              </a:ext>
            </a:extLst>
          </p:cNvPr>
          <p:cNvPicPr>
            <a:picLocks noChangeAspect="1"/>
          </p:cNvPicPr>
          <p:nvPr userDrawn="1"/>
        </p:nvPicPr>
        <p:blipFill>
          <a:blip r:embed="rId2"/>
          <a:stretch>
            <a:fillRect/>
          </a:stretch>
        </p:blipFill>
        <p:spPr>
          <a:xfrm>
            <a:off x="0" y="3019932"/>
            <a:ext cx="9144000" cy="3838068"/>
          </a:xfrm>
          <a:prstGeom prst="rect">
            <a:avLst/>
          </a:prstGeom>
        </p:spPr>
      </p:pic>
      <p:sp>
        <p:nvSpPr>
          <p:cNvPr id="73" name="Title 57">
            <a:extLst>
              <a:ext uri="{FF2B5EF4-FFF2-40B4-BE49-F238E27FC236}">
                <a16:creationId xmlns:a16="http://schemas.microsoft.com/office/drawing/2014/main" id="{7580CCFC-B16D-4707-9272-D3435DD3E9EC}"/>
              </a:ext>
            </a:extLst>
          </p:cNvPr>
          <p:cNvSpPr>
            <a:spLocks noGrp="1"/>
          </p:cNvSpPr>
          <p:nvPr>
            <p:ph type="title"/>
          </p:nvPr>
        </p:nvSpPr>
        <p:spPr>
          <a:xfrm>
            <a:off x="3676827" y="3822997"/>
            <a:ext cx="3518798" cy="1068608"/>
          </a:xfrm>
          <a:prstGeom prst="rect">
            <a:avLst/>
          </a:prstGeom>
        </p:spPr>
        <p:txBody>
          <a:bodyPr lIns="0"/>
          <a:lstStyle>
            <a:lvl1pPr marL="0" algn="l" defTabSz="685800" rtl="0" eaLnBrk="1" latinLnBrk="0" hangingPunct="1">
              <a:lnSpc>
                <a:spcPct val="90000"/>
              </a:lnSpc>
              <a:spcBef>
                <a:spcPct val="0"/>
              </a:spcBef>
              <a:buNone/>
              <a:defRPr lang="en-GB" sz="2500" b="1" kern="1200" dirty="0">
                <a:solidFill>
                  <a:schemeClr val="bg2"/>
                </a:solidFill>
                <a:latin typeface="+mj-lt"/>
                <a:ea typeface="+mj-ea"/>
                <a:cs typeface="+mj-cs"/>
              </a:defRPr>
            </a:lvl1pPr>
          </a:lstStyle>
          <a:p>
            <a:r>
              <a:rPr lang="en-US" dirty="0"/>
              <a:t>Click to edit Master title style</a:t>
            </a:r>
            <a:endParaRPr lang="en-GB" dirty="0"/>
          </a:p>
        </p:txBody>
      </p:sp>
      <p:sp>
        <p:nvSpPr>
          <p:cNvPr id="59" name="Freeform 5">
            <a:extLst>
              <a:ext uri="{FF2B5EF4-FFF2-40B4-BE49-F238E27FC236}">
                <a16:creationId xmlns:a16="http://schemas.microsoft.com/office/drawing/2014/main" id="{C564DDC9-E117-4B89-8B6C-0E86C50AD6EB}"/>
              </a:ext>
            </a:extLst>
          </p:cNvPr>
          <p:cNvSpPr>
            <a:spLocks/>
          </p:cNvSpPr>
          <p:nvPr userDrawn="1"/>
        </p:nvSpPr>
        <p:spPr bwMode="auto">
          <a:xfrm>
            <a:off x="2111035" y="3665538"/>
            <a:ext cx="710107" cy="710107"/>
          </a:xfrm>
          <a:custGeom>
            <a:avLst/>
            <a:gdLst>
              <a:gd name="T0" fmla="*/ 2230 w 4048"/>
              <a:gd name="T1" fmla="*/ 4039 h 4051"/>
              <a:gd name="T2" fmla="*/ 2530 w 4048"/>
              <a:gd name="T3" fmla="*/ 3987 h 4051"/>
              <a:gd name="T4" fmla="*/ 2811 w 4048"/>
              <a:gd name="T5" fmla="*/ 3892 h 4051"/>
              <a:gd name="T6" fmla="*/ 3073 w 4048"/>
              <a:gd name="T7" fmla="*/ 3757 h 4051"/>
              <a:gd name="T8" fmla="*/ 3311 w 4048"/>
              <a:gd name="T9" fmla="*/ 3588 h 4051"/>
              <a:gd name="T10" fmla="*/ 3522 w 4048"/>
              <a:gd name="T11" fmla="*/ 3387 h 4051"/>
              <a:gd name="T12" fmla="*/ 3702 w 4048"/>
              <a:gd name="T13" fmla="*/ 3157 h 4051"/>
              <a:gd name="T14" fmla="*/ 3849 w 4048"/>
              <a:gd name="T15" fmla="*/ 2903 h 4051"/>
              <a:gd name="T16" fmla="*/ 3957 w 4048"/>
              <a:gd name="T17" fmla="*/ 2628 h 4051"/>
              <a:gd name="T18" fmla="*/ 4025 w 4048"/>
              <a:gd name="T19" fmla="*/ 2333 h 4051"/>
              <a:gd name="T20" fmla="*/ 4048 w 4048"/>
              <a:gd name="T21" fmla="*/ 2025 h 4051"/>
              <a:gd name="T22" fmla="*/ 4025 w 4048"/>
              <a:gd name="T23" fmla="*/ 1716 h 4051"/>
              <a:gd name="T24" fmla="*/ 3957 w 4048"/>
              <a:gd name="T25" fmla="*/ 1423 h 4051"/>
              <a:gd name="T26" fmla="*/ 3849 w 4048"/>
              <a:gd name="T27" fmla="*/ 1147 h 4051"/>
              <a:gd name="T28" fmla="*/ 3702 w 4048"/>
              <a:gd name="T29" fmla="*/ 893 h 4051"/>
              <a:gd name="T30" fmla="*/ 3522 w 4048"/>
              <a:gd name="T31" fmla="*/ 663 h 4051"/>
              <a:gd name="T32" fmla="*/ 3311 w 4048"/>
              <a:gd name="T33" fmla="*/ 463 h 4051"/>
              <a:gd name="T34" fmla="*/ 3073 w 4048"/>
              <a:gd name="T35" fmla="*/ 294 h 4051"/>
              <a:gd name="T36" fmla="*/ 2811 w 4048"/>
              <a:gd name="T37" fmla="*/ 159 h 4051"/>
              <a:gd name="T38" fmla="*/ 2530 w 4048"/>
              <a:gd name="T39" fmla="*/ 64 h 4051"/>
              <a:gd name="T40" fmla="*/ 2230 w 4048"/>
              <a:gd name="T41" fmla="*/ 10 h 4051"/>
              <a:gd name="T42" fmla="*/ 1920 w 4048"/>
              <a:gd name="T43" fmla="*/ 3 h 4051"/>
              <a:gd name="T44" fmla="*/ 1616 w 4048"/>
              <a:gd name="T45" fmla="*/ 42 h 4051"/>
              <a:gd name="T46" fmla="*/ 1328 w 4048"/>
              <a:gd name="T47" fmla="*/ 123 h 4051"/>
              <a:gd name="T48" fmla="*/ 1060 w 4048"/>
              <a:gd name="T49" fmla="*/ 244 h 4051"/>
              <a:gd name="T50" fmla="*/ 813 w 4048"/>
              <a:gd name="T51" fmla="*/ 402 h 4051"/>
              <a:gd name="T52" fmla="*/ 593 w 4048"/>
              <a:gd name="T53" fmla="*/ 593 h 4051"/>
              <a:gd name="T54" fmla="*/ 402 w 4048"/>
              <a:gd name="T55" fmla="*/ 813 h 4051"/>
              <a:gd name="T56" fmla="*/ 244 w 4048"/>
              <a:gd name="T57" fmla="*/ 1060 h 4051"/>
              <a:gd name="T58" fmla="*/ 122 w 4048"/>
              <a:gd name="T59" fmla="*/ 1329 h 4051"/>
              <a:gd name="T60" fmla="*/ 41 w 4048"/>
              <a:gd name="T61" fmla="*/ 1617 h 4051"/>
              <a:gd name="T62" fmla="*/ 3 w 4048"/>
              <a:gd name="T63" fmla="*/ 1921 h 4051"/>
              <a:gd name="T64" fmla="*/ 10 w 4048"/>
              <a:gd name="T65" fmla="*/ 2232 h 4051"/>
              <a:gd name="T66" fmla="*/ 64 w 4048"/>
              <a:gd name="T67" fmla="*/ 2532 h 4051"/>
              <a:gd name="T68" fmla="*/ 159 w 4048"/>
              <a:gd name="T69" fmla="*/ 2813 h 4051"/>
              <a:gd name="T70" fmla="*/ 293 w 4048"/>
              <a:gd name="T71" fmla="*/ 3075 h 4051"/>
              <a:gd name="T72" fmla="*/ 462 w 4048"/>
              <a:gd name="T73" fmla="*/ 3313 h 4051"/>
              <a:gd name="T74" fmla="*/ 663 w 4048"/>
              <a:gd name="T75" fmla="*/ 3524 h 4051"/>
              <a:gd name="T76" fmla="*/ 893 w 4048"/>
              <a:gd name="T77" fmla="*/ 3704 h 4051"/>
              <a:gd name="T78" fmla="*/ 1147 w 4048"/>
              <a:gd name="T79" fmla="*/ 3850 h 4051"/>
              <a:gd name="T80" fmla="*/ 1422 w 4048"/>
              <a:gd name="T81" fmla="*/ 3959 h 4051"/>
              <a:gd name="T82" fmla="*/ 1715 w 4048"/>
              <a:gd name="T83" fmla="*/ 4027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0" y="4039"/>
                </a:lnTo>
                <a:lnTo>
                  <a:pt x="2333" y="4027"/>
                </a:lnTo>
                <a:lnTo>
                  <a:pt x="2432" y="4009"/>
                </a:lnTo>
                <a:lnTo>
                  <a:pt x="2530" y="3987"/>
                </a:lnTo>
                <a:lnTo>
                  <a:pt x="2626" y="3959"/>
                </a:lnTo>
                <a:lnTo>
                  <a:pt x="2720" y="3927"/>
                </a:lnTo>
                <a:lnTo>
                  <a:pt x="2811" y="3892"/>
                </a:lnTo>
                <a:lnTo>
                  <a:pt x="2901" y="3850"/>
                </a:lnTo>
                <a:lnTo>
                  <a:pt x="2988" y="3806"/>
                </a:lnTo>
                <a:lnTo>
                  <a:pt x="3073" y="3757"/>
                </a:lnTo>
                <a:lnTo>
                  <a:pt x="3155" y="3704"/>
                </a:lnTo>
                <a:lnTo>
                  <a:pt x="3235" y="3648"/>
                </a:lnTo>
                <a:lnTo>
                  <a:pt x="3311" y="3588"/>
                </a:lnTo>
                <a:lnTo>
                  <a:pt x="3385" y="3524"/>
                </a:lnTo>
                <a:lnTo>
                  <a:pt x="3455" y="3457"/>
                </a:lnTo>
                <a:lnTo>
                  <a:pt x="3522" y="3387"/>
                </a:lnTo>
                <a:lnTo>
                  <a:pt x="3586" y="3313"/>
                </a:lnTo>
                <a:lnTo>
                  <a:pt x="3646" y="3236"/>
                </a:lnTo>
                <a:lnTo>
                  <a:pt x="3702" y="3157"/>
                </a:lnTo>
                <a:lnTo>
                  <a:pt x="3755" y="3075"/>
                </a:lnTo>
                <a:lnTo>
                  <a:pt x="3804" y="2990"/>
                </a:lnTo>
                <a:lnTo>
                  <a:pt x="3849" y="2903"/>
                </a:lnTo>
                <a:lnTo>
                  <a:pt x="3889" y="2813"/>
                </a:lnTo>
                <a:lnTo>
                  <a:pt x="3926" y="2721"/>
                </a:lnTo>
                <a:lnTo>
                  <a:pt x="3957" y="2628"/>
                </a:lnTo>
                <a:lnTo>
                  <a:pt x="3984" y="2532"/>
                </a:lnTo>
                <a:lnTo>
                  <a:pt x="4007" y="2433"/>
                </a:lnTo>
                <a:lnTo>
                  <a:pt x="4025" y="2333"/>
                </a:lnTo>
                <a:lnTo>
                  <a:pt x="4038" y="2232"/>
                </a:lnTo>
                <a:lnTo>
                  <a:pt x="4045" y="2130"/>
                </a:lnTo>
                <a:lnTo>
                  <a:pt x="4048" y="2025"/>
                </a:lnTo>
                <a:lnTo>
                  <a:pt x="4045" y="1921"/>
                </a:lnTo>
                <a:lnTo>
                  <a:pt x="4038" y="1818"/>
                </a:lnTo>
                <a:lnTo>
                  <a:pt x="4025" y="1716"/>
                </a:lnTo>
                <a:lnTo>
                  <a:pt x="4007" y="1617"/>
                </a:lnTo>
                <a:lnTo>
                  <a:pt x="3984" y="1519"/>
                </a:lnTo>
                <a:lnTo>
                  <a:pt x="3957" y="1423"/>
                </a:lnTo>
                <a:lnTo>
                  <a:pt x="3926" y="1329"/>
                </a:lnTo>
                <a:lnTo>
                  <a:pt x="3889" y="1236"/>
                </a:lnTo>
                <a:lnTo>
                  <a:pt x="3849" y="1147"/>
                </a:lnTo>
                <a:lnTo>
                  <a:pt x="3804" y="1060"/>
                </a:lnTo>
                <a:lnTo>
                  <a:pt x="3755" y="975"/>
                </a:lnTo>
                <a:lnTo>
                  <a:pt x="3702" y="893"/>
                </a:lnTo>
                <a:lnTo>
                  <a:pt x="3646" y="813"/>
                </a:lnTo>
                <a:lnTo>
                  <a:pt x="3586" y="737"/>
                </a:lnTo>
                <a:lnTo>
                  <a:pt x="3522" y="663"/>
                </a:lnTo>
                <a:lnTo>
                  <a:pt x="3455" y="593"/>
                </a:lnTo>
                <a:lnTo>
                  <a:pt x="3385" y="527"/>
                </a:lnTo>
                <a:lnTo>
                  <a:pt x="3311" y="463"/>
                </a:lnTo>
                <a:lnTo>
                  <a:pt x="3235" y="402"/>
                </a:lnTo>
                <a:lnTo>
                  <a:pt x="3155" y="346"/>
                </a:lnTo>
                <a:lnTo>
                  <a:pt x="3073" y="294"/>
                </a:lnTo>
                <a:lnTo>
                  <a:pt x="2988" y="244"/>
                </a:lnTo>
                <a:lnTo>
                  <a:pt x="2901" y="199"/>
                </a:lnTo>
                <a:lnTo>
                  <a:pt x="2811" y="159"/>
                </a:lnTo>
                <a:lnTo>
                  <a:pt x="2720" y="123"/>
                </a:lnTo>
                <a:lnTo>
                  <a:pt x="2626" y="91"/>
                </a:lnTo>
                <a:lnTo>
                  <a:pt x="2530" y="64"/>
                </a:lnTo>
                <a:lnTo>
                  <a:pt x="2432" y="42"/>
                </a:lnTo>
                <a:lnTo>
                  <a:pt x="2333" y="23"/>
                </a:lnTo>
                <a:lnTo>
                  <a:pt x="2230" y="10"/>
                </a:lnTo>
                <a:lnTo>
                  <a:pt x="2128" y="3"/>
                </a:lnTo>
                <a:lnTo>
                  <a:pt x="2024" y="0"/>
                </a:lnTo>
                <a:lnTo>
                  <a:pt x="1920" y="3"/>
                </a:lnTo>
                <a:lnTo>
                  <a:pt x="1818" y="10"/>
                </a:lnTo>
                <a:lnTo>
                  <a:pt x="1715" y="23"/>
                </a:lnTo>
                <a:lnTo>
                  <a:pt x="1616" y="42"/>
                </a:lnTo>
                <a:lnTo>
                  <a:pt x="1518" y="64"/>
                </a:lnTo>
                <a:lnTo>
                  <a:pt x="1422" y="91"/>
                </a:lnTo>
                <a:lnTo>
                  <a:pt x="1328" y="123"/>
                </a:lnTo>
                <a:lnTo>
                  <a:pt x="1237" y="159"/>
                </a:lnTo>
                <a:lnTo>
                  <a:pt x="1147" y="199"/>
                </a:lnTo>
                <a:lnTo>
                  <a:pt x="1060" y="244"/>
                </a:lnTo>
                <a:lnTo>
                  <a:pt x="975" y="294"/>
                </a:lnTo>
                <a:lnTo>
                  <a:pt x="893" y="346"/>
                </a:lnTo>
                <a:lnTo>
                  <a:pt x="813" y="402"/>
                </a:lnTo>
                <a:lnTo>
                  <a:pt x="737" y="463"/>
                </a:lnTo>
                <a:lnTo>
                  <a:pt x="663" y="527"/>
                </a:lnTo>
                <a:lnTo>
                  <a:pt x="593" y="593"/>
                </a:lnTo>
                <a:lnTo>
                  <a:pt x="526" y="663"/>
                </a:lnTo>
                <a:lnTo>
                  <a:pt x="462" y="737"/>
                </a:lnTo>
                <a:lnTo>
                  <a:pt x="402" y="813"/>
                </a:lnTo>
                <a:lnTo>
                  <a:pt x="346" y="893"/>
                </a:lnTo>
                <a:lnTo>
                  <a:pt x="293" y="975"/>
                </a:lnTo>
                <a:lnTo>
                  <a:pt x="244" y="1060"/>
                </a:lnTo>
                <a:lnTo>
                  <a:pt x="199" y="1147"/>
                </a:lnTo>
                <a:lnTo>
                  <a:pt x="159" y="1236"/>
                </a:lnTo>
                <a:lnTo>
                  <a:pt x="122" y="1329"/>
                </a:lnTo>
                <a:lnTo>
                  <a:pt x="91" y="1423"/>
                </a:lnTo>
                <a:lnTo>
                  <a:pt x="64" y="1519"/>
                </a:lnTo>
                <a:lnTo>
                  <a:pt x="41" y="1617"/>
                </a:lnTo>
                <a:lnTo>
                  <a:pt x="23" y="1716"/>
                </a:lnTo>
                <a:lnTo>
                  <a:pt x="10" y="1818"/>
                </a:lnTo>
                <a:lnTo>
                  <a:pt x="3" y="1921"/>
                </a:lnTo>
                <a:lnTo>
                  <a:pt x="0" y="2025"/>
                </a:lnTo>
                <a:lnTo>
                  <a:pt x="3" y="2130"/>
                </a:lnTo>
                <a:lnTo>
                  <a:pt x="10" y="2232"/>
                </a:lnTo>
                <a:lnTo>
                  <a:pt x="23" y="2333"/>
                </a:lnTo>
                <a:lnTo>
                  <a:pt x="41" y="2433"/>
                </a:lnTo>
                <a:lnTo>
                  <a:pt x="64" y="2532"/>
                </a:lnTo>
                <a:lnTo>
                  <a:pt x="91" y="2628"/>
                </a:lnTo>
                <a:lnTo>
                  <a:pt x="122" y="2721"/>
                </a:lnTo>
                <a:lnTo>
                  <a:pt x="159" y="2813"/>
                </a:lnTo>
                <a:lnTo>
                  <a:pt x="199" y="2903"/>
                </a:lnTo>
                <a:lnTo>
                  <a:pt x="244" y="2990"/>
                </a:lnTo>
                <a:lnTo>
                  <a:pt x="293" y="3075"/>
                </a:lnTo>
                <a:lnTo>
                  <a:pt x="346" y="3157"/>
                </a:lnTo>
                <a:lnTo>
                  <a:pt x="402" y="3236"/>
                </a:lnTo>
                <a:lnTo>
                  <a:pt x="462" y="3313"/>
                </a:lnTo>
                <a:lnTo>
                  <a:pt x="526" y="3387"/>
                </a:lnTo>
                <a:lnTo>
                  <a:pt x="593" y="3457"/>
                </a:lnTo>
                <a:lnTo>
                  <a:pt x="663" y="3524"/>
                </a:lnTo>
                <a:lnTo>
                  <a:pt x="737" y="3588"/>
                </a:lnTo>
                <a:lnTo>
                  <a:pt x="813" y="3648"/>
                </a:lnTo>
                <a:lnTo>
                  <a:pt x="893" y="3704"/>
                </a:lnTo>
                <a:lnTo>
                  <a:pt x="975" y="3757"/>
                </a:lnTo>
                <a:lnTo>
                  <a:pt x="1060" y="3806"/>
                </a:lnTo>
                <a:lnTo>
                  <a:pt x="1147" y="3850"/>
                </a:lnTo>
                <a:lnTo>
                  <a:pt x="1237" y="3892"/>
                </a:lnTo>
                <a:lnTo>
                  <a:pt x="1328" y="3927"/>
                </a:lnTo>
                <a:lnTo>
                  <a:pt x="1422" y="3959"/>
                </a:lnTo>
                <a:lnTo>
                  <a:pt x="1518" y="3987"/>
                </a:lnTo>
                <a:lnTo>
                  <a:pt x="1616" y="4009"/>
                </a:lnTo>
                <a:lnTo>
                  <a:pt x="1715" y="4027"/>
                </a:lnTo>
                <a:lnTo>
                  <a:pt x="1818" y="4039"/>
                </a:lnTo>
                <a:lnTo>
                  <a:pt x="1920" y="4048"/>
                </a:lnTo>
                <a:lnTo>
                  <a:pt x="2024" y="40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6">
            <a:extLst>
              <a:ext uri="{FF2B5EF4-FFF2-40B4-BE49-F238E27FC236}">
                <a16:creationId xmlns:a16="http://schemas.microsoft.com/office/drawing/2014/main" id="{FADBF64B-A3F9-42BC-B879-8934E652CE3A}"/>
              </a:ext>
            </a:extLst>
          </p:cNvPr>
          <p:cNvSpPr>
            <a:spLocks/>
          </p:cNvSpPr>
          <p:nvPr userDrawn="1"/>
        </p:nvSpPr>
        <p:spPr bwMode="auto">
          <a:xfrm>
            <a:off x="2825240" y="3671888"/>
            <a:ext cx="710107" cy="710107"/>
          </a:xfrm>
          <a:custGeom>
            <a:avLst/>
            <a:gdLst>
              <a:gd name="T0" fmla="*/ 2231 w 4048"/>
              <a:gd name="T1" fmla="*/ 4041 h 4051"/>
              <a:gd name="T2" fmla="*/ 2530 w 4048"/>
              <a:gd name="T3" fmla="*/ 3987 h 4051"/>
              <a:gd name="T4" fmla="*/ 2812 w 4048"/>
              <a:gd name="T5" fmla="*/ 3892 h 4051"/>
              <a:gd name="T6" fmla="*/ 3073 w 4048"/>
              <a:gd name="T7" fmla="*/ 3757 h 4051"/>
              <a:gd name="T8" fmla="*/ 3311 w 4048"/>
              <a:gd name="T9" fmla="*/ 3588 h 4051"/>
              <a:gd name="T10" fmla="*/ 3522 w 4048"/>
              <a:gd name="T11" fmla="*/ 3388 h 4051"/>
              <a:gd name="T12" fmla="*/ 3702 w 4048"/>
              <a:gd name="T13" fmla="*/ 3158 h 4051"/>
              <a:gd name="T14" fmla="*/ 3849 w 4048"/>
              <a:gd name="T15" fmla="*/ 2904 h 4051"/>
              <a:gd name="T16" fmla="*/ 3957 w 4048"/>
              <a:gd name="T17" fmla="*/ 2628 h 4051"/>
              <a:gd name="T18" fmla="*/ 4025 w 4048"/>
              <a:gd name="T19" fmla="*/ 2335 h 4051"/>
              <a:gd name="T20" fmla="*/ 4048 w 4048"/>
              <a:gd name="T21" fmla="*/ 2026 h 4051"/>
              <a:gd name="T22" fmla="*/ 4025 w 4048"/>
              <a:gd name="T23" fmla="*/ 1718 h 4051"/>
              <a:gd name="T24" fmla="*/ 3957 w 4048"/>
              <a:gd name="T25" fmla="*/ 1423 h 4051"/>
              <a:gd name="T26" fmla="*/ 3849 w 4048"/>
              <a:gd name="T27" fmla="*/ 1148 h 4051"/>
              <a:gd name="T28" fmla="*/ 3702 w 4048"/>
              <a:gd name="T29" fmla="*/ 894 h 4051"/>
              <a:gd name="T30" fmla="*/ 3522 w 4048"/>
              <a:gd name="T31" fmla="*/ 664 h 4051"/>
              <a:gd name="T32" fmla="*/ 3311 w 4048"/>
              <a:gd name="T33" fmla="*/ 463 h 4051"/>
              <a:gd name="T34" fmla="*/ 3073 w 4048"/>
              <a:gd name="T35" fmla="*/ 294 h 4051"/>
              <a:gd name="T36" fmla="*/ 2812 w 4048"/>
              <a:gd name="T37" fmla="*/ 159 h 4051"/>
              <a:gd name="T38" fmla="*/ 2530 w 4048"/>
              <a:gd name="T39" fmla="*/ 64 h 4051"/>
              <a:gd name="T40" fmla="*/ 2231 w 4048"/>
              <a:gd name="T41" fmla="*/ 12 h 4051"/>
              <a:gd name="T42" fmla="*/ 1920 w 4048"/>
              <a:gd name="T43" fmla="*/ 3 h 4051"/>
              <a:gd name="T44" fmla="*/ 1616 w 4048"/>
              <a:gd name="T45" fmla="*/ 42 h 4051"/>
              <a:gd name="T46" fmla="*/ 1328 w 4048"/>
              <a:gd name="T47" fmla="*/ 124 h 4051"/>
              <a:gd name="T48" fmla="*/ 1060 w 4048"/>
              <a:gd name="T49" fmla="*/ 245 h 4051"/>
              <a:gd name="T50" fmla="*/ 813 w 4048"/>
              <a:gd name="T51" fmla="*/ 403 h 4051"/>
              <a:gd name="T52" fmla="*/ 593 w 4048"/>
              <a:gd name="T53" fmla="*/ 594 h 4051"/>
              <a:gd name="T54" fmla="*/ 402 w 4048"/>
              <a:gd name="T55" fmla="*/ 815 h 4051"/>
              <a:gd name="T56" fmla="*/ 244 w 4048"/>
              <a:gd name="T57" fmla="*/ 1061 h 4051"/>
              <a:gd name="T58" fmla="*/ 122 w 4048"/>
              <a:gd name="T59" fmla="*/ 1330 h 4051"/>
              <a:gd name="T60" fmla="*/ 41 w 4048"/>
              <a:gd name="T61" fmla="*/ 1618 h 4051"/>
              <a:gd name="T62" fmla="*/ 3 w 4048"/>
              <a:gd name="T63" fmla="*/ 1921 h 4051"/>
              <a:gd name="T64" fmla="*/ 10 w 4048"/>
              <a:gd name="T65" fmla="*/ 2233 h 4051"/>
              <a:gd name="T66" fmla="*/ 64 w 4048"/>
              <a:gd name="T67" fmla="*/ 2532 h 4051"/>
              <a:gd name="T68" fmla="*/ 159 w 4048"/>
              <a:gd name="T69" fmla="*/ 2815 h 4051"/>
              <a:gd name="T70" fmla="*/ 293 w 4048"/>
              <a:gd name="T71" fmla="*/ 3076 h 4051"/>
              <a:gd name="T72" fmla="*/ 462 w 4048"/>
              <a:gd name="T73" fmla="*/ 3314 h 4051"/>
              <a:gd name="T74" fmla="*/ 663 w 4048"/>
              <a:gd name="T75" fmla="*/ 3524 h 4051"/>
              <a:gd name="T76" fmla="*/ 893 w 4048"/>
              <a:gd name="T77" fmla="*/ 3705 h 4051"/>
              <a:gd name="T78" fmla="*/ 1147 w 4048"/>
              <a:gd name="T79" fmla="*/ 3852 h 4051"/>
              <a:gd name="T80" fmla="*/ 1422 w 4048"/>
              <a:gd name="T81" fmla="*/ 3960 h 4051"/>
              <a:gd name="T82" fmla="*/ 1715 w 4048"/>
              <a:gd name="T83" fmla="*/ 4028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1" y="4041"/>
                </a:lnTo>
                <a:lnTo>
                  <a:pt x="2333" y="4028"/>
                </a:lnTo>
                <a:lnTo>
                  <a:pt x="2432" y="4009"/>
                </a:lnTo>
                <a:lnTo>
                  <a:pt x="2530" y="3987"/>
                </a:lnTo>
                <a:lnTo>
                  <a:pt x="2626" y="3960"/>
                </a:lnTo>
                <a:lnTo>
                  <a:pt x="2720" y="3928"/>
                </a:lnTo>
                <a:lnTo>
                  <a:pt x="2812" y="3892"/>
                </a:lnTo>
                <a:lnTo>
                  <a:pt x="2901" y="3852"/>
                </a:lnTo>
                <a:lnTo>
                  <a:pt x="2988" y="3807"/>
                </a:lnTo>
                <a:lnTo>
                  <a:pt x="3073" y="3757"/>
                </a:lnTo>
                <a:lnTo>
                  <a:pt x="3155" y="3705"/>
                </a:lnTo>
                <a:lnTo>
                  <a:pt x="3235" y="3649"/>
                </a:lnTo>
                <a:lnTo>
                  <a:pt x="3311" y="3588"/>
                </a:lnTo>
                <a:lnTo>
                  <a:pt x="3385" y="3524"/>
                </a:lnTo>
                <a:lnTo>
                  <a:pt x="3455" y="3458"/>
                </a:lnTo>
                <a:lnTo>
                  <a:pt x="3522" y="3388"/>
                </a:lnTo>
                <a:lnTo>
                  <a:pt x="3586" y="3314"/>
                </a:lnTo>
                <a:lnTo>
                  <a:pt x="3646" y="3238"/>
                </a:lnTo>
                <a:lnTo>
                  <a:pt x="3702" y="3158"/>
                </a:lnTo>
                <a:lnTo>
                  <a:pt x="3755" y="3076"/>
                </a:lnTo>
                <a:lnTo>
                  <a:pt x="3804" y="2991"/>
                </a:lnTo>
                <a:lnTo>
                  <a:pt x="3849" y="2904"/>
                </a:lnTo>
                <a:lnTo>
                  <a:pt x="3889" y="2815"/>
                </a:lnTo>
                <a:lnTo>
                  <a:pt x="3926" y="2722"/>
                </a:lnTo>
                <a:lnTo>
                  <a:pt x="3957" y="2628"/>
                </a:lnTo>
                <a:lnTo>
                  <a:pt x="3984" y="2532"/>
                </a:lnTo>
                <a:lnTo>
                  <a:pt x="4007" y="2434"/>
                </a:lnTo>
                <a:lnTo>
                  <a:pt x="4025" y="2335"/>
                </a:lnTo>
                <a:lnTo>
                  <a:pt x="4038" y="2233"/>
                </a:lnTo>
                <a:lnTo>
                  <a:pt x="4045" y="2130"/>
                </a:lnTo>
                <a:lnTo>
                  <a:pt x="4048" y="2026"/>
                </a:lnTo>
                <a:lnTo>
                  <a:pt x="4045" y="1921"/>
                </a:lnTo>
                <a:lnTo>
                  <a:pt x="4038" y="1819"/>
                </a:lnTo>
                <a:lnTo>
                  <a:pt x="4025" y="1718"/>
                </a:lnTo>
                <a:lnTo>
                  <a:pt x="4007" y="1618"/>
                </a:lnTo>
                <a:lnTo>
                  <a:pt x="3984" y="1519"/>
                </a:lnTo>
                <a:lnTo>
                  <a:pt x="3957" y="1423"/>
                </a:lnTo>
                <a:lnTo>
                  <a:pt x="3926" y="1330"/>
                </a:lnTo>
                <a:lnTo>
                  <a:pt x="3889" y="1238"/>
                </a:lnTo>
                <a:lnTo>
                  <a:pt x="3849" y="1148"/>
                </a:lnTo>
                <a:lnTo>
                  <a:pt x="3804" y="1061"/>
                </a:lnTo>
                <a:lnTo>
                  <a:pt x="3755" y="976"/>
                </a:lnTo>
                <a:lnTo>
                  <a:pt x="3702" y="894"/>
                </a:lnTo>
                <a:lnTo>
                  <a:pt x="3646" y="815"/>
                </a:lnTo>
                <a:lnTo>
                  <a:pt x="3586" y="738"/>
                </a:lnTo>
                <a:lnTo>
                  <a:pt x="3522" y="664"/>
                </a:lnTo>
                <a:lnTo>
                  <a:pt x="3455" y="594"/>
                </a:lnTo>
                <a:lnTo>
                  <a:pt x="3385" y="527"/>
                </a:lnTo>
                <a:lnTo>
                  <a:pt x="3311" y="463"/>
                </a:lnTo>
                <a:lnTo>
                  <a:pt x="3235" y="403"/>
                </a:lnTo>
                <a:lnTo>
                  <a:pt x="3155" y="347"/>
                </a:lnTo>
                <a:lnTo>
                  <a:pt x="3073" y="294"/>
                </a:lnTo>
                <a:lnTo>
                  <a:pt x="2988" y="245"/>
                </a:lnTo>
                <a:lnTo>
                  <a:pt x="2901" y="201"/>
                </a:lnTo>
                <a:lnTo>
                  <a:pt x="2812" y="159"/>
                </a:lnTo>
                <a:lnTo>
                  <a:pt x="2720" y="124"/>
                </a:lnTo>
                <a:lnTo>
                  <a:pt x="2626" y="92"/>
                </a:lnTo>
                <a:lnTo>
                  <a:pt x="2530" y="64"/>
                </a:lnTo>
                <a:lnTo>
                  <a:pt x="2432" y="42"/>
                </a:lnTo>
                <a:lnTo>
                  <a:pt x="2333" y="24"/>
                </a:lnTo>
                <a:lnTo>
                  <a:pt x="2231" y="12"/>
                </a:lnTo>
                <a:lnTo>
                  <a:pt x="2128" y="3"/>
                </a:lnTo>
                <a:lnTo>
                  <a:pt x="2024" y="0"/>
                </a:lnTo>
                <a:lnTo>
                  <a:pt x="1920" y="3"/>
                </a:lnTo>
                <a:lnTo>
                  <a:pt x="1818" y="12"/>
                </a:lnTo>
                <a:lnTo>
                  <a:pt x="1715" y="24"/>
                </a:lnTo>
                <a:lnTo>
                  <a:pt x="1616" y="42"/>
                </a:lnTo>
                <a:lnTo>
                  <a:pt x="1518" y="64"/>
                </a:lnTo>
                <a:lnTo>
                  <a:pt x="1422" y="92"/>
                </a:lnTo>
                <a:lnTo>
                  <a:pt x="1328" y="124"/>
                </a:lnTo>
                <a:lnTo>
                  <a:pt x="1237" y="159"/>
                </a:lnTo>
                <a:lnTo>
                  <a:pt x="1147" y="201"/>
                </a:lnTo>
                <a:lnTo>
                  <a:pt x="1060" y="245"/>
                </a:lnTo>
                <a:lnTo>
                  <a:pt x="975" y="294"/>
                </a:lnTo>
                <a:lnTo>
                  <a:pt x="893" y="347"/>
                </a:lnTo>
                <a:lnTo>
                  <a:pt x="813" y="403"/>
                </a:lnTo>
                <a:lnTo>
                  <a:pt x="737" y="463"/>
                </a:lnTo>
                <a:lnTo>
                  <a:pt x="663" y="527"/>
                </a:lnTo>
                <a:lnTo>
                  <a:pt x="593" y="594"/>
                </a:lnTo>
                <a:lnTo>
                  <a:pt x="526" y="664"/>
                </a:lnTo>
                <a:lnTo>
                  <a:pt x="462" y="738"/>
                </a:lnTo>
                <a:lnTo>
                  <a:pt x="402" y="815"/>
                </a:lnTo>
                <a:lnTo>
                  <a:pt x="346" y="894"/>
                </a:lnTo>
                <a:lnTo>
                  <a:pt x="293" y="976"/>
                </a:lnTo>
                <a:lnTo>
                  <a:pt x="244" y="1061"/>
                </a:lnTo>
                <a:lnTo>
                  <a:pt x="199" y="1148"/>
                </a:lnTo>
                <a:lnTo>
                  <a:pt x="159" y="1238"/>
                </a:lnTo>
                <a:lnTo>
                  <a:pt x="122" y="1330"/>
                </a:lnTo>
                <a:lnTo>
                  <a:pt x="91" y="1423"/>
                </a:lnTo>
                <a:lnTo>
                  <a:pt x="64" y="1519"/>
                </a:lnTo>
                <a:lnTo>
                  <a:pt x="41" y="1618"/>
                </a:lnTo>
                <a:lnTo>
                  <a:pt x="23" y="1718"/>
                </a:lnTo>
                <a:lnTo>
                  <a:pt x="10" y="1819"/>
                </a:lnTo>
                <a:lnTo>
                  <a:pt x="3" y="1921"/>
                </a:lnTo>
                <a:lnTo>
                  <a:pt x="0" y="2026"/>
                </a:lnTo>
                <a:lnTo>
                  <a:pt x="3" y="2130"/>
                </a:lnTo>
                <a:lnTo>
                  <a:pt x="10" y="2233"/>
                </a:lnTo>
                <a:lnTo>
                  <a:pt x="23" y="2335"/>
                </a:lnTo>
                <a:lnTo>
                  <a:pt x="41" y="2434"/>
                </a:lnTo>
                <a:lnTo>
                  <a:pt x="64" y="2532"/>
                </a:lnTo>
                <a:lnTo>
                  <a:pt x="91" y="2628"/>
                </a:lnTo>
                <a:lnTo>
                  <a:pt x="122" y="2722"/>
                </a:lnTo>
                <a:lnTo>
                  <a:pt x="159" y="2815"/>
                </a:lnTo>
                <a:lnTo>
                  <a:pt x="199" y="2904"/>
                </a:lnTo>
                <a:lnTo>
                  <a:pt x="244" y="2991"/>
                </a:lnTo>
                <a:lnTo>
                  <a:pt x="293" y="3076"/>
                </a:lnTo>
                <a:lnTo>
                  <a:pt x="346" y="3158"/>
                </a:lnTo>
                <a:lnTo>
                  <a:pt x="402" y="3238"/>
                </a:lnTo>
                <a:lnTo>
                  <a:pt x="462" y="3314"/>
                </a:lnTo>
                <a:lnTo>
                  <a:pt x="526" y="3388"/>
                </a:lnTo>
                <a:lnTo>
                  <a:pt x="593" y="3458"/>
                </a:lnTo>
                <a:lnTo>
                  <a:pt x="663" y="3524"/>
                </a:lnTo>
                <a:lnTo>
                  <a:pt x="737" y="3588"/>
                </a:lnTo>
                <a:lnTo>
                  <a:pt x="813" y="3649"/>
                </a:lnTo>
                <a:lnTo>
                  <a:pt x="893" y="3705"/>
                </a:lnTo>
                <a:lnTo>
                  <a:pt x="975" y="3757"/>
                </a:lnTo>
                <a:lnTo>
                  <a:pt x="1060" y="3807"/>
                </a:lnTo>
                <a:lnTo>
                  <a:pt x="1147" y="3852"/>
                </a:lnTo>
                <a:lnTo>
                  <a:pt x="1237" y="3892"/>
                </a:lnTo>
                <a:lnTo>
                  <a:pt x="1328" y="3928"/>
                </a:lnTo>
                <a:lnTo>
                  <a:pt x="1422" y="3960"/>
                </a:lnTo>
                <a:lnTo>
                  <a:pt x="1518" y="3987"/>
                </a:lnTo>
                <a:lnTo>
                  <a:pt x="1616" y="4009"/>
                </a:lnTo>
                <a:lnTo>
                  <a:pt x="1715" y="4028"/>
                </a:lnTo>
                <a:lnTo>
                  <a:pt x="1818" y="4041"/>
                </a:lnTo>
                <a:lnTo>
                  <a:pt x="1920" y="4048"/>
                </a:lnTo>
                <a:lnTo>
                  <a:pt x="2024" y="405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7">
            <a:extLst>
              <a:ext uri="{FF2B5EF4-FFF2-40B4-BE49-F238E27FC236}">
                <a16:creationId xmlns:a16="http://schemas.microsoft.com/office/drawing/2014/main" id="{4FC8C6ED-0A2A-42A0-A30F-68C4554B3704}"/>
              </a:ext>
            </a:extLst>
          </p:cNvPr>
          <p:cNvSpPr>
            <a:spLocks/>
          </p:cNvSpPr>
          <p:nvPr userDrawn="1"/>
        </p:nvSpPr>
        <p:spPr bwMode="auto">
          <a:xfrm>
            <a:off x="1396830" y="3665538"/>
            <a:ext cx="710107" cy="710107"/>
          </a:xfrm>
          <a:custGeom>
            <a:avLst/>
            <a:gdLst>
              <a:gd name="T0" fmla="*/ 2230 w 4048"/>
              <a:gd name="T1" fmla="*/ 4039 h 4051"/>
              <a:gd name="T2" fmla="*/ 2530 w 4048"/>
              <a:gd name="T3" fmla="*/ 3987 h 4051"/>
              <a:gd name="T4" fmla="*/ 2811 w 4048"/>
              <a:gd name="T5" fmla="*/ 3892 h 4051"/>
              <a:gd name="T6" fmla="*/ 3073 w 4048"/>
              <a:gd name="T7" fmla="*/ 3757 h 4051"/>
              <a:gd name="T8" fmla="*/ 3311 w 4048"/>
              <a:gd name="T9" fmla="*/ 3588 h 4051"/>
              <a:gd name="T10" fmla="*/ 3522 w 4048"/>
              <a:gd name="T11" fmla="*/ 3387 h 4051"/>
              <a:gd name="T12" fmla="*/ 3702 w 4048"/>
              <a:gd name="T13" fmla="*/ 3157 h 4051"/>
              <a:gd name="T14" fmla="*/ 3849 w 4048"/>
              <a:gd name="T15" fmla="*/ 2903 h 4051"/>
              <a:gd name="T16" fmla="*/ 3957 w 4048"/>
              <a:gd name="T17" fmla="*/ 2628 h 4051"/>
              <a:gd name="T18" fmla="*/ 4025 w 4048"/>
              <a:gd name="T19" fmla="*/ 2333 h 4051"/>
              <a:gd name="T20" fmla="*/ 4048 w 4048"/>
              <a:gd name="T21" fmla="*/ 2025 h 4051"/>
              <a:gd name="T22" fmla="*/ 4025 w 4048"/>
              <a:gd name="T23" fmla="*/ 1716 h 4051"/>
              <a:gd name="T24" fmla="*/ 3957 w 4048"/>
              <a:gd name="T25" fmla="*/ 1423 h 4051"/>
              <a:gd name="T26" fmla="*/ 3849 w 4048"/>
              <a:gd name="T27" fmla="*/ 1147 h 4051"/>
              <a:gd name="T28" fmla="*/ 3702 w 4048"/>
              <a:gd name="T29" fmla="*/ 893 h 4051"/>
              <a:gd name="T30" fmla="*/ 3522 w 4048"/>
              <a:gd name="T31" fmla="*/ 663 h 4051"/>
              <a:gd name="T32" fmla="*/ 3311 w 4048"/>
              <a:gd name="T33" fmla="*/ 463 h 4051"/>
              <a:gd name="T34" fmla="*/ 3073 w 4048"/>
              <a:gd name="T35" fmla="*/ 294 h 4051"/>
              <a:gd name="T36" fmla="*/ 2811 w 4048"/>
              <a:gd name="T37" fmla="*/ 159 h 4051"/>
              <a:gd name="T38" fmla="*/ 2530 w 4048"/>
              <a:gd name="T39" fmla="*/ 64 h 4051"/>
              <a:gd name="T40" fmla="*/ 2230 w 4048"/>
              <a:gd name="T41" fmla="*/ 10 h 4051"/>
              <a:gd name="T42" fmla="*/ 1920 w 4048"/>
              <a:gd name="T43" fmla="*/ 3 h 4051"/>
              <a:gd name="T44" fmla="*/ 1616 w 4048"/>
              <a:gd name="T45" fmla="*/ 42 h 4051"/>
              <a:gd name="T46" fmla="*/ 1328 w 4048"/>
              <a:gd name="T47" fmla="*/ 123 h 4051"/>
              <a:gd name="T48" fmla="*/ 1060 w 4048"/>
              <a:gd name="T49" fmla="*/ 244 h 4051"/>
              <a:gd name="T50" fmla="*/ 813 w 4048"/>
              <a:gd name="T51" fmla="*/ 402 h 4051"/>
              <a:gd name="T52" fmla="*/ 593 w 4048"/>
              <a:gd name="T53" fmla="*/ 593 h 4051"/>
              <a:gd name="T54" fmla="*/ 402 w 4048"/>
              <a:gd name="T55" fmla="*/ 813 h 4051"/>
              <a:gd name="T56" fmla="*/ 244 w 4048"/>
              <a:gd name="T57" fmla="*/ 1060 h 4051"/>
              <a:gd name="T58" fmla="*/ 122 w 4048"/>
              <a:gd name="T59" fmla="*/ 1329 h 4051"/>
              <a:gd name="T60" fmla="*/ 41 w 4048"/>
              <a:gd name="T61" fmla="*/ 1617 h 4051"/>
              <a:gd name="T62" fmla="*/ 3 w 4048"/>
              <a:gd name="T63" fmla="*/ 1921 h 4051"/>
              <a:gd name="T64" fmla="*/ 10 w 4048"/>
              <a:gd name="T65" fmla="*/ 2232 h 4051"/>
              <a:gd name="T66" fmla="*/ 64 w 4048"/>
              <a:gd name="T67" fmla="*/ 2532 h 4051"/>
              <a:gd name="T68" fmla="*/ 159 w 4048"/>
              <a:gd name="T69" fmla="*/ 2813 h 4051"/>
              <a:gd name="T70" fmla="*/ 293 w 4048"/>
              <a:gd name="T71" fmla="*/ 3075 h 4051"/>
              <a:gd name="T72" fmla="*/ 462 w 4048"/>
              <a:gd name="T73" fmla="*/ 3313 h 4051"/>
              <a:gd name="T74" fmla="*/ 663 w 4048"/>
              <a:gd name="T75" fmla="*/ 3524 h 4051"/>
              <a:gd name="T76" fmla="*/ 893 w 4048"/>
              <a:gd name="T77" fmla="*/ 3704 h 4051"/>
              <a:gd name="T78" fmla="*/ 1147 w 4048"/>
              <a:gd name="T79" fmla="*/ 3850 h 4051"/>
              <a:gd name="T80" fmla="*/ 1422 w 4048"/>
              <a:gd name="T81" fmla="*/ 3959 h 4051"/>
              <a:gd name="T82" fmla="*/ 1715 w 4048"/>
              <a:gd name="T83" fmla="*/ 4027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0" y="4039"/>
                </a:lnTo>
                <a:lnTo>
                  <a:pt x="2333" y="4027"/>
                </a:lnTo>
                <a:lnTo>
                  <a:pt x="2432" y="4009"/>
                </a:lnTo>
                <a:lnTo>
                  <a:pt x="2530" y="3987"/>
                </a:lnTo>
                <a:lnTo>
                  <a:pt x="2626" y="3959"/>
                </a:lnTo>
                <a:lnTo>
                  <a:pt x="2720" y="3927"/>
                </a:lnTo>
                <a:lnTo>
                  <a:pt x="2811" y="3892"/>
                </a:lnTo>
                <a:lnTo>
                  <a:pt x="2901" y="3850"/>
                </a:lnTo>
                <a:lnTo>
                  <a:pt x="2988" y="3806"/>
                </a:lnTo>
                <a:lnTo>
                  <a:pt x="3073" y="3757"/>
                </a:lnTo>
                <a:lnTo>
                  <a:pt x="3155" y="3704"/>
                </a:lnTo>
                <a:lnTo>
                  <a:pt x="3235" y="3648"/>
                </a:lnTo>
                <a:lnTo>
                  <a:pt x="3311" y="3588"/>
                </a:lnTo>
                <a:lnTo>
                  <a:pt x="3385" y="3524"/>
                </a:lnTo>
                <a:lnTo>
                  <a:pt x="3455" y="3457"/>
                </a:lnTo>
                <a:lnTo>
                  <a:pt x="3522" y="3387"/>
                </a:lnTo>
                <a:lnTo>
                  <a:pt x="3586" y="3313"/>
                </a:lnTo>
                <a:lnTo>
                  <a:pt x="3646" y="3236"/>
                </a:lnTo>
                <a:lnTo>
                  <a:pt x="3702" y="3157"/>
                </a:lnTo>
                <a:lnTo>
                  <a:pt x="3755" y="3075"/>
                </a:lnTo>
                <a:lnTo>
                  <a:pt x="3804" y="2990"/>
                </a:lnTo>
                <a:lnTo>
                  <a:pt x="3849" y="2903"/>
                </a:lnTo>
                <a:lnTo>
                  <a:pt x="3889" y="2813"/>
                </a:lnTo>
                <a:lnTo>
                  <a:pt x="3926" y="2721"/>
                </a:lnTo>
                <a:lnTo>
                  <a:pt x="3957" y="2628"/>
                </a:lnTo>
                <a:lnTo>
                  <a:pt x="3984" y="2532"/>
                </a:lnTo>
                <a:lnTo>
                  <a:pt x="4007" y="2433"/>
                </a:lnTo>
                <a:lnTo>
                  <a:pt x="4025" y="2333"/>
                </a:lnTo>
                <a:lnTo>
                  <a:pt x="4038" y="2232"/>
                </a:lnTo>
                <a:lnTo>
                  <a:pt x="4045" y="2130"/>
                </a:lnTo>
                <a:lnTo>
                  <a:pt x="4048" y="2025"/>
                </a:lnTo>
                <a:lnTo>
                  <a:pt x="4045" y="1921"/>
                </a:lnTo>
                <a:lnTo>
                  <a:pt x="4038" y="1818"/>
                </a:lnTo>
                <a:lnTo>
                  <a:pt x="4025" y="1716"/>
                </a:lnTo>
                <a:lnTo>
                  <a:pt x="4007" y="1617"/>
                </a:lnTo>
                <a:lnTo>
                  <a:pt x="3984" y="1519"/>
                </a:lnTo>
                <a:lnTo>
                  <a:pt x="3957" y="1423"/>
                </a:lnTo>
                <a:lnTo>
                  <a:pt x="3926" y="1329"/>
                </a:lnTo>
                <a:lnTo>
                  <a:pt x="3889" y="1236"/>
                </a:lnTo>
                <a:lnTo>
                  <a:pt x="3849" y="1147"/>
                </a:lnTo>
                <a:lnTo>
                  <a:pt x="3804" y="1060"/>
                </a:lnTo>
                <a:lnTo>
                  <a:pt x="3755" y="975"/>
                </a:lnTo>
                <a:lnTo>
                  <a:pt x="3702" y="893"/>
                </a:lnTo>
                <a:lnTo>
                  <a:pt x="3646" y="813"/>
                </a:lnTo>
                <a:lnTo>
                  <a:pt x="3586" y="737"/>
                </a:lnTo>
                <a:lnTo>
                  <a:pt x="3522" y="663"/>
                </a:lnTo>
                <a:lnTo>
                  <a:pt x="3455" y="593"/>
                </a:lnTo>
                <a:lnTo>
                  <a:pt x="3385" y="527"/>
                </a:lnTo>
                <a:lnTo>
                  <a:pt x="3311" y="463"/>
                </a:lnTo>
                <a:lnTo>
                  <a:pt x="3235" y="402"/>
                </a:lnTo>
                <a:lnTo>
                  <a:pt x="3155" y="346"/>
                </a:lnTo>
                <a:lnTo>
                  <a:pt x="3073" y="294"/>
                </a:lnTo>
                <a:lnTo>
                  <a:pt x="2988" y="244"/>
                </a:lnTo>
                <a:lnTo>
                  <a:pt x="2901" y="199"/>
                </a:lnTo>
                <a:lnTo>
                  <a:pt x="2811" y="159"/>
                </a:lnTo>
                <a:lnTo>
                  <a:pt x="2720" y="123"/>
                </a:lnTo>
                <a:lnTo>
                  <a:pt x="2626" y="91"/>
                </a:lnTo>
                <a:lnTo>
                  <a:pt x="2530" y="64"/>
                </a:lnTo>
                <a:lnTo>
                  <a:pt x="2432" y="42"/>
                </a:lnTo>
                <a:lnTo>
                  <a:pt x="2333" y="23"/>
                </a:lnTo>
                <a:lnTo>
                  <a:pt x="2230" y="10"/>
                </a:lnTo>
                <a:lnTo>
                  <a:pt x="2128" y="3"/>
                </a:lnTo>
                <a:lnTo>
                  <a:pt x="2024" y="0"/>
                </a:lnTo>
                <a:lnTo>
                  <a:pt x="1920" y="3"/>
                </a:lnTo>
                <a:lnTo>
                  <a:pt x="1817" y="10"/>
                </a:lnTo>
                <a:lnTo>
                  <a:pt x="1715" y="23"/>
                </a:lnTo>
                <a:lnTo>
                  <a:pt x="1616" y="42"/>
                </a:lnTo>
                <a:lnTo>
                  <a:pt x="1518" y="64"/>
                </a:lnTo>
                <a:lnTo>
                  <a:pt x="1422" y="91"/>
                </a:lnTo>
                <a:lnTo>
                  <a:pt x="1328" y="123"/>
                </a:lnTo>
                <a:lnTo>
                  <a:pt x="1236" y="159"/>
                </a:lnTo>
                <a:lnTo>
                  <a:pt x="1147" y="199"/>
                </a:lnTo>
                <a:lnTo>
                  <a:pt x="1060" y="244"/>
                </a:lnTo>
                <a:lnTo>
                  <a:pt x="975" y="294"/>
                </a:lnTo>
                <a:lnTo>
                  <a:pt x="893" y="346"/>
                </a:lnTo>
                <a:lnTo>
                  <a:pt x="813" y="402"/>
                </a:lnTo>
                <a:lnTo>
                  <a:pt x="737" y="463"/>
                </a:lnTo>
                <a:lnTo>
                  <a:pt x="663" y="527"/>
                </a:lnTo>
                <a:lnTo>
                  <a:pt x="593" y="593"/>
                </a:lnTo>
                <a:lnTo>
                  <a:pt x="526" y="663"/>
                </a:lnTo>
                <a:lnTo>
                  <a:pt x="462" y="737"/>
                </a:lnTo>
                <a:lnTo>
                  <a:pt x="402" y="813"/>
                </a:lnTo>
                <a:lnTo>
                  <a:pt x="346" y="893"/>
                </a:lnTo>
                <a:lnTo>
                  <a:pt x="293" y="975"/>
                </a:lnTo>
                <a:lnTo>
                  <a:pt x="244" y="1060"/>
                </a:lnTo>
                <a:lnTo>
                  <a:pt x="199" y="1147"/>
                </a:lnTo>
                <a:lnTo>
                  <a:pt x="159" y="1236"/>
                </a:lnTo>
                <a:lnTo>
                  <a:pt x="122" y="1329"/>
                </a:lnTo>
                <a:lnTo>
                  <a:pt x="91" y="1423"/>
                </a:lnTo>
                <a:lnTo>
                  <a:pt x="64" y="1519"/>
                </a:lnTo>
                <a:lnTo>
                  <a:pt x="41" y="1617"/>
                </a:lnTo>
                <a:lnTo>
                  <a:pt x="23" y="1716"/>
                </a:lnTo>
                <a:lnTo>
                  <a:pt x="10" y="1818"/>
                </a:lnTo>
                <a:lnTo>
                  <a:pt x="3" y="1921"/>
                </a:lnTo>
                <a:lnTo>
                  <a:pt x="0" y="2025"/>
                </a:lnTo>
                <a:lnTo>
                  <a:pt x="3" y="2130"/>
                </a:lnTo>
                <a:lnTo>
                  <a:pt x="10" y="2232"/>
                </a:lnTo>
                <a:lnTo>
                  <a:pt x="23" y="2333"/>
                </a:lnTo>
                <a:lnTo>
                  <a:pt x="41" y="2433"/>
                </a:lnTo>
                <a:lnTo>
                  <a:pt x="64" y="2532"/>
                </a:lnTo>
                <a:lnTo>
                  <a:pt x="91" y="2628"/>
                </a:lnTo>
                <a:lnTo>
                  <a:pt x="122" y="2721"/>
                </a:lnTo>
                <a:lnTo>
                  <a:pt x="159" y="2813"/>
                </a:lnTo>
                <a:lnTo>
                  <a:pt x="199" y="2903"/>
                </a:lnTo>
                <a:lnTo>
                  <a:pt x="244" y="2990"/>
                </a:lnTo>
                <a:lnTo>
                  <a:pt x="293" y="3075"/>
                </a:lnTo>
                <a:lnTo>
                  <a:pt x="346" y="3157"/>
                </a:lnTo>
                <a:lnTo>
                  <a:pt x="402" y="3236"/>
                </a:lnTo>
                <a:lnTo>
                  <a:pt x="462" y="3313"/>
                </a:lnTo>
                <a:lnTo>
                  <a:pt x="526" y="3387"/>
                </a:lnTo>
                <a:lnTo>
                  <a:pt x="593" y="3457"/>
                </a:lnTo>
                <a:lnTo>
                  <a:pt x="663" y="3524"/>
                </a:lnTo>
                <a:lnTo>
                  <a:pt x="737" y="3588"/>
                </a:lnTo>
                <a:lnTo>
                  <a:pt x="813" y="3648"/>
                </a:lnTo>
                <a:lnTo>
                  <a:pt x="893" y="3704"/>
                </a:lnTo>
                <a:lnTo>
                  <a:pt x="975" y="3757"/>
                </a:lnTo>
                <a:lnTo>
                  <a:pt x="1060" y="3806"/>
                </a:lnTo>
                <a:lnTo>
                  <a:pt x="1147" y="3850"/>
                </a:lnTo>
                <a:lnTo>
                  <a:pt x="1236" y="3892"/>
                </a:lnTo>
                <a:lnTo>
                  <a:pt x="1328" y="3927"/>
                </a:lnTo>
                <a:lnTo>
                  <a:pt x="1422" y="3959"/>
                </a:lnTo>
                <a:lnTo>
                  <a:pt x="1518" y="3987"/>
                </a:lnTo>
                <a:lnTo>
                  <a:pt x="1616" y="4009"/>
                </a:lnTo>
                <a:lnTo>
                  <a:pt x="1715" y="4027"/>
                </a:lnTo>
                <a:lnTo>
                  <a:pt x="1817" y="4039"/>
                </a:lnTo>
                <a:lnTo>
                  <a:pt x="1920" y="4048"/>
                </a:lnTo>
                <a:lnTo>
                  <a:pt x="2024" y="40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91440" tIns="45720" rIns="91440" bIns="45720" numCol="1" anchor="t" anchorCtr="0" compatLnSpc="1">
            <a:prstTxWarp prst="textNoShape">
              <a:avLst/>
            </a:prstTxWarp>
          </a:bodyPr>
          <a:lstStyle/>
          <a:p>
            <a:endParaRPr lang="en-GB"/>
          </a:p>
        </p:txBody>
      </p:sp>
      <p:sp>
        <p:nvSpPr>
          <p:cNvPr id="62" name="Freeform 8">
            <a:extLst>
              <a:ext uri="{FF2B5EF4-FFF2-40B4-BE49-F238E27FC236}">
                <a16:creationId xmlns:a16="http://schemas.microsoft.com/office/drawing/2014/main" id="{D4463CC7-95A8-4AF3-A119-3CE25DA58B88}"/>
              </a:ext>
            </a:extLst>
          </p:cNvPr>
          <p:cNvSpPr>
            <a:spLocks/>
          </p:cNvSpPr>
          <p:nvPr userDrawn="1"/>
        </p:nvSpPr>
        <p:spPr bwMode="auto">
          <a:xfrm>
            <a:off x="682625" y="3671888"/>
            <a:ext cx="710107" cy="710107"/>
          </a:xfrm>
          <a:custGeom>
            <a:avLst/>
            <a:gdLst>
              <a:gd name="T0" fmla="*/ 2230 w 4048"/>
              <a:gd name="T1" fmla="*/ 4041 h 4051"/>
              <a:gd name="T2" fmla="*/ 2530 w 4048"/>
              <a:gd name="T3" fmla="*/ 3987 h 4051"/>
              <a:gd name="T4" fmla="*/ 2811 w 4048"/>
              <a:gd name="T5" fmla="*/ 3892 h 4051"/>
              <a:gd name="T6" fmla="*/ 3073 w 4048"/>
              <a:gd name="T7" fmla="*/ 3757 h 4051"/>
              <a:gd name="T8" fmla="*/ 3311 w 4048"/>
              <a:gd name="T9" fmla="*/ 3588 h 4051"/>
              <a:gd name="T10" fmla="*/ 3522 w 4048"/>
              <a:gd name="T11" fmla="*/ 3388 h 4051"/>
              <a:gd name="T12" fmla="*/ 3702 w 4048"/>
              <a:gd name="T13" fmla="*/ 3158 h 4051"/>
              <a:gd name="T14" fmla="*/ 3849 w 4048"/>
              <a:gd name="T15" fmla="*/ 2904 h 4051"/>
              <a:gd name="T16" fmla="*/ 3957 w 4048"/>
              <a:gd name="T17" fmla="*/ 2628 h 4051"/>
              <a:gd name="T18" fmla="*/ 4025 w 4048"/>
              <a:gd name="T19" fmla="*/ 2335 h 4051"/>
              <a:gd name="T20" fmla="*/ 4048 w 4048"/>
              <a:gd name="T21" fmla="*/ 2026 h 4051"/>
              <a:gd name="T22" fmla="*/ 4025 w 4048"/>
              <a:gd name="T23" fmla="*/ 1718 h 4051"/>
              <a:gd name="T24" fmla="*/ 3957 w 4048"/>
              <a:gd name="T25" fmla="*/ 1423 h 4051"/>
              <a:gd name="T26" fmla="*/ 3849 w 4048"/>
              <a:gd name="T27" fmla="*/ 1148 h 4051"/>
              <a:gd name="T28" fmla="*/ 3702 w 4048"/>
              <a:gd name="T29" fmla="*/ 894 h 4051"/>
              <a:gd name="T30" fmla="*/ 3522 w 4048"/>
              <a:gd name="T31" fmla="*/ 664 h 4051"/>
              <a:gd name="T32" fmla="*/ 3311 w 4048"/>
              <a:gd name="T33" fmla="*/ 463 h 4051"/>
              <a:gd name="T34" fmla="*/ 3073 w 4048"/>
              <a:gd name="T35" fmla="*/ 294 h 4051"/>
              <a:gd name="T36" fmla="*/ 2811 w 4048"/>
              <a:gd name="T37" fmla="*/ 159 h 4051"/>
              <a:gd name="T38" fmla="*/ 2530 w 4048"/>
              <a:gd name="T39" fmla="*/ 64 h 4051"/>
              <a:gd name="T40" fmla="*/ 2230 w 4048"/>
              <a:gd name="T41" fmla="*/ 12 h 4051"/>
              <a:gd name="T42" fmla="*/ 1920 w 4048"/>
              <a:gd name="T43" fmla="*/ 3 h 4051"/>
              <a:gd name="T44" fmla="*/ 1616 w 4048"/>
              <a:gd name="T45" fmla="*/ 42 h 4051"/>
              <a:gd name="T46" fmla="*/ 1328 w 4048"/>
              <a:gd name="T47" fmla="*/ 124 h 4051"/>
              <a:gd name="T48" fmla="*/ 1060 w 4048"/>
              <a:gd name="T49" fmla="*/ 245 h 4051"/>
              <a:gd name="T50" fmla="*/ 813 w 4048"/>
              <a:gd name="T51" fmla="*/ 403 h 4051"/>
              <a:gd name="T52" fmla="*/ 593 w 4048"/>
              <a:gd name="T53" fmla="*/ 594 h 4051"/>
              <a:gd name="T54" fmla="*/ 402 w 4048"/>
              <a:gd name="T55" fmla="*/ 815 h 4051"/>
              <a:gd name="T56" fmla="*/ 244 w 4048"/>
              <a:gd name="T57" fmla="*/ 1061 h 4051"/>
              <a:gd name="T58" fmla="*/ 122 w 4048"/>
              <a:gd name="T59" fmla="*/ 1330 h 4051"/>
              <a:gd name="T60" fmla="*/ 41 w 4048"/>
              <a:gd name="T61" fmla="*/ 1618 h 4051"/>
              <a:gd name="T62" fmla="*/ 3 w 4048"/>
              <a:gd name="T63" fmla="*/ 1921 h 4051"/>
              <a:gd name="T64" fmla="*/ 10 w 4048"/>
              <a:gd name="T65" fmla="*/ 2233 h 4051"/>
              <a:gd name="T66" fmla="*/ 64 w 4048"/>
              <a:gd name="T67" fmla="*/ 2532 h 4051"/>
              <a:gd name="T68" fmla="*/ 159 w 4048"/>
              <a:gd name="T69" fmla="*/ 2815 h 4051"/>
              <a:gd name="T70" fmla="*/ 293 w 4048"/>
              <a:gd name="T71" fmla="*/ 3076 h 4051"/>
              <a:gd name="T72" fmla="*/ 462 w 4048"/>
              <a:gd name="T73" fmla="*/ 3314 h 4051"/>
              <a:gd name="T74" fmla="*/ 663 w 4048"/>
              <a:gd name="T75" fmla="*/ 3524 h 4051"/>
              <a:gd name="T76" fmla="*/ 893 w 4048"/>
              <a:gd name="T77" fmla="*/ 3705 h 4051"/>
              <a:gd name="T78" fmla="*/ 1147 w 4048"/>
              <a:gd name="T79" fmla="*/ 3852 h 4051"/>
              <a:gd name="T80" fmla="*/ 1422 w 4048"/>
              <a:gd name="T81" fmla="*/ 3960 h 4051"/>
              <a:gd name="T82" fmla="*/ 1715 w 4048"/>
              <a:gd name="T83" fmla="*/ 4028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0" y="4041"/>
                </a:lnTo>
                <a:lnTo>
                  <a:pt x="2333" y="4028"/>
                </a:lnTo>
                <a:lnTo>
                  <a:pt x="2432" y="4009"/>
                </a:lnTo>
                <a:lnTo>
                  <a:pt x="2530" y="3987"/>
                </a:lnTo>
                <a:lnTo>
                  <a:pt x="2626" y="3960"/>
                </a:lnTo>
                <a:lnTo>
                  <a:pt x="2720" y="3928"/>
                </a:lnTo>
                <a:lnTo>
                  <a:pt x="2811" y="3892"/>
                </a:lnTo>
                <a:lnTo>
                  <a:pt x="2901" y="3852"/>
                </a:lnTo>
                <a:lnTo>
                  <a:pt x="2988" y="3807"/>
                </a:lnTo>
                <a:lnTo>
                  <a:pt x="3073" y="3757"/>
                </a:lnTo>
                <a:lnTo>
                  <a:pt x="3155" y="3705"/>
                </a:lnTo>
                <a:lnTo>
                  <a:pt x="3235" y="3649"/>
                </a:lnTo>
                <a:lnTo>
                  <a:pt x="3311" y="3588"/>
                </a:lnTo>
                <a:lnTo>
                  <a:pt x="3385" y="3524"/>
                </a:lnTo>
                <a:lnTo>
                  <a:pt x="3455" y="3458"/>
                </a:lnTo>
                <a:lnTo>
                  <a:pt x="3522" y="3388"/>
                </a:lnTo>
                <a:lnTo>
                  <a:pt x="3586" y="3314"/>
                </a:lnTo>
                <a:lnTo>
                  <a:pt x="3646" y="3238"/>
                </a:lnTo>
                <a:lnTo>
                  <a:pt x="3702" y="3158"/>
                </a:lnTo>
                <a:lnTo>
                  <a:pt x="3755" y="3076"/>
                </a:lnTo>
                <a:lnTo>
                  <a:pt x="3804" y="2991"/>
                </a:lnTo>
                <a:lnTo>
                  <a:pt x="3849" y="2904"/>
                </a:lnTo>
                <a:lnTo>
                  <a:pt x="3889" y="2815"/>
                </a:lnTo>
                <a:lnTo>
                  <a:pt x="3926" y="2722"/>
                </a:lnTo>
                <a:lnTo>
                  <a:pt x="3957" y="2628"/>
                </a:lnTo>
                <a:lnTo>
                  <a:pt x="3984" y="2532"/>
                </a:lnTo>
                <a:lnTo>
                  <a:pt x="4007" y="2434"/>
                </a:lnTo>
                <a:lnTo>
                  <a:pt x="4025" y="2335"/>
                </a:lnTo>
                <a:lnTo>
                  <a:pt x="4038" y="2233"/>
                </a:lnTo>
                <a:lnTo>
                  <a:pt x="4045" y="2130"/>
                </a:lnTo>
                <a:lnTo>
                  <a:pt x="4048" y="2026"/>
                </a:lnTo>
                <a:lnTo>
                  <a:pt x="4045" y="1921"/>
                </a:lnTo>
                <a:lnTo>
                  <a:pt x="4038" y="1819"/>
                </a:lnTo>
                <a:lnTo>
                  <a:pt x="4025" y="1718"/>
                </a:lnTo>
                <a:lnTo>
                  <a:pt x="4007" y="1618"/>
                </a:lnTo>
                <a:lnTo>
                  <a:pt x="3984" y="1519"/>
                </a:lnTo>
                <a:lnTo>
                  <a:pt x="3957" y="1423"/>
                </a:lnTo>
                <a:lnTo>
                  <a:pt x="3926" y="1330"/>
                </a:lnTo>
                <a:lnTo>
                  <a:pt x="3889" y="1238"/>
                </a:lnTo>
                <a:lnTo>
                  <a:pt x="3849" y="1148"/>
                </a:lnTo>
                <a:lnTo>
                  <a:pt x="3804" y="1061"/>
                </a:lnTo>
                <a:lnTo>
                  <a:pt x="3755" y="976"/>
                </a:lnTo>
                <a:lnTo>
                  <a:pt x="3702" y="894"/>
                </a:lnTo>
                <a:lnTo>
                  <a:pt x="3646" y="815"/>
                </a:lnTo>
                <a:lnTo>
                  <a:pt x="3586" y="738"/>
                </a:lnTo>
                <a:lnTo>
                  <a:pt x="3522" y="664"/>
                </a:lnTo>
                <a:lnTo>
                  <a:pt x="3455" y="594"/>
                </a:lnTo>
                <a:lnTo>
                  <a:pt x="3385" y="527"/>
                </a:lnTo>
                <a:lnTo>
                  <a:pt x="3311" y="463"/>
                </a:lnTo>
                <a:lnTo>
                  <a:pt x="3235" y="403"/>
                </a:lnTo>
                <a:lnTo>
                  <a:pt x="3155" y="347"/>
                </a:lnTo>
                <a:lnTo>
                  <a:pt x="3073" y="294"/>
                </a:lnTo>
                <a:lnTo>
                  <a:pt x="2988" y="245"/>
                </a:lnTo>
                <a:lnTo>
                  <a:pt x="2901" y="201"/>
                </a:lnTo>
                <a:lnTo>
                  <a:pt x="2811" y="159"/>
                </a:lnTo>
                <a:lnTo>
                  <a:pt x="2720" y="124"/>
                </a:lnTo>
                <a:lnTo>
                  <a:pt x="2626" y="92"/>
                </a:lnTo>
                <a:lnTo>
                  <a:pt x="2530" y="64"/>
                </a:lnTo>
                <a:lnTo>
                  <a:pt x="2432" y="42"/>
                </a:lnTo>
                <a:lnTo>
                  <a:pt x="2333" y="24"/>
                </a:lnTo>
                <a:lnTo>
                  <a:pt x="2230" y="12"/>
                </a:lnTo>
                <a:lnTo>
                  <a:pt x="2128" y="3"/>
                </a:lnTo>
                <a:lnTo>
                  <a:pt x="2024" y="0"/>
                </a:lnTo>
                <a:lnTo>
                  <a:pt x="1920" y="3"/>
                </a:lnTo>
                <a:lnTo>
                  <a:pt x="1817" y="12"/>
                </a:lnTo>
                <a:lnTo>
                  <a:pt x="1715" y="24"/>
                </a:lnTo>
                <a:lnTo>
                  <a:pt x="1616" y="42"/>
                </a:lnTo>
                <a:lnTo>
                  <a:pt x="1518" y="64"/>
                </a:lnTo>
                <a:lnTo>
                  <a:pt x="1422" y="92"/>
                </a:lnTo>
                <a:lnTo>
                  <a:pt x="1328" y="124"/>
                </a:lnTo>
                <a:lnTo>
                  <a:pt x="1236" y="159"/>
                </a:lnTo>
                <a:lnTo>
                  <a:pt x="1147" y="201"/>
                </a:lnTo>
                <a:lnTo>
                  <a:pt x="1060" y="245"/>
                </a:lnTo>
                <a:lnTo>
                  <a:pt x="975" y="294"/>
                </a:lnTo>
                <a:lnTo>
                  <a:pt x="893" y="347"/>
                </a:lnTo>
                <a:lnTo>
                  <a:pt x="813" y="403"/>
                </a:lnTo>
                <a:lnTo>
                  <a:pt x="737" y="463"/>
                </a:lnTo>
                <a:lnTo>
                  <a:pt x="663" y="527"/>
                </a:lnTo>
                <a:lnTo>
                  <a:pt x="593" y="594"/>
                </a:lnTo>
                <a:lnTo>
                  <a:pt x="526" y="664"/>
                </a:lnTo>
                <a:lnTo>
                  <a:pt x="462" y="738"/>
                </a:lnTo>
                <a:lnTo>
                  <a:pt x="402" y="815"/>
                </a:lnTo>
                <a:lnTo>
                  <a:pt x="346" y="894"/>
                </a:lnTo>
                <a:lnTo>
                  <a:pt x="293" y="976"/>
                </a:lnTo>
                <a:lnTo>
                  <a:pt x="244" y="1061"/>
                </a:lnTo>
                <a:lnTo>
                  <a:pt x="199" y="1148"/>
                </a:lnTo>
                <a:lnTo>
                  <a:pt x="159" y="1238"/>
                </a:lnTo>
                <a:lnTo>
                  <a:pt x="122" y="1330"/>
                </a:lnTo>
                <a:lnTo>
                  <a:pt x="91" y="1423"/>
                </a:lnTo>
                <a:lnTo>
                  <a:pt x="64" y="1519"/>
                </a:lnTo>
                <a:lnTo>
                  <a:pt x="41" y="1618"/>
                </a:lnTo>
                <a:lnTo>
                  <a:pt x="23" y="1718"/>
                </a:lnTo>
                <a:lnTo>
                  <a:pt x="10" y="1819"/>
                </a:lnTo>
                <a:lnTo>
                  <a:pt x="3" y="1921"/>
                </a:lnTo>
                <a:lnTo>
                  <a:pt x="0" y="2026"/>
                </a:lnTo>
                <a:lnTo>
                  <a:pt x="3" y="2130"/>
                </a:lnTo>
                <a:lnTo>
                  <a:pt x="10" y="2233"/>
                </a:lnTo>
                <a:lnTo>
                  <a:pt x="23" y="2335"/>
                </a:lnTo>
                <a:lnTo>
                  <a:pt x="41" y="2434"/>
                </a:lnTo>
                <a:lnTo>
                  <a:pt x="64" y="2532"/>
                </a:lnTo>
                <a:lnTo>
                  <a:pt x="91" y="2628"/>
                </a:lnTo>
                <a:lnTo>
                  <a:pt x="122" y="2722"/>
                </a:lnTo>
                <a:lnTo>
                  <a:pt x="159" y="2815"/>
                </a:lnTo>
                <a:lnTo>
                  <a:pt x="199" y="2904"/>
                </a:lnTo>
                <a:lnTo>
                  <a:pt x="244" y="2991"/>
                </a:lnTo>
                <a:lnTo>
                  <a:pt x="293" y="3076"/>
                </a:lnTo>
                <a:lnTo>
                  <a:pt x="346" y="3158"/>
                </a:lnTo>
                <a:lnTo>
                  <a:pt x="402" y="3238"/>
                </a:lnTo>
                <a:lnTo>
                  <a:pt x="462" y="3314"/>
                </a:lnTo>
                <a:lnTo>
                  <a:pt x="526" y="3388"/>
                </a:lnTo>
                <a:lnTo>
                  <a:pt x="593" y="3458"/>
                </a:lnTo>
                <a:lnTo>
                  <a:pt x="663" y="3524"/>
                </a:lnTo>
                <a:lnTo>
                  <a:pt x="737" y="3588"/>
                </a:lnTo>
                <a:lnTo>
                  <a:pt x="813" y="3649"/>
                </a:lnTo>
                <a:lnTo>
                  <a:pt x="893" y="3705"/>
                </a:lnTo>
                <a:lnTo>
                  <a:pt x="975" y="3757"/>
                </a:lnTo>
                <a:lnTo>
                  <a:pt x="1060" y="3807"/>
                </a:lnTo>
                <a:lnTo>
                  <a:pt x="1147" y="3852"/>
                </a:lnTo>
                <a:lnTo>
                  <a:pt x="1236" y="3892"/>
                </a:lnTo>
                <a:lnTo>
                  <a:pt x="1328" y="3928"/>
                </a:lnTo>
                <a:lnTo>
                  <a:pt x="1422" y="3960"/>
                </a:lnTo>
                <a:lnTo>
                  <a:pt x="1518" y="3987"/>
                </a:lnTo>
                <a:lnTo>
                  <a:pt x="1616" y="4009"/>
                </a:lnTo>
                <a:lnTo>
                  <a:pt x="1715" y="4028"/>
                </a:lnTo>
                <a:lnTo>
                  <a:pt x="1817" y="4041"/>
                </a:lnTo>
                <a:lnTo>
                  <a:pt x="1920" y="4048"/>
                </a:lnTo>
                <a:lnTo>
                  <a:pt x="2024" y="40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Text Placeholder 21">
            <a:extLst>
              <a:ext uri="{FF2B5EF4-FFF2-40B4-BE49-F238E27FC236}">
                <a16:creationId xmlns:a16="http://schemas.microsoft.com/office/drawing/2014/main" id="{21969F39-DFCD-46C6-B2C8-F8D7230F9156}"/>
              </a:ext>
            </a:extLst>
          </p:cNvPr>
          <p:cNvSpPr>
            <a:spLocks noGrp="1"/>
          </p:cNvSpPr>
          <p:nvPr>
            <p:ph type="body" sz="quarter" idx="13" hasCustomPrompt="1"/>
          </p:nvPr>
        </p:nvSpPr>
        <p:spPr>
          <a:xfrm>
            <a:off x="2821730" y="3722476"/>
            <a:ext cx="710107" cy="614678"/>
          </a:xfrm>
          <a:prstGeom prst="rect">
            <a:avLst/>
          </a:prstGeom>
        </p:spPr>
        <p:txBody>
          <a:bodyPr wrap="none" anchor="ctr" anchorCtr="0"/>
          <a:lstStyle>
            <a:lvl1pPr marL="0" indent="0" algn="ctr">
              <a:buNone/>
              <a:defRPr sz="2000">
                <a:solidFill>
                  <a:schemeClr val="bg1"/>
                </a:solidFill>
              </a:defRPr>
            </a:lvl1pPr>
          </a:lstStyle>
          <a:p>
            <a:pPr lvl="0"/>
            <a:r>
              <a:rPr lang="en-US" dirty="0"/>
              <a:t>X</a:t>
            </a:r>
            <a:endParaRPr lang="en-GB" dirty="0"/>
          </a:p>
        </p:txBody>
      </p:sp>
      <p:pic>
        <p:nvPicPr>
          <p:cNvPr id="58" name="Picture 57">
            <a:extLst>
              <a:ext uri="{FF2B5EF4-FFF2-40B4-BE49-F238E27FC236}">
                <a16:creationId xmlns:a16="http://schemas.microsoft.com/office/drawing/2014/main" id="{35BD038E-8579-47B1-B5A0-144661465FDD}"/>
              </a:ext>
            </a:extLst>
          </p:cNvPr>
          <p:cNvPicPr>
            <a:picLocks noChangeAspect="1"/>
          </p:cNvPicPr>
          <p:nvPr userDrawn="1"/>
        </p:nvPicPr>
        <p:blipFill>
          <a:blip r:embed="rId3"/>
          <a:stretch>
            <a:fillRect/>
          </a:stretch>
        </p:blipFill>
        <p:spPr>
          <a:xfrm>
            <a:off x="7874667" y="6215860"/>
            <a:ext cx="804959" cy="455605"/>
          </a:xfrm>
          <a:prstGeom prst="rect">
            <a:avLst/>
          </a:prstGeom>
        </p:spPr>
      </p:pic>
    </p:spTree>
    <p:extLst>
      <p:ext uri="{BB962C8B-B14F-4D97-AF65-F5344CB8AC3E}">
        <p14:creationId xmlns:p14="http://schemas.microsoft.com/office/powerpoint/2010/main" val="128505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Section Titl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4B3BF427-1BF0-4C72-B0D2-6447F7112030}"/>
              </a:ext>
            </a:extLst>
          </p:cNvPr>
          <p:cNvCxnSpPr>
            <a:cxnSpLocks/>
          </p:cNvCxnSpPr>
          <p:nvPr userDrawn="1"/>
        </p:nvCxnSpPr>
        <p:spPr>
          <a:xfrm>
            <a:off x="456455" y="6537839"/>
            <a:ext cx="8013777"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C2DE09-5523-4005-811C-CA5330E5CE7C}"/>
              </a:ext>
            </a:extLst>
          </p:cNvPr>
          <p:cNvSpPr>
            <a:spLocks noGrp="1"/>
          </p:cNvSpPr>
          <p:nvPr>
            <p:ph type="title"/>
          </p:nvPr>
        </p:nvSpPr>
        <p:spPr>
          <a:xfrm>
            <a:off x="342081" y="432097"/>
            <a:ext cx="8363204" cy="718979"/>
          </a:xfrm>
          <a:prstGeom prst="rect">
            <a:avLst/>
          </a:prstGeom>
        </p:spPr>
        <p:txBody>
          <a:bodyPr tIns="72000" anchor="ctr" anchorCtr="0">
            <a:noAutofit/>
          </a:bodyPr>
          <a:lstStyle>
            <a:lvl1pPr>
              <a:defRPr sz="2300">
                <a:solidFill>
                  <a:schemeClr val="tx1">
                    <a:lumMod val="75000"/>
                    <a:lumOff val="25000"/>
                  </a:schemeClr>
                </a:solidFill>
                <a:latin typeface="+mj-lt"/>
                <a:ea typeface="Verdana" panose="020B0604030504040204"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647C0B5A-BA7E-4041-BB35-024045520D3F}"/>
              </a:ext>
            </a:extLst>
          </p:cNvPr>
          <p:cNvSpPr>
            <a:spLocks noGrp="1"/>
          </p:cNvSpPr>
          <p:nvPr>
            <p:ph idx="1"/>
          </p:nvPr>
        </p:nvSpPr>
        <p:spPr>
          <a:xfrm>
            <a:off x="349455" y="1374093"/>
            <a:ext cx="8363203" cy="4109813"/>
          </a:xfrm>
          <a:prstGeom prst="rect">
            <a:avLst/>
          </a:prstGeom>
        </p:spPr>
        <p:txBody>
          <a:bodyPr>
            <a:normAutofit/>
          </a:bodyPr>
          <a:lstStyle>
            <a:lvl1pPr marL="266700" indent="-266700">
              <a:lnSpc>
                <a:spcPct val="100000"/>
              </a:lnSpc>
              <a:spcBef>
                <a:spcPts val="1100"/>
              </a:spcBef>
              <a:buClr>
                <a:schemeClr val="bg2"/>
              </a:buClr>
              <a:buSzPct val="120000"/>
              <a:buFont typeface="Verdana" panose="020B0604030504040204" pitchFamily="34" charset="0"/>
              <a:buChar char="●"/>
              <a:defRPr sz="1600" b="0">
                <a:solidFill>
                  <a:schemeClr val="tx1">
                    <a:lumMod val="85000"/>
                    <a:lumOff val="15000"/>
                  </a:schemeClr>
                </a:solidFill>
                <a:latin typeface="+mn-lt"/>
                <a:ea typeface="Verdana" panose="020B0604030504040204" pitchFamily="34" charset="0"/>
              </a:defRPr>
            </a:lvl1pPr>
            <a:lvl2pPr marL="446088" indent="-179388">
              <a:lnSpc>
                <a:spcPct val="95000"/>
              </a:lnSpc>
              <a:spcBef>
                <a:spcPts val="500"/>
              </a:spcBef>
              <a:buClr>
                <a:schemeClr val="bg2"/>
              </a:buClr>
              <a:buSzPct val="100000"/>
              <a:buFont typeface="Arial" panose="020B0604020202020204" pitchFamily="34" charset="0"/>
              <a:buChar char="•"/>
              <a:defRPr sz="1400">
                <a:solidFill>
                  <a:schemeClr val="tx1">
                    <a:lumMod val="65000"/>
                    <a:lumOff val="35000"/>
                  </a:schemeClr>
                </a:solidFill>
                <a:latin typeface="+mn-lt"/>
                <a:ea typeface="Verdana" panose="020B0604030504040204" pitchFamily="34" charset="0"/>
              </a:defRPr>
            </a:lvl2pPr>
            <a:lvl3pPr marL="8572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3pPr>
            <a:lvl4pPr marL="12001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4pPr>
            <a:lvl5pPr marL="1543050" indent="-171450">
              <a:lnSpc>
                <a:spcPct val="95000"/>
              </a:lnSpc>
              <a:spcBef>
                <a:spcPts val="500"/>
              </a:spcBef>
              <a:buClr>
                <a:schemeClr val="bg2"/>
              </a:buClr>
              <a:buSzPct val="100000"/>
              <a:buFont typeface="Arial" panose="020B0604020202020204" pitchFamily="34" charset="0"/>
              <a:buChar char="•"/>
              <a:defRPr sz="1200">
                <a:solidFill>
                  <a:schemeClr val="tx1">
                    <a:lumMod val="65000"/>
                    <a:lumOff val="35000"/>
                  </a:schemeClr>
                </a:solidFill>
                <a:latin typeface="+mn-lt"/>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2" name="Straight Connector 11">
            <a:extLst>
              <a:ext uri="{FF2B5EF4-FFF2-40B4-BE49-F238E27FC236}">
                <a16:creationId xmlns:a16="http://schemas.microsoft.com/office/drawing/2014/main" id="{13AF1E7B-6008-4E1B-80EC-CB6C5AC44EF7}"/>
              </a:ext>
            </a:extLst>
          </p:cNvPr>
          <p:cNvCxnSpPr/>
          <p:nvPr userDrawn="1"/>
        </p:nvCxnSpPr>
        <p:spPr>
          <a:xfrm>
            <a:off x="456455" y="1151083"/>
            <a:ext cx="8230345" cy="0"/>
          </a:xfrm>
          <a:prstGeom prst="line">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21" name="Text Placeholder 20">
            <a:extLst>
              <a:ext uri="{FF2B5EF4-FFF2-40B4-BE49-F238E27FC236}">
                <a16:creationId xmlns:a16="http://schemas.microsoft.com/office/drawing/2014/main" id="{E9FD3F2A-DAAF-4BC2-8947-C46696CD168E}"/>
              </a:ext>
            </a:extLst>
          </p:cNvPr>
          <p:cNvSpPr>
            <a:spLocks noGrp="1"/>
          </p:cNvSpPr>
          <p:nvPr>
            <p:ph type="body" sz="quarter" idx="11" hasCustomPrompt="1"/>
          </p:nvPr>
        </p:nvSpPr>
        <p:spPr>
          <a:xfrm>
            <a:off x="659081" y="209395"/>
            <a:ext cx="8038832" cy="343670"/>
          </a:xfrm>
          <a:prstGeom prst="rect">
            <a:avLst/>
          </a:prstGeom>
          <a:noFill/>
        </p:spPr>
        <p:txBody>
          <a:bodyPr wrap="square" rtlCol="0" anchor="ctr" anchorCtr="0">
            <a:noAutofit/>
          </a:bodyPr>
          <a:lstStyle>
            <a:lvl1pPr marL="0" indent="0">
              <a:buFont typeface="Arial" panose="020B0604020202020204" pitchFamily="34" charset="0"/>
              <a:buNone/>
              <a:defRPr lang="en-US" sz="1200" b="1" smtClean="0">
                <a:solidFill>
                  <a:schemeClr val="bg2"/>
                </a:solidFill>
                <a:latin typeface="+mj-lt"/>
              </a:defRPr>
            </a:lvl1pPr>
            <a:lvl2pPr>
              <a:defRPr lang="en-US" smtClean="0"/>
            </a:lvl2pPr>
            <a:lvl3pPr>
              <a:defRPr lang="en-US" sz="1800" smtClean="0"/>
            </a:lvl3pPr>
            <a:lvl4pPr>
              <a:defRPr lang="en-US" sz="1800" smtClean="0"/>
            </a:lvl4pPr>
            <a:lvl5pPr>
              <a:defRPr lang="en-GB" sz="1800"/>
            </a:lvl5pPr>
          </a:lstStyle>
          <a:p>
            <a:pPr marL="0" lvl="0" defTabSz="914400"/>
            <a:r>
              <a:rPr lang="en-US" dirty="0"/>
              <a:t>Edit Master Section text styles</a:t>
            </a:r>
          </a:p>
        </p:txBody>
      </p:sp>
      <p:sp>
        <p:nvSpPr>
          <p:cNvPr id="9" name="Freeform 6">
            <a:extLst>
              <a:ext uri="{FF2B5EF4-FFF2-40B4-BE49-F238E27FC236}">
                <a16:creationId xmlns:a16="http://schemas.microsoft.com/office/drawing/2014/main" id="{C961E892-03BE-4835-A123-87EEBBDB7236}"/>
              </a:ext>
            </a:extLst>
          </p:cNvPr>
          <p:cNvSpPr>
            <a:spLocks/>
          </p:cNvSpPr>
          <p:nvPr userDrawn="1"/>
        </p:nvSpPr>
        <p:spPr bwMode="auto">
          <a:xfrm>
            <a:off x="452006" y="246290"/>
            <a:ext cx="241512" cy="241512"/>
          </a:xfrm>
          <a:custGeom>
            <a:avLst/>
            <a:gdLst>
              <a:gd name="T0" fmla="*/ 2231 w 4048"/>
              <a:gd name="T1" fmla="*/ 4041 h 4051"/>
              <a:gd name="T2" fmla="*/ 2530 w 4048"/>
              <a:gd name="T3" fmla="*/ 3987 h 4051"/>
              <a:gd name="T4" fmla="*/ 2812 w 4048"/>
              <a:gd name="T5" fmla="*/ 3892 h 4051"/>
              <a:gd name="T6" fmla="*/ 3073 w 4048"/>
              <a:gd name="T7" fmla="*/ 3757 h 4051"/>
              <a:gd name="T8" fmla="*/ 3311 w 4048"/>
              <a:gd name="T9" fmla="*/ 3588 h 4051"/>
              <a:gd name="T10" fmla="*/ 3522 w 4048"/>
              <a:gd name="T11" fmla="*/ 3388 h 4051"/>
              <a:gd name="T12" fmla="*/ 3702 w 4048"/>
              <a:gd name="T13" fmla="*/ 3158 h 4051"/>
              <a:gd name="T14" fmla="*/ 3849 w 4048"/>
              <a:gd name="T15" fmla="*/ 2904 h 4051"/>
              <a:gd name="T16" fmla="*/ 3957 w 4048"/>
              <a:gd name="T17" fmla="*/ 2628 h 4051"/>
              <a:gd name="T18" fmla="*/ 4025 w 4048"/>
              <a:gd name="T19" fmla="*/ 2335 h 4051"/>
              <a:gd name="T20" fmla="*/ 4048 w 4048"/>
              <a:gd name="T21" fmla="*/ 2026 h 4051"/>
              <a:gd name="T22" fmla="*/ 4025 w 4048"/>
              <a:gd name="T23" fmla="*/ 1718 h 4051"/>
              <a:gd name="T24" fmla="*/ 3957 w 4048"/>
              <a:gd name="T25" fmla="*/ 1423 h 4051"/>
              <a:gd name="T26" fmla="*/ 3849 w 4048"/>
              <a:gd name="T27" fmla="*/ 1148 h 4051"/>
              <a:gd name="T28" fmla="*/ 3702 w 4048"/>
              <a:gd name="T29" fmla="*/ 894 h 4051"/>
              <a:gd name="T30" fmla="*/ 3522 w 4048"/>
              <a:gd name="T31" fmla="*/ 664 h 4051"/>
              <a:gd name="T32" fmla="*/ 3311 w 4048"/>
              <a:gd name="T33" fmla="*/ 463 h 4051"/>
              <a:gd name="T34" fmla="*/ 3073 w 4048"/>
              <a:gd name="T35" fmla="*/ 294 h 4051"/>
              <a:gd name="T36" fmla="*/ 2812 w 4048"/>
              <a:gd name="T37" fmla="*/ 159 h 4051"/>
              <a:gd name="T38" fmla="*/ 2530 w 4048"/>
              <a:gd name="T39" fmla="*/ 64 h 4051"/>
              <a:gd name="T40" fmla="*/ 2231 w 4048"/>
              <a:gd name="T41" fmla="*/ 12 h 4051"/>
              <a:gd name="T42" fmla="*/ 1920 w 4048"/>
              <a:gd name="T43" fmla="*/ 3 h 4051"/>
              <a:gd name="T44" fmla="*/ 1616 w 4048"/>
              <a:gd name="T45" fmla="*/ 42 h 4051"/>
              <a:gd name="T46" fmla="*/ 1328 w 4048"/>
              <a:gd name="T47" fmla="*/ 124 h 4051"/>
              <a:gd name="T48" fmla="*/ 1060 w 4048"/>
              <a:gd name="T49" fmla="*/ 245 h 4051"/>
              <a:gd name="T50" fmla="*/ 813 w 4048"/>
              <a:gd name="T51" fmla="*/ 403 h 4051"/>
              <a:gd name="T52" fmla="*/ 593 w 4048"/>
              <a:gd name="T53" fmla="*/ 594 h 4051"/>
              <a:gd name="T54" fmla="*/ 402 w 4048"/>
              <a:gd name="T55" fmla="*/ 815 h 4051"/>
              <a:gd name="T56" fmla="*/ 244 w 4048"/>
              <a:gd name="T57" fmla="*/ 1061 h 4051"/>
              <a:gd name="T58" fmla="*/ 122 w 4048"/>
              <a:gd name="T59" fmla="*/ 1330 h 4051"/>
              <a:gd name="T60" fmla="*/ 41 w 4048"/>
              <a:gd name="T61" fmla="*/ 1618 h 4051"/>
              <a:gd name="T62" fmla="*/ 3 w 4048"/>
              <a:gd name="T63" fmla="*/ 1921 h 4051"/>
              <a:gd name="T64" fmla="*/ 10 w 4048"/>
              <a:gd name="T65" fmla="*/ 2233 h 4051"/>
              <a:gd name="T66" fmla="*/ 64 w 4048"/>
              <a:gd name="T67" fmla="*/ 2532 h 4051"/>
              <a:gd name="T68" fmla="*/ 159 w 4048"/>
              <a:gd name="T69" fmla="*/ 2815 h 4051"/>
              <a:gd name="T70" fmla="*/ 293 w 4048"/>
              <a:gd name="T71" fmla="*/ 3076 h 4051"/>
              <a:gd name="T72" fmla="*/ 462 w 4048"/>
              <a:gd name="T73" fmla="*/ 3314 h 4051"/>
              <a:gd name="T74" fmla="*/ 663 w 4048"/>
              <a:gd name="T75" fmla="*/ 3524 h 4051"/>
              <a:gd name="T76" fmla="*/ 893 w 4048"/>
              <a:gd name="T77" fmla="*/ 3705 h 4051"/>
              <a:gd name="T78" fmla="*/ 1147 w 4048"/>
              <a:gd name="T79" fmla="*/ 3852 h 4051"/>
              <a:gd name="T80" fmla="*/ 1422 w 4048"/>
              <a:gd name="T81" fmla="*/ 3960 h 4051"/>
              <a:gd name="T82" fmla="*/ 1715 w 4048"/>
              <a:gd name="T83" fmla="*/ 4028 h 4051"/>
              <a:gd name="T84" fmla="*/ 2024 w 4048"/>
              <a:gd name="T85" fmla="*/ 4051 h 4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48" h="4051">
                <a:moveTo>
                  <a:pt x="2024" y="4051"/>
                </a:moveTo>
                <a:lnTo>
                  <a:pt x="2128" y="4048"/>
                </a:lnTo>
                <a:lnTo>
                  <a:pt x="2231" y="4041"/>
                </a:lnTo>
                <a:lnTo>
                  <a:pt x="2333" y="4028"/>
                </a:lnTo>
                <a:lnTo>
                  <a:pt x="2432" y="4009"/>
                </a:lnTo>
                <a:lnTo>
                  <a:pt x="2530" y="3987"/>
                </a:lnTo>
                <a:lnTo>
                  <a:pt x="2626" y="3960"/>
                </a:lnTo>
                <a:lnTo>
                  <a:pt x="2720" y="3928"/>
                </a:lnTo>
                <a:lnTo>
                  <a:pt x="2812" y="3892"/>
                </a:lnTo>
                <a:lnTo>
                  <a:pt x="2901" y="3852"/>
                </a:lnTo>
                <a:lnTo>
                  <a:pt x="2988" y="3807"/>
                </a:lnTo>
                <a:lnTo>
                  <a:pt x="3073" y="3757"/>
                </a:lnTo>
                <a:lnTo>
                  <a:pt x="3155" y="3705"/>
                </a:lnTo>
                <a:lnTo>
                  <a:pt x="3235" y="3649"/>
                </a:lnTo>
                <a:lnTo>
                  <a:pt x="3311" y="3588"/>
                </a:lnTo>
                <a:lnTo>
                  <a:pt x="3385" y="3524"/>
                </a:lnTo>
                <a:lnTo>
                  <a:pt x="3455" y="3458"/>
                </a:lnTo>
                <a:lnTo>
                  <a:pt x="3522" y="3388"/>
                </a:lnTo>
                <a:lnTo>
                  <a:pt x="3586" y="3314"/>
                </a:lnTo>
                <a:lnTo>
                  <a:pt x="3646" y="3238"/>
                </a:lnTo>
                <a:lnTo>
                  <a:pt x="3702" y="3158"/>
                </a:lnTo>
                <a:lnTo>
                  <a:pt x="3755" y="3076"/>
                </a:lnTo>
                <a:lnTo>
                  <a:pt x="3804" y="2991"/>
                </a:lnTo>
                <a:lnTo>
                  <a:pt x="3849" y="2904"/>
                </a:lnTo>
                <a:lnTo>
                  <a:pt x="3889" y="2815"/>
                </a:lnTo>
                <a:lnTo>
                  <a:pt x="3926" y="2722"/>
                </a:lnTo>
                <a:lnTo>
                  <a:pt x="3957" y="2628"/>
                </a:lnTo>
                <a:lnTo>
                  <a:pt x="3984" y="2532"/>
                </a:lnTo>
                <a:lnTo>
                  <a:pt x="4007" y="2434"/>
                </a:lnTo>
                <a:lnTo>
                  <a:pt x="4025" y="2335"/>
                </a:lnTo>
                <a:lnTo>
                  <a:pt x="4038" y="2233"/>
                </a:lnTo>
                <a:lnTo>
                  <a:pt x="4045" y="2130"/>
                </a:lnTo>
                <a:lnTo>
                  <a:pt x="4048" y="2026"/>
                </a:lnTo>
                <a:lnTo>
                  <a:pt x="4045" y="1921"/>
                </a:lnTo>
                <a:lnTo>
                  <a:pt x="4038" y="1819"/>
                </a:lnTo>
                <a:lnTo>
                  <a:pt x="4025" y="1718"/>
                </a:lnTo>
                <a:lnTo>
                  <a:pt x="4007" y="1618"/>
                </a:lnTo>
                <a:lnTo>
                  <a:pt x="3984" y="1519"/>
                </a:lnTo>
                <a:lnTo>
                  <a:pt x="3957" y="1423"/>
                </a:lnTo>
                <a:lnTo>
                  <a:pt x="3926" y="1330"/>
                </a:lnTo>
                <a:lnTo>
                  <a:pt x="3889" y="1238"/>
                </a:lnTo>
                <a:lnTo>
                  <a:pt x="3849" y="1148"/>
                </a:lnTo>
                <a:lnTo>
                  <a:pt x="3804" y="1061"/>
                </a:lnTo>
                <a:lnTo>
                  <a:pt x="3755" y="976"/>
                </a:lnTo>
                <a:lnTo>
                  <a:pt x="3702" y="894"/>
                </a:lnTo>
                <a:lnTo>
                  <a:pt x="3646" y="815"/>
                </a:lnTo>
                <a:lnTo>
                  <a:pt x="3586" y="738"/>
                </a:lnTo>
                <a:lnTo>
                  <a:pt x="3522" y="664"/>
                </a:lnTo>
                <a:lnTo>
                  <a:pt x="3455" y="594"/>
                </a:lnTo>
                <a:lnTo>
                  <a:pt x="3385" y="527"/>
                </a:lnTo>
                <a:lnTo>
                  <a:pt x="3311" y="463"/>
                </a:lnTo>
                <a:lnTo>
                  <a:pt x="3235" y="403"/>
                </a:lnTo>
                <a:lnTo>
                  <a:pt x="3155" y="347"/>
                </a:lnTo>
                <a:lnTo>
                  <a:pt x="3073" y="294"/>
                </a:lnTo>
                <a:lnTo>
                  <a:pt x="2988" y="245"/>
                </a:lnTo>
                <a:lnTo>
                  <a:pt x="2901" y="201"/>
                </a:lnTo>
                <a:lnTo>
                  <a:pt x="2812" y="159"/>
                </a:lnTo>
                <a:lnTo>
                  <a:pt x="2720" y="124"/>
                </a:lnTo>
                <a:lnTo>
                  <a:pt x="2626" y="92"/>
                </a:lnTo>
                <a:lnTo>
                  <a:pt x="2530" y="64"/>
                </a:lnTo>
                <a:lnTo>
                  <a:pt x="2432" y="42"/>
                </a:lnTo>
                <a:lnTo>
                  <a:pt x="2333" y="24"/>
                </a:lnTo>
                <a:lnTo>
                  <a:pt x="2231" y="12"/>
                </a:lnTo>
                <a:lnTo>
                  <a:pt x="2128" y="3"/>
                </a:lnTo>
                <a:lnTo>
                  <a:pt x="2024" y="0"/>
                </a:lnTo>
                <a:lnTo>
                  <a:pt x="1920" y="3"/>
                </a:lnTo>
                <a:lnTo>
                  <a:pt x="1818" y="12"/>
                </a:lnTo>
                <a:lnTo>
                  <a:pt x="1715" y="24"/>
                </a:lnTo>
                <a:lnTo>
                  <a:pt x="1616" y="42"/>
                </a:lnTo>
                <a:lnTo>
                  <a:pt x="1518" y="64"/>
                </a:lnTo>
                <a:lnTo>
                  <a:pt x="1422" y="92"/>
                </a:lnTo>
                <a:lnTo>
                  <a:pt x="1328" y="124"/>
                </a:lnTo>
                <a:lnTo>
                  <a:pt x="1237" y="159"/>
                </a:lnTo>
                <a:lnTo>
                  <a:pt x="1147" y="201"/>
                </a:lnTo>
                <a:lnTo>
                  <a:pt x="1060" y="245"/>
                </a:lnTo>
                <a:lnTo>
                  <a:pt x="975" y="294"/>
                </a:lnTo>
                <a:lnTo>
                  <a:pt x="893" y="347"/>
                </a:lnTo>
                <a:lnTo>
                  <a:pt x="813" y="403"/>
                </a:lnTo>
                <a:lnTo>
                  <a:pt x="737" y="463"/>
                </a:lnTo>
                <a:lnTo>
                  <a:pt x="663" y="527"/>
                </a:lnTo>
                <a:lnTo>
                  <a:pt x="593" y="594"/>
                </a:lnTo>
                <a:lnTo>
                  <a:pt x="526" y="664"/>
                </a:lnTo>
                <a:lnTo>
                  <a:pt x="462" y="738"/>
                </a:lnTo>
                <a:lnTo>
                  <a:pt x="402" y="815"/>
                </a:lnTo>
                <a:lnTo>
                  <a:pt x="346" y="894"/>
                </a:lnTo>
                <a:lnTo>
                  <a:pt x="293" y="976"/>
                </a:lnTo>
                <a:lnTo>
                  <a:pt x="244" y="1061"/>
                </a:lnTo>
                <a:lnTo>
                  <a:pt x="199" y="1148"/>
                </a:lnTo>
                <a:lnTo>
                  <a:pt x="159" y="1238"/>
                </a:lnTo>
                <a:lnTo>
                  <a:pt x="122" y="1330"/>
                </a:lnTo>
                <a:lnTo>
                  <a:pt x="91" y="1423"/>
                </a:lnTo>
                <a:lnTo>
                  <a:pt x="64" y="1519"/>
                </a:lnTo>
                <a:lnTo>
                  <a:pt x="41" y="1618"/>
                </a:lnTo>
                <a:lnTo>
                  <a:pt x="23" y="1718"/>
                </a:lnTo>
                <a:lnTo>
                  <a:pt x="10" y="1819"/>
                </a:lnTo>
                <a:lnTo>
                  <a:pt x="3" y="1921"/>
                </a:lnTo>
                <a:lnTo>
                  <a:pt x="0" y="2026"/>
                </a:lnTo>
                <a:lnTo>
                  <a:pt x="3" y="2130"/>
                </a:lnTo>
                <a:lnTo>
                  <a:pt x="10" y="2233"/>
                </a:lnTo>
                <a:lnTo>
                  <a:pt x="23" y="2335"/>
                </a:lnTo>
                <a:lnTo>
                  <a:pt x="41" y="2434"/>
                </a:lnTo>
                <a:lnTo>
                  <a:pt x="64" y="2532"/>
                </a:lnTo>
                <a:lnTo>
                  <a:pt x="91" y="2628"/>
                </a:lnTo>
                <a:lnTo>
                  <a:pt x="122" y="2722"/>
                </a:lnTo>
                <a:lnTo>
                  <a:pt x="159" y="2815"/>
                </a:lnTo>
                <a:lnTo>
                  <a:pt x="199" y="2904"/>
                </a:lnTo>
                <a:lnTo>
                  <a:pt x="244" y="2991"/>
                </a:lnTo>
                <a:lnTo>
                  <a:pt x="293" y="3076"/>
                </a:lnTo>
                <a:lnTo>
                  <a:pt x="346" y="3158"/>
                </a:lnTo>
                <a:lnTo>
                  <a:pt x="402" y="3238"/>
                </a:lnTo>
                <a:lnTo>
                  <a:pt x="462" y="3314"/>
                </a:lnTo>
                <a:lnTo>
                  <a:pt x="526" y="3388"/>
                </a:lnTo>
                <a:lnTo>
                  <a:pt x="593" y="3458"/>
                </a:lnTo>
                <a:lnTo>
                  <a:pt x="663" y="3524"/>
                </a:lnTo>
                <a:lnTo>
                  <a:pt x="737" y="3588"/>
                </a:lnTo>
                <a:lnTo>
                  <a:pt x="813" y="3649"/>
                </a:lnTo>
                <a:lnTo>
                  <a:pt x="893" y="3705"/>
                </a:lnTo>
                <a:lnTo>
                  <a:pt x="975" y="3757"/>
                </a:lnTo>
                <a:lnTo>
                  <a:pt x="1060" y="3807"/>
                </a:lnTo>
                <a:lnTo>
                  <a:pt x="1147" y="3852"/>
                </a:lnTo>
                <a:lnTo>
                  <a:pt x="1237" y="3892"/>
                </a:lnTo>
                <a:lnTo>
                  <a:pt x="1328" y="3928"/>
                </a:lnTo>
                <a:lnTo>
                  <a:pt x="1422" y="3960"/>
                </a:lnTo>
                <a:lnTo>
                  <a:pt x="1518" y="3987"/>
                </a:lnTo>
                <a:lnTo>
                  <a:pt x="1616" y="4009"/>
                </a:lnTo>
                <a:lnTo>
                  <a:pt x="1715" y="4028"/>
                </a:lnTo>
                <a:lnTo>
                  <a:pt x="1818" y="4041"/>
                </a:lnTo>
                <a:lnTo>
                  <a:pt x="1920" y="4048"/>
                </a:lnTo>
                <a:lnTo>
                  <a:pt x="2024" y="405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Text Placeholder 21">
            <a:extLst>
              <a:ext uri="{FF2B5EF4-FFF2-40B4-BE49-F238E27FC236}">
                <a16:creationId xmlns:a16="http://schemas.microsoft.com/office/drawing/2014/main" id="{E8062FD1-FBFB-43EF-A60D-B03B12B4AB6A}"/>
              </a:ext>
            </a:extLst>
          </p:cNvPr>
          <p:cNvSpPr>
            <a:spLocks noGrp="1"/>
          </p:cNvSpPr>
          <p:nvPr>
            <p:ph type="body" sz="quarter" idx="13" hasCustomPrompt="1"/>
          </p:nvPr>
        </p:nvSpPr>
        <p:spPr>
          <a:xfrm>
            <a:off x="412605" y="235562"/>
            <a:ext cx="320314" cy="277268"/>
          </a:xfrm>
          <a:prstGeom prst="rect">
            <a:avLst/>
          </a:prstGeom>
        </p:spPr>
        <p:txBody>
          <a:bodyPr wrap="none" anchor="ctr" anchorCtr="0"/>
          <a:lstStyle>
            <a:lvl1pPr marL="0" indent="0" algn="ctr">
              <a:buNone/>
              <a:defRPr sz="800">
                <a:solidFill>
                  <a:schemeClr val="bg1"/>
                </a:solidFill>
              </a:defRPr>
            </a:lvl1pPr>
          </a:lstStyle>
          <a:p>
            <a:pPr lvl="0"/>
            <a:r>
              <a:rPr lang="en-US" dirty="0"/>
              <a:t>X</a:t>
            </a:r>
            <a:endParaRPr lang="en-GB" dirty="0"/>
          </a:p>
        </p:txBody>
      </p:sp>
      <p:pic>
        <p:nvPicPr>
          <p:cNvPr id="16" name="Picture 15">
            <a:extLst>
              <a:ext uri="{FF2B5EF4-FFF2-40B4-BE49-F238E27FC236}">
                <a16:creationId xmlns:a16="http://schemas.microsoft.com/office/drawing/2014/main" id="{6CC465F9-4BBF-4070-A059-E4B373036054}"/>
              </a:ext>
            </a:extLst>
          </p:cNvPr>
          <p:cNvPicPr>
            <a:picLocks noChangeAspect="1"/>
          </p:cNvPicPr>
          <p:nvPr userDrawn="1"/>
        </p:nvPicPr>
        <p:blipFill>
          <a:blip r:embed="rId2"/>
          <a:stretch>
            <a:fillRect/>
          </a:stretch>
        </p:blipFill>
        <p:spPr>
          <a:xfrm>
            <a:off x="7874668" y="332193"/>
            <a:ext cx="804957" cy="455605"/>
          </a:xfrm>
          <a:prstGeom prst="rect">
            <a:avLst/>
          </a:prstGeom>
        </p:spPr>
      </p:pic>
      <p:sp>
        <p:nvSpPr>
          <p:cNvPr id="17" name="Slide Number Placeholder 5">
            <a:extLst>
              <a:ext uri="{FF2B5EF4-FFF2-40B4-BE49-F238E27FC236}">
                <a16:creationId xmlns:a16="http://schemas.microsoft.com/office/drawing/2014/main" id="{054A90BB-EDE2-4A03-BEDE-B1E6DE30E96E}"/>
              </a:ext>
            </a:extLst>
          </p:cNvPr>
          <p:cNvSpPr>
            <a:spLocks noGrp="1"/>
          </p:cNvSpPr>
          <p:nvPr>
            <p:ph type="sldNum" sz="quarter" idx="4"/>
          </p:nvPr>
        </p:nvSpPr>
        <p:spPr>
          <a:xfrm>
            <a:off x="8366732" y="6370721"/>
            <a:ext cx="308460" cy="308460"/>
          </a:xfrm>
          <a:prstGeom prst="ellipse">
            <a:avLst/>
          </a:prstGeom>
          <a:solidFill>
            <a:schemeClr val="tx2"/>
          </a:solidFill>
        </p:spPr>
        <p:txBody>
          <a:bodyPr vert="horz" wrap="none" lIns="91440" tIns="45720" rIns="91440" bIns="45720" rtlCol="0" anchor="ctr"/>
          <a:lstStyle>
            <a:lvl1pPr algn="ctr">
              <a:defRPr sz="900">
                <a:solidFill>
                  <a:schemeClr val="bg1"/>
                </a:solidFill>
              </a:defRPr>
            </a:lvl1pPr>
          </a:lstStyle>
          <a:p>
            <a:fld id="{14A3106C-58CB-42DB-B4B7-C84BBDA5655D}" type="slidenum">
              <a:rPr lang="en-GB" smtClean="0"/>
              <a:pPr/>
              <a:t>‹#›</a:t>
            </a:fld>
            <a:endParaRPr lang="en-GB" dirty="0"/>
          </a:p>
        </p:txBody>
      </p:sp>
    </p:spTree>
    <p:extLst>
      <p:ext uri="{BB962C8B-B14F-4D97-AF65-F5344CB8AC3E}">
        <p14:creationId xmlns:p14="http://schemas.microsoft.com/office/powerpoint/2010/main" val="338164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lp with Image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554C65-9F06-4D99-98F8-B39693C18C9D}"/>
              </a:ext>
            </a:extLst>
          </p:cNvPr>
          <p:cNvSpPr txBox="1"/>
          <p:nvPr userDrawn="1"/>
        </p:nvSpPr>
        <p:spPr>
          <a:xfrm>
            <a:off x="362548" y="1605383"/>
            <a:ext cx="4707653" cy="338554"/>
          </a:xfrm>
          <a:prstGeom prst="rect">
            <a:avLst/>
          </a:prstGeom>
          <a:noFill/>
        </p:spPr>
        <p:txBody>
          <a:bodyPr wrap="square" rtlCol="0">
            <a:spAutoFit/>
          </a:bodyPr>
          <a:lstStyle/>
          <a:p>
            <a:r>
              <a:rPr lang="en-GB" sz="1600" b="1" dirty="0">
                <a:solidFill>
                  <a:schemeClr val="tx1">
                    <a:lumMod val="65000"/>
                    <a:lumOff val="35000"/>
                  </a:schemeClr>
                </a:solidFill>
              </a:rPr>
              <a:t>How to crop an image/picture</a:t>
            </a:r>
          </a:p>
        </p:txBody>
      </p:sp>
      <p:sp>
        <p:nvSpPr>
          <p:cNvPr id="5" name="TextBox 4">
            <a:extLst>
              <a:ext uri="{FF2B5EF4-FFF2-40B4-BE49-F238E27FC236}">
                <a16:creationId xmlns:a16="http://schemas.microsoft.com/office/drawing/2014/main" id="{60AB8748-2EEB-4A1A-9079-F3933EBB2C7F}"/>
              </a:ext>
            </a:extLst>
          </p:cNvPr>
          <p:cNvSpPr txBox="1"/>
          <p:nvPr userDrawn="1"/>
        </p:nvSpPr>
        <p:spPr>
          <a:xfrm>
            <a:off x="362547" y="1938632"/>
            <a:ext cx="6515551" cy="2882840"/>
          </a:xfrm>
          <a:prstGeom prst="rect">
            <a:avLst/>
          </a:prstGeom>
          <a:noFill/>
        </p:spPr>
        <p:txBody>
          <a:bodyPr wrap="square" rtlCol="0">
            <a:spAutoFit/>
          </a:bodyPr>
          <a:lstStyle/>
          <a:p>
            <a:pPr marL="342891" indent="-342891">
              <a:spcAft>
                <a:spcPts val="1000"/>
              </a:spcAft>
              <a:buFont typeface="+mj-lt"/>
              <a:buAutoNum type="arabicPeriod"/>
            </a:pPr>
            <a:r>
              <a:rPr lang="en-GB" sz="1300" b="0" dirty="0">
                <a:solidFill>
                  <a:schemeClr val="tx1">
                    <a:lumMod val="65000"/>
                    <a:lumOff val="35000"/>
                  </a:schemeClr>
                </a:solidFill>
              </a:rPr>
              <a:t>In your file (presentation), select the picture that you want to crop.</a:t>
            </a:r>
          </a:p>
          <a:p>
            <a:pPr marL="342891" indent="-342891">
              <a:spcAft>
                <a:spcPts val="1000"/>
              </a:spcAft>
              <a:buFont typeface="+mj-lt"/>
              <a:buAutoNum type="arabicPeriod"/>
            </a:pPr>
            <a:r>
              <a:rPr lang="en-GB" sz="1300" b="0" dirty="0">
                <a:solidFill>
                  <a:schemeClr val="tx1">
                    <a:lumMod val="65000"/>
                    <a:lumOff val="35000"/>
                  </a:schemeClr>
                </a:solidFill>
              </a:rPr>
              <a:t>Under </a:t>
            </a:r>
            <a:r>
              <a:rPr lang="en-GB" sz="1300" b="1" dirty="0">
                <a:solidFill>
                  <a:schemeClr val="tx1">
                    <a:lumMod val="65000"/>
                    <a:lumOff val="35000"/>
                  </a:schemeClr>
                </a:solidFill>
              </a:rPr>
              <a:t>Picture Tools</a:t>
            </a:r>
            <a:r>
              <a:rPr lang="en-GB" sz="1300" b="0" dirty="0">
                <a:solidFill>
                  <a:schemeClr val="tx1">
                    <a:lumMod val="65000"/>
                    <a:lumOff val="35000"/>
                  </a:schemeClr>
                </a:solidFill>
              </a:rPr>
              <a:t>, on the </a:t>
            </a:r>
            <a:r>
              <a:rPr lang="en-GB" sz="1300" b="1" dirty="0">
                <a:solidFill>
                  <a:schemeClr val="tx1">
                    <a:lumMod val="65000"/>
                    <a:lumOff val="35000"/>
                  </a:schemeClr>
                </a:solidFill>
              </a:rPr>
              <a:t>Format tab</a:t>
            </a:r>
            <a:r>
              <a:rPr lang="en-GB" sz="1300" b="0" dirty="0">
                <a:solidFill>
                  <a:schemeClr val="tx1">
                    <a:lumMod val="65000"/>
                    <a:lumOff val="35000"/>
                  </a:schemeClr>
                </a:solidFill>
              </a:rPr>
              <a:t>, in the </a:t>
            </a:r>
            <a:r>
              <a:rPr lang="en-GB" sz="1300" b="1" dirty="0">
                <a:solidFill>
                  <a:schemeClr val="tx1">
                    <a:lumMod val="65000"/>
                    <a:lumOff val="35000"/>
                  </a:schemeClr>
                </a:solidFill>
              </a:rPr>
              <a:t>Size</a:t>
            </a:r>
            <a:r>
              <a:rPr lang="en-GB" sz="1300" b="0" dirty="0">
                <a:solidFill>
                  <a:schemeClr val="tx1">
                    <a:lumMod val="65000"/>
                    <a:lumOff val="35000"/>
                  </a:schemeClr>
                </a:solidFill>
              </a:rPr>
              <a:t> group, click </a:t>
            </a:r>
            <a:r>
              <a:rPr lang="en-GB" sz="1300" b="1" dirty="0">
                <a:solidFill>
                  <a:schemeClr val="tx1">
                    <a:lumMod val="65000"/>
                    <a:lumOff val="35000"/>
                  </a:schemeClr>
                </a:solidFill>
              </a:rPr>
              <a:t>Crop</a:t>
            </a:r>
            <a:r>
              <a:rPr lang="en-GB" sz="1300" b="0" dirty="0">
                <a:solidFill>
                  <a:schemeClr val="tx1">
                    <a:lumMod val="65000"/>
                    <a:lumOff val="35000"/>
                  </a:schemeClr>
                </a:solidFill>
              </a:rPr>
              <a:t>.</a:t>
            </a:r>
          </a:p>
          <a:p>
            <a:pPr marL="342891" indent="-342891">
              <a:spcAft>
                <a:spcPts val="600"/>
              </a:spcAft>
              <a:buFont typeface="+mj-lt"/>
              <a:buAutoNum type="arabicPeriod"/>
            </a:pPr>
            <a:r>
              <a:rPr lang="en-GB" sz="1300" b="0" dirty="0">
                <a:solidFill>
                  <a:schemeClr val="tx1">
                    <a:lumMod val="65000"/>
                    <a:lumOff val="35000"/>
                  </a:schemeClr>
                </a:solidFill>
              </a:rPr>
              <a:t>Do one of the following</a:t>
            </a:r>
            <a:r>
              <a:rPr lang="en-GB" sz="1100" b="0" dirty="0">
                <a:solidFill>
                  <a:schemeClr val="tx1">
                    <a:lumMod val="65000"/>
                    <a:lumOff val="35000"/>
                  </a:schemeClr>
                </a:solidFill>
              </a:rPr>
              <a:t>: </a:t>
            </a:r>
          </a:p>
          <a:p>
            <a:pPr marL="528625" indent="-171446">
              <a:spcAft>
                <a:spcPts val="600"/>
              </a:spcAft>
              <a:buFont typeface="Arial" panose="020B0604020202020204" pitchFamily="34" charset="0"/>
              <a:buChar char="•"/>
            </a:pPr>
            <a:r>
              <a:rPr lang="en-GB" sz="1100" b="0" dirty="0">
                <a:solidFill>
                  <a:schemeClr val="tx1">
                    <a:lumMod val="65000"/>
                    <a:lumOff val="35000"/>
                  </a:schemeClr>
                </a:solidFill>
              </a:rPr>
              <a:t>To crop one side, drag the </a:t>
            </a:r>
            <a:r>
              <a:rPr lang="en-GB" sz="1100" b="0" dirty="0" err="1">
                <a:solidFill>
                  <a:schemeClr val="tx1">
                    <a:lumMod val="65000"/>
                    <a:lumOff val="35000"/>
                  </a:schemeClr>
                </a:solidFill>
              </a:rPr>
              <a:t>center</a:t>
            </a:r>
            <a:r>
              <a:rPr lang="en-GB" sz="1100" b="0" dirty="0">
                <a:solidFill>
                  <a:schemeClr val="tx1">
                    <a:lumMod val="65000"/>
                    <a:lumOff val="35000"/>
                  </a:schemeClr>
                </a:solidFill>
              </a:rPr>
              <a:t> cropping handle on that side inward.</a:t>
            </a:r>
          </a:p>
          <a:p>
            <a:pPr marL="528625" indent="-171446">
              <a:spcAft>
                <a:spcPts val="600"/>
              </a:spcAft>
              <a:buFont typeface="Arial" panose="020B0604020202020204" pitchFamily="34" charset="0"/>
              <a:buChar char="•"/>
            </a:pPr>
            <a:r>
              <a:rPr lang="en-GB" sz="1100" b="0" dirty="0">
                <a:solidFill>
                  <a:schemeClr val="tx1">
                    <a:lumMod val="65000"/>
                    <a:lumOff val="35000"/>
                  </a:schemeClr>
                </a:solidFill>
              </a:rPr>
              <a:t>To crop equally on two sides at the same time, press and hold CTRL while you drag the </a:t>
            </a:r>
            <a:r>
              <a:rPr lang="en-GB" sz="1100" b="0" dirty="0" err="1">
                <a:solidFill>
                  <a:schemeClr val="tx1">
                    <a:lumMod val="65000"/>
                    <a:lumOff val="35000"/>
                  </a:schemeClr>
                </a:solidFill>
              </a:rPr>
              <a:t>center</a:t>
            </a:r>
            <a:r>
              <a:rPr lang="en-GB" sz="1100" b="0" dirty="0">
                <a:solidFill>
                  <a:schemeClr val="tx1">
                    <a:lumMod val="65000"/>
                    <a:lumOff val="35000"/>
                  </a:schemeClr>
                </a:solidFill>
              </a:rPr>
              <a:t> cropping handle on either side inward.</a:t>
            </a:r>
          </a:p>
          <a:p>
            <a:pPr marL="528625" indent="-171446">
              <a:spcAft>
                <a:spcPts val="1000"/>
              </a:spcAft>
              <a:buFont typeface="Arial" panose="020B0604020202020204" pitchFamily="34" charset="0"/>
              <a:buChar char="•"/>
            </a:pPr>
            <a:r>
              <a:rPr lang="en-GB" sz="1100" b="0" dirty="0">
                <a:solidFill>
                  <a:schemeClr val="tx1">
                    <a:lumMod val="65000"/>
                    <a:lumOff val="35000"/>
                  </a:schemeClr>
                </a:solidFill>
              </a:rPr>
              <a:t>To crop equally on all four sides at the same time, press and hold CTRL while you drag a corner cropping handle inward.</a:t>
            </a:r>
          </a:p>
          <a:p>
            <a:pPr marL="342891" indent="-342891">
              <a:spcAft>
                <a:spcPts val="1000"/>
              </a:spcAft>
              <a:buFont typeface="+mj-lt"/>
              <a:buAutoNum type="arabicPeriod" startAt="4"/>
            </a:pPr>
            <a:r>
              <a:rPr lang="en-GB" sz="1300" b="0" dirty="0">
                <a:solidFill>
                  <a:schemeClr val="tx1">
                    <a:lumMod val="65000"/>
                    <a:lumOff val="35000"/>
                  </a:schemeClr>
                </a:solidFill>
              </a:rPr>
              <a:t>To position the crop, move either the crop area (by dragging the edges of the crop rectangle), or the picture.</a:t>
            </a:r>
          </a:p>
          <a:p>
            <a:pPr marL="342891" indent="-342891">
              <a:spcAft>
                <a:spcPts val="1000"/>
              </a:spcAft>
              <a:buFont typeface="+mj-lt"/>
              <a:buAutoNum type="arabicPeriod" startAt="4"/>
            </a:pPr>
            <a:r>
              <a:rPr lang="en-GB" sz="1300" b="0" dirty="0">
                <a:solidFill>
                  <a:schemeClr val="tx1">
                    <a:lumMod val="65000"/>
                    <a:lumOff val="35000"/>
                  </a:schemeClr>
                </a:solidFill>
              </a:rPr>
              <a:t>When you are finished, press ESC.</a:t>
            </a:r>
            <a:endParaRPr lang="en-GB" sz="1600" b="0" dirty="0">
              <a:solidFill>
                <a:schemeClr val="tx1">
                  <a:lumMod val="65000"/>
                  <a:lumOff val="35000"/>
                </a:schemeClr>
              </a:solidFill>
            </a:endParaRPr>
          </a:p>
        </p:txBody>
      </p:sp>
      <p:pic>
        <p:nvPicPr>
          <p:cNvPr id="6" name="Picture 5">
            <a:extLst>
              <a:ext uri="{FF2B5EF4-FFF2-40B4-BE49-F238E27FC236}">
                <a16:creationId xmlns:a16="http://schemas.microsoft.com/office/drawing/2014/main" id="{3C518C62-D419-4493-8D9D-FEAF0B316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6815" y="1514381"/>
            <a:ext cx="2969759" cy="424251"/>
          </a:xfrm>
          <a:prstGeom prst="rect">
            <a:avLst/>
          </a:prstGeom>
        </p:spPr>
      </p:pic>
      <p:sp>
        <p:nvSpPr>
          <p:cNvPr id="7" name="Rectangle 6">
            <a:extLst>
              <a:ext uri="{FF2B5EF4-FFF2-40B4-BE49-F238E27FC236}">
                <a16:creationId xmlns:a16="http://schemas.microsoft.com/office/drawing/2014/main" id="{452D2C24-B3D8-4DB5-B1E8-1CED93FC9129}"/>
              </a:ext>
            </a:extLst>
          </p:cNvPr>
          <p:cNvSpPr/>
          <p:nvPr userDrawn="1"/>
        </p:nvSpPr>
        <p:spPr>
          <a:xfrm>
            <a:off x="446088" y="5095139"/>
            <a:ext cx="8228011" cy="1090863"/>
          </a:xfrm>
          <a:prstGeom prst="rect">
            <a:avLst/>
          </a:prstGeom>
          <a:solidFill>
            <a:schemeClr val="bg1">
              <a:lumMod val="85000"/>
            </a:schemeClr>
          </a:solidFill>
        </p:spPr>
        <p:txBody>
          <a:bodyPr wrap="square" anchor="ctr" anchorCtr="0">
            <a:noAutofit/>
          </a:bodyPr>
          <a:lstStyle/>
          <a:p>
            <a:pPr marL="180970" indent="-90486">
              <a:spcAft>
                <a:spcPts val="600"/>
              </a:spcAft>
            </a:pPr>
            <a:r>
              <a:rPr lang="en-GB" sz="1000" b="1" dirty="0"/>
              <a:t>Notes</a:t>
            </a:r>
            <a:r>
              <a:rPr lang="en-GB" sz="1000" dirty="0"/>
              <a:t>   </a:t>
            </a:r>
          </a:p>
          <a:p>
            <a:pPr marL="180970" indent="-90486">
              <a:spcAft>
                <a:spcPts val="600"/>
              </a:spcAft>
              <a:buFont typeface="Arial" panose="020B0604020202020204" pitchFamily="34" charset="0"/>
              <a:buChar char="•"/>
            </a:pPr>
            <a:r>
              <a:rPr lang="en-GB" sz="900" dirty="0"/>
              <a:t>To crop the picture to exact dimensions, right-click the picture, and then on the shortcut menu, click Format Picture. On the Crop pane, under Picture position, enter the numbers that you want in the Width and Height boxes. For additional information about these and other options see, Format Object (Crop).</a:t>
            </a:r>
          </a:p>
          <a:p>
            <a:pPr marL="180970" indent="-90486">
              <a:spcAft>
                <a:spcPts val="600"/>
              </a:spcAft>
              <a:buFont typeface="Arial" panose="020B0604020202020204" pitchFamily="34" charset="0"/>
              <a:buChar char="•"/>
            </a:pPr>
            <a:r>
              <a:rPr lang="en-GB" sz="900" dirty="0"/>
              <a:t>To outcrop or add a margin around a picture drag the cropping handles away from the </a:t>
            </a:r>
            <a:r>
              <a:rPr lang="en-GB" sz="900" dirty="0" err="1"/>
              <a:t>center</a:t>
            </a:r>
            <a:r>
              <a:rPr lang="en-GB" sz="900" dirty="0"/>
              <a:t> of the picture.</a:t>
            </a:r>
            <a:endParaRPr lang="en-GB" sz="1000" dirty="0"/>
          </a:p>
        </p:txBody>
      </p:sp>
      <p:pic>
        <p:nvPicPr>
          <p:cNvPr id="8" name="Picture 7">
            <a:extLst>
              <a:ext uri="{FF2B5EF4-FFF2-40B4-BE49-F238E27FC236}">
                <a16:creationId xmlns:a16="http://schemas.microsoft.com/office/drawing/2014/main" id="{D9BDA7B8-AFB1-4FC5-9767-C4A08AFA2F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7876" y="957682"/>
            <a:ext cx="1428750" cy="647700"/>
          </a:xfrm>
          <a:prstGeom prst="rect">
            <a:avLst/>
          </a:prstGeom>
        </p:spPr>
      </p:pic>
      <p:pic>
        <p:nvPicPr>
          <p:cNvPr id="9" name="Picture 8">
            <a:extLst>
              <a:ext uri="{FF2B5EF4-FFF2-40B4-BE49-F238E27FC236}">
                <a16:creationId xmlns:a16="http://schemas.microsoft.com/office/drawing/2014/main" id="{EF567089-2C80-4652-81F9-9F407E9AFC39}"/>
              </a:ext>
            </a:extLst>
          </p:cNvPr>
          <p:cNvPicPr>
            <a:picLocks noChangeAspect="1"/>
          </p:cNvPicPr>
          <p:nvPr userDrawn="1"/>
        </p:nvPicPr>
        <p:blipFill>
          <a:blip r:embed="rId4"/>
          <a:stretch>
            <a:fillRect/>
          </a:stretch>
        </p:blipFill>
        <p:spPr>
          <a:xfrm>
            <a:off x="7904747" y="6280782"/>
            <a:ext cx="804959" cy="455606"/>
          </a:xfrm>
          <a:prstGeom prst="rect">
            <a:avLst/>
          </a:prstGeom>
        </p:spPr>
      </p:pic>
      <p:sp>
        <p:nvSpPr>
          <p:cNvPr id="10" name="TextBox 9">
            <a:extLst>
              <a:ext uri="{FF2B5EF4-FFF2-40B4-BE49-F238E27FC236}">
                <a16:creationId xmlns:a16="http://schemas.microsoft.com/office/drawing/2014/main" id="{B9FD189F-D450-40A8-A4F6-24D25192D97E}"/>
              </a:ext>
            </a:extLst>
          </p:cNvPr>
          <p:cNvSpPr txBox="1"/>
          <p:nvPr userDrawn="1"/>
        </p:nvSpPr>
        <p:spPr>
          <a:xfrm>
            <a:off x="0" y="318535"/>
            <a:ext cx="9144000" cy="400110"/>
          </a:xfrm>
          <a:prstGeom prst="rect">
            <a:avLst/>
          </a:prstGeom>
          <a:solidFill>
            <a:schemeClr val="bg2"/>
          </a:solidFill>
        </p:spPr>
        <p:txBody>
          <a:bodyPr wrap="square" lIns="432000" rtlCol="0">
            <a:spAutoFit/>
          </a:bodyPr>
          <a:lstStyle/>
          <a:p>
            <a:r>
              <a:rPr lang="en-GB" sz="2000" dirty="0">
                <a:solidFill>
                  <a:schemeClr val="bg1"/>
                </a:solidFill>
                <a:latin typeface="+mj-lt"/>
              </a:rPr>
              <a:t>HELP</a:t>
            </a:r>
            <a:r>
              <a:rPr lang="en-GB" sz="2000" baseline="0" dirty="0">
                <a:solidFill>
                  <a:schemeClr val="bg1"/>
                </a:solidFill>
                <a:latin typeface="+mj-lt"/>
              </a:rPr>
              <a:t> WITH IMAGES</a:t>
            </a:r>
            <a:endParaRPr lang="en-GB" sz="2000" dirty="0">
              <a:solidFill>
                <a:schemeClr val="bg1"/>
              </a:solidFill>
              <a:latin typeface="+mj-lt"/>
            </a:endParaRPr>
          </a:p>
        </p:txBody>
      </p:sp>
    </p:spTree>
    <p:extLst>
      <p:ext uri="{BB962C8B-B14F-4D97-AF65-F5344CB8AC3E}">
        <p14:creationId xmlns:p14="http://schemas.microsoft.com/office/powerpoint/2010/main" val="249970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lp with Images">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6CFD9CE-584A-4B06-A1B3-91BFD705A9E3}"/>
              </a:ext>
            </a:extLst>
          </p:cNvPr>
          <p:cNvSpPr txBox="1"/>
          <p:nvPr userDrawn="1"/>
        </p:nvSpPr>
        <p:spPr>
          <a:xfrm>
            <a:off x="0" y="318535"/>
            <a:ext cx="9144000" cy="400110"/>
          </a:xfrm>
          <a:prstGeom prst="rect">
            <a:avLst/>
          </a:prstGeom>
          <a:solidFill>
            <a:schemeClr val="bg2"/>
          </a:solidFill>
        </p:spPr>
        <p:txBody>
          <a:bodyPr wrap="square" lIns="432000" rtlCol="0">
            <a:spAutoFit/>
          </a:bodyPr>
          <a:lstStyle/>
          <a:p>
            <a:r>
              <a:rPr lang="en-GB" sz="2000" dirty="0">
                <a:solidFill>
                  <a:schemeClr val="bg1"/>
                </a:solidFill>
                <a:latin typeface="+mj-lt"/>
              </a:rPr>
              <a:t>HELP</a:t>
            </a:r>
            <a:r>
              <a:rPr lang="en-GB" sz="2000" baseline="0" dirty="0">
                <a:solidFill>
                  <a:schemeClr val="bg1"/>
                </a:solidFill>
                <a:latin typeface="+mj-lt"/>
              </a:rPr>
              <a:t> WITH TEXT SPACING</a:t>
            </a:r>
            <a:endParaRPr lang="en-GB" sz="2000" dirty="0">
              <a:solidFill>
                <a:schemeClr val="bg1"/>
              </a:solidFill>
              <a:latin typeface="+mj-lt"/>
            </a:endParaRPr>
          </a:p>
        </p:txBody>
      </p:sp>
      <p:sp>
        <p:nvSpPr>
          <p:cNvPr id="11" name="TextBox 10">
            <a:extLst>
              <a:ext uri="{FF2B5EF4-FFF2-40B4-BE49-F238E27FC236}">
                <a16:creationId xmlns:a16="http://schemas.microsoft.com/office/drawing/2014/main" id="{43D9FFAB-BEE5-49AF-A33B-6C063448AA0B}"/>
              </a:ext>
            </a:extLst>
          </p:cNvPr>
          <p:cNvSpPr txBox="1"/>
          <p:nvPr userDrawn="1"/>
        </p:nvSpPr>
        <p:spPr>
          <a:xfrm>
            <a:off x="362548" y="1007520"/>
            <a:ext cx="7498919" cy="707886"/>
          </a:xfrm>
          <a:prstGeom prst="rect">
            <a:avLst/>
          </a:prstGeom>
          <a:noFill/>
        </p:spPr>
        <p:txBody>
          <a:bodyPr wrap="square" rtlCol="0">
            <a:spAutoFit/>
          </a:bodyPr>
          <a:lstStyle/>
          <a:p>
            <a:r>
              <a:rPr lang="en-GB" sz="1600" b="1" dirty="0">
                <a:solidFill>
                  <a:schemeClr val="tx1">
                    <a:lumMod val="75000"/>
                    <a:lumOff val="25000"/>
                  </a:schemeClr>
                </a:solidFill>
              </a:rPr>
              <a:t>Change the line spacing between lines of text</a:t>
            </a:r>
            <a:br>
              <a:rPr lang="en-GB" sz="1200" b="0" dirty="0">
                <a:solidFill>
                  <a:schemeClr val="tx1">
                    <a:lumMod val="75000"/>
                    <a:lumOff val="25000"/>
                  </a:schemeClr>
                </a:solidFill>
              </a:rPr>
            </a:br>
            <a:r>
              <a:rPr lang="en-GB" sz="1200" b="0" dirty="0">
                <a:solidFill>
                  <a:schemeClr val="tx1">
                    <a:lumMod val="75000"/>
                    <a:lumOff val="25000"/>
                  </a:schemeClr>
                </a:solidFill>
              </a:rPr>
              <a:t>To make the text on your slides easier to read, you might want to change the spacing between lines of text and between paragraphs in your PowerPoint presentation. </a:t>
            </a:r>
          </a:p>
        </p:txBody>
      </p:sp>
      <p:pic>
        <p:nvPicPr>
          <p:cNvPr id="12" name="Picture 2" descr="PowerPoint Ribbon Image">
            <a:extLst>
              <a:ext uri="{FF2B5EF4-FFF2-40B4-BE49-F238E27FC236}">
                <a16:creationId xmlns:a16="http://schemas.microsoft.com/office/drawing/2014/main" id="{CEC3DECD-B5D4-4427-B218-FC89DF3323E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12543" y="2516347"/>
            <a:ext cx="2567008" cy="76851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Paragraph dialog box in PowerPoint">
            <a:extLst>
              <a:ext uri="{FF2B5EF4-FFF2-40B4-BE49-F238E27FC236}">
                <a16:creationId xmlns:a16="http://schemas.microsoft.com/office/drawing/2014/main" id="{C38933C5-C722-4902-8E22-6BF384329C0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3077" y="2833730"/>
            <a:ext cx="3176197" cy="20470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5ABFADA4-E3A0-4B12-BBE6-7D2A64FCAF2C}"/>
              </a:ext>
            </a:extLst>
          </p:cNvPr>
          <p:cNvPicPr>
            <a:picLocks noChangeAspect="1"/>
          </p:cNvPicPr>
          <p:nvPr userDrawn="1"/>
        </p:nvPicPr>
        <p:blipFill>
          <a:blip r:embed="rId4"/>
          <a:stretch>
            <a:fillRect/>
          </a:stretch>
        </p:blipFill>
        <p:spPr>
          <a:xfrm>
            <a:off x="7904747" y="6280782"/>
            <a:ext cx="804959" cy="455606"/>
          </a:xfrm>
          <a:prstGeom prst="rect">
            <a:avLst/>
          </a:prstGeom>
        </p:spPr>
      </p:pic>
      <p:sp>
        <p:nvSpPr>
          <p:cNvPr id="15" name="TextBox 14">
            <a:extLst>
              <a:ext uri="{FF2B5EF4-FFF2-40B4-BE49-F238E27FC236}">
                <a16:creationId xmlns:a16="http://schemas.microsoft.com/office/drawing/2014/main" id="{2462B095-3456-4C8A-B9F7-9FBB4D5D46C3}"/>
              </a:ext>
            </a:extLst>
          </p:cNvPr>
          <p:cNvSpPr txBox="1"/>
          <p:nvPr userDrawn="1"/>
        </p:nvSpPr>
        <p:spPr>
          <a:xfrm>
            <a:off x="362547" y="1850166"/>
            <a:ext cx="7302977" cy="5416868"/>
          </a:xfrm>
          <a:prstGeom prst="rect">
            <a:avLst/>
          </a:prstGeom>
          <a:noFill/>
        </p:spPr>
        <p:txBody>
          <a:bodyPr wrap="square" rtlCol="0">
            <a:spAutoFit/>
          </a:bodyPr>
          <a:lstStyle/>
          <a:p>
            <a:pPr marL="342891" indent="-342891">
              <a:spcAft>
                <a:spcPts val="1000"/>
              </a:spcAft>
              <a:buFont typeface="+mj-lt"/>
              <a:buAutoNum type="arabicPeriod"/>
            </a:pPr>
            <a:r>
              <a:rPr lang="en-GB" sz="1300" b="0" dirty="0">
                <a:solidFill>
                  <a:schemeClr val="tx1">
                    <a:lumMod val="75000"/>
                    <a:lumOff val="25000"/>
                  </a:schemeClr>
                </a:solidFill>
              </a:rPr>
              <a:t>On the slide, select the text that you want to change. </a:t>
            </a:r>
          </a:p>
          <a:p>
            <a:pPr marL="342891" indent="-342891">
              <a:spcAft>
                <a:spcPts val="1000"/>
              </a:spcAft>
              <a:buFont typeface="+mj-lt"/>
              <a:buAutoNum type="arabicPeriod"/>
            </a:pPr>
            <a:r>
              <a:rPr lang="en-GB" sz="1300" b="0" dirty="0">
                <a:solidFill>
                  <a:schemeClr val="tx1">
                    <a:lumMod val="75000"/>
                    <a:lumOff val="25000"/>
                  </a:schemeClr>
                </a:solidFill>
              </a:rPr>
              <a:t>Click </a:t>
            </a:r>
            <a:r>
              <a:rPr lang="en-GB" sz="1300" b="1" dirty="0">
                <a:solidFill>
                  <a:schemeClr val="tx1">
                    <a:lumMod val="75000"/>
                    <a:lumOff val="25000"/>
                  </a:schemeClr>
                </a:solidFill>
              </a:rPr>
              <a:t>Home</a:t>
            </a:r>
            <a:r>
              <a:rPr lang="en-GB" sz="1300" b="0" dirty="0">
                <a:solidFill>
                  <a:schemeClr val="tx1">
                    <a:lumMod val="75000"/>
                    <a:lumOff val="25000"/>
                  </a:schemeClr>
                </a:solidFill>
              </a:rPr>
              <a:t>, and in the </a:t>
            </a:r>
            <a:r>
              <a:rPr lang="en-GB" sz="1300" b="1" dirty="0">
                <a:solidFill>
                  <a:schemeClr val="tx1">
                    <a:lumMod val="75000"/>
                    <a:lumOff val="25000"/>
                  </a:schemeClr>
                </a:solidFill>
              </a:rPr>
              <a:t>Paragraph</a:t>
            </a:r>
            <a:r>
              <a:rPr lang="en-GB" sz="1300" b="0" dirty="0">
                <a:solidFill>
                  <a:schemeClr val="tx1">
                    <a:lumMod val="75000"/>
                    <a:lumOff val="25000"/>
                  </a:schemeClr>
                </a:solidFill>
              </a:rPr>
              <a:t> group, click the dialog box launcher.</a:t>
            </a:r>
          </a:p>
          <a:p>
            <a:pPr marL="342891" indent="-342891">
              <a:spcAft>
                <a:spcPts val="1000"/>
              </a:spcAft>
              <a:buFont typeface="+mj-lt"/>
              <a:buAutoNum type="arabicPeriod"/>
            </a:pPr>
            <a:r>
              <a:rPr lang="en-GB" sz="1300" b="0" dirty="0">
                <a:solidFill>
                  <a:schemeClr val="tx1">
                    <a:lumMod val="75000"/>
                    <a:lumOff val="25000"/>
                  </a:schemeClr>
                </a:solidFill>
              </a:rPr>
              <a:t>Pick the spacing option that you want:</a:t>
            </a: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55591" indent="-355591">
              <a:spcAft>
                <a:spcPts val="1000"/>
              </a:spcAft>
              <a:buFont typeface="Arial" panose="020B0604020202020204" pitchFamily="34" charset="0"/>
              <a:buChar char="•"/>
            </a:pPr>
            <a:r>
              <a:rPr lang="en-GB" sz="1300" b="0" dirty="0">
                <a:solidFill>
                  <a:schemeClr val="tx1">
                    <a:lumMod val="75000"/>
                    <a:lumOff val="25000"/>
                  </a:schemeClr>
                </a:solidFill>
              </a:rPr>
              <a:t>To change the spacing above a paragraph, type or click the arrows next to </a:t>
            </a:r>
            <a:r>
              <a:rPr lang="en-GB" sz="1300" b="1" dirty="0">
                <a:solidFill>
                  <a:schemeClr val="tx1">
                    <a:lumMod val="75000"/>
                    <a:lumOff val="25000"/>
                  </a:schemeClr>
                </a:solidFill>
              </a:rPr>
              <a:t>Before</a:t>
            </a:r>
            <a:r>
              <a:rPr lang="en-GB" sz="1300" b="0" dirty="0">
                <a:solidFill>
                  <a:schemeClr val="tx1">
                    <a:lumMod val="75000"/>
                    <a:lumOff val="25000"/>
                  </a:schemeClr>
                </a:solidFill>
              </a:rPr>
              <a:t>.</a:t>
            </a:r>
          </a:p>
          <a:p>
            <a:pPr marL="355591" indent="-355591">
              <a:spcAft>
                <a:spcPts val="1000"/>
              </a:spcAft>
              <a:buFont typeface="Arial" panose="020B0604020202020204" pitchFamily="34" charset="0"/>
              <a:buChar char="•"/>
            </a:pPr>
            <a:r>
              <a:rPr lang="en-GB" sz="1300" b="0" dirty="0">
                <a:solidFill>
                  <a:schemeClr val="tx1">
                    <a:lumMod val="75000"/>
                    <a:lumOff val="25000"/>
                  </a:schemeClr>
                </a:solidFill>
              </a:rPr>
              <a:t>To change the spacing below a paragraph, type or click the arrows next to </a:t>
            </a:r>
            <a:r>
              <a:rPr lang="en-GB" sz="1300" b="1" dirty="0">
                <a:solidFill>
                  <a:schemeClr val="tx1">
                    <a:lumMod val="75000"/>
                    <a:lumOff val="25000"/>
                  </a:schemeClr>
                </a:solidFill>
              </a:rPr>
              <a:t>After.</a:t>
            </a:r>
            <a:r>
              <a:rPr lang="en-GB" sz="1300" b="0" dirty="0">
                <a:solidFill>
                  <a:schemeClr val="tx1">
                    <a:lumMod val="75000"/>
                    <a:lumOff val="25000"/>
                  </a:schemeClr>
                </a:solidFill>
              </a:rPr>
              <a:t> </a:t>
            </a:r>
          </a:p>
          <a:p>
            <a:pPr marL="355591" indent="-355591">
              <a:spcAft>
                <a:spcPts val="1000"/>
              </a:spcAft>
              <a:buFont typeface="Arial" panose="020B0604020202020204" pitchFamily="34" charset="0"/>
              <a:buChar char="•"/>
            </a:pPr>
            <a:r>
              <a:rPr lang="en-GB" sz="1300" b="0" dirty="0">
                <a:solidFill>
                  <a:schemeClr val="tx1">
                    <a:lumMod val="75000"/>
                    <a:lumOff val="25000"/>
                  </a:schemeClr>
                </a:solidFill>
              </a:rPr>
              <a:t>To change the spacing above and within a paragraph, type or click the arrows next to </a:t>
            </a:r>
            <a:r>
              <a:rPr lang="en-GB" sz="1300" b="1" dirty="0">
                <a:solidFill>
                  <a:schemeClr val="tx1">
                    <a:lumMod val="75000"/>
                    <a:lumOff val="25000"/>
                  </a:schemeClr>
                </a:solidFill>
              </a:rPr>
              <a:t>Line Spacing</a:t>
            </a: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a:p>
            <a:pPr marL="342891" indent="-342891">
              <a:spcAft>
                <a:spcPts val="1000"/>
              </a:spcAft>
              <a:buFont typeface="+mj-lt"/>
              <a:buAutoNum type="arabicPeriod"/>
            </a:pPr>
            <a:endParaRPr lang="en-GB" sz="1300" b="0" dirty="0">
              <a:solidFill>
                <a:schemeClr val="tx1">
                  <a:lumMod val="75000"/>
                  <a:lumOff val="25000"/>
                </a:schemeClr>
              </a:solidFill>
            </a:endParaRPr>
          </a:p>
        </p:txBody>
      </p:sp>
    </p:spTree>
    <p:extLst>
      <p:ext uri="{BB962C8B-B14F-4D97-AF65-F5344CB8AC3E}">
        <p14:creationId xmlns:p14="http://schemas.microsoft.com/office/powerpoint/2010/main" val="239114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with Circles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671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50A6C4-B558-46E2-A5BD-6CB2A5050F6B}"/>
              </a:ext>
            </a:extLst>
          </p:cNvPr>
          <p:cNvSpPr txBox="1"/>
          <p:nvPr userDrawn="1"/>
        </p:nvSpPr>
        <p:spPr>
          <a:xfrm>
            <a:off x="-1581328" y="2839446"/>
            <a:ext cx="1408766" cy="2286316"/>
          </a:xfrm>
          <a:prstGeom prst="rect">
            <a:avLst/>
          </a:prstGeom>
          <a:solidFill>
            <a:srgbClr val="FFFFFF">
              <a:alpha val="50196"/>
            </a:srgbClr>
          </a:solidFill>
        </p:spPr>
        <p:txBody>
          <a:bodyPr wrap="square" rtlCol="0">
            <a:noAutofit/>
          </a:bodyPr>
          <a:lstStyle/>
          <a:p>
            <a:pPr algn="l">
              <a:spcAft>
                <a:spcPts val="400"/>
              </a:spcAft>
            </a:pPr>
            <a:r>
              <a:rPr lang="en-GB" sz="700" b="1" dirty="0">
                <a:solidFill>
                  <a:schemeClr val="tx1">
                    <a:lumMod val="65000"/>
                    <a:lumOff val="35000"/>
                  </a:schemeClr>
                </a:solidFill>
              </a:rPr>
              <a:t>Using Colours</a:t>
            </a:r>
          </a:p>
          <a:p>
            <a:pPr algn="l">
              <a:spcAft>
                <a:spcPts val="400"/>
              </a:spcAft>
            </a:pPr>
            <a:r>
              <a:rPr lang="en-GB" sz="700" b="0" dirty="0">
                <a:solidFill>
                  <a:schemeClr val="tx1">
                    <a:lumMod val="65000"/>
                    <a:lumOff val="35000"/>
                  </a:schemeClr>
                </a:solidFill>
              </a:rPr>
              <a:t>The main colours to be used in this presentation are on the top line of the colour picker.</a:t>
            </a:r>
          </a:p>
          <a:p>
            <a:pPr algn="l">
              <a:spcAft>
                <a:spcPts val="400"/>
              </a:spcAft>
            </a:pPr>
            <a:endParaRPr lang="en-GB" sz="700" b="0" dirty="0">
              <a:solidFill>
                <a:schemeClr val="tx1">
                  <a:lumMod val="65000"/>
                  <a:lumOff val="35000"/>
                </a:schemeClr>
              </a:solidFill>
            </a:endParaRPr>
          </a:p>
          <a:p>
            <a:pPr algn="l">
              <a:spcAft>
                <a:spcPts val="400"/>
              </a:spcAft>
            </a:pPr>
            <a:endParaRPr lang="en-GB" sz="700" b="0" dirty="0">
              <a:solidFill>
                <a:schemeClr val="tx1">
                  <a:lumMod val="65000"/>
                  <a:lumOff val="35000"/>
                </a:schemeClr>
              </a:solidFill>
            </a:endParaRPr>
          </a:p>
          <a:p>
            <a:pPr algn="l">
              <a:spcAft>
                <a:spcPts val="400"/>
              </a:spcAft>
            </a:pPr>
            <a:endParaRPr lang="en-GB" sz="700" b="0" dirty="0">
              <a:solidFill>
                <a:schemeClr val="tx1">
                  <a:lumMod val="65000"/>
                  <a:lumOff val="35000"/>
                </a:schemeClr>
              </a:solidFill>
            </a:endParaRPr>
          </a:p>
          <a:p>
            <a:pPr algn="l">
              <a:spcAft>
                <a:spcPts val="400"/>
              </a:spcAft>
            </a:pPr>
            <a:endParaRPr lang="en-GB" sz="700" b="0" dirty="0">
              <a:solidFill>
                <a:schemeClr val="tx1">
                  <a:lumMod val="65000"/>
                  <a:lumOff val="35000"/>
                </a:schemeClr>
              </a:solidFill>
            </a:endParaRPr>
          </a:p>
          <a:p>
            <a:pPr algn="l">
              <a:spcAft>
                <a:spcPts val="400"/>
              </a:spcAft>
            </a:pPr>
            <a:endParaRPr lang="en-GB" sz="700" b="0" dirty="0">
              <a:solidFill>
                <a:schemeClr val="tx1">
                  <a:lumMod val="65000"/>
                  <a:lumOff val="35000"/>
                </a:schemeClr>
              </a:solidFill>
            </a:endParaRPr>
          </a:p>
          <a:p>
            <a:pPr algn="l">
              <a:spcAft>
                <a:spcPts val="400"/>
              </a:spcAft>
            </a:pPr>
            <a:endParaRPr lang="en-GB" sz="700" b="0" dirty="0">
              <a:solidFill>
                <a:schemeClr val="tx1">
                  <a:lumMod val="65000"/>
                  <a:lumOff val="35000"/>
                </a:schemeClr>
              </a:solidFill>
            </a:endParaRPr>
          </a:p>
          <a:p>
            <a:pPr algn="l">
              <a:spcAft>
                <a:spcPts val="400"/>
              </a:spcAft>
            </a:pPr>
            <a:endParaRPr lang="en-GB" sz="700" b="0" dirty="0">
              <a:solidFill>
                <a:schemeClr val="tx1">
                  <a:lumMod val="65000"/>
                  <a:lumOff val="35000"/>
                </a:schemeClr>
              </a:solidFill>
            </a:endParaRPr>
          </a:p>
          <a:p>
            <a:pPr algn="l">
              <a:spcAft>
                <a:spcPts val="400"/>
              </a:spcAft>
            </a:pPr>
            <a:br>
              <a:rPr lang="en-GB" sz="700" b="0" dirty="0">
                <a:solidFill>
                  <a:schemeClr val="tx1">
                    <a:lumMod val="65000"/>
                    <a:lumOff val="35000"/>
                  </a:schemeClr>
                </a:solidFill>
              </a:rPr>
            </a:br>
            <a:endParaRPr lang="en-GB" sz="700" b="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47951C8B-0A97-4ABE-B269-A77A80CA3236}"/>
              </a:ext>
            </a:extLst>
          </p:cNvPr>
          <p:cNvPicPr>
            <a:picLocks noChangeAspect="1"/>
          </p:cNvPicPr>
          <p:nvPr userDrawn="1"/>
        </p:nvPicPr>
        <p:blipFill rotWithShape="1">
          <a:blip r:embed="rId11" cstate="email">
            <a:extLst>
              <a:ext uri="{28A0092B-C50C-407E-A947-70E740481C1C}">
                <a14:useLocalDpi xmlns:a14="http://schemas.microsoft.com/office/drawing/2010/main"/>
              </a:ext>
            </a:extLst>
          </a:blip>
          <a:srcRect r="1703"/>
          <a:stretch/>
        </p:blipFill>
        <p:spPr>
          <a:xfrm>
            <a:off x="-1485316" y="3529431"/>
            <a:ext cx="1201994" cy="1518850"/>
          </a:xfrm>
          <a:prstGeom prst="rect">
            <a:avLst/>
          </a:prstGeom>
        </p:spPr>
      </p:pic>
      <p:sp>
        <p:nvSpPr>
          <p:cNvPr id="3" name="TextBox 2">
            <a:extLst>
              <a:ext uri="{FF2B5EF4-FFF2-40B4-BE49-F238E27FC236}">
                <a16:creationId xmlns:a16="http://schemas.microsoft.com/office/drawing/2014/main" id="{4432894A-81CA-47F4-9F1C-5E25CCE8A376}"/>
              </a:ext>
            </a:extLst>
          </p:cNvPr>
          <p:cNvSpPr txBox="1"/>
          <p:nvPr userDrawn="1"/>
        </p:nvSpPr>
        <p:spPr>
          <a:xfrm>
            <a:off x="9316699" y="5574764"/>
            <a:ext cx="1409120" cy="574517"/>
          </a:xfrm>
          <a:prstGeom prst="rect">
            <a:avLst/>
          </a:prstGeom>
          <a:solidFill>
            <a:srgbClr val="FFFFFF">
              <a:alpha val="50196"/>
            </a:srgbClr>
          </a:solidFill>
        </p:spPr>
        <p:txBody>
          <a:bodyPr wrap="square" rtlCol="0">
            <a:noAutofit/>
          </a:bodyPr>
          <a:lstStyle>
            <a:defPPr>
              <a:defRPr lang="en-US"/>
            </a:defPPr>
            <a:lvl1pPr>
              <a:spcAft>
                <a:spcPts val="400"/>
              </a:spcAft>
              <a:defRPr sz="800" b="1">
                <a:solidFill>
                  <a:schemeClr val="accent5"/>
                </a:solidFill>
              </a:defRPr>
            </a:lvl1pPr>
          </a:lstStyle>
          <a:p>
            <a:pPr lvl="0"/>
            <a:r>
              <a:rPr lang="en-GB" sz="700" dirty="0">
                <a:solidFill>
                  <a:schemeClr val="tx1">
                    <a:lumMod val="65000"/>
                    <a:lumOff val="35000"/>
                  </a:schemeClr>
                </a:solidFill>
              </a:rPr>
              <a:t>Help With Cropping Images </a:t>
            </a:r>
          </a:p>
          <a:p>
            <a:pPr lvl="0"/>
            <a:r>
              <a:rPr lang="en-GB" sz="700" b="0" dirty="0">
                <a:solidFill>
                  <a:schemeClr val="tx1">
                    <a:lumMod val="65000"/>
                    <a:lumOff val="35000"/>
                  </a:schemeClr>
                </a:solidFill>
              </a:rPr>
              <a:t>Insert HELP WITH IMAGES slide from master</a:t>
            </a:r>
          </a:p>
        </p:txBody>
      </p:sp>
      <p:sp>
        <p:nvSpPr>
          <p:cNvPr id="4" name="TextBox 3">
            <a:extLst>
              <a:ext uri="{FF2B5EF4-FFF2-40B4-BE49-F238E27FC236}">
                <a16:creationId xmlns:a16="http://schemas.microsoft.com/office/drawing/2014/main" id="{D8C15FCD-415C-45AB-83F0-BA12584B3A7B}"/>
              </a:ext>
            </a:extLst>
          </p:cNvPr>
          <p:cNvSpPr txBox="1"/>
          <p:nvPr userDrawn="1"/>
        </p:nvSpPr>
        <p:spPr>
          <a:xfrm>
            <a:off x="9316699" y="6283484"/>
            <a:ext cx="1409120" cy="574516"/>
          </a:xfrm>
          <a:prstGeom prst="rect">
            <a:avLst/>
          </a:prstGeom>
          <a:solidFill>
            <a:srgbClr val="FFFFFF">
              <a:alpha val="50196"/>
            </a:srgbClr>
          </a:solidFill>
        </p:spPr>
        <p:txBody>
          <a:bodyPr wrap="square" rtlCol="0">
            <a:noAutofit/>
          </a:bodyPr>
          <a:lstStyle/>
          <a:p>
            <a:pPr algn="l">
              <a:spcAft>
                <a:spcPts val="400"/>
              </a:spcAft>
            </a:pPr>
            <a:r>
              <a:rPr lang="en-GB" sz="700" b="1" dirty="0">
                <a:solidFill>
                  <a:schemeClr val="tx1">
                    <a:lumMod val="65000"/>
                    <a:lumOff val="35000"/>
                  </a:schemeClr>
                </a:solidFill>
              </a:rPr>
              <a:t>Help With Paragraph Spacing</a:t>
            </a:r>
          </a:p>
          <a:p>
            <a:pPr algn="l">
              <a:spcAft>
                <a:spcPts val="400"/>
              </a:spcAft>
            </a:pPr>
            <a:r>
              <a:rPr lang="en-GB" sz="700" b="0" dirty="0">
                <a:solidFill>
                  <a:schemeClr val="tx1">
                    <a:lumMod val="65000"/>
                    <a:lumOff val="35000"/>
                  </a:schemeClr>
                </a:solidFill>
              </a:rPr>
              <a:t>Insert</a:t>
            </a:r>
            <a:r>
              <a:rPr lang="en-GB" sz="700" b="0" baseline="0" dirty="0">
                <a:solidFill>
                  <a:schemeClr val="tx1">
                    <a:lumMod val="65000"/>
                    <a:lumOff val="35000"/>
                  </a:schemeClr>
                </a:solidFill>
              </a:rPr>
              <a:t> HELP WITH TEXT slide from master</a:t>
            </a:r>
            <a:endParaRPr lang="en-GB" sz="700" b="0" dirty="0">
              <a:solidFill>
                <a:schemeClr val="tx1">
                  <a:lumMod val="65000"/>
                  <a:lumOff val="35000"/>
                </a:schemeClr>
              </a:solidFill>
            </a:endParaRPr>
          </a:p>
        </p:txBody>
      </p:sp>
      <p:sp>
        <p:nvSpPr>
          <p:cNvPr id="5" name="TextBox 4">
            <a:extLst>
              <a:ext uri="{FF2B5EF4-FFF2-40B4-BE49-F238E27FC236}">
                <a16:creationId xmlns:a16="http://schemas.microsoft.com/office/drawing/2014/main" id="{72AEF1C0-5654-4BBB-B0DA-A3D05F36E0CE}"/>
              </a:ext>
            </a:extLst>
          </p:cNvPr>
          <p:cNvSpPr txBox="1"/>
          <p:nvPr userDrawn="1"/>
        </p:nvSpPr>
        <p:spPr>
          <a:xfrm>
            <a:off x="-1585726" y="0"/>
            <a:ext cx="1413164" cy="1492716"/>
          </a:xfrm>
          <a:prstGeom prst="rect">
            <a:avLst/>
          </a:prstGeom>
          <a:solidFill>
            <a:srgbClr val="FFFFFF">
              <a:alpha val="50196"/>
            </a:srgb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lumMod val="65000"/>
                    <a:lumOff val="35000"/>
                  </a:schemeClr>
                </a:solidFill>
              </a:rPr>
              <a:t>Section Heading</a:t>
            </a:r>
            <a:br>
              <a:rPr lang="en-GB" sz="700" b="1" dirty="0">
                <a:solidFill>
                  <a:schemeClr val="tx1">
                    <a:lumMod val="65000"/>
                    <a:lumOff val="35000"/>
                  </a:schemeClr>
                </a:solidFill>
              </a:rPr>
            </a:br>
            <a:r>
              <a:rPr lang="en-GB" sz="700" b="0" dirty="0">
                <a:solidFill>
                  <a:schemeClr val="tx1">
                    <a:lumMod val="65000"/>
                    <a:lumOff val="35000"/>
                  </a:schemeClr>
                </a:solidFill>
              </a:rPr>
              <a:t>Arial Bold Size 12</a:t>
            </a:r>
          </a:p>
          <a:p>
            <a:pPr algn="l"/>
            <a:endParaRPr lang="en-GB" sz="700" b="1" dirty="0">
              <a:solidFill>
                <a:schemeClr val="tx1">
                  <a:lumMod val="65000"/>
                  <a:lumOff val="35000"/>
                </a:schemeClr>
              </a:solidFill>
            </a:endParaRPr>
          </a:p>
          <a:p>
            <a:pPr algn="l"/>
            <a:r>
              <a:rPr lang="en-GB" sz="700" b="1" dirty="0">
                <a:solidFill>
                  <a:schemeClr val="tx1">
                    <a:lumMod val="65000"/>
                    <a:lumOff val="35000"/>
                  </a:schemeClr>
                </a:solidFill>
              </a:rPr>
              <a:t>Main Heading </a:t>
            </a:r>
            <a:br>
              <a:rPr lang="en-GB" sz="700" b="1" dirty="0">
                <a:solidFill>
                  <a:schemeClr val="tx1">
                    <a:lumMod val="65000"/>
                    <a:lumOff val="35000"/>
                  </a:schemeClr>
                </a:solidFill>
              </a:rPr>
            </a:br>
            <a:r>
              <a:rPr lang="en-GB" sz="700" b="0" dirty="0">
                <a:solidFill>
                  <a:schemeClr val="tx1">
                    <a:lumMod val="65000"/>
                    <a:lumOff val="35000"/>
                  </a:schemeClr>
                </a:solidFill>
              </a:rPr>
              <a:t>Arial Size 23</a:t>
            </a:r>
          </a:p>
          <a:p>
            <a:pPr algn="l"/>
            <a:endParaRPr lang="en-GB" sz="700" b="1" dirty="0">
              <a:solidFill>
                <a:schemeClr val="tx1">
                  <a:lumMod val="65000"/>
                  <a:lumOff val="35000"/>
                </a:schemeClr>
              </a:solidFill>
            </a:endParaRPr>
          </a:p>
          <a:p>
            <a:pPr algn="l"/>
            <a:r>
              <a:rPr lang="en-GB" sz="700" b="1" dirty="0">
                <a:solidFill>
                  <a:schemeClr val="tx1">
                    <a:lumMod val="65000"/>
                    <a:lumOff val="35000"/>
                  </a:schemeClr>
                </a:solidFill>
              </a:rPr>
              <a:t>Sub Heading </a:t>
            </a:r>
            <a:br>
              <a:rPr lang="en-GB" sz="700" b="1" dirty="0">
                <a:solidFill>
                  <a:schemeClr val="tx1">
                    <a:lumMod val="65000"/>
                    <a:lumOff val="35000"/>
                  </a:schemeClr>
                </a:solidFill>
              </a:rPr>
            </a:br>
            <a:r>
              <a:rPr lang="en-GB" sz="700" b="0" dirty="0">
                <a:solidFill>
                  <a:schemeClr val="tx1">
                    <a:lumMod val="65000"/>
                    <a:lumOff val="35000"/>
                  </a:schemeClr>
                </a:solidFill>
              </a:rPr>
              <a:t>Arial Bold 18</a:t>
            </a:r>
          </a:p>
          <a:p>
            <a:pPr algn="l"/>
            <a:endParaRPr lang="en-GB" sz="700" b="0" dirty="0">
              <a:solidFill>
                <a:schemeClr val="tx1">
                  <a:lumMod val="65000"/>
                  <a:lumOff val="35000"/>
                </a:schemeClr>
              </a:solidFill>
            </a:endParaRPr>
          </a:p>
          <a:p>
            <a:pPr algn="l"/>
            <a:r>
              <a:rPr lang="en-GB" sz="700" b="1" dirty="0">
                <a:solidFill>
                  <a:schemeClr val="tx1">
                    <a:lumMod val="65000"/>
                    <a:lumOff val="35000"/>
                  </a:schemeClr>
                </a:solidFill>
              </a:rPr>
              <a:t>Text</a:t>
            </a:r>
          </a:p>
          <a:p>
            <a:pPr algn="l"/>
            <a:r>
              <a:rPr lang="en-GB" sz="700" b="0" dirty="0">
                <a:solidFill>
                  <a:schemeClr val="tx1">
                    <a:lumMod val="65000"/>
                    <a:lumOff val="35000"/>
                  </a:schemeClr>
                </a:solidFill>
              </a:rPr>
              <a:t>Arial 16</a:t>
            </a:r>
          </a:p>
          <a:p>
            <a:pPr algn="l"/>
            <a:r>
              <a:rPr lang="en-GB" sz="700" b="0" dirty="0">
                <a:solidFill>
                  <a:schemeClr val="tx1">
                    <a:lumMod val="65000"/>
                    <a:lumOff val="35000"/>
                  </a:schemeClr>
                </a:solidFill>
              </a:rPr>
              <a:t>Arial 14</a:t>
            </a:r>
          </a:p>
          <a:p>
            <a:pPr algn="l"/>
            <a:r>
              <a:rPr lang="en-GB" sz="700" b="0" dirty="0">
                <a:solidFill>
                  <a:schemeClr val="tx1">
                    <a:lumMod val="65000"/>
                    <a:lumOff val="35000"/>
                  </a:schemeClr>
                </a:solidFill>
              </a:rPr>
              <a:t>Arial 12</a:t>
            </a:r>
          </a:p>
        </p:txBody>
      </p:sp>
      <p:sp>
        <p:nvSpPr>
          <p:cNvPr id="7" name="TextBox 6">
            <a:extLst>
              <a:ext uri="{FF2B5EF4-FFF2-40B4-BE49-F238E27FC236}">
                <a16:creationId xmlns:a16="http://schemas.microsoft.com/office/drawing/2014/main" id="{9F373507-416B-463A-9A89-759500B5572A}"/>
              </a:ext>
            </a:extLst>
          </p:cNvPr>
          <p:cNvSpPr txBox="1"/>
          <p:nvPr userDrawn="1"/>
        </p:nvSpPr>
        <p:spPr>
          <a:xfrm>
            <a:off x="-1573850" y="1590303"/>
            <a:ext cx="1401288" cy="1220847"/>
          </a:xfrm>
          <a:prstGeom prst="rect">
            <a:avLst/>
          </a:prstGeom>
          <a:solidFill>
            <a:srgbClr val="FFFFFF">
              <a:alpha val="50196"/>
            </a:srgbClr>
          </a:solidFill>
        </p:spPr>
        <p:txBody>
          <a:bodyPr wrap="square" rtlCol="0">
            <a:spAutoFit/>
          </a:bodyPr>
          <a:lstStyle/>
          <a:p>
            <a:pPr algn="l">
              <a:spcAft>
                <a:spcPts val="400"/>
              </a:spcAft>
            </a:pPr>
            <a:r>
              <a:rPr lang="en-GB" sz="700" b="1" dirty="0">
                <a:solidFill>
                  <a:schemeClr val="tx1">
                    <a:lumMod val="65000"/>
                    <a:lumOff val="35000"/>
                  </a:schemeClr>
                </a:solidFill>
              </a:rPr>
              <a:t>How to create a soft return </a:t>
            </a:r>
            <a:br>
              <a:rPr lang="en-GB" sz="700" b="1" dirty="0">
                <a:solidFill>
                  <a:schemeClr val="tx1">
                    <a:lumMod val="65000"/>
                    <a:lumOff val="35000"/>
                  </a:schemeClr>
                </a:solidFill>
              </a:rPr>
            </a:br>
            <a:r>
              <a:rPr lang="en-GB" sz="700" b="0" dirty="0">
                <a:solidFill>
                  <a:schemeClr val="tx1">
                    <a:lumMod val="65000"/>
                    <a:lumOff val="35000"/>
                  </a:schemeClr>
                </a:solidFill>
              </a:rPr>
              <a:t>(a</a:t>
            </a:r>
            <a:r>
              <a:rPr lang="en-GB" sz="700" b="0" baseline="0" dirty="0">
                <a:solidFill>
                  <a:schemeClr val="tx1">
                    <a:lumMod val="65000"/>
                    <a:lumOff val="35000"/>
                  </a:schemeClr>
                </a:solidFill>
              </a:rPr>
              <a:t> new line without a bullet)</a:t>
            </a:r>
          </a:p>
          <a:p>
            <a:pPr algn="l">
              <a:spcAft>
                <a:spcPts val="400"/>
              </a:spcAft>
            </a:pPr>
            <a:r>
              <a:rPr lang="en-GB" sz="700" b="0" dirty="0">
                <a:solidFill>
                  <a:schemeClr val="tx1">
                    <a:lumMod val="65000"/>
                    <a:lumOff val="35000"/>
                  </a:schemeClr>
                </a:solidFill>
              </a:rPr>
              <a:t>To force a soft return, you simply hold the </a:t>
            </a:r>
            <a:r>
              <a:rPr lang="en-GB" sz="700" b="1" dirty="0">
                <a:solidFill>
                  <a:schemeClr val="tx1">
                    <a:lumMod val="65000"/>
                    <a:lumOff val="35000"/>
                  </a:schemeClr>
                </a:solidFill>
              </a:rPr>
              <a:t>Shift Key </a:t>
            </a:r>
            <a:r>
              <a:rPr lang="en-GB" sz="700" b="0" dirty="0">
                <a:solidFill>
                  <a:schemeClr val="tx1">
                    <a:lumMod val="65000"/>
                    <a:lumOff val="35000"/>
                  </a:schemeClr>
                </a:solidFill>
              </a:rPr>
              <a:t>while you press the </a:t>
            </a:r>
            <a:r>
              <a:rPr lang="en-GB" sz="700" b="1" dirty="0">
                <a:solidFill>
                  <a:schemeClr val="tx1">
                    <a:lumMod val="65000"/>
                    <a:lumOff val="35000"/>
                  </a:schemeClr>
                </a:solidFill>
              </a:rPr>
              <a:t>Enter Key</a:t>
            </a:r>
            <a:r>
              <a:rPr lang="en-GB" sz="700" b="0" dirty="0">
                <a:solidFill>
                  <a:schemeClr val="tx1">
                    <a:lumMod val="65000"/>
                    <a:lumOff val="35000"/>
                  </a:schemeClr>
                </a:solidFill>
              </a:rPr>
              <a:t> at the same time. This will drop the insertion point to the next line, but will not add a new bullet.</a:t>
            </a:r>
          </a:p>
        </p:txBody>
      </p:sp>
      <p:sp>
        <p:nvSpPr>
          <p:cNvPr id="14" name="TextBox 13">
            <a:extLst>
              <a:ext uri="{FF2B5EF4-FFF2-40B4-BE49-F238E27FC236}">
                <a16:creationId xmlns:a16="http://schemas.microsoft.com/office/drawing/2014/main" id="{5F2DAEB4-3855-4B30-9C52-6871BC964A8E}"/>
              </a:ext>
            </a:extLst>
          </p:cNvPr>
          <p:cNvSpPr txBox="1"/>
          <p:nvPr userDrawn="1"/>
        </p:nvSpPr>
        <p:spPr>
          <a:xfrm>
            <a:off x="-1585726" y="5287411"/>
            <a:ext cx="1413164" cy="1169551"/>
          </a:xfrm>
          <a:prstGeom prst="rect">
            <a:avLst/>
          </a:prstGeom>
          <a:solidFill>
            <a:srgbClr val="FFFFFF">
              <a:alpha val="50196"/>
            </a:srgb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b="1" dirty="0">
                <a:solidFill>
                  <a:schemeClr val="tx1">
                    <a:lumMod val="65000"/>
                    <a:lumOff val="35000"/>
                  </a:schemeClr>
                </a:solidFill>
              </a:rPr>
              <a:t>Reset a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dirty="0">
                <a:solidFill>
                  <a:schemeClr val="tx1">
                    <a:lumMod val="65000"/>
                    <a:lumOff val="35000"/>
                  </a:schemeClr>
                </a:solidFill>
              </a:rPr>
              <a:t>To force the original elements to reset to their original position and size.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700" b="0" dirty="0">
              <a:solidFill>
                <a:schemeClr val="tx1">
                  <a:lumMod val="65000"/>
                  <a:lumOff val="3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700" b="0" dirty="0">
                <a:solidFill>
                  <a:schemeClr val="tx1">
                    <a:lumMod val="65000"/>
                    <a:lumOff val="35000"/>
                  </a:schemeClr>
                </a:solidFill>
              </a:rPr>
              <a:t>Right-click on an empty area of the slide to bring up the contextual menu, and then choose the Reset Slide option </a:t>
            </a:r>
          </a:p>
        </p:txBody>
      </p:sp>
    </p:spTree>
    <p:extLst>
      <p:ext uri="{BB962C8B-B14F-4D97-AF65-F5344CB8AC3E}">
        <p14:creationId xmlns:p14="http://schemas.microsoft.com/office/powerpoint/2010/main" val="1834587751"/>
      </p:ext>
    </p:extLst>
  </p:cSld>
  <p:clrMap bg1="lt1" tx1="dk1" bg2="lt2" tx2="dk2" accent1="accent1" accent2="accent2" accent3="accent3" accent4="accent4" accent5="accent5" accent6="accent6" hlink="hlink" folHlink="folHlink"/>
  <p:sldLayoutIdLst>
    <p:sldLayoutId id="2147483660" r:id="rId1"/>
    <p:sldLayoutId id="2147483680" r:id="rId2"/>
    <p:sldLayoutId id="2147483679" r:id="rId3"/>
    <p:sldLayoutId id="2147483682" r:id="rId4"/>
    <p:sldLayoutId id="2147483681" r:id="rId5"/>
    <p:sldLayoutId id="2147483678" r:id="rId6"/>
    <p:sldLayoutId id="2147483683" r:id="rId7"/>
    <p:sldLayoutId id="2147483684" r:id="rId8"/>
    <p:sldLayoutId id="214748367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2" userDrawn="1">
          <p15:clr>
            <a:srgbClr val="F26B43"/>
          </p15:clr>
        </p15:guide>
        <p15:guide id="4" pos="54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4988-D735-4803-A603-3F792584813F}"/>
              </a:ext>
            </a:extLst>
          </p:cNvPr>
          <p:cNvSpPr>
            <a:spLocks noGrp="1"/>
          </p:cNvSpPr>
          <p:nvPr>
            <p:ph type="ctrTitle"/>
          </p:nvPr>
        </p:nvSpPr>
        <p:spPr/>
        <p:txBody>
          <a:bodyPr/>
          <a:lstStyle/>
          <a:p>
            <a:r>
              <a:rPr lang="en-US" dirty="0"/>
              <a:t>CCUS Petrophysics</a:t>
            </a:r>
            <a:endParaRPr lang="en-GB" dirty="0"/>
          </a:p>
        </p:txBody>
      </p:sp>
      <p:sp>
        <p:nvSpPr>
          <p:cNvPr id="3" name="Text Placeholder 2">
            <a:extLst>
              <a:ext uri="{FF2B5EF4-FFF2-40B4-BE49-F238E27FC236}">
                <a16:creationId xmlns:a16="http://schemas.microsoft.com/office/drawing/2014/main" id="{320E5071-C87A-4C95-B640-C0E8B1A052C9}"/>
              </a:ext>
            </a:extLst>
          </p:cNvPr>
          <p:cNvSpPr>
            <a:spLocks noGrp="1"/>
          </p:cNvSpPr>
          <p:nvPr>
            <p:ph type="body" sz="quarter" idx="15"/>
          </p:nvPr>
        </p:nvSpPr>
        <p:spPr/>
        <p:txBody>
          <a:bodyPr/>
          <a:lstStyle/>
          <a:p>
            <a:r>
              <a:rPr lang="en-US" dirty="0"/>
              <a:t>2023</a:t>
            </a:r>
            <a:endParaRPr lang="en-GB" dirty="0"/>
          </a:p>
        </p:txBody>
      </p:sp>
    </p:spTree>
    <p:extLst>
      <p:ext uri="{BB962C8B-B14F-4D97-AF65-F5344CB8AC3E}">
        <p14:creationId xmlns:p14="http://schemas.microsoft.com/office/powerpoint/2010/main" val="45847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6B28-63DC-3DA9-7A41-9E297B43CC2E}"/>
              </a:ext>
            </a:extLst>
          </p:cNvPr>
          <p:cNvSpPr>
            <a:spLocks noGrp="1"/>
          </p:cNvSpPr>
          <p:nvPr>
            <p:ph type="title"/>
          </p:nvPr>
        </p:nvSpPr>
        <p:spPr/>
        <p:txBody>
          <a:bodyPr/>
          <a:lstStyle/>
          <a:p>
            <a:endParaRPr lang="en-GB"/>
          </a:p>
        </p:txBody>
      </p:sp>
      <p:grpSp>
        <p:nvGrpSpPr>
          <p:cNvPr id="102" name="Group 101">
            <a:extLst>
              <a:ext uri="{FF2B5EF4-FFF2-40B4-BE49-F238E27FC236}">
                <a16:creationId xmlns:a16="http://schemas.microsoft.com/office/drawing/2014/main" id="{C6AE51E4-7134-7410-EE88-6C1077B9F89B}"/>
              </a:ext>
            </a:extLst>
          </p:cNvPr>
          <p:cNvGrpSpPr/>
          <p:nvPr/>
        </p:nvGrpSpPr>
        <p:grpSpPr>
          <a:xfrm>
            <a:off x="1538243" y="2678535"/>
            <a:ext cx="5453367" cy="2218069"/>
            <a:chOff x="1538243" y="2678535"/>
            <a:chExt cx="5453367" cy="2218069"/>
          </a:xfrm>
        </p:grpSpPr>
        <p:cxnSp>
          <p:nvCxnSpPr>
            <p:cNvPr id="85" name="Straight Connector 84">
              <a:extLst>
                <a:ext uri="{FF2B5EF4-FFF2-40B4-BE49-F238E27FC236}">
                  <a16:creationId xmlns:a16="http://schemas.microsoft.com/office/drawing/2014/main" id="{7C0B493C-0628-ACCE-6670-03835280593D}"/>
                </a:ext>
              </a:extLst>
            </p:cNvPr>
            <p:cNvCxnSpPr>
              <a:cxnSpLocks/>
            </p:cNvCxnSpPr>
            <p:nvPr/>
          </p:nvCxnSpPr>
          <p:spPr>
            <a:xfrm>
              <a:off x="5805775" y="3004211"/>
              <a:ext cx="1" cy="57647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3153A1E-4200-F67C-ACC6-61EC1B9EC34D}"/>
                </a:ext>
              </a:extLst>
            </p:cNvPr>
            <p:cNvSpPr/>
            <p:nvPr/>
          </p:nvSpPr>
          <p:spPr>
            <a:xfrm>
              <a:off x="1538243" y="3572142"/>
              <a:ext cx="5298393" cy="8716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47B9FD76-4431-0ED4-DB88-CCC1D9B996F2}"/>
                </a:ext>
              </a:extLst>
            </p:cNvPr>
            <p:cNvCxnSpPr>
              <a:cxnSpLocks/>
            </p:cNvCxnSpPr>
            <p:nvPr/>
          </p:nvCxnSpPr>
          <p:spPr>
            <a:xfrm>
              <a:off x="5797605" y="3564667"/>
              <a:ext cx="4988" cy="87914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D05746C5-6550-B27F-552D-FD617AD37F31}"/>
                </a:ext>
              </a:extLst>
            </p:cNvPr>
            <p:cNvGrpSpPr/>
            <p:nvPr/>
          </p:nvGrpSpPr>
          <p:grpSpPr>
            <a:xfrm>
              <a:off x="1538243" y="2803021"/>
              <a:ext cx="5315483" cy="2085174"/>
              <a:chOff x="1538244" y="2794475"/>
              <a:chExt cx="5315483" cy="2085174"/>
            </a:xfrm>
          </p:grpSpPr>
          <p:sp>
            <p:nvSpPr>
              <p:cNvPr id="6" name="Rectangle 5">
                <a:extLst>
                  <a:ext uri="{FF2B5EF4-FFF2-40B4-BE49-F238E27FC236}">
                    <a16:creationId xmlns:a16="http://schemas.microsoft.com/office/drawing/2014/main" id="{0FE2D000-F84C-851E-EE14-49C8D56468F8}"/>
                  </a:ext>
                </a:extLst>
              </p:cNvPr>
              <p:cNvSpPr/>
              <p:nvPr/>
            </p:nvSpPr>
            <p:spPr>
              <a:xfrm>
                <a:off x="3042304" y="3572140"/>
                <a:ext cx="452926" cy="871671"/>
              </a:xfrm>
              <a:prstGeom prst="rect">
                <a:avLst/>
              </a:prstGeom>
              <a:solidFill>
                <a:srgbClr val="996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rPr>
                  <a:t>Silt</a:t>
                </a:r>
              </a:p>
            </p:txBody>
          </p:sp>
          <p:sp>
            <p:nvSpPr>
              <p:cNvPr id="7" name="Rectangle 6">
                <a:extLst>
                  <a:ext uri="{FF2B5EF4-FFF2-40B4-BE49-F238E27FC236}">
                    <a16:creationId xmlns:a16="http://schemas.microsoft.com/office/drawing/2014/main" id="{57EFCAA5-D15F-6368-C6D8-BC2330A32E85}"/>
                  </a:ext>
                </a:extLst>
              </p:cNvPr>
              <p:cNvSpPr/>
              <p:nvPr/>
            </p:nvSpPr>
            <p:spPr>
              <a:xfrm>
                <a:off x="3495230" y="3572140"/>
                <a:ext cx="512748" cy="8716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Clay</a:t>
                </a:r>
              </a:p>
            </p:txBody>
          </p:sp>
          <p:sp>
            <p:nvSpPr>
              <p:cNvPr id="8" name="Rectangle 7">
                <a:extLst>
                  <a:ext uri="{FF2B5EF4-FFF2-40B4-BE49-F238E27FC236}">
                    <a16:creationId xmlns:a16="http://schemas.microsoft.com/office/drawing/2014/main" id="{CB11D279-DEAF-4815-D29C-423AC37060C3}"/>
                  </a:ext>
                </a:extLst>
              </p:cNvPr>
              <p:cNvSpPr/>
              <p:nvPr/>
            </p:nvSpPr>
            <p:spPr>
              <a:xfrm>
                <a:off x="4007976" y="3572140"/>
                <a:ext cx="538387" cy="8716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Clay</a:t>
                </a:r>
                <a:r>
                  <a:rPr lang="en-GB" b="1" dirty="0">
                    <a:solidFill>
                      <a:schemeClr val="tx1"/>
                    </a:solidFill>
                  </a:rPr>
                  <a:t> </a:t>
                </a:r>
                <a:r>
                  <a:rPr lang="en-GB" sz="800" b="1" dirty="0">
                    <a:solidFill>
                      <a:schemeClr val="tx1"/>
                    </a:solidFill>
                  </a:rPr>
                  <a:t>Bound Water</a:t>
                </a:r>
              </a:p>
            </p:txBody>
          </p:sp>
          <p:sp>
            <p:nvSpPr>
              <p:cNvPr id="5" name="Rectangle 4">
                <a:extLst>
                  <a:ext uri="{FF2B5EF4-FFF2-40B4-BE49-F238E27FC236}">
                    <a16:creationId xmlns:a16="http://schemas.microsoft.com/office/drawing/2014/main" id="{71C79726-7B0E-39AE-D972-89BB6FE73402}"/>
                  </a:ext>
                </a:extLst>
              </p:cNvPr>
              <p:cNvSpPr/>
              <p:nvPr/>
            </p:nvSpPr>
            <p:spPr>
              <a:xfrm>
                <a:off x="1538244" y="3572141"/>
                <a:ext cx="1504060" cy="871671"/>
              </a:xfrm>
              <a:prstGeom prst="rect">
                <a:avLst/>
              </a:prstGeom>
              <a:solidFill>
                <a:srgbClr val="D7B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Matrix</a:t>
                </a:r>
              </a:p>
            </p:txBody>
          </p:sp>
          <p:sp>
            <p:nvSpPr>
              <p:cNvPr id="9" name="Rectangle 8">
                <a:extLst>
                  <a:ext uri="{FF2B5EF4-FFF2-40B4-BE49-F238E27FC236}">
                    <a16:creationId xmlns:a16="http://schemas.microsoft.com/office/drawing/2014/main" id="{B30565E3-202E-91D8-F4DF-C8842A104134}"/>
                  </a:ext>
                </a:extLst>
              </p:cNvPr>
              <p:cNvSpPr/>
              <p:nvPr/>
            </p:nvSpPr>
            <p:spPr>
              <a:xfrm>
                <a:off x="4546363" y="3572139"/>
                <a:ext cx="1256231" cy="871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rPr>
                  <a:t>Hydrocarbon</a:t>
                </a:r>
              </a:p>
            </p:txBody>
          </p:sp>
          <p:sp>
            <p:nvSpPr>
              <p:cNvPr id="10" name="Rectangle 9">
                <a:extLst>
                  <a:ext uri="{FF2B5EF4-FFF2-40B4-BE49-F238E27FC236}">
                    <a16:creationId xmlns:a16="http://schemas.microsoft.com/office/drawing/2014/main" id="{EA27DD90-1FD9-2725-B61F-228D9AA29BBC}"/>
                  </a:ext>
                </a:extLst>
              </p:cNvPr>
              <p:cNvSpPr/>
              <p:nvPr/>
            </p:nvSpPr>
            <p:spPr>
              <a:xfrm>
                <a:off x="5802594" y="3572136"/>
                <a:ext cx="888763" cy="87167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p>
              <a:p>
                <a:pPr algn="ctr"/>
                <a:r>
                  <a:rPr lang="en-GB" sz="1200" b="1" dirty="0">
                    <a:solidFill>
                      <a:schemeClr val="tx1"/>
                    </a:solidFill>
                  </a:rPr>
                  <a:t>Capillary </a:t>
                </a:r>
                <a:r>
                  <a:rPr lang="en-GB" sz="900" b="1" dirty="0">
                    <a:solidFill>
                      <a:schemeClr val="tx1"/>
                    </a:solidFill>
                  </a:rPr>
                  <a:t>Bound Water</a:t>
                </a:r>
              </a:p>
              <a:p>
                <a:pPr algn="ctr"/>
                <a:endParaRPr lang="en-GB" dirty="0"/>
              </a:p>
            </p:txBody>
          </p:sp>
          <p:sp>
            <p:nvSpPr>
              <p:cNvPr id="11" name="Rectangle 10">
                <a:extLst>
                  <a:ext uri="{FF2B5EF4-FFF2-40B4-BE49-F238E27FC236}">
                    <a16:creationId xmlns:a16="http://schemas.microsoft.com/office/drawing/2014/main" id="{2C8267EE-85E1-665D-3EEF-0BA522B8EEB1}"/>
                  </a:ext>
                </a:extLst>
              </p:cNvPr>
              <p:cNvSpPr/>
              <p:nvPr/>
            </p:nvSpPr>
            <p:spPr>
              <a:xfrm>
                <a:off x="6685126" y="3572136"/>
                <a:ext cx="168601" cy="87167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800" dirty="0">
                    <a:solidFill>
                      <a:schemeClr val="tx1"/>
                    </a:solidFill>
                  </a:rPr>
                  <a:t>Isolated Pores</a:t>
                </a:r>
              </a:p>
            </p:txBody>
          </p:sp>
          <p:cxnSp>
            <p:nvCxnSpPr>
              <p:cNvPr id="13" name="Straight Connector 12">
                <a:extLst>
                  <a:ext uri="{FF2B5EF4-FFF2-40B4-BE49-F238E27FC236}">
                    <a16:creationId xmlns:a16="http://schemas.microsoft.com/office/drawing/2014/main" id="{1CE5AB21-BB3C-A146-C39D-8B883B31D1C4}"/>
                  </a:ext>
                </a:extLst>
              </p:cNvPr>
              <p:cNvCxnSpPr/>
              <p:nvPr/>
            </p:nvCxnSpPr>
            <p:spPr>
              <a:xfrm>
                <a:off x="3042304" y="2794475"/>
                <a:ext cx="0" cy="164933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6CF9B7-6619-D4C4-0348-199170B47D31}"/>
                  </a:ext>
                </a:extLst>
              </p:cNvPr>
              <p:cNvCxnSpPr>
                <a:cxnSpLocks/>
              </p:cNvCxnSpPr>
              <p:nvPr/>
            </p:nvCxnSpPr>
            <p:spPr>
              <a:xfrm>
                <a:off x="3495230" y="2929784"/>
                <a:ext cx="0" cy="151402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B3C54C-DEC1-CEB5-AB3C-703680838B5C}"/>
                  </a:ext>
                </a:extLst>
              </p:cNvPr>
              <p:cNvCxnSpPr>
                <a:cxnSpLocks/>
              </p:cNvCxnSpPr>
              <p:nvPr/>
            </p:nvCxnSpPr>
            <p:spPr>
              <a:xfrm>
                <a:off x="4006552" y="3264493"/>
                <a:ext cx="1424" cy="161515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0C6A96-B3F8-FCA8-C1F4-5449DE0189D7}"/>
                  </a:ext>
                </a:extLst>
              </p:cNvPr>
              <p:cNvCxnSpPr>
                <a:cxnSpLocks/>
              </p:cNvCxnSpPr>
              <p:nvPr/>
            </p:nvCxnSpPr>
            <p:spPr>
              <a:xfrm flipH="1">
                <a:off x="4553036" y="3276044"/>
                <a:ext cx="3608" cy="116776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6065475-91F0-CF00-C94B-0B46788B42A3}"/>
                  </a:ext>
                </a:extLst>
              </p:cNvPr>
              <p:cNvCxnSpPr>
                <a:cxnSpLocks/>
              </p:cNvCxnSpPr>
              <p:nvPr/>
            </p:nvCxnSpPr>
            <p:spPr>
              <a:xfrm>
                <a:off x="6685126" y="3346746"/>
                <a:ext cx="0" cy="153290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F03D6B5-CB8E-268E-2CA4-132D989FBEFF}"/>
                  </a:ext>
                </a:extLst>
              </p:cNvPr>
              <p:cNvCxnSpPr>
                <a:cxnSpLocks/>
              </p:cNvCxnSpPr>
              <p:nvPr/>
            </p:nvCxnSpPr>
            <p:spPr>
              <a:xfrm flipH="1">
                <a:off x="6845181" y="2995665"/>
                <a:ext cx="8546" cy="1875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a:extLst>
                <a:ext uri="{FF2B5EF4-FFF2-40B4-BE49-F238E27FC236}">
                  <a16:creationId xmlns:a16="http://schemas.microsoft.com/office/drawing/2014/main" id="{30BC922E-3C20-862E-AC0D-0F576749604B}"/>
                </a:ext>
              </a:extLst>
            </p:cNvPr>
            <p:cNvCxnSpPr/>
            <p:nvPr/>
          </p:nvCxnSpPr>
          <p:spPr>
            <a:xfrm flipH="1">
              <a:off x="3042303" y="2820113"/>
              <a:ext cx="452926"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5DFAD32-60F1-2DB0-37F3-AFA7E60FFB53}"/>
                </a:ext>
              </a:extLst>
            </p:cNvPr>
            <p:cNvCxnSpPr>
              <a:cxnSpLocks/>
            </p:cNvCxnSpPr>
            <p:nvPr/>
          </p:nvCxnSpPr>
          <p:spPr>
            <a:xfrm flipH="1" flipV="1">
              <a:off x="3495229" y="3028066"/>
              <a:ext cx="283435" cy="1423"/>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CF2DB2D-C644-0BDA-97E3-2095210C4EB8}"/>
                </a:ext>
              </a:extLst>
            </p:cNvPr>
            <p:cNvCxnSpPr>
              <a:cxnSpLocks/>
            </p:cNvCxnSpPr>
            <p:nvPr/>
          </p:nvCxnSpPr>
          <p:spPr>
            <a:xfrm flipH="1">
              <a:off x="4023643" y="4570928"/>
              <a:ext cx="948579"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53DF933-C9F9-F5F3-56BA-B437EB328FBC}"/>
                </a:ext>
              </a:extLst>
            </p:cNvPr>
            <p:cNvCxnSpPr>
              <a:cxnSpLocks/>
            </p:cNvCxnSpPr>
            <p:nvPr/>
          </p:nvCxnSpPr>
          <p:spPr>
            <a:xfrm flipH="1">
              <a:off x="4336983" y="4800240"/>
              <a:ext cx="568303"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6560399-A6CC-1857-FD32-92BE77D18986}"/>
                </a:ext>
              </a:extLst>
            </p:cNvPr>
            <p:cNvCxnSpPr>
              <a:cxnSpLocks/>
            </p:cNvCxnSpPr>
            <p:nvPr/>
          </p:nvCxnSpPr>
          <p:spPr>
            <a:xfrm flipH="1">
              <a:off x="4015089" y="3273039"/>
              <a:ext cx="1159388"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BFA1713-5A26-0183-6A87-0FA7978D370B}"/>
                </a:ext>
              </a:extLst>
            </p:cNvPr>
            <p:cNvCxnSpPr>
              <a:cxnSpLocks/>
            </p:cNvCxnSpPr>
            <p:nvPr/>
          </p:nvCxnSpPr>
          <p:spPr>
            <a:xfrm flipH="1">
              <a:off x="4559711" y="3442542"/>
              <a:ext cx="557020"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1A76DFC-F849-3740-84CC-A62C6D4AE927}"/>
                </a:ext>
              </a:extLst>
            </p:cNvPr>
            <p:cNvCxnSpPr>
              <a:cxnSpLocks/>
            </p:cNvCxnSpPr>
            <p:nvPr/>
          </p:nvCxnSpPr>
          <p:spPr>
            <a:xfrm>
              <a:off x="5715260" y="3258952"/>
              <a:ext cx="1103308"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06AA01-BF49-EBEF-03B9-35E679A678B3}"/>
                </a:ext>
              </a:extLst>
            </p:cNvPr>
            <p:cNvCxnSpPr>
              <a:cxnSpLocks/>
            </p:cNvCxnSpPr>
            <p:nvPr/>
          </p:nvCxnSpPr>
          <p:spPr>
            <a:xfrm>
              <a:off x="5771383" y="3449993"/>
              <a:ext cx="904750"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0DEB0AB-4214-2CB8-820F-FCE5448F790C}"/>
                </a:ext>
              </a:extLst>
            </p:cNvPr>
            <p:cNvCxnSpPr>
              <a:cxnSpLocks/>
            </p:cNvCxnSpPr>
            <p:nvPr/>
          </p:nvCxnSpPr>
          <p:spPr>
            <a:xfrm>
              <a:off x="4023643" y="2834356"/>
              <a:ext cx="500040"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0EC653E-8585-54ED-5448-35A26430CEFF}"/>
                </a:ext>
              </a:extLst>
            </p:cNvPr>
            <p:cNvCxnSpPr>
              <a:cxnSpLocks/>
            </p:cNvCxnSpPr>
            <p:nvPr/>
          </p:nvCxnSpPr>
          <p:spPr>
            <a:xfrm>
              <a:off x="5477854" y="4570928"/>
              <a:ext cx="1147328"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570CCA8-C56C-0CB3-C24C-596C3F707C46}"/>
                </a:ext>
              </a:extLst>
            </p:cNvPr>
            <p:cNvCxnSpPr>
              <a:cxnSpLocks/>
            </p:cNvCxnSpPr>
            <p:nvPr/>
          </p:nvCxnSpPr>
          <p:spPr>
            <a:xfrm>
              <a:off x="6187031" y="4800240"/>
              <a:ext cx="438151" cy="0"/>
            </a:xfrm>
            <a:prstGeom prst="straightConnector1">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5156003-EC1B-C132-E4C1-A4FDDC10B07C}"/>
                </a:ext>
              </a:extLst>
            </p:cNvPr>
            <p:cNvSpPr txBox="1"/>
            <p:nvPr/>
          </p:nvSpPr>
          <p:spPr>
            <a:xfrm>
              <a:off x="3495229" y="2726438"/>
              <a:ext cx="709302" cy="210463"/>
            </a:xfrm>
            <a:prstGeom prst="rect">
              <a:avLst/>
            </a:prstGeom>
          </p:spPr>
          <p:txBody>
            <a:bodyPr wrap="square" rtlCol="0">
              <a:noAutofit/>
            </a:bodyPr>
            <a:lstStyle/>
            <a:p>
              <a:pPr algn="l"/>
              <a:r>
                <a:rPr lang="en-GB" sz="1000" b="1" dirty="0">
                  <a:solidFill>
                    <a:schemeClr val="tx1">
                      <a:lumMod val="50000"/>
                      <a:lumOff val="50000"/>
                    </a:schemeClr>
                  </a:solidFill>
                </a:rPr>
                <a:t>V Shale</a:t>
              </a:r>
            </a:p>
          </p:txBody>
        </p:sp>
        <p:sp>
          <p:nvSpPr>
            <p:cNvPr id="59" name="TextBox 58">
              <a:extLst>
                <a:ext uri="{FF2B5EF4-FFF2-40B4-BE49-F238E27FC236}">
                  <a16:creationId xmlns:a16="http://schemas.microsoft.com/office/drawing/2014/main" id="{AC462DA8-C89A-EF12-BDAA-ED9649B351B2}"/>
                </a:ext>
              </a:extLst>
            </p:cNvPr>
            <p:cNvSpPr txBox="1"/>
            <p:nvPr/>
          </p:nvSpPr>
          <p:spPr>
            <a:xfrm>
              <a:off x="3809726" y="2938496"/>
              <a:ext cx="596782" cy="210463"/>
            </a:xfrm>
            <a:prstGeom prst="rect">
              <a:avLst/>
            </a:prstGeom>
          </p:spPr>
          <p:txBody>
            <a:bodyPr wrap="square" rtlCol="0">
              <a:noAutofit/>
            </a:bodyPr>
            <a:lstStyle/>
            <a:p>
              <a:pPr algn="l"/>
              <a:r>
                <a:rPr lang="en-GB" sz="1000" b="1" dirty="0">
                  <a:solidFill>
                    <a:schemeClr val="tx1">
                      <a:lumMod val="50000"/>
                      <a:lumOff val="50000"/>
                    </a:schemeClr>
                  </a:solidFill>
                </a:rPr>
                <a:t>V Clay</a:t>
              </a:r>
            </a:p>
          </p:txBody>
        </p:sp>
        <p:sp>
          <p:nvSpPr>
            <p:cNvPr id="60" name="TextBox 59">
              <a:extLst>
                <a:ext uri="{FF2B5EF4-FFF2-40B4-BE49-F238E27FC236}">
                  <a16:creationId xmlns:a16="http://schemas.microsoft.com/office/drawing/2014/main" id="{EB2B9A77-7972-4463-D63E-EA906ECC7C1B}"/>
                </a:ext>
              </a:extLst>
            </p:cNvPr>
            <p:cNvSpPr txBox="1"/>
            <p:nvPr/>
          </p:nvSpPr>
          <p:spPr>
            <a:xfrm>
              <a:off x="3495229" y="2726438"/>
              <a:ext cx="596782" cy="210463"/>
            </a:xfrm>
            <a:prstGeom prst="rect">
              <a:avLst/>
            </a:prstGeom>
          </p:spPr>
          <p:txBody>
            <a:bodyPr wrap="square" rtlCol="0">
              <a:noAutofit/>
            </a:bodyPr>
            <a:lstStyle/>
            <a:p>
              <a:pPr algn="l"/>
              <a:r>
                <a:rPr lang="en-GB" sz="1000" dirty="0">
                  <a:solidFill>
                    <a:schemeClr val="tx1">
                      <a:lumMod val="50000"/>
                      <a:lumOff val="50000"/>
                    </a:schemeClr>
                  </a:solidFill>
                </a:rPr>
                <a:t>V</a:t>
              </a:r>
            </a:p>
          </p:txBody>
        </p:sp>
        <p:sp>
          <p:nvSpPr>
            <p:cNvPr id="61" name="TextBox 60">
              <a:extLst>
                <a:ext uri="{FF2B5EF4-FFF2-40B4-BE49-F238E27FC236}">
                  <a16:creationId xmlns:a16="http://schemas.microsoft.com/office/drawing/2014/main" id="{47CA4FA1-7CAE-349E-8529-4FB2DFBB2C40}"/>
                </a:ext>
              </a:extLst>
            </p:cNvPr>
            <p:cNvSpPr txBox="1"/>
            <p:nvPr/>
          </p:nvSpPr>
          <p:spPr>
            <a:xfrm>
              <a:off x="5295544" y="3082870"/>
              <a:ext cx="596782" cy="210463"/>
            </a:xfrm>
            <a:prstGeom prst="rect">
              <a:avLst/>
            </a:prstGeom>
          </p:spPr>
          <p:txBody>
            <a:bodyPr wrap="square" rtlCol="0">
              <a:noAutofit/>
            </a:bodyPr>
            <a:lstStyle/>
            <a:p>
              <a:pPr algn="l"/>
              <a:endParaRPr lang="en-GB" sz="1000" dirty="0">
                <a:solidFill>
                  <a:schemeClr val="tx1">
                    <a:lumMod val="75000"/>
                    <a:lumOff val="25000"/>
                  </a:schemeClr>
                </a:solidFill>
              </a:endParaRPr>
            </a:p>
          </p:txBody>
        </p:sp>
        <p:sp>
          <p:nvSpPr>
            <p:cNvPr id="62" name="TextBox 61">
              <a:extLst>
                <a:ext uri="{FF2B5EF4-FFF2-40B4-BE49-F238E27FC236}">
                  <a16:creationId xmlns:a16="http://schemas.microsoft.com/office/drawing/2014/main" id="{97666BAC-7620-8015-751B-5EF85E879B34}"/>
                </a:ext>
              </a:extLst>
            </p:cNvPr>
            <p:cNvSpPr txBox="1"/>
            <p:nvPr/>
          </p:nvSpPr>
          <p:spPr>
            <a:xfrm>
              <a:off x="5135490" y="3140476"/>
              <a:ext cx="725950" cy="210463"/>
            </a:xfrm>
            <a:prstGeom prst="rect">
              <a:avLst/>
            </a:prstGeom>
          </p:spPr>
          <p:txBody>
            <a:bodyPr wrap="square" rtlCol="0">
              <a:noAutofit/>
            </a:bodyPr>
            <a:lstStyle/>
            <a:p>
              <a:pPr algn="l"/>
              <a:r>
                <a:rPr lang="el-GR" sz="1000" b="1" i="0" dirty="0">
                  <a:solidFill>
                    <a:schemeClr val="tx1">
                      <a:lumMod val="50000"/>
                      <a:lumOff val="50000"/>
                    </a:schemeClr>
                  </a:solidFill>
                  <a:effectLst/>
                  <a:latin typeface="arial" panose="020B0604020202020204" pitchFamily="34" charset="0"/>
                </a:rPr>
                <a:t>Φ</a:t>
              </a:r>
              <a:r>
                <a:rPr lang="en-GB" sz="1000" b="1" i="0" dirty="0">
                  <a:solidFill>
                    <a:schemeClr val="tx1">
                      <a:lumMod val="50000"/>
                      <a:lumOff val="50000"/>
                    </a:schemeClr>
                  </a:solidFill>
                  <a:effectLst/>
                  <a:latin typeface="arial" panose="020B0604020202020204" pitchFamily="34" charset="0"/>
                </a:rPr>
                <a:t> Total</a:t>
              </a:r>
              <a:endParaRPr lang="en-GB" sz="1000" b="1" dirty="0">
                <a:solidFill>
                  <a:schemeClr val="tx1">
                    <a:lumMod val="50000"/>
                    <a:lumOff val="50000"/>
                  </a:schemeClr>
                </a:solidFill>
              </a:endParaRPr>
            </a:p>
          </p:txBody>
        </p:sp>
        <p:sp>
          <p:nvSpPr>
            <p:cNvPr id="63" name="TextBox 62">
              <a:extLst>
                <a:ext uri="{FF2B5EF4-FFF2-40B4-BE49-F238E27FC236}">
                  <a16:creationId xmlns:a16="http://schemas.microsoft.com/office/drawing/2014/main" id="{10C13AD5-9F06-7B04-4AF7-DC33F5ECAE45}"/>
                </a:ext>
              </a:extLst>
            </p:cNvPr>
            <p:cNvSpPr txBox="1"/>
            <p:nvPr/>
          </p:nvSpPr>
          <p:spPr>
            <a:xfrm>
              <a:off x="5054048" y="3344762"/>
              <a:ext cx="865712" cy="210463"/>
            </a:xfrm>
            <a:prstGeom prst="rect">
              <a:avLst/>
            </a:prstGeom>
          </p:spPr>
          <p:txBody>
            <a:bodyPr wrap="square" rtlCol="0">
              <a:noAutofit/>
            </a:bodyPr>
            <a:lstStyle/>
            <a:p>
              <a:pPr algn="l"/>
              <a:r>
                <a:rPr lang="el-GR" sz="1000" b="1" i="0" dirty="0">
                  <a:solidFill>
                    <a:schemeClr val="tx1">
                      <a:lumMod val="50000"/>
                      <a:lumOff val="50000"/>
                    </a:schemeClr>
                  </a:solidFill>
                  <a:effectLst/>
                  <a:latin typeface="arial" panose="020B0604020202020204" pitchFamily="34" charset="0"/>
                </a:rPr>
                <a:t>Φ</a:t>
              </a:r>
              <a:r>
                <a:rPr lang="en-GB" sz="1000" b="1" i="0" dirty="0">
                  <a:solidFill>
                    <a:schemeClr val="tx1">
                      <a:lumMod val="50000"/>
                      <a:lumOff val="50000"/>
                    </a:schemeClr>
                  </a:solidFill>
                  <a:effectLst/>
                  <a:latin typeface="arial" panose="020B0604020202020204" pitchFamily="34" charset="0"/>
                </a:rPr>
                <a:t>Effective</a:t>
              </a:r>
              <a:endParaRPr lang="en-GB" sz="1000" b="1" dirty="0">
                <a:solidFill>
                  <a:schemeClr val="tx1">
                    <a:lumMod val="50000"/>
                    <a:lumOff val="50000"/>
                  </a:schemeClr>
                </a:solidFill>
              </a:endParaRPr>
            </a:p>
          </p:txBody>
        </p:sp>
        <p:sp>
          <p:nvSpPr>
            <p:cNvPr id="64" name="TextBox 63">
              <a:extLst>
                <a:ext uri="{FF2B5EF4-FFF2-40B4-BE49-F238E27FC236}">
                  <a16:creationId xmlns:a16="http://schemas.microsoft.com/office/drawing/2014/main" id="{B5CEE475-5A69-00DA-DC19-9B5657E67AC8}"/>
                </a:ext>
              </a:extLst>
            </p:cNvPr>
            <p:cNvSpPr txBox="1"/>
            <p:nvPr/>
          </p:nvSpPr>
          <p:spPr>
            <a:xfrm>
              <a:off x="4894694" y="4454826"/>
              <a:ext cx="725950" cy="210463"/>
            </a:xfrm>
            <a:prstGeom prst="rect">
              <a:avLst/>
            </a:prstGeom>
          </p:spPr>
          <p:txBody>
            <a:bodyPr wrap="square" rtlCol="0">
              <a:noAutofit/>
            </a:bodyPr>
            <a:lstStyle/>
            <a:p>
              <a:pPr algn="l"/>
              <a:r>
                <a:rPr lang="el-GR" sz="1000" b="1" i="0" dirty="0">
                  <a:solidFill>
                    <a:schemeClr val="tx1">
                      <a:lumMod val="50000"/>
                      <a:lumOff val="50000"/>
                    </a:schemeClr>
                  </a:solidFill>
                  <a:effectLst/>
                  <a:latin typeface="arial" panose="020B0604020202020204" pitchFamily="34" charset="0"/>
                </a:rPr>
                <a:t>Φ</a:t>
              </a:r>
              <a:r>
                <a:rPr lang="en-GB" sz="1000" b="1" dirty="0">
                  <a:solidFill>
                    <a:schemeClr val="tx1">
                      <a:lumMod val="50000"/>
                      <a:lumOff val="50000"/>
                    </a:schemeClr>
                  </a:solidFill>
                  <a:latin typeface="arial" panose="020B0604020202020204" pitchFamily="34" charset="0"/>
                </a:rPr>
                <a:t> Core</a:t>
              </a:r>
              <a:endParaRPr lang="en-GB" sz="1000" b="1" dirty="0">
                <a:solidFill>
                  <a:schemeClr val="tx1">
                    <a:lumMod val="50000"/>
                    <a:lumOff val="50000"/>
                  </a:schemeClr>
                </a:solidFill>
              </a:endParaRPr>
            </a:p>
          </p:txBody>
        </p:sp>
        <p:sp>
          <p:nvSpPr>
            <p:cNvPr id="65" name="TextBox 64">
              <a:extLst>
                <a:ext uri="{FF2B5EF4-FFF2-40B4-BE49-F238E27FC236}">
                  <a16:creationId xmlns:a16="http://schemas.microsoft.com/office/drawing/2014/main" id="{C3CAF425-2EAE-B298-363C-2E23DE704CCA}"/>
                </a:ext>
              </a:extLst>
            </p:cNvPr>
            <p:cNvSpPr txBox="1"/>
            <p:nvPr/>
          </p:nvSpPr>
          <p:spPr>
            <a:xfrm>
              <a:off x="4889793" y="4686141"/>
              <a:ext cx="1468277" cy="210463"/>
            </a:xfrm>
            <a:prstGeom prst="rect">
              <a:avLst/>
            </a:prstGeom>
          </p:spPr>
          <p:txBody>
            <a:bodyPr wrap="square" rtlCol="0">
              <a:noAutofit/>
            </a:bodyPr>
            <a:lstStyle/>
            <a:p>
              <a:pPr algn="l"/>
              <a:r>
                <a:rPr lang="el-GR" sz="1000" b="1" i="0" dirty="0">
                  <a:solidFill>
                    <a:schemeClr val="tx1">
                      <a:lumMod val="50000"/>
                      <a:lumOff val="50000"/>
                    </a:schemeClr>
                  </a:solidFill>
                  <a:effectLst/>
                  <a:latin typeface="arial" panose="020B0604020202020204" pitchFamily="34" charset="0"/>
                </a:rPr>
                <a:t>Φ</a:t>
              </a:r>
              <a:r>
                <a:rPr lang="en-GB" sz="1000" b="1" dirty="0">
                  <a:solidFill>
                    <a:schemeClr val="tx1">
                      <a:lumMod val="50000"/>
                      <a:lumOff val="50000"/>
                    </a:schemeClr>
                  </a:solidFill>
                  <a:latin typeface="arial" panose="020B0604020202020204" pitchFamily="34" charset="0"/>
                </a:rPr>
                <a:t> Core </a:t>
              </a:r>
              <a:r>
                <a:rPr lang="en-GB" sz="700" b="1" dirty="0">
                  <a:solidFill>
                    <a:schemeClr val="tx1">
                      <a:lumMod val="50000"/>
                      <a:lumOff val="50000"/>
                    </a:schemeClr>
                  </a:solidFill>
                  <a:latin typeface="arial" panose="020B0604020202020204" pitchFamily="34" charset="0"/>
                </a:rPr>
                <a:t>(Humidity dried)</a:t>
              </a:r>
              <a:endParaRPr lang="en-GB" sz="700" b="1" dirty="0">
                <a:solidFill>
                  <a:schemeClr val="tx1">
                    <a:lumMod val="50000"/>
                    <a:lumOff val="50000"/>
                  </a:schemeClr>
                </a:solidFill>
              </a:endParaRPr>
            </a:p>
          </p:txBody>
        </p:sp>
        <p:sp>
          <p:nvSpPr>
            <p:cNvPr id="66" name="TextBox 65">
              <a:extLst>
                <a:ext uri="{FF2B5EF4-FFF2-40B4-BE49-F238E27FC236}">
                  <a16:creationId xmlns:a16="http://schemas.microsoft.com/office/drawing/2014/main" id="{CD4109F7-76D6-E3CD-B8F1-EC99BF65C82D}"/>
                </a:ext>
              </a:extLst>
            </p:cNvPr>
            <p:cNvSpPr txBox="1"/>
            <p:nvPr/>
          </p:nvSpPr>
          <p:spPr>
            <a:xfrm>
              <a:off x="4637071" y="2688385"/>
              <a:ext cx="1071338" cy="210463"/>
            </a:xfrm>
            <a:prstGeom prst="rect">
              <a:avLst/>
            </a:prstGeom>
          </p:spPr>
          <p:txBody>
            <a:bodyPr wrap="square" rtlCol="0">
              <a:noAutofit/>
            </a:bodyPr>
            <a:lstStyle/>
            <a:p>
              <a:pPr algn="ctr"/>
              <a:r>
                <a:rPr lang="en-GB" sz="1000" b="1" dirty="0">
                  <a:solidFill>
                    <a:schemeClr val="tx1">
                      <a:lumMod val="50000"/>
                      <a:lumOff val="50000"/>
                    </a:schemeClr>
                  </a:solidFill>
                </a:rPr>
                <a:t>Free Fluid </a:t>
              </a:r>
            </a:p>
            <a:p>
              <a:pPr algn="ctr"/>
              <a:r>
                <a:rPr lang="en-GB" sz="1000" b="1" dirty="0">
                  <a:solidFill>
                    <a:schemeClr val="tx1">
                      <a:lumMod val="50000"/>
                      <a:lumOff val="50000"/>
                    </a:schemeClr>
                  </a:solidFill>
                </a:rPr>
                <a:t>Volume</a:t>
              </a:r>
            </a:p>
          </p:txBody>
        </p:sp>
        <p:sp>
          <p:nvSpPr>
            <p:cNvPr id="67" name="TextBox 66">
              <a:extLst>
                <a:ext uri="{FF2B5EF4-FFF2-40B4-BE49-F238E27FC236}">
                  <a16:creationId xmlns:a16="http://schemas.microsoft.com/office/drawing/2014/main" id="{60B2506B-7E70-D55E-6BC6-B4B5FDC33672}"/>
                </a:ext>
              </a:extLst>
            </p:cNvPr>
            <p:cNvSpPr txBox="1"/>
            <p:nvPr/>
          </p:nvSpPr>
          <p:spPr>
            <a:xfrm>
              <a:off x="5624994" y="2678536"/>
              <a:ext cx="1366616" cy="210463"/>
            </a:xfrm>
            <a:prstGeom prst="rect">
              <a:avLst/>
            </a:prstGeom>
          </p:spPr>
          <p:txBody>
            <a:bodyPr wrap="square" rtlCol="0">
              <a:noAutofit/>
            </a:bodyPr>
            <a:lstStyle/>
            <a:p>
              <a:pPr algn="ctr"/>
              <a:r>
                <a:rPr lang="en-GB" sz="1000" b="1" dirty="0">
                  <a:solidFill>
                    <a:schemeClr val="tx1">
                      <a:lumMod val="50000"/>
                      <a:lumOff val="50000"/>
                    </a:schemeClr>
                  </a:solidFill>
                </a:rPr>
                <a:t>Bound Volume Irreducible</a:t>
              </a:r>
            </a:p>
          </p:txBody>
        </p:sp>
        <p:cxnSp>
          <p:nvCxnSpPr>
            <p:cNvPr id="69" name="Straight Arrow Connector 68">
              <a:extLst>
                <a:ext uri="{FF2B5EF4-FFF2-40B4-BE49-F238E27FC236}">
                  <a16:creationId xmlns:a16="http://schemas.microsoft.com/office/drawing/2014/main" id="{7EAA11CF-25B3-09FE-B5E0-C6166E385609}"/>
                </a:ext>
              </a:extLst>
            </p:cNvPr>
            <p:cNvCxnSpPr>
              <a:cxnSpLocks/>
            </p:cNvCxnSpPr>
            <p:nvPr/>
          </p:nvCxnSpPr>
          <p:spPr>
            <a:xfrm flipH="1" flipV="1">
              <a:off x="4576641" y="3041960"/>
              <a:ext cx="1216527" cy="9618"/>
            </a:xfrm>
            <a:prstGeom prst="straightConnector1">
              <a:avLst/>
            </a:prstGeom>
            <a:ln w="952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E4C414C-691D-3FE4-B233-8B5C0CE44C5F}"/>
                </a:ext>
              </a:extLst>
            </p:cNvPr>
            <p:cNvCxnSpPr>
              <a:cxnSpLocks/>
            </p:cNvCxnSpPr>
            <p:nvPr/>
          </p:nvCxnSpPr>
          <p:spPr>
            <a:xfrm flipH="1">
              <a:off x="5816028" y="3040290"/>
              <a:ext cx="1038794" cy="6719"/>
            </a:xfrm>
            <a:prstGeom prst="straightConnector1">
              <a:avLst/>
            </a:prstGeom>
            <a:ln w="952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162CED-7AB8-9A94-346A-0D08DDFD39BB}"/>
                </a:ext>
              </a:extLst>
            </p:cNvPr>
            <p:cNvCxnSpPr>
              <a:cxnSpLocks/>
            </p:cNvCxnSpPr>
            <p:nvPr/>
          </p:nvCxnSpPr>
          <p:spPr>
            <a:xfrm>
              <a:off x="4553035" y="2820113"/>
              <a:ext cx="0" cy="46858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EA1E9AC-5646-9FA9-D7B7-4FEDDEEC3406}"/>
                </a:ext>
              </a:extLst>
            </p:cNvPr>
            <p:cNvCxnSpPr>
              <a:cxnSpLocks/>
            </p:cNvCxnSpPr>
            <p:nvPr/>
          </p:nvCxnSpPr>
          <p:spPr>
            <a:xfrm flipH="1">
              <a:off x="5805776" y="3560761"/>
              <a:ext cx="2602" cy="88304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84" name="Flowchart: Process 83">
              <a:extLst>
                <a:ext uri="{FF2B5EF4-FFF2-40B4-BE49-F238E27FC236}">
                  <a16:creationId xmlns:a16="http://schemas.microsoft.com/office/drawing/2014/main" id="{84C95F68-1CB3-B990-129B-3C934AE3D974}"/>
                </a:ext>
              </a:extLst>
            </p:cNvPr>
            <p:cNvSpPr/>
            <p:nvPr/>
          </p:nvSpPr>
          <p:spPr>
            <a:xfrm>
              <a:off x="1546786" y="3562197"/>
              <a:ext cx="5298393" cy="88908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Process 100">
              <a:extLst>
                <a:ext uri="{FF2B5EF4-FFF2-40B4-BE49-F238E27FC236}">
                  <a16:creationId xmlns:a16="http://schemas.microsoft.com/office/drawing/2014/main" id="{4B2AEAC8-F60D-5B22-37D6-BBEA204B4C31}"/>
                </a:ext>
              </a:extLst>
            </p:cNvPr>
            <p:cNvSpPr/>
            <p:nvPr/>
          </p:nvSpPr>
          <p:spPr>
            <a:xfrm>
              <a:off x="4553035" y="2678535"/>
              <a:ext cx="2317784" cy="446287"/>
            </a:xfrm>
            <a:prstGeom prst="flowChartProcess">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7620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6663-ED39-21A0-E7C6-AF4D22E25AF2}"/>
              </a:ext>
            </a:extLst>
          </p:cNvPr>
          <p:cNvSpPr>
            <a:spLocks noGrp="1"/>
          </p:cNvSpPr>
          <p:nvPr>
            <p:ph type="title"/>
          </p:nvPr>
        </p:nvSpPr>
        <p:spPr/>
        <p:txBody>
          <a:bodyPr/>
          <a:lstStyle/>
          <a:p>
            <a:endParaRPr lang="en-GB"/>
          </a:p>
        </p:txBody>
      </p:sp>
      <p:graphicFrame>
        <p:nvGraphicFramePr>
          <p:cNvPr id="3" name="Diagram 2">
            <a:extLst>
              <a:ext uri="{FF2B5EF4-FFF2-40B4-BE49-F238E27FC236}">
                <a16:creationId xmlns:a16="http://schemas.microsoft.com/office/drawing/2014/main" id="{9760C857-33AF-8176-6022-C2A14C46318F}"/>
              </a:ext>
            </a:extLst>
          </p:cNvPr>
          <p:cNvGraphicFramePr/>
          <p:nvPr>
            <p:extLst>
              <p:ext uri="{D42A27DB-BD31-4B8C-83A1-F6EECF244321}">
                <p14:modId xmlns:p14="http://schemas.microsoft.com/office/powerpoint/2010/main" val="3465169967"/>
              </p:ext>
            </p:extLst>
          </p:nvPr>
        </p:nvGraphicFramePr>
        <p:xfrm>
          <a:off x="412376" y="1235635"/>
          <a:ext cx="7028330" cy="5030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60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61E7-5A2D-75C1-8AFE-56CEB54877EC}"/>
              </a:ext>
            </a:extLst>
          </p:cNvPr>
          <p:cNvSpPr>
            <a:spLocks noGrp="1"/>
          </p:cNvSpPr>
          <p:nvPr>
            <p:ph type="title"/>
          </p:nvPr>
        </p:nvSpPr>
        <p:spPr/>
        <p:txBody>
          <a:bodyPr/>
          <a:lstStyle/>
          <a:p>
            <a:endParaRPr lang="en-GB"/>
          </a:p>
        </p:txBody>
      </p:sp>
      <p:grpSp>
        <p:nvGrpSpPr>
          <p:cNvPr id="12" name="Group 11">
            <a:extLst>
              <a:ext uri="{FF2B5EF4-FFF2-40B4-BE49-F238E27FC236}">
                <a16:creationId xmlns:a16="http://schemas.microsoft.com/office/drawing/2014/main" id="{F8C65EB0-EA8C-83A8-D3A5-29F89D9F476A}"/>
              </a:ext>
            </a:extLst>
          </p:cNvPr>
          <p:cNvGrpSpPr/>
          <p:nvPr/>
        </p:nvGrpSpPr>
        <p:grpSpPr>
          <a:xfrm>
            <a:off x="1842250" y="2034988"/>
            <a:ext cx="4190997" cy="4078945"/>
            <a:chOff x="1842250" y="2034988"/>
            <a:chExt cx="4190997" cy="4078945"/>
          </a:xfrm>
        </p:grpSpPr>
        <p:grpSp>
          <p:nvGrpSpPr>
            <p:cNvPr id="78" name="Group 77">
              <a:extLst>
                <a:ext uri="{FF2B5EF4-FFF2-40B4-BE49-F238E27FC236}">
                  <a16:creationId xmlns:a16="http://schemas.microsoft.com/office/drawing/2014/main" id="{E80809B8-090A-AFBE-471C-5AD6A7C697E4}"/>
                </a:ext>
              </a:extLst>
            </p:cNvPr>
            <p:cNvGrpSpPr/>
            <p:nvPr/>
          </p:nvGrpSpPr>
          <p:grpSpPr>
            <a:xfrm>
              <a:off x="2187387" y="2034988"/>
              <a:ext cx="3845860" cy="3766737"/>
              <a:chOff x="2187387" y="2034988"/>
              <a:chExt cx="3845860" cy="3766737"/>
            </a:xfrm>
          </p:grpSpPr>
          <p:sp>
            <p:nvSpPr>
              <p:cNvPr id="5" name="Flowchart: Process 4">
                <a:extLst>
                  <a:ext uri="{FF2B5EF4-FFF2-40B4-BE49-F238E27FC236}">
                    <a16:creationId xmlns:a16="http://schemas.microsoft.com/office/drawing/2014/main" id="{492AD940-870A-AF78-4EA6-59B30918D9DF}"/>
                  </a:ext>
                </a:extLst>
              </p:cNvPr>
              <p:cNvSpPr/>
              <p:nvPr/>
            </p:nvSpPr>
            <p:spPr>
              <a:xfrm>
                <a:off x="2294965" y="2034988"/>
                <a:ext cx="3738282" cy="3639671"/>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Connector 31">
                <a:extLst>
                  <a:ext uri="{FF2B5EF4-FFF2-40B4-BE49-F238E27FC236}">
                    <a16:creationId xmlns:a16="http://schemas.microsoft.com/office/drawing/2014/main" id="{62EDA23B-DDF8-043E-24F7-11A7B0DF818E}"/>
                  </a:ext>
                </a:extLst>
              </p:cNvPr>
              <p:cNvCxnSpPr>
                <a:cxnSpLocks/>
              </p:cNvCxnSpPr>
              <p:nvPr/>
            </p:nvCxnSpPr>
            <p:spPr>
              <a:xfrm flipV="1">
                <a:off x="6033247" y="5664134"/>
                <a:ext cx="0" cy="105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52BE6AF-3337-8B21-8769-C42F7021139D}"/>
                  </a:ext>
                </a:extLst>
              </p:cNvPr>
              <p:cNvCxnSpPr>
                <a:cxnSpLocks/>
              </p:cNvCxnSpPr>
              <p:nvPr/>
            </p:nvCxnSpPr>
            <p:spPr>
              <a:xfrm>
                <a:off x="4204447" y="2285999"/>
                <a:ext cx="0" cy="1757083"/>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F7A90D-BF8A-A970-716F-17291CD59F50}"/>
                  </a:ext>
                </a:extLst>
              </p:cNvPr>
              <p:cNvCxnSpPr>
                <a:cxnSpLocks/>
              </p:cNvCxnSpPr>
              <p:nvPr/>
            </p:nvCxnSpPr>
            <p:spPr>
              <a:xfrm flipV="1">
                <a:off x="4177553" y="4034118"/>
                <a:ext cx="1846729" cy="8964"/>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DF49F58-1A16-537D-F3E5-89AA4B8A580A}"/>
                  </a:ext>
                </a:extLst>
              </p:cNvPr>
              <p:cNvSpPr/>
              <p:nvPr/>
            </p:nvSpPr>
            <p:spPr>
              <a:xfrm>
                <a:off x="2330824" y="3962400"/>
                <a:ext cx="1900517" cy="1461247"/>
              </a:xfrm>
              <a:custGeom>
                <a:avLst/>
                <a:gdLst>
                  <a:gd name="connsiteX0" fmla="*/ 0 w 1900517"/>
                  <a:gd name="connsiteY0" fmla="*/ 1461247 h 1461247"/>
                  <a:gd name="connsiteX1" fmla="*/ 224117 w 1900517"/>
                  <a:gd name="connsiteY1" fmla="*/ 1174376 h 1461247"/>
                  <a:gd name="connsiteX2" fmla="*/ 358588 w 1900517"/>
                  <a:gd name="connsiteY2" fmla="*/ 1021976 h 1461247"/>
                  <a:gd name="connsiteX3" fmla="*/ 609600 w 1900517"/>
                  <a:gd name="connsiteY3" fmla="*/ 779929 h 1461247"/>
                  <a:gd name="connsiteX4" fmla="*/ 905435 w 1900517"/>
                  <a:gd name="connsiteY4" fmla="*/ 537882 h 1461247"/>
                  <a:gd name="connsiteX5" fmla="*/ 1407458 w 1900517"/>
                  <a:gd name="connsiteY5" fmla="*/ 259976 h 1461247"/>
                  <a:gd name="connsiteX6" fmla="*/ 1900517 w 1900517"/>
                  <a:gd name="connsiteY6" fmla="*/ 0 h 146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0517" h="1461247">
                    <a:moveTo>
                      <a:pt x="0" y="1461247"/>
                    </a:moveTo>
                    <a:lnTo>
                      <a:pt x="224117" y="1174376"/>
                    </a:lnTo>
                    <a:lnTo>
                      <a:pt x="358588" y="1021976"/>
                    </a:lnTo>
                    <a:lnTo>
                      <a:pt x="609600" y="779929"/>
                    </a:lnTo>
                    <a:lnTo>
                      <a:pt x="905435" y="537882"/>
                    </a:lnTo>
                    <a:lnTo>
                      <a:pt x="1407458" y="259976"/>
                    </a:lnTo>
                    <a:lnTo>
                      <a:pt x="1900517"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reeform: Shape 52">
                <a:extLst>
                  <a:ext uri="{FF2B5EF4-FFF2-40B4-BE49-F238E27FC236}">
                    <a16:creationId xmlns:a16="http://schemas.microsoft.com/office/drawing/2014/main" id="{C43A5B07-4D51-91C3-469A-484DEFA88A12}"/>
                  </a:ext>
                </a:extLst>
              </p:cNvPr>
              <p:cNvSpPr/>
              <p:nvPr/>
            </p:nvSpPr>
            <p:spPr>
              <a:xfrm>
                <a:off x="2312893" y="2061885"/>
                <a:ext cx="2707342" cy="3415551"/>
              </a:xfrm>
              <a:custGeom>
                <a:avLst/>
                <a:gdLst>
                  <a:gd name="connsiteX0" fmla="*/ 2357717 w 2357717"/>
                  <a:gd name="connsiteY0" fmla="*/ 0 h 2985247"/>
                  <a:gd name="connsiteX1" fmla="*/ 1640541 w 2357717"/>
                  <a:gd name="connsiteY1" fmla="*/ 179294 h 2985247"/>
                  <a:gd name="connsiteX2" fmla="*/ 1237129 w 2357717"/>
                  <a:gd name="connsiteY2" fmla="*/ 322729 h 2985247"/>
                  <a:gd name="connsiteX3" fmla="*/ 726141 w 2357717"/>
                  <a:gd name="connsiteY3" fmla="*/ 582706 h 2985247"/>
                  <a:gd name="connsiteX4" fmla="*/ 430305 w 2357717"/>
                  <a:gd name="connsiteY4" fmla="*/ 797858 h 2985247"/>
                  <a:gd name="connsiteX5" fmla="*/ 224117 w 2357717"/>
                  <a:gd name="connsiteY5" fmla="*/ 977153 h 2985247"/>
                  <a:gd name="connsiteX6" fmla="*/ 89647 w 2357717"/>
                  <a:gd name="connsiteY6" fmla="*/ 1165411 h 2985247"/>
                  <a:gd name="connsiteX7" fmla="*/ 26894 w 2357717"/>
                  <a:gd name="connsiteY7" fmla="*/ 1479176 h 2985247"/>
                  <a:gd name="connsiteX8" fmla="*/ 8964 w 2357717"/>
                  <a:gd name="connsiteY8" fmla="*/ 1801906 h 2985247"/>
                  <a:gd name="connsiteX9" fmla="*/ 17929 w 2357717"/>
                  <a:gd name="connsiteY9" fmla="*/ 2348753 h 2985247"/>
                  <a:gd name="connsiteX10" fmla="*/ 0 w 2357717"/>
                  <a:gd name="connsiteY10" fmla="*/ 2985247 h 2985247"/>
                  <a:gd name="connsiteX0" fmla="*/ 2357717 w 2357717"/>
                  <a:gd name="connsiteY0" fmla="*/ 0 h 2985247"/>
                  <a:gd name="connsiteX1" fmla="*/ 1640541 w 2357717"/>
                  <a:gd name="connsiteY1" fmla="*/ 179294 h 2985247"/>
                  <a:gd name="connsiteX2" fmla="*/ 1237129 w 2357717"/>
                  <a:gd name="connsiteY2" fmla="*/ 322729 h 2985247"/>
                  <a:gd name="connsiteX3" fmla="*/ 654423 w 2357717"/>
                  <a:gd name="connsiteY3" fmla="*/ 645459 h 2985247"/>
                  <a:gd name="connsiteX4" fmla="*/ 430305 w 2357717"/>
                  <a:gd name="connsiteY4" fmla="*/ 797858 h 2985247"/>
                  <a:gd name="connsiteX5" fmla="*/ 224117 w 2357717"/>
                  <a:gd name="connsiteY5" fmla="*/ 977153 h 2985247"/>
                  <a:gd name="connsiteX6" fmla="*/ 89647 w 2357717"/>
                  <a:gd name="connsiteY6" fmla="*/ 1165411 h 2985247"/>
                  <a:gd name="connsiteX7" fmla="*/ 26894 w 2357717"/>
                  <a:gd name="connsiteY7" fmla="*/ 1479176 h 2985247"/>
                  <a:gd name="connsiteX8" fmla="*/ 8964 w 2357717"/>
                  <a:gd name="connsiteY8" fmla="*/ 1801906 h 2985247"/>
                  <a:gd name="connsiteX9" fmla="*/ 17929 w 2357717"/>
                  <a:gd name="connsiteY9" fmla="*/ 2348753 h 2985247"/>
                  <a:gd name="connsiteX10" fmla="*/ 0 w 2357717"/>
                  <a:gd name="connsiteY10" fmla="*/ 2985247 h 2985247"/>
                  <a:gd name="connsiteX0" fmla="*/ 2384611 w 2384611"/>
                  <a:gd name="connsiteY0" fmla="*/ 0 h 3012141"/>
                  <a:gd name="connsiteX1" fmla="*/ 1667435 w 2384611"/>
                  <a:gd name="connsiteY1" fmla="*/ 179294 h 3012141"/>
                  <a:gd name="connsiteX2" fmla="*/ 1264023 w 2384611"/>
                  <a:gd name="connsiteY2" fmla="*/ 322729 h 3012141"/>
                  <a:gd name="connsiteX3" fmla="*/ 681317 w 2384611"/>
                  <a:gd name="connsiteY3" fmla="*/ 645459 h 3012141"/>
                  <a:gd name="connsiteX4" fmla="*/ 457199 w 2384611"/>
                  <a:gd name="connsiteY4" fmla="*/ 797858 h 3012141"/>
                  <a:gd name="connsiteX5" fmla="*/ 251011 w 2384611"/>
                  <a:gd name="connsiteY5" fmla="*/ 977153 h 3012141"/>
                  <a:gd name="connsiteX6" fmla="*/ 116541 w 2384611"/>
                  <a:gd name="connsiteY6" fmla="*/ 1165411 h 3012141"/>
                  <a:gd name="connsiteX7" fmla="*/ 53788 w 2384611"/>
                  <a:gd name="connsiteY7" fmla="*/ 1479176 h 3012141"/>
                  <a:gd name="connsiteX8" fmla="*/ 35858 w 2384611"/>
                  <a:gd name="connsiteY8" fmla="*/ 1801906 h 3012141"/>
                  <a:gd name="connsiteX9" fmla="*/ 44823 w 2384611"/>
                  <a:gd name="connsiteY9" fmla="*/ 2348753 h 3012141"/>
                  <a:gd name="connsiteX10" fmla="*/ 0 w 2384611"/>
                  <a:gd name="connsiteY10" fmla="*/ 3012141 h 3012141"/>
                  <a:gd name="connsiteX0" fmla="*/ 2384611 w 2384611"/>
                  <a:gd name="connsiteY0" fmla="*/ 0 h 3012141"/>
                  <a:gd name="connsiteX1" fmla="*/ 1667435 w 2384611"/>
                  <a:gd name="connsiteY1" fmla="*/ 179294 h 3012141"/>
                  <a:gd name="connsiteX2" fmla="*/ 1246094 w 2384611"/>
                  <a:gd name="connsiteY2" fmla="*/ 340659 h 3012141"/>
                  <a:gd name="connsiteX3" fmla="*/ 681317 w 2384611"/>
                  <a:gd name="connsiteY3" fmla="*/ 645459 h 3012141"/>
                  <a:gd name="connsiteX4" fmla="*/ 457199 w 2384611"/>
                  <a:gd name="connsiteY4" fmla="*/ 797858 h 3012141"/>
                  <a:gd name="connsiteX5" fmla="*/ 251011 w 2384611"/>
                  <a:gd name="connsiteY5" fmla="*/ 977153 h 3012141"/>
                  <a:gd name="connsiteX6" fmla="*/ 116541 w 2384611"/>
                  <a:gd name="connsiteY6" fmla="*/ 1165411 h 3012141"/>
                  <a:gd name="connsiteX7" fmla="*/ 53788 w 2384611"/>
                  <a:gd name="connsiteY7" fmla="*/ 1479176 h 3012141"/>
                  <a:gd name="connsiteX8" fmla="*/ 35858 w 2384611"/>
                  <a:gd name="connsiteY8" fmla="*/ 1801906 h 3012141"/>
                  <a:gd name="connsiteX9" fmla="*/ 44823 w 2384611"/>
                  <a:gd name="connsiteY9" fmla="*/ 2348753 h 3012141"/>
                  <a:gd name="connsiteX10" fmla="*/ 0 w 2384611"/>
                  <a:gd name="connsiteY10" fmla="*/ 3012141 h 3012141"/>
                  <a:gd name="connsiteX0" fmla="*/ 2384611 w 2384611"/>
                  <a:gd name="connsiteY0" fmla="*/ 0 h 3012141"/>
                  <a:gd name="connsiteX1" fmla="*/ 1667435 w 2384611"/>
                  <a:gd name="connsiteY1" fmla="*/ 206189 h 3012141"/>
                  <a:gd name="connsiteX2" fmla="*/ 1246094 w 2384611"/>
                  <a:gd name="connsiteY2" fmla="*/ 340659 h 3012141"/>
                  <a:gd name="connsiteX3" fmla="*/ 681317 w 2384611"/>
                  <a:gd name="connsiteY3" fmla="*/ 645459 h 3012141"/>
                  <a:gd name="connsiteX4" fmla="*/ 457199 w 2384611"/>
                  <a:gd name="connsiteY4" fmla="*/ 797858 h 3012141"/>
                  <a:gd name="connsiteX5" fmla="*/ 251011 w 2384611"/>
                  <a:gd name="connsiteY5" fmla="*/ 977153 h 3012141"/>
                  <a:gd name="connsiteX6" fmla="*/ 116541 w 2384611"/>
                  <a:gd name="connsiteY6" fmla="*/ 1165411 h 3012141"/>
                  <a:gd name="connsiteX7" fmla="*/ 53788 w 2384611"/>
                  <a:gd name="connsiteY7" fmla="*/ 1479176 h 3012141"/>
                  <a:gd name="connsiteX8" fmla="*/ 35858 w 2384611"/>
                  <a:gd name="connsiteY8" fmla="*/ 1801906 h 3012141"/>
                  <a:gd name="connsiteX9" fmla="*/ 44823 w 2384611"/>
                  <a:gd name="connsiteY9" fmla="*/ 2348753 h 3012141"/>
                  <a:gd name="connsiteX10" fmla="*/ 0 w 2384611"/>
                  <a:gd name="connsiteY10" fmla="*/ 3012141 h 3012141"/>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420470 w 2420470"/>
                  <a:gd name="connsiteY0" fmla="*/ 0 h 3003176"/>
                  <a:gd name="connsiteX1" fmla="*/ 1667435 w 2420470"/>
                  <a:gd name="connsiteY1" fmla="*/ 197224 h 3003176"/>
                  <a:gd name="connsiteX2" fmla="*/ 1246094 w 2420470"/>
                  <a:gd name="connsiteY2" fmla="*/ 331694 h 3003176"/>
                  <a:gd name="connsiteX3" fmla="*/ 681317 w 2420470"/>
                  <a:gd name="connsiteY3" fmla="*/ 636494 h 3003176"/>
                  <a:gd name="connsiteX4" fmla="*/ 457199 w 2420470"/>
                  <a:gd name="connsiteY4" fmla="*/ 788893 h 3003176"/>
                  <a:gd name="connsiteX5" fmla="*/ 251011 w 2420470"/>
                  <a:gd name="connsiteY5" fmla="*/ 968188 h 3003176"/>
                  <a:gd name="connsiteX6" fmla="*/ 116541 w 2420470"/>
                  <a:gd name="connsiteY6" fmla="*/ 1156446 h 3003176"/>
                  <a:gd name="connsiteX7" fmla="*/ 53788 w 2420470"/>
                  <a:gd name="connsiteY7" fmla="*/ 1470211 h 3003176"/>
                  <a:gd name="connsiteX8" fmla="*/ 35858 w 2420470"/>
                  <a:gd name="connsiteY8" fmla="*/ 1792941 h 3003176"/>
                  <a:gd name="connsiteX9" fmla="*/ 44823 w 2420470"/>
                  <a:gd name="connsiteY9" fmla="*/ 2339788 h 3003176"/>
                  <a:gd name="connsiteX10" fmla="*/ 0 w 2420470"/>
                  <a:gd name="connsiteY10" fmla="*/ 3003176 h 3003176"/>
                  <a:gd name="connsiteX0" fmla="*/ 2421160 w 2421160"/>
                  <a:gd name="connsiteY0" fmla="*/ 0 h 3049816"/>
                  <a:gd name="connsiteX1" fmla="*/ 1668125 w 2421160"/>
                  <a:gd name="connsiteY1" fmla="*/ 197224 h 3049816"/>
                  <a:gd name="connsiteX2" fmla="*/ 1246784 w 2421160"/>
                  <a:gd name="connsiteY2" fmla="*/ 331694 h 3049816"/>
                  <a:gd name="connsiteX3" fmla="*/ 682007 w 2421160"/>
                  <a:gd name="connsiteY3" fmla="*/ 636494 h 3049816"/>
                  <a:gd name="connsiteX4" fmla="*/ 457889 w 2421160"/>
                  <a:gd name="connsiteY4" fmla="*/ 788893 h 3049816"/>
                  <a:gd name="connsiteX5" fmla="*/ 251701 w 2421160"/>
                  <a:gd name="connsiteY5" fmla="*/ 968188 h 3049816"/>
                  <a:gd name="connsiteX6" fmla="*/ 117231 w 2421160"/>
                  <a:gd name="connsiteY6" fmla="*/ 1156446 h 3049816"/>
                  <a:gd name="connsiteX7" fmla="*/ 54478 w 2421160"/>
                  <a:gd name="connsiteY7" fmla="*/ 1470211 h 3049816"/>
                  <a:gd name="connsiteX8" fmla="*/ 36548 w 2421160"/>
                  <a:gd name="connsiteY8" fmla="*/ 1792941 h 3049816"/>
                  <a:gd name="connsiteX9" fmla="*/ 45513 w 2421160"/>
                  <a:gd name="connsiteY9" fmla="*/ 2339788 h 3049816"/>
                  <a:gd name="connsiteX10" fmla="*/ 690 w 2421160"/>
                  <a:gd name="connsiteY10" fmla="*/ 3003176 h 3049816"/>
                  <a:gd name="connsiteX11" fmla="*/ 18618 w 2421160"/>
                  <a:gd name="connsiteY11" fmla="*/ 2994210 h 3049816"/>
                  <a:gd name="connsiteX0" fmla="*/ 2456607 w 2456607"/>
                  <a:gd name="connsiteY0" fmla="*/ 0 h 3236277"/>
                  <a:gd name="connsiteX1" fmla="*/ 1703572 w 2456607"/>
                  <a:gd name="connsiteY1" fmla="*/ 197224 h 3236277"/>
                  <a:gd name="connsiteX2" fmla="*/ 1282231 w 2456607"/>
                  <a:gd name="connsiteY2" fmla="*/ 331694 h 3236277"/>
                  <a:gd name="connsiteX3" fmla="*/ 717454 w 2456607"/>
                  <a:gd name="connsiteY3" fmla="*/ 636494 h 3236277"/>
                  <a:gd name="connsiteX4" fmla="*/ 493336 w 2456607"/>
                  <a:gd name="connsiteY4" fmla="*/ 788893 h 3236277"/>
                  <a:gd name="connsiteX5" fmla="*/ 287148 w 2456607"/>
                  <a:gd name="connsiteY5" fmla="*/ 968188 h 3236277"/>
                  <a:gd name="connsiteX6" fmla="*/ 152678 w 2456607"/>
                  <a:gd name="connsiteY6" fmla="*/ 1156446 h 3236277"/>
                  <a:gd name="connsiteX7" fmla="*/ 89925 w 2456607"/>
                  <a:gd name="connsiteY7" fmla="*/ 1470211 h 3236277"/>
                  <a:gd name="connsiteX8" fmla="*/ 71995 w 2456607"/>
                  <a:gd name="connsiteY8" fmla="*/ 1792941 h 3236277"/>
                  <a:gd name="connsiteX9" fmla="*/ 80960 w 2456607"/>
                  <a:gd name="connsiteY9" fmla="*/ 2339788 h 3236277"/>
                  <a:gd name="connsiteX10" fmla="*/ 36137 w 2456607"/>
                  <a:gd name="connsiteY10" fmla="*/ 3003176 h 3236277"/>
                  <a:gd name="connsiteX11" fmla="*/ 277 w 2456607"/>
                  <a:gd name="connsiteY11" fmla="*/ 3236257 h 3236277"/>
                  <a:gd name="connsiteX0" fmla="*/ 2483223 w 2483223"/>
                  <a:gd name="connsiteY0" fmla="*/ 0 h 3272116"/>
                  <a:gd name="connsiteX1" fmla="*/ 1730188 w 2483223"/>
                  <a:gd name="connsiteY1" fmla="*/ 197224 h 3272116"/>
                  <a:gd name="connsiteX2" fmla="*/ 1308847 w 2483223"/>
                  <a:gd name="connsiteY2" fmla="*/ 331694 h 3272116"/>
                  <a:gd name="connsiteX3" fmla="*/ 744070 w 2483223"/>
                  <a:gd name="connsiteY3" fmla="*/ 636494 h 3272116"/>
                  <a:gd name="connsiteX4" fmla="*/ 519952 w 2483223"/>
                  <a:gd name="connsiteY4" fmla="*/ 788893 h 3272116"/>
                  <a:gd name="connsiteX5" fmla="*/ 313764 w 2483223"/>
                  <a:gd name="connsiteY5" fmla="*/ 968188 h 3272116"/>
                  <a:gd name="connsiteX6" fmla="*/ 179294 w 2483223"/>
                  <a:gd name="connsiteY6" fmla="*/ 1156446 h 3272116"/>
                  <a:gd name="connsiteX7" fmla="*/ 116541 w 2483223"/>
                  <a:gd name="connsiteY7" fmla="*/ 1470211 h 3272116"/>
                  <a:gd name="connsiteX8" fmla="*/ 98611 w 2483223"/>
                  <a:gd name="connsiteY8" fmla="*/ 1792941 h 3272116"/>
                  <a:gd name="connsiteX9" fmla="*/ 107576 w 2483223"/>
                  <a:gd name="connsiteY9" fmla="*/ 2339788 h 3272116"/>
                  <a:gd name="connsiteX10" fmla="*/ 62753 w 2483223"/>
                  <a:gd name="connsiteY10" fmla="*/ 3003176 h 3272116"/>
                  <a:gd name="connsiteX11" fmla="*/ 26893 w 2483223"/>
                  <a:gd name="connsiteY11" fmla="*/ 3236257 h 3272116"/>
                  <a:gd name="connsiteX12" fmla="*/ 0 w 2483223"/>
                  <a:gd name="connsiteY12" fmla="*/ 3272116 h 3272116"/>
                  <a:gd name="connsiteX0" fmla="*/ 2626659 w 2626659"/>
                  <a:gd name="connsiteY0" fmla="*/ 0 h 3361763"/>
                  <a:gd name="connsiteX1" fmla="*/ 1873624 w 2626659"/>
                  <a:gd name="connsiteY1" fmla="*/ 197224 h 3361763"/>
                  <a:gd name="connsiteX2" fmla="*/ 1452283 w 2626659"/>
                  <a:gd name="connsiteY2" fmla="*/ 331694 h 3361763"/>
                  <a:gd name="connsiteX3" fmla="*/ 887506 w 2626659"/>
                  <a:gd name="connsiteY3" fmla="*/ 636494 h 3361763"/>
                  <a:gd name="connsiteX4" fmla="*/ 663388 w 2626659"/>
                  <a:gd name="connsiteY4" fmla="*/ 788893 h 3361763"/>
                  <a:gd name="connsiteX5" fmla="*/ 457200 w 2626659"/>
                  <a:gd name="connsiteY5" fmla="*/ 968188 h 3361763"/>
                  <a:gd name="connsiteX6" fmla="*/ 322730 w 2626659"/>
                  <a:gd name="connsiteY6" fmla="*/ 1156446 h 3361763"/>
                  <a:gd name="connsiteX7" fmla="*/ 259977 w 2626659"/>
                  <a:gd name="connsiteY7" fmla="*/ 1470211 h 3361763"/>
                  <a:gd name="connsiteX8" fmla="*/ 242047 w 2626659"/>
                  <a:gd name="connsiteY8" fmla="*/ 1792941 h 3361763"/>
                  <a:gd name="connsiteX9" fmla="*/ 251012 w 2626659"/>
                  <a:gd name="connsiteY9" fmla="*/ 2339788 h 3361763"/>
                  <a:gd name="connsiteX10" fmla="*/ 206189 w 2626659"/>
                  <a:gd name="connsiteY10" fmla="*/ 3003176 h 3361763"/>
                  <a:gd name="connsiteX11" fmla="*/ 170329 w 2626659"/>
                  <a:gd name="connsiteY11" fmla="*/ 3236257 h 3361763"/>
                  <a:gd name="connsiteX12" fmla="*/ 0 w 2626659"/>
                  <a:gd name="connsiteY12" fmla="*/ 3361763 h 3361763"/>
                  <a:gd name="connsiteX0" fmla="*/ 2626659 w 2626659"/>
                  <a:gd name="connsiteY0" fmla="*/ 0 h 3361763"/>
                  <a:gd name="connsiteX1" fmla="*/ 1873624 w 2626659"/>
                  <a:gd name="connsiteY1" fmla="*/ 197224 h 3361763"/>
                  <a:gd name="connsiteX2" fmla="*/ 1452283 w 2626659"/>
                  <a:gd name="connsiteY2" fmla="*/ 331694 h 3361763"/>
                  <a:gd name="connsiteX3" fmla="*/ 887506 w 2626659"/>
                  <a:gd name="connsiteY3" fmla="*/ 636494 h 3361763"/>
                  <a:gd name="connsiteX4" fmla="*/ 663388 w 2626659"/>
                  <a:gd name="connsiteY4" fmla="*/ 788893 h 3361763"/>
                  <a:gd name="connsiteX5" fmla="*/ 457200 w 2626659"/>
                  <a:gd name="connsiteY5" fmla="*/ 968188 h 3361763"/>
                  <a:gd name="connsiteX6" fmla="*/ 322730 w 2626659"/>
                  <a:gd name="connsiteY6" fmla="*/ 1156446 h 3361763"/>
                  <a:gd name="connsiteX7" fmla="*/ 259977 w 2626659"/>
                  <a:gd name="connsiteY7" fmla="*/ 1470211 h 3361763"/>
                  <a:gd name="connsiteX8" fmla="*/ 242047 w 2626659"/>
                  <a:gd name="connsiteY8" fmla="*/ 1792941 h 3361763"/>
                  <a:gd name="connsiteX9" fmla="*/ 251012 w 2626659"/>
                  <a:gd name="connsiteY9" fmla="*/ 2339788 h 3361763"/>
                  <a:gd name="connsiteX10" fmla="*/ 206189 w 2626659"/>
                  <a:gd name="connsiteY10" fmla="*/ 3003176 h 3361763"/>
                  <a:gd name="connsiteX11" fmla="*/ 125505 w 2626659"/>
                  <a:gd name="connsiteY11" fmla="*/ 3146610 h 3361763"/>
                  <a:gd name="connsiteX12" fmla="*/ 0 w 2626659"/>
                  <a:gd name="connsiteY12" fmla="*/ 3361763 h 3361763"/>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286872 w 2707342"/>
                  <a:gd name="connsiteY10" fmla="*/ 3003176 h 3415551"/>
                  <a:gd name="connsiteX11" fmla="*/ 206188 w 2707342"/>
                  <a:gd name="connsiteY11" fmla="*/ 3146610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06188 w 2707342"/>
                  <a:gd name="connsiteY11" fmla="*/ 3146610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06188 w 2707342"/>
                  <a:gd name="connsiteY11" fmla="*/ 3146610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06188 w 2707342"/>
                  <a:gd name="connsiteY11" fmla="*/ 3146610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06188 w 2707342"/>
                  <a:gd name="connsiteY11" fmla="*/ 3146610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06188 w 2707342"/>
                  <a:gd name="connsiteY11" fmla="*/ 3146610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24117 w 2707342"/>
                  <a:gd name="connsiteY11" fmla="*/ 3173504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15152 w 2707342"/>
                  <a:gd name="connsiteY11" fmla="*/ 3092822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13767 w 2707342"/>
                  <a:gd name="connsiteY10" fmla="*/ 2931459 h 3415551"/>
                  <a:gd name="connsiteX11" fmla="*/ 215152 w 2707342"/>
                  <a:gd name="connsiteY11" fmla="*/ 3092822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13767 w 2707342"/>
                  <a:gd name="connsiteY10" fmla="*/ 2931459 h 3415551"/>
                  <a:gd name="connsiteX11" fmla="*/ 215152 w 2707342"/>
                  <a:gd name="connsiteY11" fmla="*/ 3092822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13767 w 2707342"/>
                  <a:gd name="connsiteY10" fmla="*/ 2931459 h 3415551"/>
                  <a:gd name="connsiteX11" fmla="*/ 215152 w 2707342"/>
                  <a:gd name="connsiteY11" fmla="*/ 3092822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13767 w 2707342"/>
                  <a:gd name="connsiteY10" fmla="*/ 2931459 h 3415551"/>
                  <a:gd name="connsiteX11" fmla="*/ 179294 w 2707342"/>
                  <a:gd name="connsiteY11" fmla="*/ 3191433 h 3415551"/>
                  <a:gd name="connsiteX12" fmla="*/ 0 w 2707342"/>
                  <a:gd name="connsiteY12" fmla="*/ 3415551 h 341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07342" h="3415551">
                    <a:moveTo>
                      <a:pt x="2707342" y="0"/>
                    </a:moveTo>
                    <a:cubicBezTo>
                      <a:pt x="2477248" y="56777"/>
                      <a:pt x="2150036" y="141942"/>
                      <a:pt x="1954307" y="197224"/>
                    </a:cubicBezTo>
                    <a:cubicBezTo>
                      <a:pt x="1758578" y="252506"/>
                      <a:pt x="1697319" y="258482"/>
                      <a:pt x="1532966" y="331694"/>
                    </a:cubicBezTo>
                    <a:cubicBezTo>
                      <a:pt x="1368613" y="404906"/>
                      <a:pt x="1099672" y="560294"/>
                      <a:pt x="968189" y="636494"/>
                    </a:cubicBezTo>
                    <a:cubicBezTo>
                      <a:pt x="836707" y="712694"/>
                      <a:pt x="815789" y="733611"/>
                      <a:pt x="744071" y="788893"/>
                    </a:cubicBezTo>
                    <a:cubicBezTo>
                      <a:pt x="672353" y="844175"/>
                      <a:pt x="582706" y="905435"/>
                      <a:pt x="537883" y="968188"/>
                    </a:cubicBezTo>
                    <a:lnTo>
                      <a:pt x="403413" y="1156446"/>
                    </a:lnTo>
                    <a:cubicBezTo>
                      <a:pt x="370543" y="1240117"/>
                      <a:pt x="346637" y="1362634"/>
                      <a:pt x="340660" y="1470211"/>
                    </a:cubicBezTo>
                    <a:lnTo>
                      <a:pt x="322730" y="1792941"/>
                    </a:lnTo>
                    <a:cubicBezTo>
                      <a:pt x="321236" y="1937870"/>
                      <a:pt x="333189" y="2150035"/>
                      <a:pt x="331695" y="2339788"/>
                    </a:cubicBezTo>
                    <a:cubicBezTo>
                      <a:pt x="330201" y="2529541"/>
                      <a:pt x="339167" y="2789518"/>
                      <a:pt x="313767" y="2931459"/>
                    </a:cubicBezTo>
                    <a:cubicBezTo>
                      <a:pt x="288367" y="3073400"/>
                      <a:pt x="231588" y="3110751"/>
                      <a:pt x="179294" y="3191433"/>
                    </a:cubicBezTo>
                    <a:cubicBezTo>
                      <a:pt x="127000" y="3272115"/>
                      <a:pt x="5603" y="3408081"/>
                      <a:pt x="0" y="3415551"/>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9" name="Freeform: Shape 58">
                <a:extLst>
                  <a:ext uri="{FF2B5EF4-FFF2-40B4-BE49-F238E27FC236}">
                    <a16:creationId xmlns:a16="http://schemas.microsoft.com/office/drawing/2014/main" id="{EACF120A-F59D-CBC4-622A-D2BA67995569}"/>
                  </a:ext>
                </a:extLst>
              </p:cNvPr>
              <p:cNvSpPr/>
              <p:nvPr/>
            </p:nvSpPr>
            <p:spPr>
              <a:xfrm>
                <a:off x="2617694" y="4034118"/>
                <a:ext cx="1577788" cy="977153"/>
              </a:xfrm>
              <a:custGeom>
                <a:avLst/>
                <a:gdLst>
                  <a:gd name="connsiteX0" fmla="*/ 0 w 1577788"/>
                  <a:gd name="connsiteY0" fmla="*/ 977153 h 977153"/>
                  <a:gd name="connsiteX1" fmla="*/ 251012 w 1577788"/>
                  <a:gd name="connsiteY1" fmla="*/ 618564 h 977153"/>
                  <a:gd name="connsiteX2" fmla="*/ 546847 w 1577788"/>
                  <a:gd name="connsiteY2" fmla="*/ 376517 h 977153"/>
                  <a:gd name="connsiteX3" fmla="*/ 1219200 w 1577788"/>
                  <a:gd name="connsiteY3" fmla="*/ 80682 h 977153"/>
                  <a:gd name="connsiteX4" fmla="*/ 1577788 w 1577788"/>
                  <a:gd name="connsiteY4" fmla="*/ 0 h 977153"/>
                  <a:gd name="connsiteX0" fmla="*/ 0 w 1577788"/>
                  <a:gd name="connsiteY0" fmla="*/ 977153 h 977153"/>
                  <a:gd name="connsiteX1" fmla="*/ 251012 w 1577788"/>
                  <a:gd name="connsiteY1" fmla="*/ 618564 h 977153"/>
                  <a:gd name="connsiteX2" fmla="*/ 546847 w 1577788"/>
                  <a:gd name="connsiteY2" fmla="*/ 376517 h 977153"/>
                  <a:gd name="connsiteX3" fmla="*/ 1219200 w 1577788"/>
                  <a:gd name="connsiteY3" fmla="*/ 80682 h 977153"/>
                  <a:gd name="connsiteX4" fmla="*/ 1577788 w 1577788"/>
                  <a:gd name="connsiteY4" fmla="*/ 0 h 977153"/>
                  <a:gd name="connsiteX0" fmla="*/ 0 w 1577788"/>
                  <a:gd name="connsiteY0" fmla="*/ 977153 h 977153"/>
                  <a:gd name="connsiteX1" fmla="*/ 251012 w 1577788"/>
                  <a:gd name="connsiteY1" fmla="*/ 618564 h 977153"/>
                  <a:gd name="connsiteX2" fmla="*/ 546847 w 1577788"/>
                  <a:gd name="connsiteY2" fmla="*/ 376517 h 977153"/>
                  <a:gd name="connsiteX3" fmla="*/ 1219200 w 1577788"/>
                  <a:gd name="connsiteY3" fmla="*/ 80682 h 977153"/>
                  <a:gd name="connsiteX4" fmla="*/ 1577788 w 1577788"/>
                  <a:gd name="connsiteY4" fmla="*/ 0 h 977153"/>
                  <a:gd name="connsiteX0" fmla="*/ 0 w 1577788"/>
                  <a:gd name="connsiteY0" fmla="*/ 977153 h 977153"/>
                  <a:gd name="connsiteX1" fmla="*/ 251012 w 1577788"/>
                  <a:gd name="connsiteY1" fmla="*/ 618564 h 977153"/>
                  <a:gd name="connsiteX2" fmla="*/ 546847 w 1577788"/>
                  <a:gd name="connsiteY2" fmla="*/ 376517 h 977153"/>
                  <a:gd name="connsiteX3" fmla="*/ 1084729 w 1577788"/>
                  <a:gd name="connsiteY3" fmla="*/ 161364 h 977153"/>
                  <a:gd name="connsiteX4" fmla="*/ 1577788 w 1577788"/>
                  <a:gd name="connsiteY4" fmla="*/ 0 h 977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7788" h="977153">
                    <a:moveTo>
                      <a:pt x="0" y="977153"/>
                    </a:moveTo>
                    <a:cubicBezTo>
                      <a:pt x="83671" y="857623"/>
                      <a:pt x="159871" y="718670"/>
                      <a:pt x="251012" y="618564"/>
                    </a:cubicBezTo>
                    <a:cubicBezTo>
                      <a:pt x="342153" y="518458"/>
                      <a:pt x="407894" y="452717"/>
                      <a:pt x="546847" y="376517"/>
                    </a:cubicBezTo>
                    <a:cubicBezTo>
                      <a:pt x="685800" y="300317"/>
                      <a:pt x="905435" y="233082"/>
                      <a:pt x="1084729" y="161364"/>
                    </a:cubicBezTo>
                    <a:lnTo>
                      <a:pt x="1577788"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Connector 64">
                <a:extLst>
                  <a:ext uri="{FF2B5EF4-FFF2-40B4-BE49-F238E27FC236}">
                    <a16:creationId xmlns:a16="http://schemas.microsoft.com/office/drawing/2014/main" id="{E228D389-2CBC-59DE-E314-4435B9E79A34}"/>
                  </a:ext>
                </a:extLst>
              </p:cNvPr>
              <p:cNvCxnSpPr>
                <a:cxnSpLocks/>
              </p:cNvCxnSpPr>
              <p:nvPr/>
            </p:nvCxnSpPr>
            <p:spPr>
              <a:xfrm>
                <a:off x="2294964" y="5674659"/>
                <a:ext cx="0" cy="127066"/>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A3BEB20-24A2-563A-D438-AE3AD423E96E}"/>
                  </a:ext>
                </a:extLst>
              </p:cNvPr>
              <p:cNvCxnSpPr>
                <a:cxnSpLocks/>
              </p:cNvCxnSpPr>
              <p:nvPr/>
            </p:nvCxnSpPr>
            <p:spPr>
              <a:xfrm flipH="1">
                <a:off x="2187387" y="5674659"/>
                <a:ext cx="147917"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9145C2C-23C7-B6E1-C215-085544F6BFF8}"/>
                  </a:ext>
                </a:extLst>
              </p:cNvPr>
              <p:cNvCxnSpPr>
                <a:cxnSpLocks/>
              </p:cNvCxnSpPr>
              <p:nvPr/>
            </p:nvCxnSpPr>
            <p:spPr>
              <a:xfrm>
                <a:off x="6033247" y="5664134"/>
                <a:ext cx="0" cy="127066"/>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EE5CCD-039B-9074-70B2-93369404192F}"/>
                  </a:ext>
                </a:extLst>
              </p:cNvPr>
              <p:cNvCxnSpPr>
                <a:cxnSpLocks/>
              </p:cNvCxnSpPr>
              <p:nvPr/>
            </p:nvCxnSpPr>
            <p:spPr>
              <a:xfrm flipH="1">
                <a:off x="2187387" y="2034988"/>
                <a:ext cx="147917"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1515C9A2-4083-A1B3-2E65-115F11FE2B41}"/>
                  </a:ext>
                </a:extLst>
              </p:cNvPr>
              <p:cNvSpPr/>
              <p:nvPr/>
            </p:nvSpPr>
            <p:spPr>
              <a:xfrm>
                <a:off x="4138332" y="2214279"/>
                <a:ext cx="114299" cy="1165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A8E6D405-873D-7A5B-1457-D507C3F29259}"/>
                  </a:ext>
                </a:extLst>
              </p:cNvPr>
              <p:cNvSpPr/>
              <p:nvPr/>
            </p:nvSpPr>
            <p:spPr>
              <a:xfrm>
                <a:off x="4147297" y="3962398"/>
                <a:ext cx="114299" cy="1165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0" name="TextBox 79">
              <a:extLst>
                <a:ext uri="{FF2B5EF4-FFF2-40B4-BE49-F238E27FC236}">
                  <a16:creationId xmlns:a16="http://schemas.microsoft.com/office/drawing/2014/main" id="{546D4038-FA68-1B36-B7E9-850738217FEA}"/>
                </a:ext>
              </a:extLst>
            </p:cNvPr>
            <p:cNvSpPr txBox="1"/>
            <p:nvPr/>
          </p:nvSpPr>
          <p:spPr>
            <a:xfrm>
              <a:off x="1967752" y="5602165"/>
              <a:ext cx="690282" cy="251004"/>
            </a:xfrm>
            <a:prstGeom prst="rect">
              <a:avLst/>
            </a:prstGeom>
          </p:spPr>
          <p:txBody>
            <a:bodyPr wrap="square" rtlCol="0">
              <a:normAutofit/>
            </a:bodyPr>
            <a:lstStyle/>
            <a:p>
              <a:pPr algn="l"/>
              <a:r>
                <a:rPr lang="en-GB" sz="1000" dirty="0">
                  <a:solidFill>
                    <a:schemeClr val="tx1">
                      <a:lumMod val="75000"/>
                      <a:lumOff val="25000"/>
                    </a:schemeClr>
                  </a:solidFill>
                </a:rPr>
                <a:t>1</a:t>
              </a:r>
            </a:p>
          </p:txBody>
        </p:sp>
        <p:sp>
          <p:nvSpPr>
            <p:cNvPr id="81" name="TextBox 80">
              <a:extLst>
                <a:ext uri="{FF2B5EF4-FFF2-40B4-BE49-F238E27FC236}">
                  <a16:creationId xmlns:a16="http://schemas.microsoft.com/office/drawing/2014/main" id="{F4EE995B-86EF-D50D-A6C3-C5ABA5C3DD8B}"/>
                </a:ext>
              </a:extLst>
            </p:cNvPr>
            <p:cNvSpPr txBox="1"/>
            <p:nvPr/>
          </p:nvSpPr>
          <p:spPr>
            <a:xfrm>
              <a:off x="2147042" y="5754170"/>
              <a:ext cx="690282" cy="251004"/>
            </a:xfrm>
            <a:prstGeom prst="rect">
              <a:avLst/>
            </a:prstGeom>
          </p:spPr>
          <p:txBody>
            <a:bodyPr wrap="square" rtlCol="0">
              <a:normAutofit/>
            </a:bodyPr>
            <a:lstStyle/>
            <a:p>
              <a:pPr algn="l"/>
              <a:r>
                <a:rPr lang="en-GB" sz="1000" dirty="0">
                  <a:solidFill>
                    <a:schemeClr val="tx1">
                      <a:lumMod val="75000"/>
                      <a:lumOff val="25000"/>
                    </a:schemeClr>
                  </a:solidFill>
                </a:rPr>
                <a:t>10</a:t>
              </a:r>
            </a:p>
            <a:p>
              <a:pPr algn="l"/>
              <a:endParaRPr lang="en-GB" sz="1300" dirty="0">
                <a:solidFill>
                  <a:schemeClr val="tx1">
                    <a:lumMod val="75000"/>
                    <a:lumOff val="25000"/>
                  </a:schemeClr>
                </a:solidFill>
              </a:endParaRPr>
            </a:p>
          </p:txBody>
        </p:sp>
        <p:cxnSp>
          <p:nvCxnSpPr>
            <p:cNvPr id="84" name="Straight Arrow Connector 83">
              <a:extLst>
                <a:ext uri="{FF2B5EF4-FFF2-40B4-BE49-F238E27FC236}">
                  <a16:creationId xmlns:a16="http://schemas.microsoft.com/office/drawing/2014/main" id="{90E84ECC-4B4D-8AEC-1B00-FE39EB372DA0}"/>
                </a:ext>
              </a:extLst>
            </p:cNvPr>
            <p:cNvCxnSpPr>
              <a:cxnSpLocks/>
            </p:cNvCxnSpPr>
            <p:nvPr/>
          </p:nvCxnSpPr>
          <p:spPr>
            <a:xfrm>
              <a:off x="2501711" y="5860427"/>
              <a:ext cx="3459259"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3740545D-2C2C-0D9A-B585-1448265969E8}"/>
                </a:ext>
              </a:extLst>
            </p:cNvPr>
            <p:cNvSpPr txBox="1"/>
            <p:nvPr/>
          </p:nvSpPr>
          <p:spPr>
            <a:xfrm>
              <a:off x="3621040" y="5862929"/>
              <a:ext cx="1263182" cy="251004"/>
            </a:xfrm>
            <a:prstGeom prst="rect">
              <a:avLst/>
            </a:prstGeom>
          </p:spPr>
          <p:txBody>
            <a:bodyPr wrap="square" rtlCol="0">
              <a:noAutofit/>
            </a:bodyPr>
            <a:lstStyle/>
            <a:p>
              <a:pPr algn="l"/>
              <a:r>
                <a:rPr lang="en-GB" sz="1000" dirty="0">
                  <a:solidFill>
                    <a:schemeClr val="tx1">
                      <a:lumMod val="75000"/>
                      <a:lumOff val="25000"/>
                    </a:schemeClr>
                  </a:solidFill>
                </a:rPr>
                <a:t>Temperature (K)</a:t>
              </a:r>
            </a:p>
          </p:txBody>
        </p:sp>
        <p:cxnSp>
          <p:nvCxnSpPr>
            <p:cNvPr id="86" name="Straight Arrow Connector 85">
              <a:extLst>
                <a:ext uri="{FF2B5EF4-FFF2-40B4-BE49-F238E27FC236}">
                  <a16:creationId xmlns:a16="http://schemas.microsoft.com/office/drawing/2014/main" id="{7739489D-019F-8C36-FA01-33BE742A77C0}"/>
                </a:ext>
              </a:extLst>
            </p:cNvPr>
            <p:cNvCxnSpPr>
              <a:cxnSpLocks/>
            </p:cNvCxnSpPr>
            <p:nvPr/>
          </p:nvCxnSpPr>
          <p:spPr>
            <a:xfrm flipV="1">
              <a:off x="2093254" y="2034988"/>
              <a:ext cx="0" cy="354028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D9ECED7-4F1D-A1C1-2976-7D9514CBBB12}"/>
                </a:ext>
              </a:extLst>
            </p:cNvPr>
            <p:cNvSpPr txBox="1"/>
            <p:nvPr/>
          </p:nvSpPr>
          <p:spPr>
            <a:xfrm rot="16200000">
              <a:off x="1457884" y="3813366"/>
              <a:ext cx="1019736" cy="251004"/>
            </a:xfrm>
            <a:prstGeom prst="rect">
              <a:avLst/>
            </a:prstGeom>
          </p:spPr>
          <p:txBody>
            <a:bodyPr wrap="square" rtlCol="0">
              <a:noAutofit/>
            </a:bodyPr>
            <a:lstStyle/>
            <a:p>
              <a:pPr algn="l"/>
              <a:r>
                <a:rPr lang="en-GB" sz="1000" dirty="0">
                  <a:solidFill>
                    <a:schemeClr val="tx1">
                      <a:lumMod val="75000"/>
                      <a:lumOff val="25000"/>
                    </a:schemeClr>
                  </a:solidFill>
                </a:rPr>
                <a:t>Pressure (bar)</a:t>
              </a:r>
            </a:p>
          </p:txBody>
        </p:sp>
        <p:sp>
          <p:nvSpPr>
            <p:cNvPr id="4" name="TextBox 3">
              <a:extLst>
                <a:ext uri="{FF2B5EF4-FFF2-40B4-BE49-F238E27FC236}">
                  <a16:creationId xmlns:a16="http://schemas.microsoft.com/office/drawing/2014/main" id="{3BA0CF0B-3406-D624-2F70-CBDE4166B5AC}"/>
                </a:ext>
              </a:extLst>
            </p:cNvPr>
            <p:cNvSpPr txBox="1"/>
            <p:nvPr/>
          </p:nvSpPr>
          <p:spPr>
            <a:xfrm>
              <a:off x="4070817" y="4105834"/>
              <a:ext cx="1019736" cy="251004"/>
            </a:xfrm>
            <a:prstGeom prst="rect">
              <a:avLst/>
            </a:prstGeom>
          </p:spPr>
          <p:txBody>
            <a:bodyPr wrap="square" rtlCol="0">
              <a:noAutofit/>
            </a:bodyPr>
            <a:lstStyle/>
            <a:p>
              <a:pPr algn="l"/>
              <a:r>
                <a:rPr lang="en-GB" sz="800" dirty="0">
                  <a:solidFill>
                    <a:schemeClr val="tx1">
                      <a:lumMod val="75000"/>
                      <a:lumOff val="25000"/>
                    </a:schemeClr>
                  </a:solidFill>
                </a:rPr>
                <a:t>Critical point</a:t>
              </a:r>
            </a:p>
          </p:txBody>
        </p:sp>
        <p:sp>
          <p:nvSpPr>
            <p:cNvPr id="6" name="TextBox 5">
              <a:extLst>
                <a:ext uri="{FF2B5EF4-FFF2-40B4-BE49-F238E27FC236}">
                  <a16:creationId xmlns:a16="http://schemas.microsoft.com/office/drawing/2014/main" id="{786F4187-7B31-F0DB-D4D1-DA2CF1049189}"/>
                </a:ext>
              </a:extLst>
            </p:cNvPr>
            <p:cNvSpPr txBox="1"/>
            <p:nvPr/>
          </p:nvSpPr>
          <p:spPr>
            <a:xfrm>
              <a:off x="4719919" y="2973118"/>
              <a:ext cx="1019736" cy="251004"/>
            </a:xfrm>
            <a:prstGeom prst="rect">
              <a:avLst/>
            </a:prstGeom>
          </p:spPr>
          <p:txBody>
            <a:bodyPr wrap="square" rtlCol="0">
              <a:noAutofit/>
            </a:bodyPr>
            <a:lstStyle/>
            <a:p>
              <a:pPr algn="l"/>
              <a:r>
                <a:rPr lang="en-GB" sz="800" dirty="0">
                  <a:solidFill>
                    <a:schemeClr val="tx1">
                      <a:lumMod val="75000"/>
                      <a:lumOff val="25000"/>
                    </a:schemeClr>
                  </a:solidFill>
                </a:rPr>
                <a:t>Supercritical Fluid</a:t>
              </a:r>
            </a:p>
          </p:txBody>
        </p:sp>
        <p:sp>
          <p:nvSpPr>
            <p:cNvPr id="7" name="TextBox 6">
              <a:extLst>
                <a:ext uri="{FF2B5EF4-FFF2-40B4-BE49-F238E27FC236}">
                  <a16:creationId xmlns:a16="http://schemas.microsoft.com/office/drawing/2014/main" id="{2E86B8FE-6D09-A13F-8ED5-8FC04F76A721}"/>
                </a:ext>
              </a:extLst>
            </p:cNvPr>
            <p:cNvSpPr txBox="1"/>
            <p:nvPr/>
          </p:nvSpPr>
          <p:spPr>
            <a:xfrm>
              <a:off x="3151654" y="3330697"/>
              <a:ext cx="1019736" cy="251004"/>
            </a:xfrm>
            <a:prstGeom prst="rect">
              <a:avLst/>
            </a:prstGeom>
          </p:spPr>
          <p:txBody>
            <a:bodyPr wrap="square" rtlCol="0">
              <a:noAutofit/>
            </a:bodyPr>
            <a:lstStyle/>
            <a:p>
              <a:pPr algn="l"/>
              <a:r>
                <a:rPr lang="en-GB" sz="800" dirty="0">
                  <a:solidFill>
                    <a:schemeClr val="tx1">
                      <a:lumMod val="75000"/>
                      <a:lumOff val="25000"/>
                    </a:schemeClr>
                  </a:solidFill>
                </a:rPr>
                <a:t>Liquid</a:t>
              </a:r>
            </a:p>
          </p:txBody>
        </p:sp>
        <p:sp>
          <p:nvSpPr>
            <p:cNvPr id="8" name="TextBox 7">
              <a:extLst>
                <a:ext uri="{FF2B5EF4-FFF2-40B4-BE49-F238E27FC236}">
                  <a16:creationId xmlns:a16="http://schemas.microsoft.com/office/drawing/2014/main" id="{E2F417EF-773B-7CD5-D313-DEFA08BD1E84}"/>
                </a:ext>
              </a:extLst>
            </p:cNvPr>
            <p:cNvSpPr txBox="1"/>
            <p:nvPr/>
          </p:nvSpPr>
          <p:spPr>
            <a:xfrm>
              <a:off x="4138332" y="4773703"/>
              <a:ext cx="1019736" cy="251004"/>
            </a:xfrm>
            <a:prstGeom prst="rect">
              <a:avLst/>
            </a:prstGeom>
          </p:spPr>
          <p:txBody>
            <a:bodyPr wrap="square" rtlCol="0">
              <a:noAutofit/>
            </a:bodyPr>
            <a:lstStyle/>
            <a:p>
              <a:pPr algn="l"/>
              <a:r>
                <a:rPr lang="en-GB" sz="800" dirty="0">
                  <a:solidFill>
                    <a:schemeClr val="tx1">
                      <a:lumMod val="75000"/>
                      <a:lumOff val="25000"/>
                    </a:schemeClr>
                  </a:solidFill>
                </a:rPr>
                <a:t>gas</a:t>
              </a:r>
            </a:p>
          </p:txBody>
        </p:sp>
        <p:sp>
          <p:nvSpPr>
            <p:cNvPr id="9" name="TextBox 8">
              <a:extLst>
                <a:ext uri="{FF2B5EF4-FFF2-40B4-BE49-F238E27FC236}">
                  <a16:creationId xmlns:a16="http://schemas.microsoft.com/office/drawing/2014/main" id="{F8C30DA7-EC15-49B4-FDB3-08D858243812}"/>
                </a:ext>
              </a:extLst>
            </p:cNvPr>
            <p:cNvSpPr txBox="1"/>
            <p:nvPr/>
          </p:nvSpPr>
          <p:spPr>
            <a:xfrm>
              <a:off x="2710845" y="2319785"/>
              <a:ext cx="1019736" cy="251004"/>
            </a:xfrm>
            <a:prstGeom prst="rect">
              <a:avLst/>
            </a:prstGeom>
          </p:spPr>
          <p:txBody>
            <a:bodyPr wrap="square" rtlCol="0">
              <a:noAutofit/>
            </a:bodyPr>
            <a:lstStyle/>
            <a:p>
              <a:pPr algn="l"/>
              <a:r>
                <a:rPr lang="en-GB" sz="800" dirty="0">
                  <a:solidFill>
                    <a:schemeClr val="tx1">
                      <a:lumMod val="75000"/>
                      <a:lumOff val="25000"/>
                    </a:schemeClr>
                  </a:solidFill>
                </a:rPr>
                <a:t>gas</a:t>
              </a:r>
            </a:p>
          </p:txBody>
        </p:sp>
      </p:grpSp>
    </p:spTree>
    <p:extLst>
      <p:ext uri="{BB962C8B-B14F-4D97-AF65-F5344CB8AC3E}">
        <p14:creationId xmlns:p14="http://schemas.microsoft.com/office/powerpoint/2010/main" val="19630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61E7-5A2D-75C1-8AFE-56CEB54877EC}"/>
              </a:ext>
            </a:extLst>
          </p:cNvPr>
          <p:cNvSpPr>
            <a:spLocks noGrp="1"/>
          </p:cNvSpPr>
          <p:nvPr>
            <p:ph type="title"/>
          </p:nvPr>
        </p:nvSpPr>
        <p:spPr/>
        <p:txBody>
          <a:bodyPr/>
          <a:lstStyle/>
          <a:p>
            <a:endParaRPr lang="en-GB"/>
          </a:p>
        </p:txBody>
      </p:sp>
      <p:grpSp>
        <p:nvGrpSpPr>
          <p:cNvPr id="78" name="Group 77">
            <a:extLst>
              <a:ext uri="{FF2B5EF4-FFF2-40B4-BE49-F238E27FC236}">
                <a16:creationId xmlns:a16="http://schemas.microsoft.com/office/drawing/2014/main" id="{E80809B8-090A-AFBE-471C-5AD6A7C697E4}"/>
              </a:ext>
            </a:extLst>
          </p:cNvPr>
          <p:cNvGrpSpPr/>
          <p:nvPr/>
        </p:nvGrpSpPr>
        <p:grpSpPr>
          <a:xfrm>
            <a:off x="2187387" y="2034988"/>
            <a:ext cx="3845860" cy="3766737"/>
            <a:chOff x="2187387" y="2034988"/>
            <a:chExt cx="3845860" cy="3766737"/>
          </a:xfrm>
        </p:grpSpPr>
        <p:sp>
          <p:nvSpPr>
            <p:cNvPr id="5" name="Flowchart: Process 4">
              <a:extLst>
                <a:ext uri="{FF2B5EF4-FFF2-40B4-BE49-F238E27FC236}">
                  <a16:creationId xmlns:a16="http://schemas.microsoft.com/office/drawing/2014/main" id="{492AD940-870A-AF78-4EA6-59B30918D9DF}"/>
                </a:ext>
              </a:extLst>
            </p:cNvPr>
            <p:cNvSpPr/>
            <p:nvPr/>
          </p:nvSpPr>
          <p:spPr>
            <a:xfrm>
              <a:off x="2294965" y="2034988"/>
              <a:ext cx="3738282" cy="3639671"/>
            </a:xfrm>
            <a:prstGeom prst="flowChartProcess">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Connector 31">
              <a:extLst>
                <a:ext uri="{FF2B5EF4-FFF2-40B4-BE49-F238E27FC236}">
                  <a16:creationId xmlns:a16="http://schemas.microsoft.com/office/drawing/2014/main" id="{62EDA23B-DDF8-043E-24F7-11A7B0DF818E}"/>
                </a:ext>
              </a:extLst>
            </p:cNvPr>
            <p:cNvCxnSpPr>
              <a:cxnSpLocks/>
            </p:cNvCxnSpPr>
            <p:nvPr/>
          </p:nvCxnSpPr>
          <p:spPr>
            <a:xfrm flipV="1">
              <a:off x="6033247" y="5664134"/>
              <a:ext cx="0" cy="105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52BE6AF-3337-8B21-8769-C42F7021139D}"/>
                </a:ext>
              </a:extLst>
            </p:cNvPr>
            <p:cNvCxnSpPr>
              <a:cxnSpLocks/>
            </p:cNvCxnSpPr>
            <p:nvPr/>
          </p:nvCxnSpPr>
          <p:spPr>
            <a:xfrm>
              <a:off x="4204447" y="2285999"/>
              <a:ext cx="0" cy="1757083"/>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F7A90D-BF8A-A970-716F-17291CD59F50}"/>
                </a:ext>
              </a:extLst>
            </p:cNvPr>
            <p:cNvCxnSpPr>
              <a:cxnSpLocks/>
            </p:cNvCxnSpPr>
            <p:nvPr/>
          </p:nvCxnSpPr>
          <p:spPr>
            <a:xfrm flipV="1">
              <a:off x="4177553" y="4034118"/>
              <a:ext cx="1846729" cy="8964"/>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DF49F58-1A16-537D-F3E5-89AA4B8A580A}"/>
                </a:ext>
              </a:extLst>
            </p:cNvPr>
            <p:cNvSpPr/>
            <p:nvPr/>
          </p:nvSpPr>
          <p:spPr>
            <a:xfrm>
              <a:off x="2330824" y="3962400"/>
              <a:ext cx="1900517" cy="1461247"/>
            </a:xfrm>
            <a:custGeom>
              <a:avLst/>
              <a:gdLst>
                <a:gd name="connsiteX0" fmla="*/ 0 w 1900517"/>
                <a:gd name="connsiteY0" fmla="*/ 1461247 h 1461247"/>
                <a:gd name="connsiteX1" fmla="*/ 224117 w 1900517"/>
                <a:gd name="connsiteY1" fmla="*/ 1174376 h 1461247"/>
                <a:gd name="connsiteX2" fmla="*/ 358588 w 1900517"/>
                <a:gd name="connsiteY2" fmla="*/ 1021976 h 1461247"/>
                <a:gd name="connsiteX3" fmla="*/ 609600 w 1900517"/>
                <a:gd name="connsiteY3" fmla="*/ 779929 h 1461247"/>
                <a:gd name="connsiteX4" fmla="*/ 905435 w 1900517"/>
                <a:gd name="connsiteY4" fmla="*/ 537882 h 1461247"/>
                <a:gd name="connsiteX5" fmla="*/ 1407458 w 1900517"/>
                <a:gd name="connsiteY5" fmla="*/ 259976 h 1461247"/>
                <a:gd name="connsiteX6" fmla="*/ 1900517 w 1900517"/>
                <a:gd name="connsiteY6" fmla="*/ 0 h 146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0517" h="1461247">
                  <a:moveTo>
                    <a:pt x="0" y="1461247"/>
                  </a:moveTo>
                  <a:lnTo>
                    <a:pt x="224117" y="1174376"/>
                  </a:lnTo>
                  <a:lnTo>
                    <a:pt x="358588" y="1021976"/>
                  </a:lnTo>
                  <a:lnTo>
                    <a:pt x="609600" y="779929"/>
                  </a:lnTo>
                  <a:lnTo>
                    <a:pt x="905435" y="537882"/>
                  </a:lnTo>
                  <a:lnTo>
                    <a:pt x="1407458" y="259976"/>
                  </a:lnTo>
                  <a:lnTo>
                    <a:pt x="1900517"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reeform: Shape 52">
              <a:extLst>
                <a:ext uri="{FF2B5EF4-FFF2-40B4-BE49-F238E27FC236}">
                  <a16:creationId xmlns:a16="http://schemas.microsoft.com/office/drawing/2014/main" id="{C43A5B07-4D51-91C3-469A-484DEFA88A12}"/>
                </a:ext>
              </a:extLst>
            </p:cNvPr>
            <p:cNvSpPr/>
            <p:nvPr/>
          </p:nvSpPr>
          <p:spPr>
            <a:xfrm>
              <a:off x="2312893" y="2061885"/>
              <a:ext cx="2707342" cy="3415551"/>
            </a:xfrm>
            <a:custGeom>
              <a:avLst/>
              <a:gdLst>
                <a:gd name="connsiteX0" fmla="*/ 2357717 w 2357717"/>
                <a:gd name="connsiteY0" fmla="*/ 0 h 2985247"/>
                <a:gd name="connsiteX1" fmla="*/ 1640541 w 2357717"/>
                <a:gd name="connsiteY1" fmla="*/ 179294 h 2985247"/>
                <a:gd name="connsiteX2" fmla="*/ 1237129 w 2357717"/>
                <a:gd name="connsiteY2" fmla="*/ 322729 h 2985247"/>
                <a:gd name="connsiteX3" fmla="*/ 726141 w 2357717"/>
                <a:gd name="connsiteY3" fmla="*/ 582706 h 2985247"/>
                <a:gd name="connsiteX4" fmla="*/ 430305 w 2357717"/>
                <a:gd name="connsiteY4" fmla="*/ 797858 h 2985247"/>
                <a:gd name="connsiteX5" fmla="*/ 224117 w 2357717"/>
                <a:gd name="connsiteY5" fmla="*/ 977153 h 2985247"/>
                <a:gd name="connsiteX6" fmla="*/ 89647 w 2357717"/>
                <a:gd name="connsiteY6" fmla="*/ 1165411 h 2985247"/>
                <a:gd name="connsiteX7" fmla="*/ 26894 w 2357717"/>
                <a:gd name="connsiteY7" fmla="*/ 1479176 h 2985247"/>
                <a:gd name="connsiteX8" fmla="*/ 8964 w 2357717"/>
                <a:gd name="connsiteY8" fmla="*/ 1801906 h 2985247"/>
                <a:gd name="connsiteX9" fmla="*/ 17929 w 2357717"/>
                <a:gd name="connsiteY9" fmla="*/ 2348753 h 2985247"/>
                <a:gd name="connsiteX10" fmla="*/ 0 w 2357717"/>
                <a:gd name="connsiteY10" fmla="*/ 2985247 h 2985247"/>
                <a:gd name="connsiteX0" fmla="*/ 2357717 w 2357717"/>
                <a:gd name="connsiteY0" fmla="*/ 0 h 2985247"/>
                <a:gd name="connsiteX1" fmla="*/ 1640541 w 2357717"/>
                <a:gd name="connsiteY1" fmla="*/ 179294 h 2985247"/>
                <a:gd name="connsiteX2" fmla="*/ 1237129 w 2357717"/>
                <a:gd name="connsiteY2" fmla="*/ 322729 h 2985247"/>
                <a:gd name="connsiteX3" fmla="*/ 654423 w 2357717"/>
                <a:gd name="connsiteY3" fmla="*/ 645459 h 2985247"/>
                <a:gd name="connsiteX4" fmla="*/ 430305 w 2357717"/>
                <a:gd name="connsiteY4" fmla="*/ 797858 h 2985247"/>
                <a:gd name="connsiteX5" fmla="*/ 224117 w 2357717"/>
                <a:gd name="connsiteY5" fmla="*/ 977153 h 2985247"/>
                <a:gd name="connsiteX6" fmla="*/ 89647 w 2357717"/>
                <a:gd name="connsiteY6" fmla="*/ 1165411 h 2985247"/>
                <a:gd name="connsiteX7" fmla="*/ 26894 w 2357717"/>
                <a:gd name="connsiteY7" fmla="*/ 1479176 h 2985247"/>
                <a:gd name="connsiteX8" fmla="*/ 8964 w 2357717"/>
                <a:gd name="connsiteY8" fmla="*/ 1801906 h 2985247"/>
                <a:gd name="connsiteX9" fmla="*/ 17929 w 2357717"/>
                <a:gd name="connsiteY9" fmla="*/ 2348753 h 2985247"/>
                <a:gd name="connsiteX10" fmla="*/ 0 w 2357717"/>
                <a:gd name="connsiteY10" fmla="*/ 2985247 h 2985247"/>
                <a:gd name="connsiteX0" fmla="*/ 2384611 w 2384611"/>
                <a:gd name="connsiteY0" fmla="*/ 0 h 3012141"/>
                <a:gd name="connsiteX1" fmla="*/ 1667435 w 2384611"/>
                <a:gd name="connsiteY1" fmla="*/ 179294 h 3012141"/>
                <a:gd name="connsiteX2" fmla="*/ 1264023 w 2384611"/>
                <a:gd name="connsiteY2" fmla="*/ 322729 h 3012141"/>
                <a:gd name="connsiteX3" fmla="*/ 681317 w 2384611"/>
                <a:gd name="connsiteY3" fmla="*/ 645459 h 3012141"/>
                <a:gd name="connsiteX4" fmla="*/ 457199 w 2384611"/>
                <a:gd name="connsiteY4" fmla="*/ 797858 h 3012141"/>
                <a:gd name="connsiteX5" fmla="*/ 251011 w 2384611"/>
                <a:gd name="connsiteY5" fmla="*/ 977153 h 3012141"/>
                <a:gd name="connsiteX6" fmla="*/ 116541 w 2384611"/>
                <a:gd name="connsiteY6" fmla="*/ 1165411 h 3012141"/>
                <a:gd name="connsiteX7" fmla="*/ 53788 w 2384611"/>
                <a:gd name="connsiteY7" fmla="*/ 1479176 h 3012141"/>
                <a:gd name="connsiteX8" fmla="*/ 35858 w 2384611"/>
                <a:gd name="connsiteY8" fmla="*/ 1801906 h 3012141"/>
                <a:gd name="connsiteX9" fmla="*/ 44823 w 2384611"/>
                <a:gd name="connsiteY9" fmla="*/ 2348753 h 3012141"/>
                <a:gd name="connsiteX10" fmla="*/ 0 w 2384611"/>
                <a:gd name="connsiteY10" fmla="*/ 3012141 h 3012141"/>
                <a:gd name="connsiteX0" fmla="*/ 2384611 w 2384611"/>
                <a:gd name="connsiteY0" fmla="*/ 0 h 3012141"/>
                <a:gd name="connsiteX1" fmla="*/ 1667435 w 2384611"/>
                <a:gd name="connsiteY1" fmla="*/ 179294 h 3012141"/>
                <a:gd name="connsiteX2" fmla="*/ 1246094 w 2384611"/>
                <a:gd name="connsiteY2" fmla="*/ 340659 h 3012141"/>
                <a:gd name="connsiteX3" fmla="*/ 681317 w 2384611"/>
                <a:gd name="connsiteY3" fmla="*/ 645459 h 3012141"/>
                <a:gd name="connsiteX4" fmla="*/ 457199 w 2384611"/>
                <a:gd name="connsiteY4" fmla="*/ 797858 h 3012141"/>
                <a:gd name="connsiteX5" fmla="*/ 251011 w 2384611"/>
                <a:gd name="connsiteY5" fmla="*/ 977153 h 3012141"/>
                <a:gd name="connsiteX6" fmla="*/ 116541 w 2384611"/>
                <a:gd name="connsiteY6" fmla="*/ 1165411 h 3012141"/>
                <a:gd name="connsiteX7" fmla="*/ 53788 w 2384611"/>
                <a:gd name="connsiteY7" fmla="*/ 1479176 h 3012141"/>
                <a:gd name="connsiteX8" fmla="*/ 35858 w 2384611"/>
                <a:gd name="connsiteY8" fmla="*/ 1801906 h 3012141"/>
                <a:gd name="connsiteX9" fmla="*/ 44823 w 2384611"/>
                <a:gd name="connsiteY9" fmla="*/ 2348753 h 3012141"/>
                <a:gd name="connsiteX10" fmla="*/ 0 w 2384611"/>
                <a:gd name="connsiteY10" fmla="*/ 3012141 h 3012141"/>
                <a:gd name="connsiteX0" fmla="*/ 2384611 w 2384611"/>
                <a:gd name="connsiteY0" fmla="*/ 0 h 3012141"/>
                <a:gd name="connsiteX1" fmla="*/ 1667435 w 2384611"/>
                <a:gd name="connsiteY1" fmla="*/ 206189 h 3012141"/>
                <a:gd name="connsiteX2" fmla="*/ 1246094 w 2384611"/>
                <a:gd name="connsiteY2" fmla="*/ 340659 h 3012141"/>
                <a:gd name="connsiteX3" fmla="*/ 681317 w 2384611"/>
                <a:gd name="connsiteY3" fmla="*/ 645459 h 3012141"/>
                <a:gd name="connsiteX4" fmla="*/ 457199 w 2384611"/>
                <a:gd name="connsiteY4" fmla="*/ 797858 h 3012141"/>
                <a:gd name="connsiteX5" fmla="*/ 251011 w 2384611"/>
                <a:gd name="connsiteY5" fmla="*/ 977153 h 3012141"/>
                <a:gd name="connsiteX6" fmla="*/ 116541 w 2384611"/>
                <a:gd name="connsiteY6" fmla="*/ 1165411 h 3012141"/>
                <a:gd name="connsiteX7" fmla="*/ 53788 w 2384611"/>
                <a:gd name="connsiteY7" fmla="*/ 1479176 h 3012141"/>
                <a:gd name="connsiteX8" fmla="*/ 35858 w 2384611"/>
                <a:gd name="connsiteY8" fmla="*/ 1801906 h 3012141"/>
                <a:gd name="connsiteX9" fmla="*/ 44823 w 2384611"/>
                <a:gd name="connsiteY9" fmla="*/ 2348753 h 3012141"/>
                <a:gd name="connsiteX10" fmla="*/ 0 w 2384611"/>
                <a:gd name="connsiteY10" fmla="*/ 3012141 h 3012141"/>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357717 w 2357717"/>
                <a:gd name="connsiteY0" fmla="*/ 0 h 2976282"/>
                <a:gd name="connsiteX1" fmla="*/ 1667435 w 2357717"/>
                <a:gd name="connsiteY1" fmla="*/ 170330 h 2976282"/>
                <a:gd name="connsiteX2" fmla="*/ 1246094 w 2357717"/>
                <a:gd name="connsiteY2" fmla="*/ 304800 h 2976282"/>
                <a:gd name="connsiteX3" fmla="*/ 681317 w 2357717"/>
                <a:gd name="connsiteY3" fmla="*/ 609600 h 2976282"/>
                <a:gd name="connsiteX4" fmla="*/ 457199 w 2357717"/>
                <a:gd name="connsiteY4" fmla="*/ 761999 h 2976282"/>
                <a:gd name="connsiteX5" fmla="*/ 251011 w 2357717"/>
                <a:gd name="connsiteY5" fmla="*/ 941294 h 2976282"/>
                <a:gd name="connsiteX6" fmla="*/ 116541 w 2357717"/>
                <a:gd name="connsiteY6" fmla="*/ 1129552 h 2976282"/>
                <a:gd name="connsiteX7" fmla="*/ 53788 w 2357717"/>
                <a:gd name="connsiteY7" fmla="*/ 1443317 h 2976282"/>
                <a:gd name="connsiteX8" fmla="*/ 35858 w 2357717"/>
                <a:gd name="connsiteY8" fmla="*/ 1766047 h 2976282"/>
                <a:gd name="connsiteX9" fmla="*/ 44823 w 2357717"/>
                <a:gd name="connsiteY9" fmla="*/ 2312894 h 2976282"/>
                <a:gd name="connsiteX10" fmla="*/ 0 w 2357717"/>
                <a:gd name="connsiteY10" fmla="*/ 2976282 h 2976282"/>
                <a:gd name="connsiteX0" fmla="*/ 2420470 w 2420470"/>
                <a:gd name="connsiteY0" fmla="*/ 0 h 3003176"/>
                <a:gd name="connsiteX1" fmla="*/ 1667435 w 2420470"/>
                <a:gd name="connsiteY1" fmla="*/ 197224 h 3003176"/>
                <a:gd name="connsiteX2" fmla="*/ 1246094 w 2420470"/>
                <a:gd name="connsiteY2" fmla="*/ 331694 h 3003176"/>
                <a:gd name="connsiteX3" fmla="*/ 681317 w 2420470"/>
                <a:gd name="connsiteY3" fmla="*/ 636494 h 3003176"/>
                <a:gd name="connsiteX4" fmla="*/ 457199 w 2420470"/>
                <a:gd name="connsiteY4" fmla="*/ 788893 h 3003176"/>
                <a:gd name="connsiteX5" fmla="*/ 251011 w 2420470"/>
                <a:gd name="connsiteY5" fmla="*/ 968188 h 3003176"/>
                <a:gd name="connsiteX6" fmla="*/ 116541 w 2420470"/>
                <a:gd name="connsiteY6" fmla="*/ 1156446 h 3003176"/>
                <a:gd name="connsiteX7" fmla="*/ 53788 w 2420470"/>
                <a:gd name="connsiteY7" fmla="*/ 1470211 h 3003176"/>
                <a:gd name="connsiteX8" fmla="*/ 35858 w 2420470"/>
                <a:gd name="connsiteY8" fmla="*/ 1792941 h 3003176"/>
                <a:gd name="connsiteX9" fmla="*/ 44823 w 2420470"/>
                <a:gd name="connsiteY9" fmla="*/ 2339788 h 3003176"/>
                <a:gd name="connsiteX10" fmla="*/ 0 w 2420470"/>
                <a:gd name="connsiteY10" fmla="*/ 3003176 h 3003176"/>
                <a:gd name="connsiteX0" fmla="*/ 2421160 w 2421160"/>
                <a:gd name="connsiteY0" fmla="*/ 0 h 3049816"/>
                <a:gd name="connsiteX1" fmla="*/ 1668125 w 2421160"/>
                <a:gd name="connsiteY1" fmla="*/ 197224 h 3049816"/>
                <a:gd name="connsiteX2" fmla="*/ 1246784 w 2421160"/>
                <a:gd name="connsiteY2" fmla="*/ 331694 h 3049816"/>
                <a:gd name="connsiteX3" fmla="*/ 682007 w 2421160"/>
                <a:gd name="connsiteY3" fmla="*/ 636494 h 3049816"/>
                <a:gd name="connsiteX4" fmla="*/ 457889 w 2421160"/>
                <a:gd name="connsiteY4" fmla="*/ 788893 h 3049816"/>
                <a:gd name="connsiteX5" fmla="*/ 251701 w 2421160"/>
                <a:gd name="connsiteY5" fmla="*/ 968188 h 3049816"/>
                <a:gd name="connsiteX6" fmla="*/ 117231 w 2421160"/>
                <a:gd name="connsiteY6" fmla="*/ 1156446 h 3049816"/>
                <a:gd name="connsiteX7" fmla="*/ 54478 w 2421160"/>
                <a:gd name="connsiteY7" fmla="*/ 1470211 h 3049816"/>
                <a:gd name="connsiteX8" fmla="*/ 36548 w 2421160"/>
                <a:gd name="connsiteY8" fmla="*/ 1792941 h 3049816"/>
                <a:gd name="connsiteX9" fmla="*/ 45513 w 2421160"/>
                <a:gd name="connsiteY9" fmla="*/ 2339788 h 3049816"/>
                <a:gd name="connsiteX10" fmla="*/ 690 w 2421160"/>
                <a:gd name="connsiteY10" fmla="*/ 3003176 h 3049816"/>
                <a:gd name="connsiteX11" fmla="*/ 18618 w 2421160"/>
                <a:gd name="connsiteY11" fmla="*/ 2994210 h 3049816"/>
                <a:gd name="connsiteX0" fmla="*/ 2456607 w 2456607"/>
                <a:gd name="connsiteY0" fmla="*/ 0 h 3236277"/>
                <a:gd name="connsiteX1" fmla="*/ 1703572 w 2456607"/>
                <a:gd name="connsiteY1" fmla="*/ 197224 h 3236277"/>
                <a:gd name="connsiteX2" fmla="*/ 1282231 w 2456607"/>
                <a:gd name="connsiteY2" fmla="*/ 331694 h 3236277"/>
                <a:gd name="connsiteX3" fmla="*/ 717454 w 2456607"/>
                <a:gd name="connsiteY3" fmla="*/ 636494 h 3236277"/>
                <a:gd name="connsiteX4" fmla="*/ 493336 w 2456607"/>
                <a:gd name="connsiteY4" fmla="*/ 788893 h 3236277"/>
                <a:gd name="connsiteX5" fmla="*/ 287148 w 2456607"/>
                <a:gd name="connsiteY5" fmla="*/ 968188 h 3236277"/>
                <a:gd name="connsiteX6" fmla="*/ 152678 w 2456607"/>
                <a:gd name="connsiteY6" fmla="*/ 1156446 h 3236277"/>
                <a:gd name="connsiteX7" fmla="*/ 89925 w 2456607"/>
                <a:gd name="connsiteY7" fmla="*/ 1470211 h 3236277"/>
                <a:gd name="connsiteX8" fmla="*/ 71995 w 2456607"/>
                <a:gd name="connsiteY8" fmla="*/ 1792941 h 3236277"/>
                <a:gd name="connsiteX9" fmla="*/ 80960 w 2456607"/>
                <a:gd name="connsiteY9" fmla="*/ 2339788 h 3236277"/>
                <a:gd name="connsiteX10" fmla="*/ 36137 w 2456607"/>
                <a:gd name="connsiteY10" fmla="*/ 3003176 h 3236277"/>
                <a:gd name="connsiteX11" fmla="*/ 277 w 2456607"/>
                <a:gd name="connsiteY11" fmla="*/ 3236257 h 3236277"/>
                <a:gd name="connsiteX0" fmla="*/ 2483223 w 2483223"/>
                <a:gd name="connsiteY0" fmla="*/ 0 h 3272116"/>
                <a:gd name="connsiteX1" fmla="*/ 1730188 w 2483223"/>
                <a:gd name="connsiteY1" fmla="*/ 197224 h 3272116"/>
                <a:gd name="connsiteX2" fmla="*/ 1308847 w 2483223"/>
                <a:gd name="connsiteY2" fmla="*/ 331694 h 3272116"/>
                <a:gd name="connsiteX3" fmla="*/ 744070 w 2483223"/>
                <a:gd name="connsiteY3" fmla="*/ 636494 h 3272116"/>
                <a:gd name="connsiteX4" fmla="*/ 519952 w 2483223"/>
                <a:gd name="connsiteY4" fmla="*/ 788893 h 3272116"/>
                <a:gd name="connsiteX5" fmla="*/ 313764 w 2483223"/>
                <a:gd name="connsiteY5" fmla="*/ 968188 h 3272116"/>
                <a:gd name="connsiteX6" fmla="*/ 179294 w 2483223"/>
                <a:gd name="connsiteY6" fmla="*/ 1156446 h 3272116"/>
                <a:gd name="connsiteX7" fmla="*/ 116541 w 2483223"/>
                <a:gd name="connsiteY7" fmla="*/ 1470211 h 3272116"/>
                <a:gd name="connsiteX8" fmla="*/ 98611 w 2483223"/>
                <a:gd name="connsiteY8" fmla="*/ 1792941 h 3272116"/>
                <a:gd name="connsiteX9" fmla="*/ 107576 w 2483223"/>
                <a:gd name="connsiteY9" fmla="*/ 2339788 h 3272116"/>
                <a:gd name="connsiteX10" fmla="*/ 62753 w 2483223"/>
                <a:gd name="connsiteY10" fmla="*/ 3003176 h 3272116"/>
                <a:gd name="connsiteX11" fmla="*/ 26893 w 2483223"/>
                <a:gd name="connsiteY11" fmla="*/ 3236257 h 3272116"/>
                <a:gd name="connsiteX12" fmla="*/ 0 w 2483223"/>
                <a:gd name="connsiteY12" fmla="*/ 3272116 h 3272116"/>
                <a:gd name="connsiteX0" fmla="*/ 2626659 w 2626659"/>
                <a:gd name="connsiteY0" fmla="*/ 0 h 3361763"/>
                <a:gd name="connsiteX1" fmla="*/ 1873624 w 2626659"/>
                <a:gd name="connsiteY1" fmla="*/ 197224 h 3361763"/>
                <a:gd name="connsiteX2" fmla="*/ 1452283 w 2626659"/>
                <a:gd name="connsiteY2" fmla="*/ 331694 h 3361763"/>
                <a:gd name="connsiteX3" fmla="*/ 887506 w 2626659"/>
                <a:gd name="connsiteY3" fmla="*/ 636494 h 3361763"/>
                <a:gd name="connsiteX4" fmla="*/ 663388 w 2626659"/>
                <a:gd name="connsiteY4" fmla="*/ 788893 h 3361763"/>
                <a:gd name="connsiteX5" fmla="*/ 457200 w 2626659"/>
                <a:gd name="connsiteY5" fmla="*/ 968188 h 3361763"/>
                <a:gd name="connsiteX6" fmla="*/ 322730 w 2626659"/>
                <a:gd name="connsiteY6" fmla="*/ 1156446 h 3361763"/>
                <a:gd name="connsiteX7" fmla="*/ 259977 w 2626659"/>
                <a:gd name="connsiteY7" fmla="*/ 1470211 h 3361763"/>
                <a:gd name="connsiteX8" fmla="*/ 242047 w 2626659"/>
                <a:gd name="connsiteY8" fmla="*/ 1792941 h 3361763"/>
                <a:gd name="connsiteX9" fmla="*/ 251012 w 2626659"/>
                <a:gd name="connsiteY9" fmla="*/ 2339788 h 3361763"/>
                <a:gd name="connsiteX10" fmla="*/ 206189 w 2626659"/>
                <a:gd name="connsiteY10" fmla="*/ 3003176 h 3361763"/>
                <a:gd name="connsiteX11" fmla="*/ 170329 w 2626659"/>
                <a:gd name="connsiteY11" fmla="*/ 3236257 h 3361763"/>
                <a:gd name="connsiteX12" fmla="*/ 0 w 2626659"/>
                <a:gd name="connsiteY12" fmla="*/ 3361763 h 3361763"/>
                <a:gd name="connsiteX0" fmla="*/ 2626659 w 2626659"/>
                <a:gd name="connsiteY0" fmla="*/ 0 h 3361763"/>
                <a:gd name="connsiteX1" fmla="*/ 1873624 w 2626659"/>
                <a:gd name="connsiteY1" fmla="*/ 197224 h 3361763"/>
                <a:gd name="connsiteX2" fmla="*/ 1452283 w 2626659"/>
                <a:gd name="connsiteY2" fmla="*/ 331694 h 3361763"/>
                <a:gd name="connsiteX3" fmla="*/ 887506 w 2626659"/>
                <a:gd name="connsiteY3" fmla="*/ 636494 h 3361763"/>
                <a:gd name="connsiteX4" fmla="*/ 663388 w 2626659"/>
                <a:gd name="connsiteY4" fmla="*/ 788893 h 3361763"/>
                <a:gd name="connsiteX5" fmla="*/ 457200 w 2626659"/>
                <a:gd name="connsiteY5" fmla="*/ 968188 h 3361763"/>
                <a:gd name="connsiteX6" fmla="*/ 322730 w 2626659"/>
                <a:gd name="connsiteY6" fmla="*/ 1156446 h 3361763"/>
                <a:gd name="connsiteX7" fmla="*/ 259977 w 2626659"/>
                <a:gd name="connsiteY7" fmla="*/ 1470211 h 3361763"/>
                <a:gd name="connsiteX8" fmla="*/ 242047 w 2626659"/>
                <a:gd name="connsiteY8" fmla="*/ 1792941 h 3361763"/>
                <a:gd name="connsiteX9" fmla="*/ 251012 w 2626659"/>
                <a:gd name="connsiteY9" fmla="*/ 2339788 h 3361763"/>
                <a:gd name="connsiteX10" fmla="*/ 206189 w 2626659"/>
                <a:gd name="connsiteY10" fmla="*/ 3003176 h 3361763"/>
                <a:gd name="connsiteX11" fmla="*/ 125505 w 2626659"/>
                <a:gd name="connsiteY11" fmla="*/ 3146610 h 3361763"/>
                <a:gd name="connsiteX12" fmla="*/ 0 w 2626659"/>
                <a:gd name="connsiteY12" fmla="*/ 3361763 h 3361763"/>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286872 w 2707342"/>
                <a:gd name="connsiteY10" fmla="*/ 3003176 h 3415551"/>
                <a:gd name="connsiteX11" fmla="*/ 206188 w 2707342"/>
                <a:gd name="connsiteY11" fmla="*/ 3146610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06188 w 2707342"/>
                <a:gd name="connsiteY11" fmla="*/ 3146610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06188 w 2707342"/>
                <a:gd name="connsiteY11" fmla="*/ 3146610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06188 w 2707342"/>
                <a:gd name="connsiteY11" fmla="*/ 3146610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06188 w 2707342"/>
                <a:gd name="connsiteY11" fmla="*/ 3146610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06188 w 2707342"/>
                <a:gd name="connsiteY11" fmla="*/ 3146610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24117 w 2707342"/>
                <a:gd name="connsiteY11" fmla="*/ 3173504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22731 w 2707342"/>
                <a:gd name="connsiteY10" fmla="*/ 2967318 h 3415551"/>
                <a:gd name="connsiteX11" fmla="*/ 215152 w 2707342"/>
                <a:gd name="connsiteY11" fmla="*/ 3092822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13767 w 2707342"/>
                <a:gd name="connsiteY10" fmla="*/ 2931459 h 3415551"/>
                <a:gd name="connsiteX11" fmla="*/ 215152 w 2707342"/>
                <a:gd name="connsiteY11" fmla="*/ 3092822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13767 w 2707342"/>
                <a:gd name="connsiteY10" fmla="*/ 2931459 h 3415551"/>
                <a:gd name="connsiteX11" fmla="*/ 215152 w 2707342"/>
                <a:gd name="connsiteY11" fmla="*/ 3092822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13767 w 2707342"/>
                <a:gd name="connsiteY10" fmla="*/ 2931459 h 3415551"/>
                <a:gd name="connsiteX11" fmla="*/ 215152 w 2707342"/>
                <a:gd name="connsiteY11" fmla="*/ 3092822 h 3415551"/>
                <a:gd name="connsiteX12" fmla="*/ 0 w 2707342"/>
                <a:gd name="connsiteY12" fmla="*/ 3415551 h 3415551"/>
                <a:gd name="connsiteX0" fmla="*/ 2707342 w 2707342"/>
                <a:gd name="connsiteY0" fmla="*/ 0 h 3415551"/>
                <a:gd name="connsiteX1" fmla="*/ 1954307 w 2707342"/>
                <a:gd name="connsiteY1" fmla="*/ 197224 h 3415551"/>
                <a:gd name="connsiteX2" fmla="*/ 1532966 w 2707342"/>
                <a:gd name="connsiteY2" fmla="*/ 331694 h 3415551"/>
                <a:gd name="connsiteX3" fmla="*/ 968189 w 2707342"/>
                <a:gd name="connsiteY3" fmla="*/ 636494 h 3415551"/>
                <a:gd name="connsiteX4" fmla="*/ 744071 w 2707342"/>
                <a:gd name="connsiteY4" fmla="*/ 788893 h 3415551"/>
                <a:gd name="connsiteX5" fmla="*/ 537883 w 2707342"/>
                <a:gd name="connsiteY5" fmla="*/ 968188 h 3415551"/>
                <a:gd name="connsiteX6" fmla="*/ 403413 w 2707342"/>
                <a:gd name="connsiteY6" fmla="*/ 1156446 h 3415551"/>
                <a:gd name="connsiteX7" fmla="*/ 340660 w 2707342"/>
                <a:gd name="connsiteY7" fmla="*/ 1470211 h 3415551"/>
                <a:gd name="connsiteX8" fmla="*/ 322730 w 2707342"/>
                <a:gd name="connsiteY8" fmla="*/ 1792941 h 3415551"/>
                <a:gd name="connsiteX9" fmla="*/ 331695 w 2707342"/>
                <a:gd name="connsiteY9" fmla="*/ 2339788 h 3415551"/>
                <a:gd name="connsiteX10" fmla="*/ 313767 w 2707342"/>
                <a:gd name="connsiteY10" fmla="*/ 2931459 h 3415551"/>
                <a:gd name="connsiteX11" fmla="*/ 179294 w 2707342"/>
                <a:gd name="connsiteY11" fmla="*/ 3191433 h 3415551"/>
                <a:gd name="connsiteX12" fmla="*/ 0 w 2707342"/>
                <a:gd name="connsiteY12" fmla="*/ 3415551 h 341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07342" h="3415551">
                  <a:moveTo>
                    <a:pt x="2707342" y="0"/>
                  </a:moveTo>
                  <a:cubicBezTo>
                    <a:pt x="2477248" y="56777"/>
                    <a:pt x="2150036" y="141942"/>
                    <a:pt x="1954307" y="197224"/>
                  </a:cubicBezTo>
                  <a:cubicBezTo>
                    <a:pt x="1758578" y="252506"/>
                    <a:pt x="1697319" y="258482"/>
                    <a:pt x="1532966" y="331694"/>
                  </a:cubicBezTo>
                  <a:cubicBezTo>
                    <a:pt x="1368613" y="404906"/>
                    <a:pt x="1099672" y="560294"/>
                    <a:pt x="968189" y="636494"/>
                  </a:cubicBezTo>
                  <a:cubicBezTo>
                    <a:pt x="836707" y="712694"/>
                    <a:pt x="815789" y="733611"/>
                    <a:pt x="744071" y="788893"/>
                  </a:cubicBezTo>
                  <a:cubicBezTo>
                    <a:pt x="672353" y="844175"/>
                    <a:pt x="582706" y="905435"/>
                    <a:pt x="537883" y="968188"/>
                  </a:cubicBezTo>
                  <a:lnTo>
                    <a:pt x="403413" y="1156446"/>
                  </a:lnTo>
                  <a:cubicBezTo>
                    <a:pt x="370543" y="1240117"/>
                    <a:pt x="346637" y="1362634"/>
                    <a:pt x="340660" y="1470211"/>
                  </a:cubicBezTo>
                  <a:lnTo>
                    <a:pt x="322730" y="1792941"/>
                  </a:lnTo>
                  <a:cubicBezTo>
                    <a:pt x="321236" y="1937870"/>
                    <a:pt x="333189" y="2150035"/>
                    <a:pt x="331695" y="2339788"/>
                  </a:cubicBezTo>
                  <a:cubicBezTo>
                    <a:pt x="330201" y="2529541"/>
                    <a:pt x="339167" y="2789518"/>
                    <a:pt x="313767" y="2931459"/>
                  </a:cubicBezTo>
                  <a:cubicBezTo>
                    <a:pt x="288367" y="3073400"/>
                    <a:pt x="231588" y="3110751"/>
                    <a:pt x="179294" y="3191433"/>
                  </a:cubicBezTo>
                  <a:cubicBezTo>
                    <a:pt x="127000" y="3272115"/>
                    <a:pt x="5603" y="3408081"/>
                    <a:pt x="0" y="3415551"/>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9" name="Freeform: Shape 58">
              <a:extLst>
                <a:ext uri="{FF2B5EF4-FFF2-40B4-BE49-F238E27FC236}">
                  <a16:creationId xmlns:a16="http://schemas.microsoft.com/office/drawing/2014/main" id="{EACF120A-F59D-CBC4-622A-D2BA67995569}"/>
                </a:ext>
              </a:extLst>
            </p:cNvPr>
            <p:cNvSpPr/>
            <p:nvPr/>
          </p:nvSpPr>
          <p:spPr>
            <a:xfrm>
              <a:off x="2617694" y="4034118"/>
              <a:ext cx="1577788" cy="977153"/>
            </a:xfrm>
            <a:custGeom>
              <a:avLst/>
              <a:gdLst>
                <a:gd name="connsiteX0" fmla="*/ 0 w 1577788"/>
                <a:gd name="connsiteY0" fmla="*/ 977153 h 977153"/>
                <a:gd name="connsiteX1" fmla="*/ 251012 w 1577788"/>
                <a:gd name="connsiteY1" fmla="*/ 618564 h 977153"/>
                <a:gd name="connsiteX2" fmla="*/ 546847 w 1577788"/>
                <a:gd name="connsiteY2" fmla="*/ 376517 h 977153"/>
                <a:gd name="connsiteX3" fmla="*/ 1219200 w 1577788"/>
                <a:gd name="connsiteY3" fmla="*/ 80682 h 977153"/>
                <a:gd name="connsiteX4" fmla="*/ 1577788 w 1577788"/>
                <a:gd name="connsiteY4" fmla="*/ 0 h 977153"/>
                <a:gd name="connsiteX0" fmla="*/ 0 w 1577788"/>
                <a:gd name="connsiteY0" fmla="*/ 977153 h 977153"/>
                <a:gd name="connsiteX1" fmla="*/ 251012 w 1577788"/>
                <a:gd name="connsiteY1" fmla="*/ 618564 h 977153"/>
                <a:gd name="connsiteX2" fmla="*/ 546847 w 1577788"/>
                <a:gd name="connsiteY2" fmla="*/ 376517 h 977153"/>
                <a:gd name="connsiteX3" fmla="*/ 1219200 w 1577788"/>
                <a:gd name="connsiteY3" fmla="*/ 80682 h 977153"/>
                <a:gd name="connsiteX4" fmla="*/ 1577788 w 1577788"/>
                <a:gd name="connsiteY4" fmla="*/ 0 h 977153"/>
                <a:gd name="connsiteX0" fmla="*/ 0 w 1577788"/>
                <a:gd name="connsiteY0" fmla="*/ 977153 h 977153"/>
                <a:gd name="connsiteX1" fmla="*/ 251012 w 1577788"/>
                <a:gd name="connsiteY1" fmla="*/ 618564 h 977153"/>
                <a:gd name="connsiteX2" fmla="*/ 546847 w 1577788"/>
                <a:gd name="connsiteY2" fmla="*/ 376517 h 977153"/>
                <a:gd name="connsiteX3" fmla="*/ 1219200 w 1577788"/>
                <a:gd name="connsiteY3" fmla="*/ 80682 h 977153"/>
                <a:gd name="connsiteX4" fmla="*/ 1577788 w 1577788"/>
                <a:gd name="connsiteY4" fmla="*/ 0 h 977153"/>
                <a:gd name="connsiteX0" fmla="*/ 0 w 1577788"/>
                <a:gd name="connsiteY0" fmla="*/ 977153 h 977153"/>
                <a:gd name="connsiteX1" fmla="*/ 251012 w 1577788"/>
                <a:gd name="connsiteY1" fmla="*/ 618564 h 977153"/>
                <a:gd name="connsiteX2" fmla="*/ 546847 w 1577788"/>
                <a:gd name="connsiteY2" fmla="*/ 376517 h 977153"/>
                <a:gd name="connsiteX3" fmla="*/ 1084729 w 1577788"/>
                <a:gd name="connsiteY3" fmla="*/ 161364 h 977153"/>
                <a:gd name="connsiteX4" fmla="*/ 1577788 w 1577788"/>
                <a:gd name="connsiteY4" fmla="*/ 0 h 977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7788" h="977153">
                  <a:moveTo>
                    <a:pt x="0" y="977153"/>
                  </a:moveTo>
                  <a:cubicBezTo>
                    <a:pt x="83671" y="857623"/>
                    <a:pt x="159871" y="718670"/>
                    <a:pt x="251012" y="618564"/>
                  </a:cubicBezTo>
                  <a:cubicBezTo>
                    <a:pt x="342153" y="518458"/>
                    <a:pt x="407894" y="452717"/>
                    <a:pt x="546847" y="376517"/>
                  </a:cubicBezTo>
                  <a:cubicBezTo>
                    <a:pt x="685800" y="300317"/>
                    <a:pt x="905435" y="233082"/>
                    <a:pt x="1084729" y="161364"/>
                  </a:cubicBezTo>
                  <a:lnTo>
                    <a:pt x="1577788"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Connector 64">
              <a:extLst>
                <a:ext uri="{FF2B5EF4-FFF2-40B4-BE49-F238E27FC236}">
                  <a16:creationId xmlns:a16="http://schemas.microsoft.com/office/drawing/2014/main" id="{E228D389-2CBC-59DE-E314-4435B9E79A34}"/>
                </a:ext>
              </a:extLst>
            </p:cNvPr>
            <p:cNvCxnSpPr>
              <a:cxnSpLocks/>
            </p:cNvCxnSpPr>
            <p:nvPr/>
          </p:nvCxnSpPr>
          <p:spPr>
            <a:xfrm>
              <a:off x="2294964" y="5674659"/>
              <a:ext cx="0" cy="127066"/>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A3BEB20-24A2-563A-D438-AE3AD423E96E}"/>
                </a:ext>
              </a:extLst>
            </p:cNvPr>
            <p:cNvCxnSpPr>
              <a:cxnSpLocks/>
            </p:cNvCxnSpPr>
            <p:nvPr/>
          </p:nvCxnSpPr>
          <p:spPr>
            <a:xfrm flipH="1">
              <a:off x="2187387" y="5674659"/>
              <a:ext cx="147917"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9145C2C-23C7-B6E1-C215-085544F6BFF8}"/>
                </a:ext>
              </a:extLst>
            </p:cNvPr>
            <p:cNvCxnSpPr>
              <a:cxnSpLocks/>
            </p:cNvCxnSpPr>
            <p:nvPr/>
          </p:nvCxnSpPr>
          <p:spPr>
            <a:xfrm>
              <a:off x="6033247" y="5664134"/>
              <a:ext cx="0" cy="127066"/>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AEE5CCD-039B-9074-70B2-93369404192F}"/>
                </a:ext>
              </a:extLst>
            </p:cNvPr>
            <p:cNvCxnSpPr>
              <a:cxnSpLocks/>
            </p:cNvCxnSpPr>
            <p:nvPr/>
          </p:nvCxnSpPr>
          <p:spPr>
            <a:xfrm flipH="1">
              <a:off x="2187387" y="2034988"/>
              <a:ext cx="147917"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1515C9A2-4083-A1B3-2E65-115F11FE2B41}"/>
                </a:ext>
              </a:extLst>
            </p:cNvPr>
            <p:cNvSpPr/>
            <p:nvPr/>
          </p:nvSpPr>
          <p:spPr>
            <a:xfrm>
              <a:off x="4138332" y="2214279"/>
              <a:ext cx="114299" cy="1165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A8E6D405-873D-7A5B-1457-D507C3F29259}"/>
                </a:ext>
              </a:extLst>
            </p:cNvPr>
            <p:cNvSpPr/>
            <p:nvPr/>
          </p:nvSpPr>
          <p:spPr>
            <a:xfrm>
              <a:off x="4147297" y="3962398"/>
              <a:ext cx="114299" cy="1165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9" name="TextBox 78">
            <a:extLst>
              <a:ext uri="{FF2B5EF4-FFF2-40B4-BE49-F238E27FC236}">
                <a16:creationId xmlns:a16="http://schemas.microsoft.com/office/drawing/2014/main" id="{974C8C3B-42F0-F62F-AE23-CCD993FE9E40}"/>
              </a:ext>
            </a:extLst>
          </p:cNvPr>
          <p:cNvSpPr txBox="1"/>
          <p:nvPr/>
        </p:nvSpPr>
        <p:spPr>
          <a:xfrm>
            <a:off x="1595719" y="1936383"/>
            <a:ext cx="690282" cy="251004"/>
          </a:xfrm>
          <a:prstGeom prst="rect">
            <a:avLst/>
          </a:prstGeom>
        </p:spPr>
        <p:txBody>
          <a:bodyPr wrap="square" rtlCol="0">
            <a:normAutofit fontScale="92500" lnSpcReduction="20000"/>
          </a:bodyPr>
          <a:lstStyle/>
          <a:p>
            <a:pPr algn="l"/>
            <a:r>
              <a:rPr lang="en-GB" sz="1300" dirty="0">
                <a:solidFill>
                  <a:schemeClr val="tx1">
                    <a:lumMod val="75000"/>
                    <a:lumOff val="25000"/>
                  </a:schemeClr>
                </a:solidFill>
              </a:rPr>
              <a:t>10,000</a:t>
            </a:r>
          </a:p>
        </p:txBody>
      </p:sp>
      <p:sp>
        <p:nvSpPr>
          <p:cNvPr id="80" name="TextBox 79">
            <a:extLst>
              <a:ext uri="{FF2B5EF4-FFF2-40B4-BE49-F238E27FC236}">
                <a16:creationId xmlns:a16="http://schemas.microsoft.com/office/drawing/2014/main" id="{546D4038-FA68-1B36-B7E9-850738217FEA}"/>
              </a:ext>
            </a:extLst>
          </p:cNvPr>
          <p:cNvSpPr txBox="1"/>
          <p:nvPr/>
        </p:nvSpPr>
        <p:spPr>
          <a:xfrm>
            <a:off x="1967752" y="5602165"/>
            <a:ext cx="690282" cy="251004"/>
          </a:xfrm>
          <a:prstGeom prst="rect">
            <a:avLst/>
          </a:prstGeom>
        </p:spPr>
        <p:txBody>
          <a:bodyPr wrap="square" rtlCol="0">
            <a:normAutofit fontScale="92500" lnSpcReduction="20000"/>
          </a:bodyPr>
          <a:lstStyle/>
          <a:p>
            <a:pPr algn="l"/>
            <a:r>
              <a:rPr lang="en-GB" sz="1300" dirty="0">
                <a:solidFill>
                  <a:schemeClr val="tx1">
                    <a:lumMod val="75000"/>
                    <a:lumOff val="25000"/>
                  </a:schemeClr>
                </a:solidFill>
              </a:rPr>
              <a:t>1</a:t>
            </a:r>
          </a:p>
        </p:txBody>
      </p:sp>
      <p:sp>
        <p:nvSpPr>
          <p:cNvPr id="81" name="TextBox 80">
            <a:extLst>
              <a:ext uri="{FF2B5EF4-FFF2-40B4-BE49-F238E27FC236}">
                <a16:creationId xmlns:a16="http://schemas.microsoft.com/office/drawing/2014/main" id="{F4EE995B-86EF-D50D-A6C3-C5ABA5C3DD8B}"/>
              </a:ext>
            </a:extLst>
          </p:cNvPr>
          <p:cNvSpPr txBox="1"/>
          <p:nvPr/>
        </p:nvSpPr>
        <p:spPr>
          <a:xfrm>
            <a:off x="2075330" y="5816922"/>
            <a:ext cx="690282" cy="251004"/>
          </a:xfrm>
          <a:prstGeom prst="rect">
            <a:avLst/>
          </a:prstGeom>
        </p:spPr>
        <p:txBody>
          <a:bodyPr wrap="square" rtlCol="0">
            <a:normAutofit fontScale="92500" lnSpcReduction="20000"/>
          </a:bodyPr>
          <a:lstStyle/>
          <a:p>
            <a:pPr algn="l"/>
            <a:r>
              <a:rPr lang="en-GB" sz="1300" dirty="0">
                <a:solidFill>
                  <a:schemeClr val="tx1">
                    <a:lumMod val="75000"/>
                    <a:lumOff val="25000"/>
                  </a:schemeClr>
                </a:solidFill>
              </a:rPr>
              <a:t>200</a:t>
            </a:r>
          </a:p>
        </p:txBody>
      </p:sp>
      <p:sp>
        <p:nvSpPr>
          <p:cNvPr id="82" name="TextBox 81">
            <a:extLst>
              <a:ext uri="{FF2B5EF4-FFF2-40B4-BE49-F238E27FC236}">
                <a16:creationId xmlns:a16="http://schemas.microsoft.com/office/drawing/2014/main" id="{B2C4FD4E-10FE-F7FA-3593-75FEEFC383F1}"/>
              </a:ext>
            </a:extLst>
          </p:cNvPr>
          <p:cNvSpPr txBox="1"/>
          <p:nvPr/>
        </p:nvSpPr>
        <p:spPr>
          <a:xfrm>
            <a:off x="5818100" y="5791200"/>
            <a:ext cx="690282" cy="251004"/>
          </a:xfrm>
          <a:prstGeom prst="rect">
            <a:avLst/>
          </a:prstGeom>
        </p:spPr>
        <p:txBody>
          <a:bodyPr wrap="square" rtlCol="0">
            <a:normAutofit fontScale="92500" lnSpcReduction="20000"/>
          </a:bodyPr>
          <a:lstStyle/>
          <a:p>
            <a:pPr algn="l"/>
            <a:r>
              <a:rPr lang="en-GB" sz="1300" dirty="0">
                <a:solidFill>
                  <a:schemeClr val="tx1">
                    <a:lumMod val="75000"/>
                    <a:lumOff val="25000"/>
                  </a:schemeClr>
                </a:solidFill>
              </a:rPr>
              <a:t>400</a:t>
            </a:r>
          </a:p>
        </p:txBody>
      </p:sp>
      <p:cxnSp>
        <p:nvCxnSpPr>
          <p:cNvPr id="84" name="Straight Arrow Connector 83">
            <a:extLst>
              <a:ext uri="{FF2B5EF4-FFF2-40B4-BE49-F238E27FC236}">
                <a16:creationId xmlns:a16="http://schemas.microsoft.com/office/drawing/2014/main" id="{90E84ECC-4B4D-8AEC-1B00-FE39EB372DA0}"/>
              </a:ext>
            </a:extLst>
          </p:cNvPr>
          <p:cNvCxnSpPr>
            <a:cxnSpLocks/>
            <a:endCxn id="82" idx="1"/>
          </p:cNvCxnSpPr>
          <p:nvPr/>
        </p:nvCxnSpPr>
        <p:spPr>
          <a:xfrm>
            <a:off x="2554378" y="5911834"/>
            <a:ext cx="3263722" cy="4868"/>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3740545D-2C2C-0D9A-B585-1448265969E8}"/>
              </a:ext>
            </a:extLst>
          </p:cNvPr>
          <p:cNvSpPr txBox="1"/>
          <p:nvPr/>
        </p:nvSpPr>
        <p:spPr>
          <a:xfrm>
            <a:off x="3552264" y="6245970"/>
            <a:ext cx="1019736" cy="251004"/>
          </a:xfrm>
          <a:prstGeom prst="rect">
            <a:avLst/>
          </a:prstGeom>
        </p:spPr>
        <p:txBody>
          <a:bodyPr wrap="square" rtlCol="0">
            <a:noAutofit/>
          </a:bodyPr>
          <a:lstStyle/>
          <a:p>
            <a:pPr algn="l"/>
            <a:r>
              <a:rPr lang="en-GB" sz="800" dirty="0">
                <a:solidFill>
                  <a:schemeClr val="tx1">
                    <a:lumMod val="75000"/>
                    <a:lumOff val="25000"/>
                  </a:schemeClr>
                </a:solidFill>
              </a:rPr>
              <a:t>Temperature (K)</a:t>
            </a:r>
          </a:p>
        </p:txBody>
      </p:sp>
      <p:cxnSp>
        <p:nvCxnSpPr>
          <p:cNvPr id="86" name="Straight Arrow Connector 85">
            <a:extLst>
              <a:ext uri="{FF2B5EF4-FFF2-40B4-BE49-F238E27FC236}">
                <a16:creationId xmlns:a16="http://schemas.microsoft.com/office/drawing/2014/main" id="{7739489D-019F-8C36-FA01-33BE742A77C0}"/>
              </a:ext>
            </a:extLst>
          </p:cNvPr>
          <p:cNvCxnSpPr>
            <a:cxnSpLocks/>
          </p:cNvCxnSpPr>
          <p:nvPr/>
        </p:nvCxnSpPr>
        <p:spPr>
          <a:xfrm flipV="1">
            <a:off x="2085412" y="2061885"/>
            <a:ext cx="0" cy="3540280"/>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69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DEFB-4E4D-BC18-3F3A-D5BFBD99B7FD}"/>
              </a:ext>
            </a:extLst>
          </p:cNvPr>
          <p:cNvSpPr>
            <a:spLocks noGrp="1"/>
          </p:cNvSpPr>
          <p:nvPr>
            <p:ph type="title"/>
          </p:nvPr>
        </p:nvSpPr>
        <p:spPr/>
        <p:txBody>
          <a:bodyPr/>
          <a:lstStyle/>
          <a:p>
            <a:r>
              <a:rPr lang="en-US" dirty="0"/>
              <a:t>Mechanisms for Storage and Associated Risks</a:t>
            </a:r>
          </a:p>
        </p:txBody>
      </p:sp>
      <p:pic>
        <p:nvPicPr>
          <p:cNvPr id="3" name="Picture 2">
            <a:extLst>
              <a:ext uri="{FF2B5EF4-FFF2-40B4-BE49-F238E27FC236}">
                <a16:creationId xmlns:a16="http://schemas.microsoft.com/office/drawing/2014/main" id="{E63F868E-CDA0-F1A0-B92C-A4291C506E78}"/>
              </a:ext>
            </a:extLst>
          </p:cNvPr>
          <p:cNvPicPr>
            <a:picLocks noChangeAspect="1"/>
          </p:cNvPicPr>
          <p:nvPr/>
        </p:nvPicPr>
        <p:blipFill>
          <a:blip r:embed="rId2"/>
          <a:stretch>
            <a:fillRect/>
          </a:stretch>
        </p:blipFill>
        <p:spPr>
          <a:xfrm>
            <a:off x="851291" y="1872043"/>
            <a:ext cx="3475316" cy="3728657"/>
          </a:xfrm>
          <a:prstGeom prst="rect">
            <a:avLst/>
          </a:prstGeom>
        </p:spPr>
      </p:pic>
    </p:spTree>
    <p:extLst>
      <p:ext uri="{BB962C8B-B14F-4D97-AF65-F5344CB8AC3E}">
        <p14:creationId xmlns:p14="http://schemas.microsoft.com/office/powerpoint/2010/main" val="238746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00B92D-9761-6BF7-82D9-B71080086FA6}"/>
              </a:ext>
            </a:extLst>
          </p:cNvPr>
          <p:cNvSpPr>
            <a:spLocks noGrp="1"/>
          </p:cNvSpPr>
          <p:nvPr>
            <p:ph idx="1"/>
          </p:nvPr>
        </p:nvSpPr>
        <p:spPr>
          <a:xfrm>
            <a:off x="303981" y="828675"/>
            <a:ext cx="6173018" cy="5717156"/>
          </a:xfrm>
        </p:spPr>
        <p:txBody>
          <a:bodyPr>
            <a:normAutofit fontScale="92500"/>
          </a:bodyPr>
          <a:lstStyle/>
          <a:p>
            <a:r>
              <a:rPr lang="en-US" dirty="0"/>
              <a:t>Key Similarities:</a:t>
            </a:r>
          </a:p>
          <a:p>
            <a:pPr lvl="1"/>
            <a:r>
              <a:rPr lang="en-US" dirty="0"/>
              <a:t>Some consistent inputs into the CO2 Capacity and HCIIP calculations:</a:t>
            </a:r>
          </a:p>
          <a:p>
            <a:pPr lvl="2"/>
            <a:r>
              <a:rPr lang="en-US" dirty="0"/>
              <a:t>Area</a:t>
            </a:r>
          </a:p>
          <a:p>
            <a:pPr lvl="2"/>
            <a:r>
              <a:rPr lang="en-US" dirty="0"/>
              <a:t>Reservoir thickness</a:t>
            </a:r>
          </a:p>
          <a:p>
            <a:pPr lvl="2"/>
            <a:r>
              <a:rPr lang="en-US" dirty="0"/>
              <a:t>Porosity</a:t>
            </a:r>
          </a:p>
          <a:p>
            <a:pPr lvl="1"/>
            <a:r>
              <a:rPr lang="en-US" dirty="0"/>
              <a:t>Key mechanisms for a working hydrocarbon system and CO2 storage site:</a:t>
            </a:r>
          </a:p>
          <a:p>
            <a:pPr lvl="2"/>
            <a:r>
              <a:rPr lang="en-US" dirty="0"/>
              <a:t>Permeability- ability to produce/inject fluid at commercial rates</a:t>
            </a:r>
          </a:p>
          <a:p>
            <a:pPr lvl="2"/>
            <a:r>
              <a:rPr lang="en-US" dirty="0"/>
              <a:t>Thick seal – ability to trap fluids</a:t>
            </a:r>
          </a:p>
          <a:p>
            <a:pPr marL="266700" lvl="1" indent="0">
              <a:buNone/>
            </a:pPr>
            <a:endParaRPr lang="en-US" dirty="0"/>
          </a:p>
          <a:p>
            <a:r>
              <a:rPr lang="en-US" dirty="0"/>
              <a:t>Key Differences:</a:t>
            </a:r>
          </a:p>
          <a:p>
            <a:pPr lvl="1"/>
            <a:r>
              <a:rPr lang="en-US" dirty="0"/>
              <a:t>Reservoir conditions critical for controlling fluid phase:</a:t>
            </a:r>
          </a:p>
          <a:p>
            <a:pPr lvl="2"/>
            <a:r>
              <a:rPr lang="en-US" dirty="0"/>
              <a:t>Reservoir Temp &gt;31 deg/C</a:t>
            </a:r>
          </a:p>
          <a:p>
            <a:pPr lvl="2"/>
            <a:r>
              <a:rPr lang="en-US" dirty="0"/>
              <a:t>Temp &gt;75 bar</a:t>
            </a:r>
          </a:p>
          <a:p>
            <a:pPr lvl="1"/>
            <a:r>
              <a:rPr lang="en-US" dirty="0"/>
              <a:t>~ 800 m depth </a:t>
            </a:r>
          </a:p>
          <a:p>
            <a:pPr lvl="2"/>
            <a:r>
              <a:rPr lang="en-US" dirty="0"/>
              <a:t>rule of thumb - can cause two phase issues Aquifer salinities &gt;30,000ppm</a:t>
            </a:r>
          </a:p>
          <a:p>
            <a:pPr lvl="1"/>
            <a:r>
              <a:rPr lang="en-US" dirty="0"/>
              <a:t>Aquifer salinities &gt;30,000ppm</a:t>
            </a:r>
          </a:p>
          <a:p>
            <a:pPr lvl="2"/>
            <a:r>
              <a:rPr lang="en-US" dirty="0"/>
              <a:t>(ppm of seawater - anything less could be used for drinking or Brackish for agriculture.</a:t>
            </a:r>
          </a:p>
          <a:p>
            <a:pPr lvl="1"/>
            <a:r>
              <a:rPr lang="en-US" dirty="0"/>
              <a:t>High salinities can be an issue for salt precipitation associated with injectivity </a:t>
            </a:r>
          </a:p>
          <a:p>
            <a:pPr lvl="1"/>
            <a:r>
              <a:rPr lang="en-US" dirty="0"/>
              <a:t>Focus on seal for competency throughout injection lifecycle</a:t>
            </a:r>
          </a:p>
          <a:p>
            <a:pPr lvl="1"/>
            <a:r>
              <a:rPr lang="en-US" dirty="0"/>
              <a:t>Top side requirements </a:t>
            </a:r>
          </a:p>
          <a:p>
            <a:pPr lvl="2"/>
            <a:r>
              <a:rPr lang="en-US" dirty="0"/>
              <a:t>Storage site fit for purpose to emitter and proximity for economic cutoffs (oil and gas bigger is often better)</a:t>
            </a:r>
          </a:p>
        </p:txBody>
      </p:sp>
      <p:sp>
        <p:nvSpPr>
          <p:cNvPr id="3" name="Slide Number Placeholder 2">
            <a:extLst>
              <a:ext uri="{FF2B5EF4-FFF2-40B4-BE49-F238E27FC236}">
                <a16:creationId xmlns:a16="http://schemas.microsoft.com/office/drawing/2014/main" id="{1264E08C-38F9-C076-315B-08CFCEBEFB59}"/>
              </a:ext>
            </a:extLst>
          </p:cNvPr>
          <p:cNvSpPr>
            <a:spLocks noGrp="1"/>
          </p:cNvSpPr>
          <p:nvPr>
            <p:ph type="sldNum" sz="quarter" idx="4"/>
          </p:nvPr>
        </p:nvSpPr>
        <p:spPr/>
        <p:txBody>
          <a:bodyPr/>
          <a:lstStyle/>
          <a:p>
            <a:fld id="{14A3106C-58CB-42DB-B4B7-C84BBDA5655D}" type="slidenum">
              <a:rPr lang="en-GB" smtClean="0"/>
              <a:pPr/>
              <a:t>15</a:t>
            </a:fld>
            <a:endParaRPr lang="en-GB" dirty="0"/>
          </a:p>
        </p:txBody>
      </p:sp>
      <p:sp>
        <p:nvSpPr>
          <p:cNvPr id="4" name="Title 3">
            <a:extLst>
              <a:ext uri="{FF2B5EF4-FFF2-40B4-BE49-F238E27FC236}">
                <a16:creationId xmlns:a16="http://schemas.microsoft.com/office/drawing/2014/main" id="{EA85A72F-7D1F-0F97-708C-930BD208CEB4}"/>
              </a:ext>
            </a:extLst>
          </p:cNvPr>
          <p:cNvSpPr>
            <a:spLocks noGrp="1"/>
          </p:cNvSpPr>
          <p:nvPr>
            <p:ph type="title"/>
          </p:nvPr>
        </p:nvSpPr>
        <p:spPr/>
        <p:txBody>
          <a:bodyPr/>
          <a:lstStyle/>
          <a:p>
            <a:r>
              <a:rPr lang="en-US" dirty="0"/>
              <a:t>Exploration Stage Similarities/Differences</a:t>
            </a:r>
          </a:p>
        </p:txBody>
      </p:sp>
      <p:pic>
        <p:nvPicPr>
          <p:cNvPr id="6" name="Picture 5">
            <a:extLst>
              <a:ext uri="{FF2B5EF4-FFF2-40B4-BE49-F238E27FC236}">
                <a16:creationId xmlns:a16="http://schemas.microsoft.com/office/drawing/2014/main" id="{59309672-D96F-6F10-B612-06D08F49FDF6}"/>
              </a:ext>
            </a:extLst>
          </p:cNvPr>
          <p:cNvPicPr>
            <a:picLocks noChangeAspect="1"/>
          </p:cNvPicPr>
          <p:nvPr/>
        </p:nvPicPr>
        <p:blipFill>
          <a:blip r:embed="rId2"/>
          <a:stretch>
            <a:fillRect/>
          </a:stretch>
        </p:blipFill>
        <p:spPr>
          <a:xfrm>
            <a:off x="6291262" y="3770396"/>
            <a:ext cx="2657475" cy="2600325"/>
          </a:xfrm>
          <a:prstGeom prst="rect">
            <a:avLst/>
          </a:prstGeom>
        </p:spPr>
      </p:pic>
    </p:spTree>
    <p:extLst>
      <p:ext uri="{BB962C8B-B14F-4D97-AF65-F5344CB8AC3E}">
        <p14:creationId xmlns:p14="http://schemas.microsoft.com/office/powerpoint/2010/main" val="422721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E674-C901-5245-FD29-EF000B870B5F}"/>
              </a:ext>
            </a:extLst>
          </p:cNvPr>
          <p:cNvSpPr>
            <a:spLocks noGrp="1"/>
          </p:cNvSpPr>
          <p:nvPr>
            <p:ph type="title"/>
          </p:nvPr>
        </p:nvSpPr>
        <p:spPr/>
        <p:txBody>
          <a:bodyPr/>
          <a:lstStyle/>
          <a:p>
            <a:r>
              <a:rPr lang="en-US" dirty="0"/>
              <a:t>Global Projects</a:t>
            </a:r>
          </a:p>
        </p:txBody>
      </p:sp>
      <p:pic>
        <p:nvPicPr>
          <p:cNvPr id="3" name="Picture 2">
            <a:extLst>
              <a:ext uri="{FF2B5EF4-FFF2-40B4-BE49-F238E27FC236}">
                <a16:creationId xmlns:a16="http://schemas.microsoft.com/office/drawing/2014/main" id="{59DFBA0A-CE4C-8188-AC72-DD7D578417D2}"/>
              </a:ext>
            </a:extLst>
          </p:cNvPr>
          <p:cNvPicPr>
            <a:picLocks noChangeAspect="1"/>
          </p:cNvPicPr>
          <p:nvPr/>
        </p:nvPicPr>
        <p:blipFill>
          <a:blip r:embed="rId2"/>
          <a:stretch>
            <a:fillRect/>
          </a:stretch>
        </p:blipFill>
        <p:spPr>
          <a:xfrm>
            <a:off x="0" y="1728579"/>
            <a:ext cx="9038419" cy="4935306"/>
          </a:xfrm>
          <a:prstGeom prst="rect">
            <a:avLst/>
          </a:prstGeom>
        </p:spPr>
      </p:pic>
    </p:spTree>
    <p:extLst>
      <p:ext uri="{BB962C8B-B14F-4D97-AF65-F5344CB8AC3E}">
        <p14:creationId xmlns:p14="http://schemas.microsoft.com/office/powerpoint/2010/main" val="380169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67A3-4FE3-A73D-04EC-9308D3DF24CE}"/>
              </a:ext>
            </a:extLst>
          </p:cNvPr>
          <p:cNvSpPr>
            <a:spLocks noGrp="1"/>
          </p:cNvSpPr>
          <p:nvPr>
            <p:ph type="title"/>
          </p:nvPr>
        </p:nvSpPr>
        <p:spPr/>
        <p:txBody>
          <a:bodyPr/>
          <a:lstStyle/>
          <a:p>
            <a:r>
              <a:rPr lang="en-GB" dirty="0"/>
              <a:t>Theoretical Storage Resource</a:t>
            </a:r>
          </a:p>
        </p:txBody>
      </p:sp>
      <p:pic>
        <p:nvPicPr>
          <p:cNvPr id="6" name="Picture 5">
            <a:extLst>
              <a:ext uri="{FF2B5EF4-FFF2-40B4-BE49-F238E27FC236}">
                <a16:creationId xmlns:a16="http://schemas.microsoft.com/office/drawing/2014/main" id="{FF5C3AC5-C3BF-C53F-1AE5-AA8CB846D627}"/>
              </a:ext>
            </a:extLst>
          </p:cNvPr>
          <p:cNvPicPr>
            <a:picLocks noChangeAspect="1"/>
          </p:cNvPicPr>
          <p:nvPr/>
        </p:nvPicPr>
        <p:blipFill>
          <a:blip r:embed="rId2"/>
          <a:stretch>
            <a:fillRect/>
          </a:stretch>
        </p:blipFill>
        <p:spPr>
          <a:xfrm>
            <a:off x="0" y="1042175"/>
            <a:ext cx="9144000" cy="314707"/>
          </a:xfrm>
          <a:prstGeom prst="rect">
            <a:avLst/>
          </a:prstGeom>
        </p:spPr>
      </p:pic>
      <p:graphicFrame>
        <p:nvGraphicFramePr>
          <p:cNvPr id="3" name="Table 2">
            <a:extLst>
              <a:ext uri="{FF2B5EF4-FFF2-40B4-BE49-F238E27FC236}">
                <a16:creationId xmlns:a16="http://schemas.microsoft.com/office/drawing/2014/main" id="{AF0CACCA-B554-4EDD-283F-520A9A3BCD32}"/>
              </a:ext>
            </a:extLst>
          </p:cNvPr>
          <p:cNvGraphicFramePr>
            <a:graphicFrameLocks noGrp="1"/>
          </p:cNvGraphicFramePr>
          <p:nvPr>
            <p:extLst>
              <p:ext uri="{D42A27DB-BD31-4B8C-83A1-F6EECF244321}">
                <p14:modId xmlns:p14="http://schemas.microsoft.com/office/powerpoint/2010/main" val="2525183439"/>
              </p:ext>
            </p:extLst>
          </p:nvPr>
        </p:nvGraphicFramePr>
        <p:xfrm>
          <a:off x="206478" y="1614948"/>
          <a:ext cx="8790036" cy="4008475"/>
        </p:xfrm>
        <a:graphic>
          <a:graphicData uri="http://schemas.openxmlformats.org/drawingml/2006/table">
            <a:tbl>
              <a:tblPr/>
              <a:tblGrid>
                <a:gridCol w="1978667">
                  <a:extLst>
                    <a:ext uri="{9D8B030D-6E8A-4147-A177-3AD203B41FA5}">
                      <a16:colId xmlns:a16="http://schemas.microsoft.com/office/drawing/2014/main" val="205955685"/>
                    </a:ext>
                  </a:extLst>
                </a:gridCol>
                <a:gridCol w="701912">
                  <a:extLst>
                    <a:ext uri="{9D8B030D-6E8A-4147-A177-3AD203B41FA5}">
                      <a16:colId xmlns:a16="http://schemas.microsoft.com/office/drawing/2014/main" val="2014743622"/>
                    </a:ext>
                  </a:extLst>
                </a:gridCol>
                <a:gridCol w="701912">
                  <a:extLst>
                    <a:ext uri="{9D8B030D-6E8A-4147-A177-3AD203B41FA5}">
                      <a16:colId xmlns:a16="http://schemas.microsoft.com/office/drawing/2014/main" val="2885293240"/>
                    </a:ext>
                  </a:extLst>
                </a:gridCol>
                <a:gridCol w="814863">
                  <a:extLst>
                    <a:ext uri="{9D8B030D-6E8A-4147-A177-3AD203B41FA5}">
                      <a16:colId xmlns:a16="http://schemas.microsoft.com/office/drawing/2014/main" val="4103970600"/>
                    </a:ext>
                  </a:extLst>
                </a:gridCol>
                <a:gridCol w="814863">
                  <a:extLst>
                    <a:ext uri="{9D8B030D-6E8A-4147-A177-3AD203B41FA5}">
                      <a16:colId xmlns:a16="http://schemas.microsoft.com/office/drawing/2014/main" val="2092195516"/>
                    </a:ext>
                  </a:extLst>
                </a:gridCol>
                <a:gridCol w="814863">
                  <a:extLst>
                    <a:ext uri="{9D8B030D-6E8A-4147-A177-3AD203B41FA5}">
                      <a16:colId xmlns:a16="http://schemas.microsoft.com/office/drawing/2014/main" val="2036838302"/>
                    </a:ext>
                  </a:extLst>
                </a:gridCol>
                <a:gridCol w="814863">
                  <a:extLst>
                    <a:ext uri="{9D8B030D-6E8A-4147-A177-3AD203B41FA5}">
                      <a16:colId xmlns:a16="http://schemas.microsoft.com/office/drawing/2014/main" val="3864694248"/>
                    </a:ext>
                  </a:extLst>
                </a:gridCol>
                <a:gridCol w="2148093">
                  <a:extLst>
                    <a:ext uri="{9D8B030D-6E8A-4147-A177-3AD203B41FA5}">
                      <a16:colId xmlns:a16="http://schemas.microsoft.com/office/drawing/2014/main" val="794231972"/>
                    </a:ext>
                  </a:extLst>
                </a:gridCol>
              </a:tblGrid>
              <a:tr h="287485">
                <a:tc>
                  <a:txBody>
                    <a:bodyPr/>
                    <a:lstStyle/>
                    <a:p>
                      <a:pPr algn="l" fontAlgn="ctr"/>
                      <a:r>
                        <a:rPr lang="en-GB" sz="800" b="1" i="0" u="none" strike="noStrike">
                          <a:solidFill>
                            <a:srgbClr val="FFFFFF"/>
                          </a:solidFill>
                          <a:effectLst/>
                          <a:latin typeface="Calibri" panose="020F0502020204030204" pitchFamily="34" charset="0"/>
                        </a:rPr>
                        <a:t>Parameter</a:t>
                      </a:r>
                    </a:p>
                  </a:txBody>
                  <a:tcPr marL="5437" marR="5437" marT="5437" marB="260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E6D"/>
                    </a:solidFill>
                  </a:tcPr>
                </a:tc>
                <a:tc>
                  <a:txBody>
                    <a:bodyPr/>
                    <a:lstStyle/>
                    <a:p>
                      <a:pPr algn="l" fontAlgn="ctr"/>
                      <a:r>
                        <a:rPr lang="en-GB" sz="800" b="1" i="0" u="none" strike="noStrike">
                          <a:solidFill>
                            <a:srgbClr val="FFFFFF"/>
                          </a:solidFill>
                          <a:effectLst/>
                          <a:latin typeface="Calibri" panose="020F0502020204030204" pitchFamily="34" charset="0"/>
                        </a:rPr>
                        <a:t>Storage Site Type</a:t>
                      </a:r>
                    </a:p>
                  </a:txBody>
                  <a:tcPr marL="5437" marR="5437" marT="5437" marB="260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E6D"/>
                    </a:solidFill>
                  </a:tcPr>
                </a:tc>
                <a:tc>
                  <a:txBody>
                    <a:bodyPr/>
                    <a:lstStyle/>
                    <a:p>
                      <a:pPr algn="ctr" fontAlgn="ctr"/>
                      <a:r>
                        <a:rPr lang="en-GB" sz="800" b="1" i="0" u="none" strike="noStrike">
                          <a:solidFill>
                            <a:srgbClr val="FFFFFF"/>
                          </a:solidFill>
                          <a:effectLst/>
                          <a:latin typeface="Calibri" panose="020F0502020204030204" pitchFamily="34" charset="0"/>
                        </a:rPr>
                        <a:t>Units </a:t>
                      </a:r>
                    </a:p>
                  </a:txBody>
                  <a:tcPr marL="5437" marR="5437" marT="5437" marB="260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E6D"/>
                    </a:solidFill>
                  </a:tcPr>
                </a:tc>
                <a:tc>
                  <a:txBody>
                    <a:bodyPr/>
                    <a:lstStyle/>
                    <a:p>
                      <a:pPr algn="ctr" fontAlgn="ctr"/>
                      <a:r>
                        <a:rPr lang="en-GB" sz="800" b="1" i="0" u="none" strike="noStrike">
                          <a:solidFill>
                            <a:srgbClr val="FFFFFF"/>
                          </a:solidFill>
                          <a:effectLst/>
                          <a:latin typeface="Calibri" panose="020F0502020204030204" pitchFamily="34" charset="0"/>
                        </a:rPr>
                        <a:t>P90 </a:t>
                      </a:r>
                      <a:br>
                        <a:rPr lang="en-GB" sz="800" b="1" i="0" u="none" strike="noStrike">
                          <a:solidFill>
                            <a:srgbClr val="FFFFFF"/>
                          </a:solidFill>
                          <a:effectLst/>
                          <a:latin typeface="Calibri" panose="020F0502020204030204" pitchFamily="34" charset="0"/>
                        </a:rPr>
                      </a:br>
                      <a:r>
                        <a:rPr lang="en-GB" sz="800" b="1" i="0" u="none" strike="noStrike">
                          <a:solidFill>
                            <a:srgbClr val="FFFFFF"/>
                          </a:solidFill>
                          <a:effectLst/>
                          <a:latin typeface="Calibri" panose="020F0502020204030204" pitchFamily="34" charset="0"/>
                        </a:rPr>
                        <a:t>(low)</a:t>
                      </a:r>
                    </a:p>
                  </a:txBody>
                  <a:tcPr marL="5437" marR="5437" marT="5437" marB="26096"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E6D"/>
                    </a:solidFill>
                  </a:tcPr>
                </a:tc>
                <a:tc>
                  <a:txBody>
                    <a:bodyPr/>
                    <a:lstStyle/>
                    <a:p>
                      <a:pPr algn="ctr" fontAlgn="ctr"/>
                      <a:r>
                        <a:rPr lang="en-GB" sz="800" b="1" i="0" u="none" strike="noStrike">
                          <a:solidFill>
                            <a:srgbClr val="FFFFFF"/>
                          </a:solidFill>
                          <a:effectLst/>
                          <a:latin typeface="Calibri" panose="020F0502020204030204" pitchFamily="34" charset="0"/>
                        </a:rPr>
                        <a:t>P50 </a:t>
                      </a:r>
                      <a:br>
                        <a:rPr lang="en-GB" sz="800" b="1" i="0" u="none" strike="noStrike">
                          <a:solidFill>
                            <a:srgbClr val="FFFFFF"/>
                          </a:solidFill>
                          <a:effectLst/>
                          <a:latin typeface="Calibri" panose="020F0502020204030204" pitchFamily="34" charset="0"/>
                        </a:rPr>
                      </a:br>
                      <a:r>
                        <a:rPr lang="en-GB" sz="800" b="1" i="0" u="none" strike="noStrike">
                          <a:solidFill>
                            <a:srgbClr val="FFFFFF"/>
                          </a:solidFill>
                          <a:effectLst/>
                          <a:latin typeface="Calibri" panose="020F0502020204030204" pitchFamily="34" charset="0"/>
                        </a:rPr>
                        <a:t>(mid)</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E6D"/>
                    </a:solidFill>
                  </a:tcPr>
                </a:tc>
                <a:tc>
                  <a:txBody>
                    <a:bodyPr/>
                    <a:lstStyle/>
                    <a:p>
                      <a:pPr algn="ctr" fontAlgn="ctr"/>
                      <a:r>
                        <a:rPr lang="en-GB" sz="800" b="1" i="0" u="none" strike="noStrike">
                          <a:solidFill>
                            <a:srgbClr val="FFFFFF"/>
                          </a:solidFill>
                          <a:effectLst/>
                          <a:latin typeface="Calibri" panose="020F0502020204030204" pitchFamily="34" charset="0"/>
                        </a:rPr>
                        <a:t>Mean</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E6D"/>
                    </a:solidFill>
                  </a:tcPr>
                </a:tc>
                <a:tc>
                  <a:txBody>
                    <a:bodyPr/>
                    <a:lstStyle/>
                    <a:p>
                      <a:pPr algn="ctr" fontAlgn="ctr"/>
                      <a:r>
                        <a:rPr lang="en-GB" sz="800" b="1" i="0" u="none" strike="noStrike">
                          <a:solidFill>
                            <a:srgbClr val="FFFFFF"/>
                          </a:solidFill>
                          <a:effectLst/>
                          <a:latin typeface="Calibri" panose="020F0502020204030204" pitchFamily="34" charset="0"/>
                        </a:rPr>
                        <a:t>P10 </a:t>
                      </a:r>
                      <a:br>
                        <a:rPr lang="en-GB" sz="800" b="1" i="0" u="none" strike="noStrike">
                          <a:solidFill>
                            <a:srgbClr val="FFFFFF"/>
                          </a:solidFill>
                          <a:effectLst/>
                          <a:latin typeface="Calibri" panose="020F0502020204030204" pitchFamily="34" charset="0"/>
                        </a:rPr>
                      </a:br>
                      <a:r>
                        <a:rPr lang="en-GB" sz="800" b="1" i="0" u="none" strike="noStrike">
                          <a:solidFill>
                            <a:srgbClr val="FFFFFF"/>
                          </a:solidFill>
                          <a:effectLst/>
                          <a:latin typeface="Calibri" panose="020F0502020204030204" pitchFamily="34" charset="0"/>
                        </a:rPr>
                        <a:t>(high)</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E6D"/>
                    </a:solidFill>
                  </a:tcPr>
                </a:tc>
                <a:tc>
                  <a:txBody>
                    <a:bodyPr/>
                    <a:lstStyle/>
                    <a:p>
                      <a:pPr algn="ctr" fontAlgn="ctr"/>
                      <a:r>
                        <a:rPr lang="en-GB" sz="800" b="1" i="0" u="none" strike="noStrike">
                          <a:solidFill>
                            <a:srgbClr val="FFFFFF"/>
                          </a:solidFill>
                          <a:effectLst/>
                          <a:latin typeface="Calibri" panose="020F0502020204030204" pitchFamily="34" charset="0"/>
                        </a:rPr>
                        <a:t>Distribution Type </a:t>
                      </a:r>
                    </a:p>
                  </a:txBody>
                  <a:tcPr marL="5437" marR="5437" marT="5437" marB="26096"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E6D"/>
                    </a:solidFill>
                  </a:tcPr>
                </a:tc>
                <a:extLst>
                  <a:ext uri="{0D108BD9-81ED-4DB2-BD59-A6C34878D82A}">
                    <a16:rowId xmlns:a16="http://schemas.microsoft.com/office/drawing/2014/main" val="2839113801"/>
                  </a:ext>
                </a:extLst>
              </a:tr>
              <a:tr h="164077">
                <a:tc>
                  <a:txBody>
                    <a:bodyPr/>
                    <a:lstStyle/>
                    <a:p>
                      <a:pPr algn="l" fontAlgn="b"/>
                      <a:r>
                        <a:rPr lang="en-GB" sz="800" b="1" i="0" u="none" strike="noStrike">
                          <a:solidFill>
                            <a:srgbClr val="000000"/>
                          </a:solidFill>
                          <a:effectLst/>
                          <a:latin typeface="Calibri" panose="020F0502020204030204" pitchFamily="34" charset="0"/>
                        </a:rPr>
                        <a:t> INPUTS</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l" fontAlgn="b"/>
                      <a:endParaRPr lang="en-GB" sz="800" b="1" i="0" u="none" strike="noStrike">
                        <a:solidFill>
                          <a:srgbClr val="000000"/>
                        </a:solidFill>
                        <a:effectLst/>
                        <a:latin typeface="Calibri" panose="020F0502020204030204" pitchFamily="34" charset="0"/>
                      </a:endParaRP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126723640"/>
                  </a:ext>
                </a:extLst>
              </a:tr>
              <a:tr h="164077">
                <a:tc>
                  <a:txBody>
                    <a:bodyPr/>
                    <a:lstStyle/>
                    <a:p>
                      <a:pPr algn="l" fontAlgn="b"/>
                      <a:r>
                        <a:rPr lang="en-US" sz="800" b="0" i="0" u="none" strike="noStrike">
                          <a:solidFill>
                            <a:srgbClr val="000000"/>
                          </a:solidFill>
                          <a:effectLst/>
                          <a:latin typeface="Calibri" panose="020F0502020204030204" pitchFamily="34" charset="0"/>
                        </a:rPr>
                        <a:t>Depth to Crest of Storage Site </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m</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1220</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1225</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1225</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1230</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4676548"/>
                  </a:ext>
                </a:extLst>
              </a:tr>
              <a:tr h="164077">
                <a:tc>
                  <a:txBody>
                    <a:bodyPr/>
                    <a:lstStyle/>
                    <a:p>
                      <a:pPr algn="l" fontAlgn="b"/>
                      <a:r>
                        <a:rPr lang="en-GB" sz="800" b="0" i="0" u="none" strike="noStrike">
                          <a:solidFill>
                            <a:srgbClr val="000000"/>
                          </a:solidFill>
                          <a:effectLst/>
                          <a:latin typeface="Calibri" panose="020F0502020204030204" pitchFamily="34" charset="0"/>
                        </a:rPr>
                        <a:t>Depth to spill point </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m</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1386</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1411</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1424</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1478</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Beta</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9995807"/>
                  </a:ext>
                </a:extLst>
              </a:tr>
              <a:tr h="164077">
                <a:tc>
                  <a:txBody>
                    <a:bodyPr/>
                    <a:lstStyle/>
                    <a:p>
                      <a:pPr algn="l" fontAlgn="b"/>
                      <a:r>
                        <a:rPr lang="en-GB" sz="800" b="0" i="0" u="none" strike="noStrike">
                          <a:solidFill>
                            <a:srgbClr val="000000"/>
                          </a:solidFill>
                          <a:effectLst/>
                          <a:latin typeface="Calibri" panose="020F0502020204030204" pitchFamily="34" charset="0"/>
                        </a:rPr>
                        <a:t>Storage Site Area </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km2</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56</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86</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86</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116</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073928"/>
                  </a:ext>
                </a:extLst>
              </a:tr>
              <a:tr h="164077">
                <a:tc>
                  <a:txBody>
                    <a:bodyPr/>
                    <a:lstStyle/>
                    <a:p>
                      <a:pPr algn="l" fontAlgn="ctr"/>
                      <a:r>
                        <a:rPr lang="en-GB" sz="800" b="0" i="0" u="none" strike="noStrike">
                          <a:solidFill>
                            <a:srgbClr val="000000"/>
                          </a:solidFill>
                          <a:effectLst/>
                          <a:latin typeface="Calibri" panose="020F0502020204030204" pitchFamily="34" charset="0"/>
                        </a:rPr>
                        <a:t>Gross Rock Volume </a:t>
                      </a:r>
                    </a:p>
                  </a:txBody>
                  <a:tcPr marL="5437" marR="5437" marT="5437" marB="260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800" b="0" i="0" u="none" strike="noStrike">
                          <a:solidFill>
                            <a:srgbClr val="000000"/>
                          </a:solidFill>
                          <a:effectLst/>
                          <a:latin typeface="Calibri" panose="020F0502020204030204" pitchFamily="34" charset="0"/>
                        </a:rPr>
                        <a:t>All</a:t>
                      </a:r>
                    </a:p>
                  </a:txBody>
                  <a:tcPr marL="5437" marR="5437" marT="5437" marB="260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0000"/>
                          </a:solidFill>
                          <a:effectLst/>
                          <a:latin typeface="Calibri" panose="020F0502020204030204" pitchFamily="34" charset="0"/>
                        </a:rPr>
                        <a:t>million m3</a:t>
                      </a:r>
                    </a:p>
                  </a:txBody>
                  <a:tcPr marL="5437" marR="5437" marT="5437" marB="2609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800" b="0" i="0" u="none" strike="noStrike">
                          <a:solidFill>
                            <a:srgbClr val="000000"/>
                          </a:solidFill>
                          <a:effectLst/>
                          <a:latin typeface="Calibri" panose="020F0502020204030204" pitchFamily="34" charset="0"/>
                        </a:rPr>
                        <a:t>2432</a:t>
                      </a:r>
                    </a:p>
                  </a:txBody>
                  <a:tcPr marL="5437" marR="5437" marT="5437" marB="26096"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800" b="0" i="0" u="none" strike="noStrike">
                          <a:solidFill>
                            <a:srgbClr val="000000"/>
                          </a:solidFill>
                          <a:effectLst/>
                          <a:latin typeface="Calibri" panose="020F0502020204030204" pitchFamily="34" charset="0"/>
                        </a:rPr>
                        <a:t>5380</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800" b="0" i="0" u="none" strike="noStrike">
                          <a:solidFill>
                            <a:srgbClr val="000000"/>
                          </a:solidFill>
                          <a:effectLst/>
                          <a:latin typeface="Calibri" panose="020F0502020204030204" pitchFamily="34" charset="0"/>
                        </a:rPr>
                        <a:t>5687</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800" b="0" i="0" u="none" strike="noStrike">
                          <a:solidFill>
                            <a:srgbClr val="000000"/>
                          </a:solidFill>
                          <a:effectLst/>
                          <a:latin typeface="Calibri" panose="020F0502020204030204" pitchFamily="34" charset="0"/>
                        </a:rPr>
                        <a:t>9350</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Beta</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275680"/>
                  </a:ext>
                </a:extLst>
              </a:tr>
              <a:tr h="164077">
                <a:tc>
                  <a:txBody>
                    <a:bodyPr/>
                    <a:lstStyle/>
                    <a:p>
                      <a:pPr algn="l" fontAlgn="b"/>
                      <a:r>
                        <a:rPr lang="en-GB" sz="800" b="0" i="0" u="none" strike="noStrike">
                          <a:solidFill>
                            <a:srgbClr val="000000"/>
                          </a:solidFill>
                          <a:effectLst/>
                          <a:latin typeface="Calibri" panose="020F0502020204030204" pitchFamily="34" charset="0"/>
                        </a:rPr>
                        <a:t>Average Gross Reservoir Thickness</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m</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132</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147</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800" b="0" i="0" u="none" strike="noStrike">
                          <a:solidFill>
                            <a:srgbClr val="000000"/>
                          </a:solidFill>
                          <a:effectLst/>
                          <a:latin typeface="Calibri" panose="020F0502020204030204" pitchFamily="34" charset="0"/>
                        </a:rPr>
                        <a:t>147</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161</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783872"/>
                  </a:ext>
                </a:extLst>
              </a:tr>
              <a:tr h="164077">
                <a:tc>
                  <a:txBody>
                    <a:bodyPr/>
                    <a:lstStyle/>
                    <a:p>
                      <a:pPr algn="l" fontAlgn="b"/>
                      <a:r>
                        <a:rPr lang="en-GB" sz="800" b="0" i="0" u="none" strike="noStrike">
                          <a:solidFill>
                            <a:srgbClr val="000000"/>
                          </a:solidFill>
                          <a:effectLst/>
                          <a:latin typeface="Calibri" panose="020F0502020204030204" pitchFamily="34" charset="0"/>
                        </a:rPr>
                        <a:t>Average Net to Gross</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63</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63</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800" b="0" i="0" u="none" strike="noStrike">
                          <a:solidFill>
                            <a:srgbClr val="000000"/>
                          </a:solidFill>
                          <a:effectLst/>
                          <a:latin typeface="Calibri" panose="020F0502020204030204" pitchFamily="34" charset="0"/>
                        </a:rPr>
                        <a:t>63</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63</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8691771"/>
                  </a:ext>
                </a:extLst>
              </a:tr>
              <a:tr h="164077">
                <a:tc>
                  <a:txBody>
                    <a:bodyPr/>
                    <a:lstStyle/>
                    <a:p>
                      <a:pPr algn="l" fontAlgn="b"/>
                      <a:r>
                        <a:rPr lang="en-GB" sz="800" b="0" i="0" u="none" strike="noStrike">
                          <a:solidFill>
                            <a:srgbClr val="000000"/>
                          </a:solidFill>
                          <a:effectLst/>
                          <a:latin typeface="Calibri" panose="020F0502020204030204" pitchFamily="34" charset="0"/>
                        </a:rPr>
                        <a:t>Average Net Reservoir Thickness</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m</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83</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92</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92</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102</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4667172"/>
                  </a:ext>
                </a:extLst>
              </a:tr>
              <a:tr h="164077">
                <a:tc>
                  <a:txBody>
                    <a:bodyPr/>
                    <a:lstStyle/>
                    <a:p>
                      <a:pPr algn="l" fontAlgn="b"/>
                      <a:r>
                        <a:rPr lang="en-GB" sz="800" b="0" i="0" u="none" strike="noStrike">
                          <a:solidFill>
                            <a:srgbClr val="000000"/>
                          </a:solidFill>
                          <a:effectLst/>
                          <a:latin typeface="Calibri" panose="020F0502020204030204" pitchFamily="34" charset="0"/>
                        </a:rPr>
                        <a:t>Average Porosity</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18</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21</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800" b="0" i="0" u="none" strike="noStrike">
                          <a:solidFill>
                            <a:srgbClr val="000000"/>
                          </a:solidFill>
                          <a:effectLst/>
                          <a:latin typeface="Calibri" panose="020F0502020204030204" pitchFamily="34" charset="0"/>
                        </a:rPr>
                        <a:t>21</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24</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6798187"/>
                  </a:ext>
                </a:extLst>
              </a:tr>
              <a:tr h="164077">
                <a:tc>
                  <a:txBody>
                    <a:bodyPr/>
                    <a:lstStyle/>
                    <a:p>
                      <a:pPr algn="l" fontAlgn="b"/>
                      <a:r>
                        <a:rPr lang="en-GB" sz="800" b="0" i="0" u="none" strike="noStrike">
                          <a:solidFill>
                            <a:srgbClr val="000000"/>
                          </a:solidFill>
                          <a:effectLst/>
                          <a:latin typeface="Calibri" panose="020F0502020204030204" pitchFamily="34" charset="0"/>
                        </a:rPr>
                        <a:t>Average Permeability</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mD</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85</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197</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258</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243</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345910"/>
                  </a:ext>
                </a:extLst>
              </a:tr>
              <a:tr h="164077">
                <a:tc>
                  <a:txBody>
                    <a:bodyPr/>
                    <a:lstStyle/>
                    <a:p>
                      <a:pPr algn="l" fontAlgn="b"/>
                      <a:r>
                        <a:rPr lang="en-GB" sz="800" b="0" i="0" u="none" strike="noStrike">
                          <a:solidFill>
                            <a:srgbClr val="000000"/>
                          </a:solidFill>
                          <a:effectLst/>
                          <a:latin typeface="Calibri" panose="020F0502020204030204" pitchFamily="34" charset="0"/>
                        </a:rPr>
                        <a:t>Irreducible water Saturation</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20</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13</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800" b="0" i="0" u="none" strike="noStrike">
                          <a:solidFill>
                            <a:srgbClr val="000000"/>
                          </a:solidFill>
                          <a:effectLst/>
                          <a:latin typeface="Calibri" panose="020F0502020204030204" pitchFamily="34" charset="0"/>
                        </a:rPr>
                        <a:t>13</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5</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648116"/>
                  </a:ext>
                </a:extLst>
              </a:tr>
              <a:tr h="164077">
                <a:tc>
                  <a:txBody>
                    <a:bodyPr/>
                    <a:lstStyle/>
                    <a:p>
                      <a:pPr algn="l" fontAlgn="b"/>
                      <a:r>
                        <a:rPr lang="en-GB" sz="800" b="0" i="0" u="none" strike="noStrike">
                          <a:solidFill>
                            <a:srgbClr val="000000"/>
                          </a:solidFill>
                          <a:effectLst/>
                          <a:latin typeface="Calibri" panose="020F0502020204030204" pitchFamily="34" charset="0"/>
                        </a:rPr>
                        <a:t>Average Residual  Hydrocarbon Saturation</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Depleted Field </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N/A</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N/A</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N/A</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N/A</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N/A</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2476936"/>
                  </a:ext>
                </a:extLst>
              </a:tr>
              <a:tr h="164077">
                <a:tc>
                  <a:txBody>
                    <a:bodyPr/>
                    <a:lstStyle/>
                    <a:p>
                      <a:pPr algn="l" fontAlgn="b"/>
                      <a:r>
                        <a:rPr lang="en-GB" sz="800" b="0" i="0" u="none" strike="noStrike">
                          <a:solidFill>
                            <a:srgbClr val="000000"/>
                          </a:solidFill>
                          <a:effectLst/>
                          <a:latin typeface="Calibri" panose="020F0502020204030204" pitchFamily="34" charset="0"/>
                        </a:rPr>
                        <a:t>Hydrocarbon Formation Volume Factor </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Depleted Field </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N/A</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N/A</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N/A</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N/A</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N/A</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880685"/>
                  </a:ext>
                </a:extLst>
              </a:tr>
              <a:tr h="164077">
                <a:tc>
                  <a:txBody>
                    <a:bodyPr/>
                    <a:lstStyle/>
                    <a:p>
                      <a:pPr algn="l" fontAlgn="b"/>
                      <a:r>
                        <a:rPr lang="en-GB" sz="800" b="0" i="0" u="none" strike="noStrike">
                          <a:solidFill>
                            <a:srgbClr val="000000"/>
                          </a:solidFill>
                          <a:effectLst/>
                          <a:latin typeface="Calibri" panose="020F0502020204030204" pitchFamily="34" charset="0"/>
                        </a:rPr>
                        <a:t>Initial Reservoir Pressure</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Bar</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152</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190</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800" b="0" i="0" u="none" strike="noStrike">
                          <a:solidFill>
                            <a:srgbClr val="000000"/>
                          </a:solidFill>
                          <a:effectLst/>
                          <a:latin typeface="Calibri" panose="020F0502020204030204" pitchFamily="34" charset="0"/>
                        </a:rPr>
                        <a:t>190</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228</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1992259"/>
                  </a:ext>
                </a:extLst>
              </a:tr>
              <a:tr h="164077">
                <a:tc>
                  <a:txBody>
                    <a:bodyPr/>
                    <a:lstStyle/>
                    <a:p>
                      <a:pPr algn="l" fontAlgn="b"/>
                      <a:r>
                        <a:rPr lang="en-GB" sz="800" b="0" i="0" u="none" strike="noStrike">
                          <a:solidFill>
                            <a:srgbClr val="000000"/>
                          </a:solidFill>
                          <a:effectLst/>
                          <a:latin typeface="Calibri" panose="020F0502020204030204" pitchFamily="34" charset="0"/>
                        </a:rPr>
                        <a:t>initial Reservoir Temperature </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°C</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48</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50</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800" b="0" i="0" u="none" strike="noStrike">
                          <a:solidFill>
                            <a:srgbClr val="000000"/>
                          </a:solidFill>
                          <a:effectLst/>
                          <a:latin typeface="Calibri" panose="020F0502020204030204" pitchFamily="34" charset="0"/>
                        </a:rPr>
                        <a:t>50</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52</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211759"/>
                  </a:ext>
                </a:extLst>
              </a:tr>
              <a:tr h="164077">
                <a:tc>
                  <a:txBody>
                    <a:bodyPr/>
                    <a:lstStyle/>
                    <a:p>
                      <a:pPr algn="l" fontAlgn="b"/>
                      <a:r>
                        <a:rPr lang="en-GB" sz="800" b="0" i="0" u="none" strike="noStrike">
                          <a:solidFill>
                            <a:srgbClr val="000000"/>
                          </a:solidFill>
                          <a:effectLst/>
                          <a:latin typeface="Calibri" panose="020F0502020204030204" pitchFamily="34" charset="0"/>
                        </a:rPr>
                        <a:t>Formation Water Salinity</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mg/l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200000</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250000</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800" b="0" i="0" u="none" strike="noStrike">
                          <a:solidFill>
                            <a:srgbClr val="000000"/>
                          </a:solidFill>
                          <a:effectLst/>
                          <a:latin typeface="Calibri" panose="020F0502020204030204" pitchFamily="34" charset="0"/>
                        </a:rPr>
                        <a:t>250000</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300000</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9259435"/>
                  </a:ext>
                </a:extLst>
              </a:tr>
              <a:tr h="164077">
                <a:tc>
                  <a:txBody>
                    <a:bodyPr/>
                    <a:lstStyle/>
                    <a:p>
                      <a:pPr algn="l" fontAlgn="b"/>
                      <a:r>
                        <a:rPr lang="en-GB" sz="800" b="0" i="0" u="none" strike="noStrike">
                          <a:solidFill>
                            <a:srgbClr val="000000"/>
                          </a:solidFill>
                          <a:effectLst/>
                          <a:latin typeface="Calibri" panose="020F0502020204030204" pitchFamily="34" charset="0"/>
                        </a:rPr>
                        <a:t>Storage Efficiency Factor</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10</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24</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800" b="0" i="0" u="none" strike="noStrike">
                          <a:solidFill>
                            <a:srgbClr val="000000"/>
                          </a:solidFill>
                          <a:effectLst/>
                          <a:latin typeface="Calibri" panose="020F0502020204030204" pitchFamily="34" charset="0"/>
                        </a:rPr>
                        <a:t>31</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60</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Log 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639264"/>
                  </a:ext>
                </a:extLst>
              </a:tr>
              <a:tr h="164077">
                <a:tc>
                  <a:txBody>
                    <a:bodyPr/>
                    <a:lstStyle/>
                    <a:p>
                      <a:pPr algn="l" fontAlgn="b"/>
                      <a:r>
                        <a:rPr lang="en-GB" sz="800" b="1" i="0" u="none" strike="noStrike">
                          <a:solidFill>
                            <a:srgbClr val="000000"/>
                          </a:solidFill>
                          <a:effectLst/>
                          <a:latin typeface="Calibri" panose="020F0502020204030204" pitchFamily="34" charset="0"/>
                        </a:rPr>
                        <a:t>OUTPUT</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l" fontAlgn="b"/>
                      <a:endParaRPr lang="en-GB" sz="800" b="1" i="0" u="none" strike="noStrike">
                        <a:solidFill>
                          <a:srgbClr val="000000"/>
                        </a:solidFill>
                        <a:effectLst/>
                        <a:latin typeface="Calibri" panose="020F0502020204030204" pitchFamily="34" charset="0"/>
                      </a:endParaRP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endParaRPr lang="en-GB" sz="800" b="0" i="0" u="none" strike="noStrike">
                        <a:solidFill>
                          <a:srgbClr val="000000"/>
                        </a:solidFill>
                        <a:effectLst/>
                        <a:latin typeface="Calibri" panose="020F0502020204030204" pitchFamily="34" charset="0"/>
                      </a:endParaRP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862502535"/>
                  </a:ext>
                </a:extLst>
              </a:tr>
              <a:tr h="164077">
                <a:tc>
                  <a:txBody>
                    <a:bodyPr/>
                    <a:lstStyle/>
                    <a:p>
                      <a:pPr algn="l" fontAlgn="b"/>
                      <a:r>
                        <a:rPr lang="en-GB" sz="800" b="0" i="0" u="none" strike="noStrike">
                          <a:solidFill>
                            <a:srgbClr val="000000"/>
                          </a:solidFill>
                          <a:effectLst/>
                          <a:latin typeface="Calibri" panose="020F0502020204030204" pitchFamily="34" charset="0"/>
                        </a:rPr>
                        <a:t>Theoretical  Storage Resource (capacity)</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MT</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31</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97</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800" b="0" i="0" u="none" strike="noStrike">
                          <a:solidFill>
                            <a:srgbClr val="000000"/>
                          </a:solidFill>
                          <a:effectLst/>
                          <a:latin typeface="Calibri" panose="020F0502020204030204" pitchFamily="34" charset="0"/>
                        </a:rPr>
                        <a:t>131</a:t>
                      </a:r>
                    </a:p>
                  </a:txBody>
                  <a:tcPr marL="5437" marR="5437" marT="5437" marB="2609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275</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Calibri" panose="020F0502020204030204" pitchFamily="34" charset="0"/>
                        </a:rPr>
                        <a:t>Probabilistic Run Output (approximates to Log Normal)</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806624"/>
                  </a:ext>
                </a:extLst>
              </a:tr>
              <a:tr h="164077">
                <a:tc>
                  <a:txBody>
                    <a:bodyPr/>
                    <a:lstStyle/>
                    <a:p>
                      <a:pPr algn="l" fontAlgn="b"/>
                      <a:r>
                        <a:rPr lang="en-US" sz="800" b="0" i="0" u="none" strike="noStrike">
                          <a:solidFill>
                            <a:srgbClr val="000000"/>
                          </a:solidFill>
                          <a:effectLst/>
                          <a:latin typeface="Calibri" panose="020F0502020204030204" pitchFamily="34" charset="0"/>
                        </a:rPr>
                        <a:t>Peak Injection Rates per day</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T/d</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5130</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11538</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10774</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15400</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Calibri" panose="020F0502020204030204" pitchFamily="34" charset="0"/>
                        </a:rPr>
                        <a:t>Simulation Model Output (approximates to Beta)</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9255722"/>
                  </a:ext>
                </a:extLst>
              </a:tr>
              <a:tr h="164077">
                <a:tc>
                  <a:txBody>
                    <a:bodyPr/>
                    <a:lstStyle/>
                    <a:p>
                      <a:pPr algn="l" fontAlgn="b"/>
                      <a:r>
                        <a:rPr lang="en-GB" sz="800" b="0" i="0" u="none" strike="noStrike">
                          <a:solidFill>
                            <a:srgbClr val="000000"/>
                          </a:solidFill>
                          <a:effectLst/>
                          <a:latin typeface="Calibri" panose="020F0502020204030204" pitchFamily="34" charset="0"/>
                        </a:rPr>
                        <a:t>Storage Resource (capacity) </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MT </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26</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78</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69</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100</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Calibri" panose="020F0502020204030204" pitchFamily="34" charset="0"/>
                        </a:rPr>
                        <a:t>Simulation Model Output (approximates to Beta)</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601551"/>
                  </a:ext>
                </a:extLst>
              </a:tr>
              <a:tr h="164077">
                <a:tc>
                  <a:txBody>
                    <a:bodyPr/>
                    <a:lstStyle/>
                    <a:p>
                      <a:pPr algn="l" fontAlgn="b"/>
                      <a:r>
                        <a:rPr lang="en-US" sz="800" b="0" i="0" u="none" strike="noStrike">
                          <a:solidFill>
                            <a:srgbClr val="000000"/>
                          </a:solidFill>
                          <a:effectLst/>
                          <a:latin typeface="Calibri" panose="020F0502020204030204" pitchFamily="34" charset="0"/>
                        </a:rPr>
                        <a:t>Peak Brine Production per day</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Calibri" panose="020F0502020204030204" pitchFamily="34" charset="0"/>
                        </a:rPr>
                        <a:t>All</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bbls/d</a:t>
                      </a:r>
                    </a:p>
                  </a:txBody>
                  <a:tcPr marL="5437" marR="5437" marT="5437" marB="26096"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800" b="0" i="0" u="none" strike="noStrike">
                          <a:solidFill>
                            <a:srgbClr val="000000"/>
                          </a:solidFill>
                          <a:effectLst/>
                          <a:latin typeface="Calibri" panose="020F0502020204030204" pitchFamily="34" charset="0"/>
                        </a:rPr>
                        <a:t>0</a:t>
                      </a:r>
                    </a:p>
                  </a:txBody>
                  <a:tcPr marL="5437" marR="5437" marT="5437" marB="26096"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0</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0</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a:solidFill>
                            <a:srgbClr val="000000"/>
                          </a:solidFill>
                          <a:effectLst/>
                          <a:latin typeface="Calibri" panose="020F0502020204030204" pitchFamily="34" charset="0"/>
                        </a:rPr>
                        <a:t>0</a:t>
                      </a:r>
                    </a:p>
                  </a:txBody>
                  <a:tcPr marL="5437" marR="5437" marT="5437" marB="26096"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r>
                        <a:rPr lang="en-GB" sz="800" b="0" i="0" u="none" strike="noStrike" dirty="0">
                          <a:solidFill>
                            <a:srgbClr val="000000"/>
                          </a:solidFill>
                          <a:effectLst/>
                          <a:latin typeface="Calibri" panose="020F0502020204030204" pitchFamily="34" charset="0"/>
                        </a:rPr>
                        <a:t>N/A</a:t>
                      </a:r>
                    </a:p>
                  </a:txBody>
                  <a:tcPr marL="5437" marR="5437" marT="5437" marB="26096"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9321327"/>
                  </a:ext>
                </a:extLst>
              </a:tr>
            </a:tbl>
          </a:graphicData>
        </a:graphic>
      </p:graphicFrame>
      <p:sp>
        <p:nvSpPr>
          <p:cNvPr id="5" name="Rectangle 4">
            <a:extLst>
              <a:ext uri="{FF2B5EF4-FFF2-40B4-BE49-F238E27FC236}">
                <a16:creationId xmlns:a16="http://schemas.microsoft.com/office/drawing/2014/main" id="{4177AA16-2522-5482-D776-695722683924}"/>
              </a:ext>
            </a:extLst>
          </p:cNvPr>
          <p:cNvSpPr/>
          <p:nvPr/>
        </p:nvSpPr>
        <p:spPr>
          <a:xfrm>
            <a:off x="206478" y="2890684"/>
            <a:ext cx="8790036" cy="8332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225800E-0E6B-37D3-C04B-89CEAAE0DB83}"/>
              </a:ext>
            </a:extLst>
          </p:cNvPr>
          <p:cNvSpPr txBox="1"/>
          <p:nvPr/>
        </p:nvSpPr>
        <p:spPr>
          <a:xfrm>
            <a:off x="101547" y="5630918"/>
            <a:ext cx="3743430" cy="667421"/>
          </a:xfrm>
          <a:prstGeom prst="rect">
            <a:avLst/>
          </a:prstGeom>
        </p:spPr>
        <p:txBody>
          <a:bodyPr wrap="square" rtlCol="0">
            <a:normAutofit/>
          </a:bodyPr>
          <a:lstStyle/>
          <a:p>
            <a:pPr algn="l"/>
            <a:r>
              <a:rPr lang="en-GB" sz="1300" dirty="0">
                <a:solidFill>
                  <a:schemeClr val="tx1">
                    <a:lumMod val="75000"/>
                    <a:lumOff val="25000"/>
                  </a:schemeClr>
                </a:solidFill>
              </a:rPr>
              <a:t>*Typical inputs into probabilistic model</a:t>
            </a:r>
          </a:p>
        </p:txBody>
      </p:sp>
    </p:spTree>
    <p:extLst>
      <p:ext uri="{BB962C8B-B14F-4D97-AF65-F5344CB8AC3E}">
        <p14:creationId xmlns:p14="http://schemas.microsoft.com/office/powerpoint/2010/main" val="192701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8C49-D676-5BA7-D615-3E36A8437BD7}"/>
              </a:ext>
            </a:extLst>
          </p:cNvPr>
          <p:cNvSpPr>
            <a:spLocks noGrp="1"/>
          </p:cNvSpPr>
          <p:nvPr>
            <p:ph type="title"/>
          </p:nvPr>
        </p:nvSpPr>
        <p:spPr/>
        <p:txBody>
          <a:bodyPr/>
          <a:lstStyle/>
          <a:p>
            <a:r>
              <a:rPr lang="en-GB" dirty="0"/>
              <a:t>SRMS ‘Storable Quantities’ Estimate</a:t>
            </a:r>
          </a:p>
        </p:txBody>
      </p:sp>
      <p:pic>
        <p:nvPicPr>
          <p:cNvPr id="4" name="Picture 3">
            <a:extLst>
              <a:ext uri="{FF2B5EF4-FFF2-40B4-BE49-F238E27FC236}">
                <a16:creationId xmlns:a16="http://schemas.microsoft.com/office/drawing/2014/main" id="{2D6D3BEB-46DC-7A8D-869B-AE4269A25916}"/>
              </a:ext>
            </a:extLst>
          </p:cNvPr>
          <p:cNvPicPr>
            <a:picLocks noChangeAspect="1"/>
          </p:cNvPicPr>
          <p:nvPr/>
        </p:nvPicPr>
        <p:blipFill>
          <a:blip r:embed="rId2"/>
          <a:stretch>
            <a:fillRect/>
          </a:stretch>
        </p:blipFill>
        <p:spPr>
          <a:xfrm>
            <a:off x="656303" y="845120"/>
            <a:ext cx="7402922" cy="2421354"/>
          </a:xfrm>
          <a:prstGeom prst="rect">
            <a:avLst/>
          </a:prstGeom>
        </p:spPr>
      </p:pic>
      <p:sp>
        <p:nvSpPr>
          <p:cNvPr id="7" name="TextBox 6">
            <a:extLst>
              <a:ext uri="{FF2B5EF4-FFF2-40B4-BE49-F238E27FC236}">
                <a16:creationId xmlns:a16="http://schemas.microsoft.com/office/drawing/2014/main" id="{1C703886-6536-29EA-27EF-9C7450585B47}"/>
              </a:ext>
            </a:extLst>
          </p:cNvPr>
          <p:cNvSpPr txBox="1"/>
          <p:nvPr/>
        </p:nvSpPr>
        <p:spPr>
          <a:xfrm>
            <a:off x="169606" y="4291781"/>
            <a:ext cx="3930446" cy="2079522"/>
          </a:xfrm>
          <a:prstGeom prst="rect">
            <a:avLst/>
          </a:prstGeom>
        </p:spPr>
        <p:txBody>
          <a:bodyPr wrap="square" rtlCol="0">
            <a:normAutofit/>
          </a:bodyPr>
          <a:lstStyle/>
          <a:p>
            <a:pPr algn="l"/>
            <a:endParaRPr lang="en-GB" sz="1300" dirty="0" err="1">
              <a:solidFill>
                <a:schemeClr val="tx1">
                  <a:lumMod val="75000"/>
                  <a:lumOff val="25000"/>
                </a:schemeClr>
              </a:solidFill>
            </a:endParaRPr>
          </a:p>
        </p:txBody>
      </p:sp>
      <p:pic>
        <p:nvPicPr>
          <p:cNvPr id="15" name="Picture 14">
            <a:extLst>
              <a:ext uri="{FF2B5EF4-FFF2-40B4-BE49-F238E27FC236}">
                <a16:creationId xmlns:a16="http://schemas.microsoft.com/office/drawing/2014/main" id="{B9ADDB5F-3C04-9B7B-DF1F-FBBDEF05EF4C}"/>
              </a:ext>
            </a:extLst>
          </p:cNvPr>
          <p:cNvPicPr>
            <a:picLocks noChangeAspect="1"/>
          </p:cNvPicPr>
          <p:nvPr/>
        </p:nvPicPr>
        <p:blipFill>
          <a:blip r:embed="rId3"/>
          <a:stretch>
            <a:fillRect/>
          </a:stretch>
        </p:blipFill>
        <p:spPr>
          <a:xfrm>
            <a:off x="0" y="3453397"/>
            <a:ext cx="9144000" cy="314707"/>
          </a:xfrm>
          <a:prstGeom prst="rect">
            <a:avLst/>
          </a:prstGeom>
          <a:ln>
            <a:solidFill>
              <a:srgbClr val="FF0000"/>
            </a:solidFill>
          </a:ln>
        </p:spPr>
      </p:pic>
      <p:grpSp>
        <p:nvGrpSpPr>
          <p:cNvPr id="3" name="Group 2">
            <a:extLst>
              <a:ext uri="{FF2B5EF4-FFF2-40B4-BE49-F238E27FC236}">
                <a16:creationId xmlns:a16="http://schemas.microsoft.com/office/drawing/2014/main" id="{77961ACD-257D-301F-0E67-8ECDA062242A}"/>
              </a:ext>
            </a:extLst>
          </p:cNvPr>
          <p:cNvGrpSpPr/>
          <p:nvPr/>
        </p:nvGrpSpPr>
        <p:grpSpPr>
          <a:xfrm>
            <a:off x="4667534" y="4364489"/>
            <a:ext cx="4387975" cy="2426723"/>
            <a:chOff x="4667534" y="4364489"/>
            <a:chExt cx="4387975" cy="2426723"/>
          </a:xfrm>
        </p:grpSpPr>
        <p:pic>
          <p:nvPicPr>
            <p:cNvPr id="17" name="Picture 16">
              <a:extLst>
                <a:ext uri="{FF2B5EF4-FFF2-40B4-BE49-F238E27FC236}">
                  <a16:creationId xmlns:a16="http://schemas.microsoft.com/office/drawing/2014/main" id="{11D12329-7DEF-79A8-88EF-12363DF49966}"/>
                </a:ext>
              </a:extLst>
            </p:cNvPr>
            <p:cNvPicPr>
              <a:picLocks noChangeAspect="1"/>
            </p:cNvPicPr>
            <p:nvPr/>
          </p:nvPicPr>
          <p:blipFill>
            <a:blip r:embed="rId4"/>
            <a:stretch>
              <a:fillRect/>
            </a:stretch>
          </p:blipFill>
          <p:spPr>
            <a:xfrm>
              <a:off x="4667534" y="4791569"/>
              <a:ext cx="4387975" cy="1999643"/>
            </a:xfrm>
            <a:prstGeom prst="rect">
              <a:avLst/>
            </a:prstGeom>
          </p:spPr>
        </p:pic>
        <p:cxnSp>
          <p:nvCxnSpPr>
            <p:cNvPr id="18" name="Straight Arrow Connector 17">
              <a:extLst>
                <a:ext uri="{FF2B5EF4-FFF2-40B4-BE49-F238E27FC236}">
                  <a16:creationId xmlns:a16="http://schemas.microsoft.com/office/drawing/2014/main" id="{79226710-8414-E6A8-5553-F36B2F709EC4}"/>
                </a:ext>
              </a:extLst>
            </p:cNvPr>
            <p:cNvCxnSpPr/>
            <p:nvPr/>
          </p:nvCxnSpPr>
          <p:spPr>
            <a:xfrm>
              <a:off x="7145593" y="4622586"/>
              <a:ext cx="973393" cy="0"/>
            </a:xfrm>
            <a:prstGeom prst="straightConnector1">
              <a:avLst/>
            </a:prstGeom>
            <a:ln w="952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564AA5-81E7-8554-5D8B-9026DB0E985B}"/>
                </a:ext>
              </a:extLst>
            </p:cNvPr>
            <p:cNvSpPr txBox="1"/>
            <p:nvPr/>
          </p:nvSpPr>
          <p:spPr>
            <a:xfrm>
              <a:off x="7388941" y="4364489"/>
              <a:ext cx="567813" cy="258095"/>
            </a:xfrm>
            <a:prstGeom prst="rect">
              <a:avLst/>
            </a:prstGeom>
          </p:spPr>
          <p:txBody>
            <a:bodyPr wrap="square" rtlCol="0">
              <a:normAutofit fontScale="92500" lnSpcReduction="10000"/>
            </a:bodyPr>
            <a:lstStyle/>
            <a:p>
              <a:pPr algn="l"/>
              <a:r>
                <a:rPr lang="en-GB" sz="1300" dirty="0">
                  <a:solidFill>
                    <a:schemeClr val="tx1">
                      <a:lumMod val="75000"/>
                      <a:lumOff val="25000"/>
                    </a:schemeClr>
                  </a:solidFill>
                </a:rPr>
                <a:t>FFV</a:t>
              </a:r>
            </a:p>
          </p:txBody>
        </p:sp>
        <p:sp>
          <p:nvSpPr>
            <p:cNvPr id="20" name="TextBox 19">
              <a:extLst>
                <a:ext uri="{FF2B5EF4-FFF2-40B4-BE49-F238E27FC236}">
                  <a16:creationId xmlns:a16="http://schemas.microsoft.com/office/drawing/2014/main" id="{42245C7E-1659-82C9-358F-CF843443AF12}"/>
                </a:ext>
              </a:extLst>
            </p:cNvPr>
            <p:cNvSpPr txBox="1"/>
            <p:nvPr/>
          </p:nvSpPr>
          <p:spPr>
            <a:xfrm>
              <a:off x="8200102" y="4364489"/>
              <a:ext cx="567813" cy="258095"/>
            </a:xfrm>
            <a:prstGeom prst="rect">
              <a:avLst/>
            </a:prstGeom>
          </p:spPr>
          <p:txBody>
            <a:bodyPr wrap="square" rtlCol="0">
              <a:normAutofit fontScale="92500" lnSpcReduction="10000"/>
            </a:bodyPr>
            <a:lstStyle/>
            <a:p>
              <a:pPr algn="l"/>
              <a:r>
                <a:rPr lang="en-GB" sz="1300" dirty="0">
                  <a:solidFill>
                    <a:schemeClr val="tx1">
                      <a:lumMod val="75000"/>
                      <a:lumOff val="25000"/>
                    </a:schemeClr>
                  </a:solidFill>
                </a:rPr>
                <a:t>BVI</a:t>
              </a:r>
            </a:p>
          </p:txBody>
        </p:sp>
        <p:cxnSp>
          <p:nvCxnSpPr>
            <p:cNvPr id="21" name="Straight Arrow Connector 20">
              <a:extLst>
                <a:ext uri="{FF2B5EF4-FFF2-40B4-BE49-F238E27FC236}">
                  <a16:creationId xmlns:a16="http://schemas.microsoft.com/office/drawing/2014/main" id="{9A1AAB93-1266-A901-CB01-ACA2FA3848A5}"/>
                </a:ext>
              </a:extLst>
            </p:cNvPr>
            <p:cNvCxnSpPr>
              <a:cxnSpLocks/>
            </p:cNvCxnSpPr>
            <p:nvPr/>
          </p:nvCxnSpPr>
          <p:spPr>
            <a:xfrm>
              <a:off x="8163308" y="4622584"/>
              <a:ext cx="604607" cy="0"/>
            </a:xfrm>
            <a:prstGeom prst="straightConnector1">
              <a:avLst/>
            </a:prstGeom>
            <a:ln w="9525">
              <a:solidFill>
                <a:schemeClr val="bg2"/>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6C4116AA-3580-6004-857F-DEE3877995CB}"/>
              </a:ext>
            </a:extLst>
          </p:cNvPr>
          <p:cNvSpPr txBox="1"/>
          <p:nvPr/>
        </p:nvSpPr>
        <p:spPr>
          <a:xfrm>
            <a:off x="201099" y="4070558"/>
            <a:ext cx="4304203" cy="2580967"/>
          </a:xfrm>
          <a:prstGeom prst="rect">
            <a:avLst/>
          </a:prstGeom>
          <a:solidFill>
            <a:schemeClr val="bg1">
              <a:lumMod val="75000"/>
            </a:schemeClr>
          </a:solidFill>
        </p:spPr>
        <p:txBody>
          <a:bodyPr wrap="square" rtlCol="0">
            <a:normAutofit fontScale="70000" lnSpcReduction="20000"/>
          </a:bodyPr>
          <a:lstStyle/>
          <a:p>
            <a:pPr marL="285750" indent="-285750" algn="l">
              <a:lnSpc>
                <a:spcPct val="170000"/>
              </a:lnSpc>
              <a:buFont typeface="Arial" panose="020B0604020202020204" pitchFamily="34" charset="0"/>
              <a:buChar char="•"/>
            </a:pPr>
            <a:r>
              <a:rPr lang="en-GB" sz="1300" dirty="0">
                <a:solidFill>
                  <a:srgbClr val="FF0000"/>
                </a:solidFill>
              </a:rPr>
              <a:t>Better to calculate PHIE from the outset. Need to convert to PHIE in order to calculate Free Fluid Volume (FFV = PHIE – Bulk Volume Irreducible or BVI). This is the actual pore volume the CO2 can be stored in – not PHIE.</a:t>
            </a:r>
          </a:p>
          <a:p>
            <a:pPr algn="l">
              <a:lnSpc>
                <a:spcPct val="170000"/>
              </a:lnSpc>
            </a:pPr>
            <a:endParaRPr lang="en-GB" sz="1300" dirty="0">
              <a:solidFill>
                <a:srgbClr val="FF0000"/>
              </a:solidFill>
            </a:endParaRPr>
          </a:p>
          <a:p>
            <a:pPr marL="285750" indent="-285750" algn="l">
              <a:lnSpc>
                <a:spcPct val="170000"/>
              </a:lnSpc>
              <a:buFont typeface="Arial" panose="020B0604020202020204" pitchFamily="34" charset="0"/>
              <a:buChar char="•"/>
            </a:pPr>
            <a:r>
              <a:rPr lang="en-GB" sz="1300" dirty="0">
                <a:solidFill>
                  <a:srgbClr val="FF0000"/>
                </a:solidFill>
              </a:rPr>
              <a:t>In O&amp;G the volumetric equation solves for a volume of hydrocarbon. Either PHIE or PHIT can be used as these are multiplied by corresponding SWE or SWT values to give a volume of hydrocarbon. </a:t>
            </a:r>
          </a:p>
          <a:p>
            <a:pPr algn="l">
              <a:lnSpc>
                <a:spcPct val="170000"/>
              </a:lnSpc>
            </a:pPr>
            <a:endParaRPr lang="en-GB" sz="1300" b="1" dirty="0">
              <a:solidFill>
                <a:srgbClr val="FF0000"/>
              </a:solidFill>
            </a:endParaRPr>
          </a:p>
          <a:p>
            <a:pPr marL="285750" indent="-285750" algn="l">
              <a:lnSpc>
                <a:spcPct val="170000"/>
              </a:lnSpc>
              <a:buFont typeface="Arial" panose="020B0604020202020204" pitchFamily="34" charset="0"/>
              <a:buChar char="•"/>
            </a:pPr>
            <a:r>
              <a:rPr lang="en-GB" sz="1300" b="1" dirty="0">
                <a:solidFill>
                  <a:srgbClr val="FF0000"/>
                </a:solidFill>
              </a:rPr>
              <a:t>In CCUS reservoirs are often wet so we cannot obtain the FFV from any product of porosity and saturation as SW=1. Need to derive a SWIRR and multiply PHIE by 1-SWIRR.</a:t>
            </a:r>
          </a:p>
        </p:txBody>
      </p:sp>
    </p:spTree>
    <p:extLst>
      <p:ext uri="{BB962C8B-B14F-4D97-AF65-F5344CB8AC3E}">
        <p14:creationId xmlns:p14="http://schemas.microsoft.com/office/powerpoint/2010/main" val="21750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67A3-4FE3-A73D-04EC-9308D3DF24CE}"/>
              </a:ext>
            </a:extLst>
          </p:cNvPr>
          <p:cNvSpPr>
            <a:spLocks noGrp="1"/>
          </p:cNvSpPr>
          <p:nvPr>
            <p:ph type="title"/>
          </p:nvPr>
        </p:nvSpPr>
        <p:spPr/>
        <p:txBody>
          <a:bodyPr/>
          <a:lstStyle/>
          <a:p>
            <a:r>
              <a:rPr lang="en-GB" dirty="0"/>
              <a:t>Estimating </a:t>
            </a:r>
            <a:r>
              <a:rPr lang="en-GB" dirty="0" err="1"/>
              <a:t>Swirr</a:t>
            </a:r>
            <a:endParaRPr lang="en-GB" dirty="0"/>
          </a:p>
        </p:txBody>
      </p:sp>
      <p:pic>
        <p:nvPicPr>
          <p:cNvPr id="4" name="Picture 3">
            <a:extLst>
              <a:ext uri="{FF2B5EF4-FFF2-40B4-BE49-F238E27FC236}">
                <a16:creationId xmlns:a16="http://schemas.microsoft.com/office/drawing/2014/main" id="{CEBD14AD-53E2-7CC8-88B2-E1D9939B5C37}"/>
              </a:ext>
            </a:extLst>
          </p:cNvPr>
          <p:cNvPicPr>
            <a:picLocks noChangeAspect="1"/>
          </p:cNvPicPr>
          <p:nvPr/>
        </p:nvPicPr>
        <p:blipFill>
          <a:blip r:embed="rId2"/>
          <a:stretch>
            <a:fillRect/>
          </a:stretch>
        </p:blipFill>
        <p:spPr>
          <a:xfrm>
            <a:off x="3568442" y="784110"/>
            <a:ext cx="5291249" cy="5663381"/>
          </a:xfrm>
          <a:prstGeom prst="rect">
            <a:avLst/>
          </a:prstGeom>
        </p:spPr>
      </p:pic>
      <p:pic>
        <p:nvPicPr>
          <p:cNvPr id="6" name="Picture 5">
            <a:extLst>
              <a:ext uri="{FF2B5EF4-FFF2-40B4-BE49-F238E27FC236}">
                <a16:creationId xmlns:a16="http://schemas.microsoft.com/office/drawing/2014/main" id="{FF5C3AC5-C3BF-C53F-1AE5-AA8CB846D627}"/>
              </a:ext>
            </a:extLst>
          </p:cNvPr>
          <p:cNvPicPr>
            <a:picLocks noChangeAspect="1"/>
          </p:cNvPicPr>
          <p:nvPr/>
        </p:nvPicPr>
        <p:blipFill>
          <a:blip r:embed="rId3"/>
          <a:stretch>
            <a:fillRect/>
          </a:stretch>
        </p:blipFill>
        <p:spPr>
          <a:xfrm>
            <a:off x="0" y="6478162"/>
            <a:ext cx="9144000" cy="314707"/>
          </a:xfrm>
          <a:prstGeom prst="rect">
            <a:avLst/>
          </a:prstGeom>
        </p:spPr>
      </p:pic>
      <p:pic>
        <p:nvPicPr>
          <p:cNvPr id="10" name="Picture 9">
            <a:extLst>
              <a:ext uri="{FF2B5EF4-FFF2-40B4-BE49-F238E27FC236}">
                <a16:creationId xmlns:a16="http://schemas.microsoft.com/office/drawing/2014/main" id="{C939D3D3-2F86-9564-9685-3FB4E923825C}"/>
              </a:ext>
            </a:extLst>
          </p:cNvPr>
          <p:cNvPicPr>
            <a:picLocks noChangeAspect="1"/>
          </p:cNvPicPr>
          <p:nvPr/>
        </p:nvPicPr>
        <p:blipFill>
          <a:blip r:embed="rId4"/>
          <a:stretch>
            <a:fillRect/>
          </a:stretch>
        </p:blipFill>
        <p:spPr>
          <a:xfrm>
            <a:off x="58994" y="4979350"/>
            <a:ext cx="3509448" cy="1255536"/>
          </a:xfrm>
          <a:prstGeom prst="rect">
            <a:avLst/>
          </a:prstGeom>
        </p:spPr>
      </p:pic>
      <p:sp>
        <p:nvSpPr>
          <p:cNvPr id="11" name="TextBox 10">
            <a:extLst>
              <a:ext uri="{FF2B5EF4-FFF2-40B4-BE49-F238E27FC236}">
                <a16:creationId xmlns:a16="http://schemas.microsoft.com/office/drawing/2014/main" id="{C4DEC4FB-580A-9C1D-06D6-20BE33837323}"/>
              </a:ext>
            </a:extLst>
          </p:cNvPr>
          <p:cNvSpPr txBox="1"/>
          <p:nvPr/>
        </p:nvSpPr>
        <p:spPr>
          <a:xfrm>
            <a:off x="7860890" y="2256503"/>
            <a:ext cx="914400" cy="914400"/>
          </a:xfrm>
          <a:prstGeom prst="rect">
            <a:avLst/>
          </a:prstGeom>
        </p:spPr>
        <p:txBody>
          <a:bodyPr wrap="none" rtlCol="0">
            <a:normAutofit/>
          </a:bodyPr>
          <a:lstStyle/>
          <a:p>
            <a:pPr algn="l"/>
            <a:endParaRPr lang="en-GB" sz="1300" dirty="0" err="1">
              <a:solidFill>
                <a:schemeClr val="tx1">
                  <a:lumMod val="75000"/>
                  <a:lumOff val="25000"/>
                </a:schemeClr>
              </a:solidFill>
            </a:endParaRPr>
          </a:p>
        </p:txBody>
      </p:sp>
      <p:sp>
        <p:nvSpPr>
          <p:cNvPr id="12" name="TextBox 11">
            <a:extLst>
              <a:ext uri="{FF2B5EF4-FFF2-40B4-BE49-F238E27FC236}">
                <a16:creationId xmlns:a16="http://schemas.microsoft.com/office/drawing/2014/main" id="{11E5CF2D-BAD3-317B-2E6B-7B484B18A9D8}"/>
              </a:ext>
            </a:extLst>
          </p:cNvPr>
          <p:cNvSpPr txBox="1"/>
          <p:nvPr/>
        </p:nvSpPr>
        <p:spPr>
          <a:xfrm>
            <a:off x="342081" y="1179871"/>
            <a:ext cx="2968932" cy="3362632"/>
          </a:xfrm>
          <a:prstGeom prst="rect">
            <a:avLst/>
          </a:prstGeom>
        </p:spPr>
        <p:txBody>
          <a:bodyPr wrap="square" rtlCol="0">
            <a:normAutofit/>
          </a:bodyPr>
          <a:lstStyle/>
          <a:p>
            <a:pPr marL="285750" indent="-285750" algn="l">
              <a:buFont typeface="Arial" panose="020B0604020202020204" pitchFamily="34" charset="0"/>
              <a:buChar char="•"/>
            </a:pPr>
            <a:r>
              <a:rPr lang="en-GB" sz="1300" dirty="0">
                <a:solidFill>
                  <a:schemeClr val="tx1">
                    <a:lumMod val="75000"/>
                    <a:lumOff val="25000"/>
                  </a:schemeClr>
                </a:solidFill>
              </a:rPr>
              <a:t>MICP taken from nearby Endurance well. </a:t>
            </a:r>
          </a:p>
          <a:p>
            <a:pPr marL="285750" indent="-285750" algn="l">
              <a:buFont typeface="Arial" panose="020B0604020202020204" pitchFamily="34" charset="0"/>
              <a:buChar char="•"/>
            </a:pPr>
            <a:r>
              <a:rPr lang="en-GB" sz="1300" dirty="0">
                <a:solidFill>
                  <a:schemeClr val="tx1">
                    <a:lumMod val="75000"/>
                    <a:lumOff val="25000"/>
                  </a:schemeClr>
                </a:solidFill>
              </a:rPr>
              <a:t>4 plugs taken that cover range of </a:t>
            </a:r>
            <a:r>
              <a:rPr lang="en-GB" sz="1300" dirty="0" err="1">
                <a:solidFill>
                  <a:schemeClr val="tx1">
                    <a:lumMod val="75000"/>
                    <a:lumOff val="25000"/>
                  </a:schemeClr>
                </a:solidFill>
              </a:rPr>
              <a:t>poroperm</a:t>
            </a:r>
            <a:r>
              <a:rPr lang="en-GB" sz="1300" dirty="0">
                <a:solidFill>
                  <a:schemeClr val="tx1">
                    <a:lumMod val="75000"/>
                    <a:lumOff val="25000"/>
                  </a:schemeClr>
                </a:solidFill>
              </a:rPr>
              <a:t> seen in the Bunter.</a:t>
            </a:r>
          </a:p>
          <a:p>
            <a:pPr marL="285750" indent="-285750" algn="l">
              <a:buFont typeface="Arial" panose="020B0604020202020204" pitchFamily="34" charset="0"/>
              <a:buChar char="•"/>
            </a:pPr>
            <a:r>
              <a:rPr lang="en-GB" sz="1300" dirty="0">
                <a:solidFill>
                  <a:schemeClr val="tx1">
                    <a:lumMod val="75000"/>
                    <a:lumOff val="25000"/>
                  </a:schemeClr>
                </a:solidFill>
              </a:rPr>
              <a:t>Pc converted to reservoir conditions using IFT values from Weatherford study</a:t>
            </a:r>
          </a:p>
          <a:p>
            <a:pPr marL="285750" indent="-285750" algn="l">
              <a:buFont typeface="Arial" panose="020B0604020202020204" pitchFamily="34" charset="0"/>
              <a:buChar char="•"/>
            </a:pPr>
            <a:r>
              <a:rPr lang="en-GB" sz="1300" dirty="0">
                <a:solidFill>
                  <a:schemeClr val="tx1">
                    <a:lumMod val="75000"/>
                    <a:lumOff val="25000"/>
                  </a:schemeClr>
                </a:solidFill>
              </a:rPr>
              <a:t>Pc then converted to HAFWL</a:t>
            </a:r>
          </a:p>
          <a:p>
            <a:pPr marL="285750" indent="-285750" algn="l">
              <a:buFont typeface="Arial" panose="020B0604020202020204" pitchFamily="34" charset="0"/>
              <a:buChar char="•"/>
            </a:pPr>
            <a:r>
              <a:rPr lang="en-GB" sz="1300" dirty="0">
                <a:solidFill>
                  <a:schemeClr val="tx1">
                    <a:lumMod val="75000"/>
                    <a:lumOff val="25000"/>
                  </a:schemeClr>
                </a:solidFill>
              </a:rPr>
              <a:t>Crest to Spill = 207m – </a:t>
            </a:r>
            <a:r>
              <a:rPr lang="en-GB" sz="1300" dirty="0" err="1">
                <a:solidFill>
                  <a:schemeClr val="tx1">
                    <a:lumMod val="75000"/>
                    <a:lumOff val="25000"/>
                  </a:schemeClr>
                </a:solidFill>
              </a:rPr>
              <a:t>Sw</a:t>
            </a:r>
            <a:r>
              <a:rPr lang="en-GB" sz="1300" dirty="0">
                <a:solidFill>
                  <a:schemeClr val="tx1">
                    <a:lumMod val="75000"/>
                    <a:lumOff val="25000"/>
                  </a:schemeClr>
                </a:solidFill>
              </a:rPr>
              <a:t> read at this depth.</a:t>
            </a:r>
          </a:p>
          <a:p>
            <a:pPr marL="285750" indent="-285750" algn="l">
              <a:buFont typeface="Arial" panose="020B0604020202020204" pitchFamily="34" charset="0"/>
              <a:buChar char="•"/>
            </a:pPr>
            <a:r>
              <a:rPr lang="en-GB" sz="1300" dirty="0">
                <a:solidFill>
                  <a:schemeClr val="tx1">
                    <a:lumMod val="75000"/>
                    <a:lumOff val="25000"/>
                  </a:schemeClr>
                </a:solidFill>
              </a:rPr>
              <a:t>3 </a:t>
            </a:r>
            <a:r>
              <a:rPr lang="en-GB" sz="1300" dirty="0" err="1">
                <a:solidFill>
                  <a:schemeClr val="tx1">
                    <a:lumMod val="75000"/>
                    <a:lumOff val="25000"/>
                  </a:schemeClr>
                </a:solidFill>
              </a:rPr>
              <a:t>Swirrs</a:t>
            </a:r>
            <a:r>
              <a:rPr lang="en-GB" sz="1300" dirty="0">
                <a:solidFill>
                  <a:schemeClr val="tx1">
                    <a:lumMod val="75000"/>
                    <a:lumOff val="25000"/>
                  </a:schemeClr>
                </a:solidFill>
              </a:rPr>
              <a:t> used for P10, 50 &amp; 90 in volumetrics (average taken from sample 2 &amp; 3)</a:t>
            </a:r>
          </a:p>
        </p:txBody>
      </p:sp>
      <p:sp>
        <p:nvSpPr>
          <p:cNvPr id="13" name="TextBox 12">
            <a:extLst>
              <a:ext uri="{FF2B5EF4-FFF2-40B4-BE49-F238E27FC236}">
                <a16:creationId xmlns:a16="http://schemas.microsoft.com/office/drawing/2014/main" id="{1B11CB4B-51EF-39A7-6715-D15F2375F7E5}"/>
              </a:ext>
            </a:extLst>
          </p:cNvPr>
          <p:cNvSpPr txBox="1"/>
          <p:nvPr/>
        </p:nvSpPr>
        <p:spPr>
          <a:xfrm>
            <a:off x="1180971" y="4649307"/>
            <a:ext cx="1548581" cy="314707"/>
          </a:xfrm>
          <a:prstGeom prst="rect">
            <a:avLst/>
          </a:prstGeom>
        </p:spPr>
        <p:txBody>
          <a:bodyPr wrap="square" rtlCol="0">
            <a:normAutofit/>
          </a:bodyPr>
          <a:lstStyle/>
          <a:p>
            <a:pPr algn="l"/>
            <a:r>
              <a:rPr lang="en-GB" sz="1300" b="1" u="sng" dirty="0">
                <a:solidFill>
                  <a:schemeClr val="tx1">
                    <a:lumMod val="75000"/>
                    <a:lumOff val="25000"/>
                  </a:schemeClr>
                </a:solidFill>
              </a:rPr>
              <a:t>IFT Study</a:t>
            </a:r>
          </a:p>
        </p:txBody>
      </p:sp>
    </p:spTree>
    <p:extLst>
      <p:ext uri="{BB962C8B-B14F-4D97-AF65-F5344CB8AC3E}">
        <p14:creationId xmlns:p14="http://schemas.microsoft.com/office/powerpoint/2010/main" val="127209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63B287-FAEC-5A6D-57D8-FF485AE135AB}"/>
              </a:ext>
            </a:extLst>
          </p:cNvPr>
          <p:cNvSpPr>
            <a:spLocks noGrp="1"/>
          </p:cNvSpPr>
          <p:nvPr>
            <p:ph idx="1"/>
          </p:nvPr>
        </p:nvSpPr>
        <p:spPr>
          <a:xfrm>
            <a:off x="390398" y="970056"/>
            <a:ext cx="8363203" cy="4109813"/>
          </a:xfrm>
        </p:spPr>
        <p:txBody>
          <a:bodyPr>
            <a:normAutofit/>
          </a:bodyPr>
          <a:lstStyle/>
          <a:p>
            <a:r>
              <a:rPr lang="en-US" sz="1400" dirty="0">
                <a:solidFill>
                  <a:schemeClr val="tx1">
                    <a:lumMod val="65000"/>
                    <a:lumOff val="35000"/>
                  </a:schemeClr>
                </a:solidFill>
              </a:rPr>
              <a:t>PRMS provides the </a:t>
            </a:r>
            <a:r>
              <a:rPr lang="en-US" sz="1400" b="0" i="0" dirty="0">
                <a:solidFill>
                  <a:schemeClr val="tx1">
                    <a:lumMod val="65000"/>
                    <a:lumOff val="35000"/>
                  </a:schemeClr>
                </a:solidFill>
                <a:effectLst/>
              </a:rPr>
              <a:t>basis for classification and categorization of all petroleum reserves and resources. Although the system encompasses the entire in-place petroleum resource and characterizes projects at various levels of technical and commercial maturity, its widest application has been for estimating commercially recoverable quantities using a globally recognized system.</a:t>
            </a:r>
          </a:p>
          <a:p>
            <a:endParaRPr lang="en-US" sz="1400" dirty="0">
              <a:solidFill>
                <a:schemeClr val="tx1">
                  <a:lumMod val="65000"/>
                  <a:lumOff val="35000"/>
                </a:schemeClr>
              </a:solidFill>
            </a:endParaRPr>
          </a:p>
          <a:p>
            <a:r>
              <a:rPr lang="en-US" sz="1400" dirty="0">
                <a:solidFill>
                  <a:schemeClr val="tx1">
                    <a:lumMod val="65000"/>
                    <a:lumOff val="35000"/>
                  </a:schemeClr>
                </a:solidFill>
              </a:rPr>
              <a:t>While there are numerous ways to estimate producible hydrocarbons or storage potential for CO2, a common workflow is through volumetric estimation methodologies.</a:t>
            </a:r>
          </a:p>
          <a:p>
            <a:endParaRPr lang="en-US" sz="1400" dirty="0">
              <a:solidFill>
                <a:schemeClr val="tx1">
                  <a:lumMod val="65000"/>
                  <a:lumOff val="35000"/>
                </a:schemeClr>
              </a:solidFill>
            </a:endParaRPr>
          </a:p>
          <a:p>
            <a:r>
              <a:rPr lang="en-US" sz="1400" b="0" i="0" dirty="0">
                <a:solidFill>
                  <a:schemeClr val="tx1">
                    <a:lumMod val="65000"/>
                    <a:lumOff val="35000"/>
                  </a:schemeClr>
                </a:solidFill>
                <a:effectLst/>
              </a:rPr>
              <a:t>Petrophysical evaluation results comprise fundamental inputs to the assessment of PIIP: the hydrocarbon-bearing area above fluid contacts or limits (A), net pay thickness (h), porosity (φ), and initial water saturation (</a:t>
            </a:r>
            <a:r>
              <a:rPr lang="en-US" sz="1400" b="0" i="0" dirty="0" err="1">
                <a:solidFill>
                  <a:schemeClr val="tx1">
                    <a:lumMod val="65000"/>
                    <a:lumOff val="35000"/>
                  </a:schemeClr>
                </a:solidFill>
                <a:effectLst/>
              </a:rPr>
              <a:t>Swi</a:t>
            </a:r>
            <a:r>
              <a:rPr lang="en-US" sz="1400" b="0" i="0" dirty="0">
                <a:solidFill>
                  <a:schemeClr val="tx1">
                    <a:lumMod val="65000"/>
                    <a:lumOff val="35000"/>
                  </a:schemeClr>
                </a:solidFill>
                <a:effectLst/>
              </a:rPr>
              <a:t>). Other petrophysical inputs, including, but not limited to, permeability(k), capillary pressure, relative permeability, and wettability, are used to assess the ability of fluids to flow, informing the assessment of the recovery factor or recovery efficiency (RE)</a:t>
            </a: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DE4CBF0F-3D96-4296-3956-622A72A2BB6F}"/>
              </a:ext>
            </a:extLst>
          </p:cNvPr>
          <p:cNvSpPr>
            <a:spLocks noGrp="1"/>
          </p:cNvSpPr>
          <p:nvPr>
            <p:ph type="sldNum" sz="quarter" idx="4"/>
          </p:nvPr>
        </p:nvSpPr>
        <p:spPr/>
        <p:txBody>
          <a:bodyPr/>
          <a:lstStyle/>
          <a:p>
            <a:fld id="{14A3106C-58CB-42DB-B4B7-C84BBDA5655D}" type="slidenum">
              <a:rPr lang="en-GB" smtClean="0"/>
              <a:pPr/>
              <a:t>2</a:t>
            </a:fld>
            <a:endParaRPr lang="en-GB" dirty="0"/>
          </a:p>
        </p:txBody>
      </p:sp>
      <p:sp>
        <p:nvSpPr>
          <p:cNvPr id="4" name="Title 3">
            <a:extLst>
              <a:ext uri="{FF2B5EF4-FFF2-40B4-BE49-F238E27FC236}">
                <a16:creationId xmlns:a16="http://schemas.microsoft.com/office/drawing/2014/main" id="{A2396581-F45C-D5B3-264A-5F7030B616A7}"/>
              </a:ext>
            </a:extLst>
          </p:cNvPr>
          <p:cNvSpPr>
            <a:spLocks noGrp="1"/>
          </p:cNvSpPr>
          <p:nvPr>
            <p:ph type="title"/>
          </p:nvPr>
        </p:nvSpPr>
        <p:spPr/>
        <p:txBody>
          <a:bodyPr/>
          <a:lstStyle/>
          <a:p>
            <a:r>
              <a:rPr lang="en-US" dirty="0"/>
              <a:t>PRMS</a:t>
            </a:r>
          </a:p>
        </p:txBody>
      </p:sp>
      <p:pic>
        <p:nvPicPr>
          <p:cNvPr id="5" name="Picture 4">
            <a:extLst>
              <a:ext uri="{FF2B5EF4-FFF2-40B4-BE49-F238E27FC236}">
                <a16:creationId xmlns:a16="http://schemas.microsoft.com/office/drawing/2014/main" id="{D0FC7E78-DA25-24BF-B86B-C3EF2CC6EB5F}"/>
              </a:ext>
            </a:extLst>
          </p:cNvPr>
          <p:cNvPicPr>
            <a:picLocks noChangeAspect="1"/>
          </p:cNvPicPr>
          <p:nvPr/>
        </p:nvPicPr>
        <p:blipFill>
          <a:blip r:embed="rId2"/>
          <a:stretch>
            <a:fillRect/>
          </a:stretch>
        </p:blipFill>
        <p:spPr>
          <a:xfrm>
            <a:off x="964561" y="4954281"/>
            <a:ext cx="6388740" cy="1236969"/>
          </a:xfrm>
          <a:prstGeom prst="rect">
            <a:avLst/>
          </a:prstGeom>
        </p:spPr>
      </p:pic>
    </p:spTree>
    <p:extLst>
      <p:ext uri="{BB962C8B-B14F-4D97-AF65-F5344CB8AC3E}">
        <p14:creationId xmlns:p14="http://schemas.microsoft.com/office/powerpoint/2010/main" val="382803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C810-BC4D-3E5D-7075-133B025FB9C6}"/>
              </a:ext>
            </a:extLst>
          </p:cNvPr>
          <p:cNvSpPr>
            <a:spLocks noGrp="1"/>
          </p:cNvSpPr>
          <p:nvPr>
            <p:ph type="title"/>
          </p:nvPr>
        </p:nvSpPr>
        <p:spPr/>
        <p:txBody>
          <a:bodyPr/>
          <a:lstStyle/>
          <a:p>
            <a:r>
              <a:rPr lang="en-GB" dirty="0"/>
              <a:t>Estimating CO2 Column Height without Pc in Seal</a:t>
            </a:r>
          </a:p>
        </p:txBody>
      </p:sp>
      <p:pic>
        <p:nvPicPr>
          <p:cNvPr id="4" name="Picture 3">
            <a:extLst>
              <a:ext uri="{FF2B5EF4-FFF2-40B4-BE49-F238E27FC236}">
                <a16:creationId xmlns:a16="http://schemas.microsoft.com/office/drawing/2014/main" id="{32E789D7-5808-B06D-E8D3-9AF44E58BECB}"/>
              </a:ext>
            </a:extLst>
          </p:cNvPr>
          <p:cNvPicPr>
            <a:picLocks noChangeAspect="1"/>
          </p:cNvPicPr>
          <p:nvPr/>
        </p:nvPicPr>
        <p:blipFill>
          <a:blip r:embed="rId2"/>
          <a:stretch>
            <a:fillRect/>
          </a:stretch>
        </p:blipFill>
        <p:spPr>
          <a:xfrm>
            <a:off x="744794" y="784110"/>
            <a:ext cx="7350882" cy="5854630"/>
          </a:xfrm>
          <a:prstGeom prst="rect">
            <a:avLst/>
          </a:prstGeom>
        </p:spPr>
      </p:pic>
    </p:spTree>
    <p:extLst>
      <p:ext uri="{BB962C8B-B14F-4D97-AF65-F5344CB8AC3E}">
        <p14:creationId xmlns:p14="http://schemas.microsoft.com/office/powerpoint/2010/main" val="31528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C6D6-8895-8B3E-AD42-9D04DAA7F650}"/>
              </a:ext>
            </a:extLst>
          </p:cNvPr>
          <p:cNvSpPr>
            <a:spLocks noGrp="1"/>
          </p:cNvSpPr>
          <p:nvPr>
            <p:ph type="title"/>
          </p:nvPr>
        </p:nvSpPr>
        <p:spPr/>
        <p:txBody>
          <a:bodyPr/>
          <a:lstStyle/>
          <a:p>
            <a:r>
              <a:rPr lang="en-GB" dirty="0"/>
              <a:t>CO2 Column Heights - Paper Summary</a:t>
            </a:r>
          </a:p>
        </p:txBody>
      </p:sp>
      <p:sp>
        <p:nvSpPr>
          <p:cNvPr id="4" name="TextBox 3">
            <a:extLst>
              <a:ext uri="{FF2B5EF4-FFF2-40B4-BE49-F238E27FC236}">
                <a16:creationId xmlns:a16="http://schemas.microsoft.com/office/drawing/2014/main" id="{C7E53D87-1254-BCB4-2264-A3E5E29FD442}"/>
              </a:ext>
            </a:extLst>
          </p:cNvPr>
          <p:cNvSpPr txBox="1"/>
          <p:nvPr/>
        </p:nvSpPr>
        <p:spPr>
          <a:xfrm>
            <a:off x="265471" y="2046202"/>
            <a:ext cx="8878529" cy="4692375"/>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Can take pre-production heights and the ratios in IFT, contact angle and density differences between the Co2/water and gas/water systems to solve for a conversion factor that converts to Co2 column heights</a:t>
            </a:r>
          </a:p>
          <a:p>
            <a:pPr marL="342900" lvl="0" indent="-342900">
              <a:lnSpc>
                <a:spcPct val="107000"/>
              </a:lnSpc>
              <a:buFont typeface="Symbol" panose="05050102010706020507" pitchFamily="18" charset="2"/>
              <a:buChar char=""/>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IFT and contact angles both negatively impact the </a:t>
            </a:r>
            <a:r>
              <a:rPr lang="en-GB" sz="1400" dirty="0" err="1">
                <a:effectLst/>
                <a:latin typeface="Calibri" panose="020F0502020204030204" pitchFamily="34" charset="0"/>
                <a:ea typeface="Calibri" panose="020F0502020204030204" pitchFamily="34" charset="0"/>
                <a:cs typeface="Times New Roman" panose="02020603050405020304" pitchFamily="18" charset="0"/>
              </a:rPr>
              <a:t>Pc_threshold</a:t>
            </a:r>
            <a:r>
              <a:rPr lang="en-GB" sz="1400" dirty="0">
                <a:effectLst/>
                <a:latin typeface="Calibri" panose="020F0502020204030204" pitchFamily="34" charset="0"/>
                <a:ea typeface="Calibri" panose="020F0502020204030204" pitchFamily="34" charset="0"/>
                <a:cs typeface="Times New Roman" panose="02020603050405020304" pitchFamily="18" charset="0"/>
              </a:rPr>
              <a:t> for a Co2/Water system. The surface tension between co2 and water at the seal-reservoir boundary is much greater – at typical reservoir conditions the ratio of a gas/water IFT to co2/water is 0.5. This increases (more optimistic for resultant co2 column) depending on the co2 content of the gas</a:t>
            </a:r>
          </a:p>
          <a:p>
            <a:pPr marL="342900" lvl="0" indent="-342900">
              <a:lnSpc>
                <a:spcPct val="107000"/>
              </a:lnSpc>
              <a:buFont typeface="Symbol" panose="05050102010706020507" pitchFamily="18" charset="2"/>
              <a:buChar char=""/>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Contact angle – hard to quantify. Water wet angle = 0. Evidence that co2 reduces wettability which negatively impacts column heights. Most optimistic is to say seal remains water wet and ratio is 1. Less optimistic is to say interaction of co2 and seal mineralogy reduces wettability to ratio of 0.7.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More studies needed.</a:t>
            </a:r>
          </a:p>
          <a:p>
            <a:pPr marL="342900" lvl="0" indent="-342900">
              <a:lnSpc>
                <a:spcPct val="107000"/>
              </a:lnSpc>
              <a:buFont typeface="Symbol" panose="05050102010706020507" pitchFamily="18" charset="2"/>
              <a:buChar char=""/>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Density difference a function of temp/pressure. At depth co2 density much closer to water than gas – therefore buoyance force is less and bigger column supported (like oil v gas columns). </a:t>
            </a:r>
          </a:p>
          <a:p>
            <a:pPr marL="342900" lvl="0" indent="-342900">
              <a:lnSpc>
                <a:spcPct val="107000"/>
              </a:lnSpc>
              <a:buFont typeface="Symbol" panose="05050102010706020507" pitchFamily="18" charset="2"/>
              <a:buChar char=""/>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These combine to give conversion factors that range from 0.7 – 2. Can calculate both optimistic and ‘safe’ column heights by adjusting assumptions in CA and IFTs. </a:t>
            </a:r>
          </a:p>
          <a:p>
            <a:pPr marL="342900" lvl="0" indent="-342900">
              <a:lnSpc>
                <a:spcPct val="107000"/>
              </a:lnSpc>
              <a:buFont typeface="Symbol" panose="05050102010706020507" pitchFamily="18" charset="2"/>
              <a:buChar char=""/>
            </a:pP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If structure was underfilled NOT because of capillary factors – then resultant columns will be conservative estimates. If structures were capillary limited then these numbers represent maximum co2 columns possible.</a:t>
            </a:r>
          </a:p>
        </p:txBody>
      </p:sp>
      <p:pic>
        <p:nvPicPr>
          <p:cNvPr id="6" name="Picture 5">
            <a:extLst>
              <a:ext uri="{FF2B5EF4-FFF2-40B4-BE49-F238E27FC236}">
                <a16:creationId xmlns:a16="http://schemas.microsoft.com/office/drawing/2014/main" id="{4BCDB9B1-DF60-A5C2-3E33-5D62A592F983}"/>
              </a:ext>
            </a:extLst>
          </p:cNvPr>
          <p:cNvPicPr>
            <a:picLocks noChangeAspect="1"/>
          </p:cNvPicPr>
          <p:nvPr/>
        </p:nvPicPr>
        <p:blipFill>
          <a:blip r:embed="rId2"/>
          <a:stretch>
            <a:fillRect/>
          </a:stretch>
        </p:blipFill>
        <p:spPr>
          <a:xfrm>
            <a:off x="544768" y="988086"/>
            <a:ext cx="4690910" cy="1108089"/>
          </a:xfrm>
          <a:prstGeom prst="rect">
            <a:avLst/>
          </a:prstGeom>
        </p:spPr>
      </p:pic>
      <p:sp>
        <p:nvSpPr>
          <p:cNvPr id="7" name="TextBox 6">
            <a:extLst>
              <a:ext uri="{FF2B5EF4-FFF2-40B4-BE49-F238E27FC236}">
                <a16:creationId xmlns:a16="http://schemas.microsoft.com/office/drawing/2014/main" id="{47F855EF-2827-632F-D6F3-8863DC2812A8}"/>
              </a:ext>
            </a:extLst>
          </p:cNvPr>
          <p:cNvSpPr txBox="1"/>
          <p:nvPr/>
        </p:nvSpPr>
        <p:spPr>
          <a:xfrm>
            <a:off x="5864297" y="883525"/>
            <a:ext cx="3148781" cy="958701"/>
          </a:xfrm>
          <a:prstGeom prst="rect">
            <a:avLst/>
          </a:prstGeom>
        </p:spPr>
        <p:txBody>
          <a:bodyPr wrap="square" rtlCol="0">
            <a:normAutofit/>
          </a:bodyPr>
          <a:lstStyle/>
          <a:p>
            <a:pPr algn="l"/>
            <a:r>
              <a:rPr lang="en-GB" sz="1300" b="1" dirty="0">
                <a:solidFill>
                  <a:srgbClr val="FF0000"/>
                </a:solidFill>
              </a:rPr>
              <a:t>*No Pc measurements in seal anywhere nearby to Fortitude</a:t>
            </a:r>
          </a:p>
        </p:txBody>
      </p:sp>
    </p:spTree>
    <p:extLst>
      <p:ext uri="{BB962C8B-B14F-4D97-AF65-F5344CB8AC3E}">
        <p14:creationId xmlns:p14="http://schemas.microsoft.com/office/powerpoint/2010/main" val="417269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95A5-D83C-3E65-70E6-C79E3BB73D36}"/>
              </a:ext>
            </a:extLst>
          </p:cNvPr>
          <p:cNvSpPr>
            <a:spLocks noGrp="1"/>
          </p:cNvSpPr>
          <p:nvPr>
            <p:ph type="title"/>
          </p:nvPr>
        </p:nvSpPr>
        <p:spPr/>
        <p:txBody>
          <a:bodyPr/>
          <a:lstStyle/>
          <a:p>
            <a:r>
              <a:rPr lang="en-GB" dirty="0"/>
              <a:t>SRMS Definitions</a:t>
            </a:r>
          </a:p>
        </p:txBody>
      </p:sp>
      <p:pic>
        <p:nvPicPr>
          <p:cNvPr id="4" name="Picture 3">
            <a:extLst>
              <a:ext uri="{FF2B5EF4-FFF2-40B4-BE49-F238E27FC236}">
                <a16:creationId xmlns:a16="http://schemas.microsoft.com/office/drawing/2014/main" id="{04D52124-FBB7-9ED5-4033-5D0F3C50C99E}"/>
              </a:ext>
            </a:extLst>
          </p:cNvPr>
          <p:cNvPicPr>
            <a:picLocks noChangeAspect="1"/>
          </p:cNvPicPr>
          <p:nvPr/>
        </p:nvPicPr>
        <p:blipFill>
          <a:blip r:embed="rId2"/>
          <a:stretch>
            <a:fillRect/>
          </a:stretch>
        </p:blipFill>
        <p:spPr>
          <a:xfrm>
            <a:off x="1039761" y="1210809"/>
            <a:ext cx="6405869" cy="5325952"/>
          </a:xfrm>
          <a:prstGeom prst="rect">
            <a:avLst/>
          </a:prstGeom>
        </p:spPr>
      </p:pic>
    </p:spTree>
    <p:extLst>
      <p:ext uri="{BB962C8B-B14F-4D97-AF65-F5344CB8AC3E}">
        <p14:creationId xmlns:p14="http://schemas.microsoft.com/office/powerpoint/2010/main" val="248370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6992E8-795C-8E4F-3A05-83E4D8F1E36F}"/>
              </a:ext>
            </a:extLst>
          </p:cNvPr>
          <p:cNvSpPr>
            <a:spLocks noGrp="1"/>
          </p:cNvSpPr>
          <p:nvPr>
            <p:ph idx="1"/>
          </p:nvPr>
        </p:nvSpPr>
        <p:spPr>
          <a:xfrm>
            <a:off x="311989" y="935943"/>
            <a:ext cx="8363203" cy="4109813"/>
          </a:xfrm>
        </p:spPr>
        <p:txBody>
          <a:bodyPr/>
          <a:lstStyle/>
          <a:p>
            <a:r>
              <a:rPr lang="en-US" dirty="0"/>
              <a:t>SMRS:</a:t>
            </a:r>
          </a:p>
          <a:p>
            <a:pPr lvl="1"/>
            <a:r>
              <a:rPr lang="en-US" b="0" i="0" dirty="0">
                <a:effectLst/>
                <a:latin typeface="Arial" panose="020B0604020202020204" pitchFamily="34" charset="0"/>
              </a:rPr>
              <a:t>Is a classification framework which aims to provide a consistent approach to estimate storable quantities of CO2, evaluate development projects, and present results within a comprehensive classification framework.</a:t>
            </a:r>
          </a:p>
          <a:p>
            <a:pPr lvl="1"/>
            <a:r>
              <a:rPr lang="en-US" sz="1400" b="0" i="0" dirty="0">
                <a:solidFill>
                  <a:schemeClr val="tx1">
                    <a:lumMod val="65000"/>
                    <a:lumOff val="35000"/>
                  </a:schemeClr>
                </a:solidFill>
                <a:effectLst/>
              </a:rPr>
              <a:t>Resources intends to encompass all quantities of naturally occurring pore volume potentially suitable for storage within the Earth’s crust—discovered and undiscovered (i.e., accessible and inaccessible) plus those quantities already used for storage (i.e., stored).</a:t>
            </a:r>
          </a:p>
          <a:p>
            <a:pPr marL="0" indent="0">
              <a:buNone/>
            </a:pPr>
            <a:endParaRPr lang="en-US" dirty="0"/>
          </a:p>
        </p:txBody>
      </p:sp>
      <p:sp>
        <p:nvSpPr>
          <p:cNvPr id="3" name="Slide Number Placeholder 2">
            <a:extLst>
              <a:ext uri="{FF2B5EF4-FFF2-40B4-BE49-F238E27FC236}">
                <a16:creationId xmlns:a16="http://schemas.microsoft.com/office/drawing/2014/main" id="{C5B2AAFC-0A75-832E-EAB6-5E77A5940B0E}"/>
              </a:ext>
            </a:extLst>
          </p:cNvPr>
          <p:cNvSpPr>
            <a:spLocks noGrp="1"/>
          </p:cNvSpPr>
          <p:nvPr>
            <p:ph type="sldNum" sz="quarter" idx="4"/>
          </p:nvPr>
        </p:nvSpPr>
        <p:spPr/>
        <p:txBody>
          <a:bodyPr/>
          <a:lstStyle/>
          <a:p>
            <a:fld id="{14A3106C-58CB-42DB-B4B7-C84BBDA5655D}" type="slidenum">
              <a:rPr lang="en-GB" smtClean="0"/>
              <a:pPr/>
              <a:t>3</a:t>
            </a:fld>
            <a:endParaRPr lang="en-GB" dirty="0"/>
          </a:p>
        </p:txBody>
      </p:sp>
      <p:sp>
        <p:nvSpPr>
          <p:cNvPr id="4" name="Title 3">
            <a:extLst>
              <a:ext uri="{FF2B5EF4-FFF2-40B4-BE49-F238E27FC236}">
                <a16:creationId xmlns:a16="http://schemas.microsoft.com/office/drawing/2014/main" id="{D05B82E0-8954-CE64-3709-C4EEB5D6BB9A}"/>
              </a:ext>
            </a:extLst>
          </p:cNvPr>
          <p:cNvSpPr>
            <a:spLocks noGrp="1"/>
          </p:cNvSpPr>
          <p:nvPr>
            <p:ph type="title"/>
          </p:nvPr>
        </p:nvSpPr>
        <p:spPr/>
        <p:txBody>
          <a:bodyPr/>
          <a:lstStyle/>
          <a:p>
            <a:r>
              <a:rPr lang="en-US" dirty="0"/>
              <a:t>SMRS</a:t>
            </a:r>
          </a:p>
        </p:txBody>
      </p:sp>
      <p:pic>
        <p:nvPicPr>
          <p:cNvPr id="5" name="Picture 4">
            <a:extLst>
              <a:ext uri="{FF2B5EF4-FFF2-40B4-BE49-F238E27FC236}">
                <a16:creationId xmlns:a16="http://schemas.microsoft.com/office/drawing/2014/main" id="{7766C871-AFFA-1E60-6CAD-5B8112D778B3}"/>
              </a:ext>
            </a:extLst>
          </p:cNvPr>
          <p:cNvPicPr>
            <a:picLocks noChangeAspect="1"/>
          </p:cNvPicPr>
          <p:nvPr/>
        </p:nvPicPr>
        <p:blipFill>
          <a:blip r:embed="rId2"/>
          <a:stretch>
            <a:fillRect/>
          </a:stretch>
        </p:blipFill>
        <p:spPr>
          <a:xfrm>
            <a:off x="716403" y="2776235"/>
            <a:ext cx="7402922" cy="2421354"/>
          </a:xfrm>
          <a:prstGeom prst="rect">
            <a:avLst/>
          </a:prstGeom>
        </p:spPr>
      </p:pic>
      <p:pic>
        <p:nvPicPr>
          <p:cNvPr id="6" name="Picture 5">
            <a:extLst>
              <a:ext uri="{FF2B5EF4-FFF2-40B4-BE49-F238E27FC236}">
                <a16:creationId xmlns:a16="http://schemas.microsoft.com/office/drawing/2014/main" id="{16136215-A606-9666-D291-8E6A2A079716}"/>
              </a:ext>
            </a:extLst>
          </p:cNvPr>
          <p:cNvPicPr>
            <a:picLocks noChangeAspect="1"/>
          </p:cNvPicPr>
          <p:nvPr/>
        </p:nvPicPr>
        <p:blipFill>
          <a:blip r:embed="rId3"/>
          <a:stretch>
            <a:fillRect/>
          </a:stretch>
        </p:blipFill>
        <p:spPr>
          <a:xfrm>
            <a:off x="0" y="5607350"/>
            <a:ext cx="9144000" cy="314707"/>
          </a:xfrm>
          <a:prstGeom prst="rect">
            <a:avLst/>
          </a:prstGeom>
          <a:ln>
            <a:solidFill>
              <a:srgbClr val="FF0000"/>
            </a:solidFill>
          </a:ln>
        </p:spPr>
      </p:pic>
    </p:spTree>
    <p:extLst>
      <p:ext uri="{BB962C8B-B14F-4D97-AF65-F5344CB8AC3E}">
        <p14:creationId xmlns:p14="http://schemas.microsoft.com/office/powerpoint/2010/main" val="2906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F1BF62-24CB-65C8-161F-663DA1076F49}"/>
              </a:ext>
            </a:extLst>
          </p:cNvPr>
          <p:cNvSpPr>
            <a:spLocks noGrp="1"/>
          </p:cNvSpPr>
          <p:nvPr>
            <p:ph idx="1"/>
          </p:nvPr>
        </p:nvSpPr>
        <p:spPr>
          <a:xfrm>
            <a:off x="311989" y="906261"/>
            <a:ext cx="8363203" cy="4109813"/>
          </a:xfrm>
        </p:spPr>
        <p:txBody>
          <a:bodyPr>
            <a:normAutofit/>
          </a:bodyPr>
          <a:lstStyle/>
          <a:p>
            <a:r>
              <a:rPr lang="en-US" sz="1400" b="0" i="0" dirty="0">
                <a:solidFill>
                  <a:schemeClr val="tx1">
                    <a:lumMod val="65000"/>
                    <a:lumOff val="35000"/>
                  </a:schemeClr>
                </a:solidFill>
                <a:effectLst/>
              </a:rPr>
              <a:t>Under both the PRMS and SMRS, identified recoverable petroleum-initially-in-place must always be assigned to one of the three classes: Reserves, Contingent Resources, or Prospective Resources.</a:t>
            </a:r>
            <a:endParaRPr lang="en-US" sz="1400" dirty="0">
              <a:solidFill>
                <a:schemeClr val="tx1">
                  <a:lumMod val="65000"/>
                  <a:lumOff val="35000"/>
                </a:schemeClr>
              </a:solidFill>
            </a:endParaRPr>
          </a:p>
          <a:p>
            <a:r>
              <a:rPr lang="en-US" sz="1400" dirty="0">
                <a:solidFill>
                  <a:schemeClr val="tx1">
                    <a:lumMod val="65000"/>
                    <a:lumOff val="35000"/>
                  </a:schemeClr>
                </a:solidFill>
              </a:rPr>
              <a:t>Both frameworks are very similar in terms of classification, particularly in Contingent and Prospective Resource categories.</a:t>
            </a:r>
          </a:p>
          <a:p>
            <a:r>
              <a:rPr lang="en-US" sz="1400" dirty="0">
                <a:solidFill>
                  <a:schemeClr val="tx1">
                    <a:lumMod val="65000"/>
                    <a:lumOff val="35000"/>
                  </a:schemeClr>
                </a:solidFill>
              </a:rPr>
              <a:t>The key difference associated with the frameworks is that Reserves under the PRMS refer to hydrocarbons being produced, while the SMRS is focused around storage capacity for the development projects </a:t>
            </a:r>
          </a:p>
        </p:txBody>
      </p:sp>
      <p:sp>
        <p:nvSpPr>
          <p:cNvPr id="3" name="Slide Number Placeholder 2">
            <a:extLst>
              <a:ext uri="{FF2B5EF4-FFF2-40B4-BE49-F238E27FC236}">
                <a16:creationId xmlns:a16="http://schemas.microsoft.com/office/drawing/2014/main" id="{EB1C596B-2A60-2E33-2DD4-BD2C1A433CF7}"/>
              </a:ext>
            </a:extLst>
          </p:cNvPr>
          <p:cNvSpPr>
            <a:spLocks noGrp="1"/>
          </p:cNvSpPr>
          <p:nvPr>
            <p:ph type="sldNum" sz="quarter" idx="4"/>
          </p:nvPr>
        </p:nvSpPr>
        <p:spPr/>
        <p:txBody>
          <a:bodyPr/>
          <a:lstStyle/>
          <a:p>
            <a:fld id="{14A3106C-58CB-42DB-B4B7-C84BBDA5655D}" type="slidenum">
              <a:rPr lang="en-GB" smtClean="0"/>
              <a:pPr/>
              <a:t>4</a:t>
            </a:fld>
            <a:endParaRPr lang="en-GB" dirty="0"/>
          </a:p>
        </p:txBody>
      </p:sp>
      <p:sp>
        <p:nvSpPr>
          <p:cNvPr id="4" name="Title 3">
            <a:extLst>
              <a:ext uri="{FF2B5EF4-FFF2-40B4-BE49-F238E27FC236}">
                <a16:creationId xmlns:a16="http://schemas.microsoft.com/office/drawing/2014/main" id="{4A46DBEB-280B-97CD-1D40-36BD74110BE5}"/>
              </a:ext>
            </a:extLst>
          </p:cNvPr>
          <p:cNvSpPr>
            <a:spLocks noGrp="1"/>
          </p:cNvSpPr>
          <p:nvPr>
            <p:ph type="title"/>
          </p:nvPr>
        </p:nvSpPr>
        <p:spPr/>
        <p:txBody>
          <a:bodyPr/>
          <a:lstStyle/>
          <a:p>
            <a:r>
              <a:rPr lang="en-US" dirty="0"/>
              <a:t>Classifications</a:t>
            </a:r>
          </a:p>
        </p:txBody>
      </p:sp>
      <p:pic>
        <p:nvPicPr>
          <p:cNvPr id="5" name="Picture 4">
            <a:extLst>
              <a:ext uri="{FF2B5EF4-FFF2-40B4-BE49-F238E27FC236}">
                <a16:creationId xmlns:a16="http://schemas.microsoft.com/office/drawing/2014/main" id="{DFD45DC7-DFEA-1101-2CCD-71BB4279D3E8}"/>
              </a:ext>
            </a:extLst>
          </p:cNvPr>
          <p:cNvPicPr>
            <a:picLocks noChangeAspect="1"/>
          </p:cNvPicPr>
          <p:nvPr/>
        </p:nvPicPr>
        <p:blipFill>
          <a:blip r:embed="rId2"/>
          <a:stretch>
            <a:fillRect/>
          </a:stretch>
        </p:blipFill>
        <p:spPr>
          <a:xfrm>
            <a:off x="1886031" y="2961167"/>
            <a:ext cx="5371938" cy="3188655"/>
          </a:xfrm>
          <a:prstGeom prst="rect">
            <a:avLst/>
          </a:prstGeom>
        </p:spPr>
      </p:pic>
    </p:spTree>
    <p:extLst>
      <p:ext uri="{BB962C8B-B14F-4D97-AF65-F5344CB8AC3E}">
        <p14:creationId xmlns:p14="http://schemas.microsoft.com/office/powerpoint/2010/main" val="337499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55F965-F48C-6E0D-864D-6F0708CA691F}"/>
              </a:ext>
            </a:extLst>
          </p:cNvPr>
          <p:cNvSpPr>
            <a:spLocks noGrp="1"/>
          </p:cNvSpPr>
          <p:nvPr>
            <p:ph idx="1"/>
          </p:nvPr>
        </p:nvSpPr>
        <p:spPr>
          <a:xfrm>
            <a:off x="349455" y="914400"/>
            <a:ext cx="8363203" cy="5600699"/>
          </a:xfrm>
        </p:spPr>
        <p:txBody>
          <a:bodyPr>
            <a:normAutofit fontScale="85000" lnSpcReduction="20000"/>
          </a:bodyPr>
          <a:lstStyle/>
          <a:p>
            <a:r>
              <a:rPr lang="en-US" dirty="0"/>
              <a:t>There are various mechanisms or Storage types for CCUS Virgin Aquifers</a:t>
            </a:r>
          </a:p>
          <a:p>
            <a:pPr lvl="1"/>
            <a:r>
              <a:rPr lang="en-US" dirty="0"/>
              <a:t>Depleted Oil and Gas fields </a:t>
            </a:r>
          </a:p>
          <a:p>
            <a:pPr lvl="1"/>
            <a:r>
              <a:rPr lang="en-US" dirty="0"/>
              <a:t>Currently Producing Oil or Gas fields</a:t>
            </a:r>
          </a:p>
          <a:p>
            <a:pPr lvl="1"/>
            <a:r>
              <a:rPr lang="en-US" dirty="0"/>
              <a:t>Combination – e.g. Injection down dip of a depleted field.</a:t>
            </a:r>
          </a:p>
          <a:p>
            <a:endParaRPr lang="en-US" dirty="0"/>
          </a:p>
          <a:p>
            <a:r>
              <a:rPr lang="en-US" dirty="0"/>
              <a:t>Considerations and uncertainties for a project vary depending on the project scope for injection (see table below):</a:t>
            </a:r>
          </a:p>
          <a:p>
            <a:pPr marL="266700" lvl="1" indent="0">
              <a:buNone/>
            </a:pPr>
            <a:endParaRPr lang="en-US" dirty="0"/>
          </a:p>
          <a:p>
            <a:pPr marL="266700" lvl="1" indent="0">
              <a:buNone/>
            </a:pPr>
            <a:endParaRPr lang="en-US" dirty="0"/>
          </a:p>
          <a:p>
            <a:pPr marL="266700" lvl="1" indent="0">
              <a:buNone/>
            </a:pPr>
            <a:endParaRPr lang="en-US" dirty="0"/>
          </a:p>
          <a:p>
            <a:pPr marL="266700" lvl="1" indent="0">
              <a:buNone/>
            </a:pPr>
            <a:endParaRPr lang="en-US" dirty="0"/>
          </a:p>
          <a:p>
            <a:pPr marL="266700" lvl="1" indent="0">
              <a:buNone/>
            </a:pPr>
            <a:endParaRPr lang="en-US" dirty="0"/>
          </a:p>
          <a:p>
            <a:pPr marL="266700" lvl="1" indent="0">
              <a:buNone/>
            </a:pPr>
            <a:endParaRPr lang="en-US" dirty="0"/>
          </a:p>
          <a:p>
            <a:pPr marL="266700" lvl="1" indent="0">
              <a:buNone/>
            </a:pPr>
            <a:endParaRPr lang="en-US" dirty="0"/>
          </a:p>
          <a:p>
            <a:pPr marL="266700" lvl="1" indent="0">
              <a:buNone/>
            </a:pPr>
            <a:endParaRPr lang="en-US" dirty="0"/>
          </a:p>
          <a:p>
            <a:pPr marL="266700" lvl="1" indent="0">
              <a:buNone/>
            </a:pPr>
            <a:endParaRPr lang="en-US" dirty="0"/>
          </a:p>
          <a:p>
            <a:pPr marL="266700" lvl="1" indent="0">
              <a:buNone/>
            </a:pPr>
            <a:endParaRPr lang="en-US" dirty="0"/>
          </a:p>
          <a:p>
            <a:pPr marL="0" indent="0">
              <a:buNone/>
            </a:pPr>
            <a:endParaRPr lang="en-US" dirty="0"/>
          </a:p>
          <a:p>
            <a:r>
              <a:rPr lang="en-US" dirty="0"/>
              <a:t>This paper is focused on Key petrophysical aspects for SMRS, so will focus on technical issues outlined in the table above:</a:t>
            </a:r>
          </a:p>
          <a:p>
            <a:pPr lvl="1"/>
            <a:r>
              <a:rPr lang="en-US" dirty="0"/>
              <a:t>Capacity</a:t>
            </a:r>
          </a:p>
          <a:p>
            <a:pPr lvl="1"/>
            <a:r>
              <a:rPr lang="en-US" dirty="0"/>
              <a:t>Overpressure/Geological leakage</a:t>
            </a:r>
          </a:p>
          <a:p>
            <a:pPr lvl="1"/>
            <a:r>
              <a:rPr lang="en-US" dirty="0"/>
              <a:t>Reservoir knowledge</a:t>
            </a:r>
          </a:p>
          <a:p>
            <a:pPr lvl="1"/>
            <a:r>
              <a:rPr lang="en-US" dirty="0"/>
              <a:t>Geological leakage</a:t>
            </a:r>
          </a:p>
        </p:txBody>
      </p:sp>
      <p:sp>
        <p:nvSpPr>
          <p:cNvPr id="3" name="Slide Number Placeholder 2">
            <a:extLst>
              <a:ext uri="{FF2B5EF4-FFF2-40B4-BE49-F238E27FC236}">
                <a16:creationId xmlns:a16="http://schemas.microsoft.com/office/drawing/2014/main" id="{7ECEACD0-E27E-0A25-D1FF-8346544E2E63}"/>
              </a:ext>
            </a:extLst>
          </p:cNvPr>
          <p:cNvSpPr>
            <a:spLocks noGrp="1"/>
          </p:cNvSpPr>
          <p:nvPr>
            <p:ph type="sldNum" sz="quarter" idx="4"/>
          </p:nvPr>
        </p:nvSpPr>
        <p:spPr/>
        <p:txBody>
          <a:bodyPr/>
          <a:lstStyle/>
          <a:p>
            <a:fld id="{14A3106C-58CB-42DB-B4B7-C84BBDA5655D}" type="slidenum">
              <a:rPr lang="en-GB" smtClean="0"/>
              <a:pPr/>
              <a:t>5</a:t>
            </a:fld>
            <a:endParaRPr lang="en-GB" dirty="0"/>
          </a:p>
        </p:txBody>
      </p:sp>
      <p:sp>
        <p:nvSpPr>
          <p:cNvPr id="4" name="Title 3">
            <a:extLst>
              <a:ext uri="{FF2B5EF4-FFF2-40B4-BE49-F238E27FC236}">
                <a16:creationId xmlns:a16="http://schemas.microsoft.com/office/drawing/2014/main" id="{7279851E-BCC0-E947-CDFE-0BDF15044A59}"/>
              </a:ext>
            </a:extLst>
          </p:cNvPr>
          <p:cNvSpPr>
            <a:spLocks noGrp="1"/>
          </p:cNvSpPr>
          <p:nvPr>
            <p:ph type="title"/>
          </p:nvPr>
        </p:nvSpPr>
        <p:spPr/>
        <p:txBody>
          <a:bodyPr/>
          <a:lstStyle/>
          <a:p>
            <a:r>
              <a:rPr lang="en-US" dirty="0"/>
              <a:t>Mechanisms for Storage</a:t>
            </a:r>
          </a:p>
        </p:txBody>
      </p:sp>
      <p:graphicFrame>
        <p:nvGraphicFramePr>
          <p:cNvPr id="7" name="Table 6">
            <a:extLst>
              <a:ext uri="{FF2B5EF4-FFF2-40B4-BE49-F238E27FC236}">
                <a16:creationId xmlns:a16="http://schemas.microsoft.com/office/drawing/2014/main" id="{47B0B8D1-D759-F188-BE63-9F8C6D4BDB6F}"/>
              </a:ext>
            </a:extLst>
          </p:cNvPr>
          <p:cNvGraphicFramePr>
            <a:graphicFrameLocks noGrp="1"/>
          </p:cNvGraphicFramePr>
          <p:nvPr>
            <p:extLst>
              <p:ext uri="{D42A27DB-BD31-4B8C-83A1-F6EECF244321}">
                <p14:modId xmlns:p14="http://schemas.microsoft.com/office/powerpoint/2010/main" val="923564106"/>
              </p:ext>
            </p:extLst>
          </p:nvPr>
        </p:nvGraphicFramePr>
        <p:xfrm>
          <a:off x="628650" y="2773366"/>
          <a:ext cx="7886699" cy="1882766"/>
        </p:xfrm>
        <a:graphic>
          <a:graphicData uri="http://schemas.openxmlformats.org/drawingml/2006/table">
            <a:tbl>
              <a:tblPr/>
              <a:tblGrid>
                <a:gridCol w="1645274">
                  <a:extLst>
                    <a:ext uri="{9D8B030D-6E8A-4147-A177-3AD203B41FA5}">
                      <a16:colId xmlns:a16="http://schemas.microsoft.com/office/drawing/2014/main" val="1643878326"/>
                    </a:ext>
                  </a:extLst>
                </a:gridCol>
                <a:gridCol w="2080475">
                  <a:extLst>
                    <a:ext uri="{9D8B030D-6E8A-4147-A177-3AD203B41FA5}">
                      <a16:colId xmlns:a16="http://schemas.microsoft.com/office/drawing/2014/main" val="3489756290"/>
                    </a:ext>
                  </a:extLst>
                </a:gridCol>
                <a:gridCol w="2080475">
                  <a:extLst>
                    <a:ext uri="{9D8B030D-6E8A-4147-A177-3AD203B41FA5}">
                      <a16:colId xmlns:a16="http://schemas.microsoft.com/office/drawing/2014/main" val="2121267227"/>
                    </a:ext>
                  </a:extLst>
                </a:gridCol>
                <a:gridCol w="2080475">
                  <a:extLst>
                    <a:ext uri="{9D8B030D-6E8A-4147-A177-3AD203B41FA5}">
                      <a16:colId xmlns:a16="http://schemas.microsoft.com/office/drawing/2014/main" val="3152039046"/>
                    </a:ext>
                  </a:extLst>
                </a:gridCol>
              </a:tblGrid>
              <a:tr h="153913">
                <a:tc>
                  <a:txBody>
                    <a:bodyPr/>
                    <a:lstStyle/>
                    <a:p>
                      <a:pPr algn="l" fontAlgn="b"/>
                      <a:r>
                        <a:rPr lang="en-US" sz="900" b="0" i="0" u="none" strike="noStrike">
                          <a:solidFill>
                            <a:srgbClr val="000000"/>
                          </a:solidFill>
                          <a:effectLst/>
                          <a:latin typeface="Calibri" panose="020F0502020204030204" pitchFamily="34" charset="0"/>
                        </a:rPr>
                        <a:t> </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Saline Aquifer</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Depleted Field</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EOR</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777227"/>
                  </a:ext>
                </a:extLst>
              </a:tr>
              <a:tr h="222908">
                <a:tc>
                  <a:txBody>
                    <a:bodyPr/>
                    <a:lstStyle/>
                    <a:p>
                      <a:pPr algn="l" fontAlgn="b"/>
                      <a:r>
                        <a:rPr lang="en-US" sz="900" b="0" i="0" u="none" strike="noStrike">
                          <a:solidFill>
                            <a:srgbClr val="000000"/>
                          </a:solidFill>
                          <a:effectLst/>
                          <a:latin typeface="Calibri" panose="020F0502020204030204" pitchFamily="34" charset="0"/>
                        </a:rPr>
                        <a:t>Overpressure</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Calibri" panose="020F0502020204030204" pitchFamily="34" charset="0"/>
                        </a:rPr>
                        <a:t>Increase of reservoir pressure above hydrostatic </a:t>
                      </a:r>
                      <a:br>
                        <a:rPr lang="en-US" sz="800" b="0" i="0" u="none" strike="noStrike">
                          <a:solidFill>
                            <a:srgbClr val="000000"/>
                          </a:solidFill>
                          <a:effectLst/>
                          <a:latin typeface="Calibri" panose="020F0502020204030204" pitchFamily="34" charset="0"/>
                        </a:rPr>
                      </a:br>
                      <a:r>
                        <a:rPr lang="en-US" sz="800" b="0" i="0" u="none" strike="noStrike">
                          <a:solidFill>
                            <a:srgbClr val="000000"/>
                          </a:solidFill>
                          <a:effectLst/>
                          <a:latin typeface="Calibri" panose="020F0502020204030204" pitchFamily="34" charset="0"/>
                        </a:rPr>
                        <a:t>(need to understand fracture gradient)</a:t>
                      </a:r>
                    </a:p>
                  </a:txBody>
                  <a:tcPr marL="5307" marR="5307" marT="53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gridSpan="2">
                  <a:txBody>
                    <a:bodyPr/>
                    <a:lstStyle/>
                    <a:p>
                      <a:pPr algn="ctr" fontAlgn="ctr"/>
                      <a:r>
                        <a:rPr lang="en-US" sz="800" b="0" i="0" u="none" strike="noStrike">
                          <a:solidFill>
                            <a:srgbClr val="000000"/>
                          </a:solidFill>
                          <a:effectLst/>
                          <a:latin typeface="Calibri" panose="020F0502020204030204" pitchFamily="34" charset="0"/>
                        </a:rPr>
                        <a:t>Void space has been created with intiial depletion</a:t>
                      </a:r>
                    </a:p>
                  </a:txBody>
                  <a:tcPr marL="5307" marR="5307" marT="53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extLst>
                  <a:ext uri="{0D108BD9-81ED-4DB2-BD59-A6C34878D82A}">
                    <a16:rowId xmlns:a16="http://schemas.microsoft.com/office/drawing/2014/main" val="517757966"/>
                  </a:ext>
                </a:extLst>
              </a:tr>
              <a:tr h="153913">
                <a:tc>
                  <a:txBody>
                    <a:bodyPr/>
                    <a:lstStyle/>
                    <a:p>
                      <a:pPr algn="l" fontAlgn="b"/>
                      <a:r>
                        <a:rPr lang="en-US" sz="900" b="0" i="0" u="none" strike="noStrike" dirty="0">
                          <a:solidFill>
                            <a:srgbClr val="000000"/>
                          </a:solidFill>
                          <a:effectLst/>
                          <a:latin typeface="Calibri" panose="020F0502020204030204" pitchFamily="34" charset="0"/>
                        </a:rPr>
                        <a:t>Reservoir Knowledge</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Little data/info available</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gridSpan="2">
                  <a:txBody>
                    <a:bodyPr/>
                    <a:lstStyle/>
                    <a:p>
                      <a:pPr algn="ctr" fontAlgn="b"/>
                      <a:r>
                        <a:rPr lang="en-US" sz="800" b="0" i="0" u="none" strike="noStrike">
                          <a:solidFill>
                            <a:srgbClr val="000000"/>
                          </a:solidFill>
                          <a:effectLst/>
                          <a:latin typeface="Calibri" panose="020F0502020204030204" pitchFamily="34" charset="0"/>
                        </a:rPr>
                        <a:t>Typically date rich from field appraisal &amp; development</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extLst>
                  <a:ext uri="{0D108BD9-81ED-4DB2-BD59-A6C34878D82A}">
                    <a16:rowId xmlns:a16="http://schemas.microsoft.com/office/drawing/2014/main" val="1869278446"/>
                  </a:ext>
                </a:extLst>
              </a:tr>
              <a:tr h="153913">
                <a:tc>
                  <a:txBody>
                    <a:bodyPr/>
                    <a:lstStyle/>
                    <a:p>
                      <a:pPr algn="l" fontAlgn="b"/>
                      <a:r>
                        <a:rPr lang="en-US" sz="900" b="0" i="0" u="none" strike="noStrike">
                          <a:solidFill>
                            <a:srgbClr val="000000"/>
                          </a:solidFill>
                          <a:effectLst/>
                          <a:latin typeface="Calibri" panose="020F0502020204030204" pitchFamily="34" charset="0"/>
                        </a:rPr>
                        <a:t>Geological Leakage </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Uncertainty on migration pathways</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gridSpan="2">
                  <a:txBody>
                    <a:bodyPr/>
                    <a:lstStyle/>
                    <a:p>
                      <a:pPr algn="ctr" fontAlgn="ctr"/>
                      <a:r>
                        <a:rPr lang="en-US" sz="800" b="0" i="0" u="none" strike="noStrike">
                          <a:solidFill>
                            <a:srgbClr val="000000"/>
                          </a:solidFill>
                          <a:effectLst/>
                          <a:latin typeface="Calibri" panose="020F0502020204030204" pitchFamily="34" charset="0"/>
                        </a:rPr>
                        <a:t>Hydrocarbon column retained over geological timescales</a:t>
                      </a:r>
                    </a:p>
                  </a:txBody>
                  <a:tcPr marL="5307" marR="5307" marT="53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extLst>
                  <a:ext uri="{0D108BD9-81ED-4DB2-BD59-A6C34878D82A}">
                    <a16:rowId xmlns:a16="http://schemas.microsoft.com/office/drawing/2014/main" val="2696214075"/>
                  </a:ext>
                </a:extLst>
              </a:tr>
              <a:tr h="153913">
                <a:tc>
                  <a:txBody>
                    <a:bodyPr/>
                    <a:lstStyle/>
                    <a:p>
                      <a:pPr algn="l" fontAlgn="b"/>
                      <a:r>
                        <a:rPr lang="en-US" sz="900" b="0" i="0" u="none" strike="noStrike">
                          <a:solidFill>
                            <a:srgbClr val="000000"/>
                          </a:solidFill>
                          <a:effectLst/>
                          <a:latin typeface="Calibri" panose="020F0502020204030204" pitchFamily="34" charset="0"/>
                        </a:rPr>
                        <a:t>Leakage up legacy wells</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Less legacy wells for monitoring/abandonment</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gridSpan="2">
                  <a:txBody>
                    <a:bodyPr/>
                    <a:lstStyle/>
                    <a:p>
                      <a:pPr algn="ctr" fontAlgn="b"/>
                      <a:r>
                        <a:rPr lang="en-US" sz="800" b="0" i="0" u="none" strike="noStrike" dirty="0">
                          <a:solidFill>
                            <a:srgbClr val="000000"/>
                          </a:solidFill>
                          <a:effectLst/>
                          <a:latin typeface="Calibri" panose="020F0502020204030204" pitchFamily="34" charset="0"/>
                        </a:rPr>
                        <a:t>Typically primary leakage mechanism</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hMerge="1">
                  <a:txBody>
                    <a:bodyPr/>
                    <a:lstStyle/>
                    <a:p>
                      <a:endParaRPr lang="en-US"/>
                    </a:p>
                  </a:txBody>
                  <a:tcPr/>
                </a:tc>
                <a:extLst>
                  <a:ext uri="{0D108BD9-81ED-4DB2-BD59-A6C34878D82A}">
                    <a16:rowId xmlns:a16="http://schemas.microsoft.com/office/drawing/2014/main" val="1134338328"/>
                  </a:ext>
                </a:extLst>
              </a:tr>
              <a:tr h="445816">
                <a:tc>
                  <a:txBody>
                    <a:bodyPr/>
                    <a:lstStyle/>
                    <a:p>
                      <a:pPr algn="l" fontAlgn="ctr"/>
                      <a:r>
                        <a:rPr lang="en-US" sz="900" b="0" i="0" u="none" strike="noStrike">
                          <a:solidFill>
                            <a:srgbClr val="000000"/>
                          </a:solidFill>
                          <a:effectLst/>
                          <a:latin typeface="Calibri" panose="020F0502020204030204" pitchFamily="34" charset="0"/>
                        </a:rPr>
                        <a:t>CO2 behaviour (Flow assurance)</a:t>
                      </a:r>
                    </a:p>
                  </a:txBody>
                  <a:tcPr marL="5307" marR="5307" marT="53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Calibri" panose="020F0502020204030204" pitchFamily="34" charset="0"/>
                        </a:rPr>
                        <a:t>Phase behaviour/pressure better understood</a:t>
                      </a:r>
                    </a:p>
                  </a:txBody>
                  <a:tcPr marL="5307" marR="5307" marT="53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sz="800" b="0" i="0" u="none" strike="noStrike">
                          <a:solidFill>
                            <a:srgbClr val="000000"/>
                          </a:solidFill>
                          <a:effectLst/>
                          <a:latin typeface="Calibri" panose="020F0502020204030204" pitchFamily="34" charset="0"/>
                        </a:rPr>
                        <a:t>Phase change with low reservoir/injection pressures   (impurities in gas).</a:t>
                      </a:r>
                      <a:br>
                        <a:rPr lang="en-US" sz="800" b="0" i="0" u="none" strike="noStrike">
                          <a:solidFill>
                            <a:srgbClr val="000000"/>
                          </a:solidFill>
                          <a:effectLst/>
                          <a:latin typeface="Calibri" panose="020F0502020204030204" pitchFamily="34" charset="0"/>
                        </a:rPr>
                      </a:br>
                      <a:r>
                        <a:rPr lang="en-US" sz="800" b="0" i="0" u="none" strike="noStrike">
                          <a:solidFill>
                            <a:srgbClr val="000000"/>
                          </a:solidFill>
                          <a:effectLst/>
                          <a:latin typeface="Calibri" panose="020F0502020204030204" pitchFamily="34" charset="0"/>
                        </a:rPr>
                        <a:t>No commercail C02 projects - increasing flow rates from pilots are uncertainty</a:t>
                      </a:r>
                    </a:p>
                  </a:txBody>
                  <a:tcPr marL="5307" marR="5307" marT="53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800" b="0" i="0" u="none" strike="noStrike">
                          <a:solidFill>
                            <a:srgbClr val="000000"/>
                          </a:solidFill>
                          <a:effectLst/>
                          <a:latin typeface="Calibri" panose="020F0502020204030204" pitchFamily="34" charset="0"/>
                        </a:rPr>
                        <a:t> </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28355526"/>
                  </a:ext>
                </a:extLst>
              </a:tr>
              <a:tr h="153913">
                <a:tc>
                  <a:txBody>
                    <a:bodyPr/>
                    <a:lstStyle/>
                    <a:p>
                      <a:pPr algn="l" fontAlgn="b"/>
                      <a:r>
                        <a:rPr lang="en-US" sz="900" b="0" i="0" u="none" strike="noStrike">
                          <a:solidFill>
                            <a:srgbClr val="000000"/>
                          </a:solidFill>
                          <a:effectLst/>
                          <a:latin typeface="Calibri" panose="020F0502020204030204" pitchFamily="34" charset="0"/>
                        </a:rPr>
                        <a:t>Infrastructure</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effectLst/>
                          <a:latin typeface="Calibri" panose="020F0502020204030204" pitchFamily="34" charset="0"/>
                        </a:rPr>
                        <a:t>Typically no infrastructure</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gridSpan="2">
                  <a:txBody>
                    <a:bodyPr/>
                    <a:lstStyle/>
                    <a:p>
                      <a:pPr algn="ctr" fontAlgn="b"/>
                      <a:r>
                        <a:rPr lang="en-US" sz="800" b="0" i="0" u="none" strike="noStrike">
                          <a:solidFill>
                            <a:srgbClr val="000000"/>
                          </a:solidFill>
                          <a:effectLst/>
                          <a:latin typeface="Calibri" panose="020F0502020204030204" pitchFamily="34" charset="0"/>
                        </a:rPr>
                        <a:t>Wellsite, Pipeline facilities available if not decommisioned</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US"/>
                    </a:p>
                  </a:txBody>
                  <a:tcPr/>
                </a:tc>
                <a:extLst>
                  <a:ext uri="{0D108BD9-81ED-4DB2-BD59-A6C34878D82A}">
                    <a16:rowId xmlns:a16="http://schemas.microsoft.com/office/drawing/2014/main" val="3294185528"/>
                  </a:ext>
                </a:extLst>
              </a:tr>
              <a:tr h="334362">
                <a:tc>
                  <a:txBody>
                    <a:bodyPr/>
                    <a:lstStyle/>
                    <a:p>
                      <a:pPr algn="l" fontAlgn="b"/>
                      <a:r>
                        <a:rPr lang="en-US" sz="900" b="0" i="0" u="none" strike="noStrike" dirty="0">
                          <a:solidFill>
                            <a:srgbClr val="000000"/>
                          </a:solidFill>
                          <a:effectLst/>
                          <a:latin typeface="Calibri" panose="020F0502020204030204" pitchFamily="34" charset="0"/>
                        </a:rPr>
                        <a:t>Capacity</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800" b="0" i="0" u="none" strike="noStrike">
                          <a:solidFill>
                            <a:srgbClr val="000000"/>
                          </a:solidFill>
                          <a:effectLst/>
                          <a:latin typeface="Calibri" panose="020F0502020204030204" pitchFamily="34" charset="0"/>
                        </a:rPr>
                        <a:t>Injection limitations </a:t>
                      </a:r>
                      <a:br>
                        <a:rPr lang="fr-FR" sz="800" b="0" i="0" u="none" strike="noStrike">
                          <a:solidFill>
                            <a:srgbClr val="000000"/>
                          </a:solidFill>
                          <a:effectLst/>
                          <a:latin typeface="Calibri" panose="020F0502020204030204" pitchFamily="34" charset="0"/>
                        </a:rPr>
                      </a:br>
                      <a:r>
                        <a:rPr lang="fr-FR" sz="800" b="0" i="0" u="none" strike="noStrike">
                          <a:solidFill>
                            <a:srgbClr val="000000"/>
                          </a:solidFill>
                          <a:effectLst/>
                          <a:latin typeface="Calibri" panose="020F0502020204030204" pitchFamily="34" charset="0"/>
                        </a:rPr>
                        <a:t>(Commercial limitations on injection e.g pressure management)</a:t>
                      </a:r>
                    </a:p>
                  </a:txBody>
                  <a:tcPr marL="5307" marR="5307" marT="53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800" b="0" i="0" u="none" strike="noStrike">
                          <a:solidFill>
                            <a:srgbClr val="000000"/>
                          </a:solidFill>
                          <a:effectLst/>
                          <a:latin typeface="Calibri" panose="020F0502020204030204" pitchFamily="34" charset="0"/>
                        </a:rPr>
                        <a:t>May be limited by Oringinal HWC </a:t>
                      </a:r>
                      <a:br>
                        <a:rPr lang="en-US" sz="800" b="0" i="0" u="none" strike="noStrike">
                          <a:solidFill>
                            <a:srgbClr val="000000"/>
                          </a:solidFill>
                          <a:effectLst/>
                          <a:latin typeface="Calibri" panose="020F0502020204030204" pitchFamily="34" charset="0"/>
                        </a:rPr>
                      </a:br>
                      <a:r>
                        <a:rPr lang="en-US" sz="800" b="0" i="0" u="none" strike="noStrike">
                          <a:solidFill>
                            <a:srgbClr val="000000"/>
                          </a:solidFill>
                          <a:effectLst/>
                          <a:latin typeface="Calibri" panose="020F0502020204030204" pitchFamily="34" charset="0"/>
                        </a:rPr>
                        <a:t>(but can inject into aquifer underneath)</a:t>
                      </a:r>
                    </a:p>
                  </a:txBody>
                  <a:tcPr marL="5307" marR="5307" marT="53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800" b="0" i="0" u="none" strike="noStrike" dirty="0">
                          <a:solidFill>
                            <a:srgbClr val="000000"/>
                          </a:solidFill>
                          <a:effectLst/>
                          <a:latin typeface="Calibri" panose="020F0502020204030204" pitchFamily="34" charset="0"/>
                        </a:rPr>
                        <a:t> </a:t>
                      </a:r>
                    </a:p>
                  </a:txBody>
                  <a:tcPr marL="5307" marR="5307" marT="53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24716572"/>
                  </a:ext>
                </a:extLst>
              </a:tr>
            </a:tbl>
          </a:graphicData>
        </a:graphic>
      </p:graphicFrame>
      <p:grpSp>
        <p:nvGrpSpPr>
          <p:cNvPr id="9" name="Group 8">
            <a:extLst>
              <a:ext uri="{FF2B5EF4-FFF2-40B4-BE49-F238E27FC236}">
                <a16:creationId xmlns:a16="http://schemas.microsoft.com/office/drawing/2014/main" id="{7AF91F6D-C51E-478C-EF51-436A42FBC0CD}"/>
              </a:ext>
            </a:extLst>
          </p:cNvPr>
          <p:cNvGrpSpPr/>
          <p:nvPr/>
        </p:nvGrpSpPr>
        <p:grpSpPr>
          <a:xfrm>
            <a:off x="313637" y="3009015"/>
            <a:ext cx="280382" cy="117684"/>
            <a:chOff x="318235" y="3045136"/>
            <a:chExt cx="280382" cy="117684"/>
          </a:xfrm>
        </p:grpSpPr>
        <p:sp>
          <p:nvSpPr>
            <p:cNvPr id="6" name="Rectangle 5">
              <a:extLst>
                <a:ext uri="{FF2B5EF4-FFF2-40B4-BE49-F238E27FC236}">
                  <a16:creationId xmlns:a16="http://schemas.microsoft.com/office/drawing/2014/main" id="{5F4A2959-75A5-4066-EAC2-9E97A5D34BCA}"/>
                </a:ext>
              </a:extLst>
            </p:cNvPr>
            <p:cNvSpPr/>
            <p:nvPr/>
          </p:nvSpPr>
          <p:spPr>
            <a:xfrm rot="19222565" flipV="1">
              <a:off x="385700" y="3045136"/>
              <a:ext cx="212917" cy="6642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9DD6ED-C4D7-AFF3-5E97-5A988699A709}"/>
                </a:ext>
              </a:extLst>
            </p:cNvPr>
            <p:cNvSpPr/>
            <p:nvPr/>
          </p:nvSpPr>
          <p:spPr>
            <a:xfrm rot="1896825" flipV="1">
              <a:off x="318235" y="3096350"/>
              <a:ext cx="129103" cy="6647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F5C74539-8FAE-41ED-C979-88AAF144475F}"/>
              </a:ext>
            </a:extLst>
          </p:cNvPr>
          <p:cNvGrpSpPr/>
          <p:nvPr/>
        </p:nvGrpSpPr>
        <p:grpSpPr>
          <a:xfrm>
            <a:off x="305794" y="3179334"/>
            <a:ext cx="280382" cy="117684"/>
            <a:chOff x="318235" y="3045136"/>
            <a:chExt cx="280382" cy="117684"/>
          </a:xfrm>
        </p:grpSpPr>
        <p:sp>
          <p:nvSpPr>
            <p:cNvPr id="11" name="Rectangle 10">
              <a:extLst>
                <a:ext uri="{FF2B5EF4-FFF2-40B4-BE49-F238E27FC236}">
                  <a16:creationId xmlns:a16="http://schemas.microsoft.com/office/drawing/2014/main" id="{92B3C77A-2532-10F2-0E2F-1300582C0F21}"/>
                </a:ext>
              </a:extLst>
            </p:cNvPr>
            <p:cNvSpPr/>
            <p:nvPr/>
          </p:nvSpPr>
          <p:spPr>
            <a:xfrm rot="19222565" flipV="1">
              <a:off x="385700" y="3045136"/>
              <a:ext cx="212917" cy="6642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200AB7-541F-9C1A-1572-185B6A8A4B12}"/>
                </a:ext>
              </a:extLst>
            </p:cNvPr>
            <p:cNvSpPr/>
            <p:nvPr/>
          </p:nvSpPr>
          <p:spPr>
            <a:xfrm rot="1896825" flipV="1">
              <a:off x="318235" y="3096350"/>
              <a:ext cx="129103" cy="6647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D5412819-F956-DE11-31AD-015F77444915}"/>
              </a:ext>
            </a:extLst>
          </p:cNvPr>
          <p:cNvGrpSpPr/>
          <p:nvPr/>
        </p:nvGrpSpPr>
        <p:grpSpPr>
          <a:xfrm>
            <a:off x="323970" y="3353391"/>
            <a:ext cx="280382" cy="117684"/>
            <a:chOff x="318235" y="3045136"/>
            <a:chExt cx="280382" cy="117684"/>
          </a:xfrm>
        </p:grpSpPr>
        <p:sp>
          <p:nvSpPr>
            <p:cNvPr id="14" name="Rectangle 13">
              <a:extLst>
                <a:ext uri="{FF2B5EF4-FFF2-40B4-BE49-F238E27FC236}">
                  <a16:creationId xmlns:a16="http://schemas.microsoft.com/office/drawing/2014/main" id="{37D83850-A095-20E8-812F-2D71E3AF1799}"/>
                </a:ext>
              </a:extLst>
            </p:cNvPr>
            <p:cNvSpPr/>
            <p:nvPr/>
          </p:nvSpPr>
          <p:spPr>
            <a:xfrm rot="19222565" flipV="1">
              <a:off x="385700" y="3045136"/>
              <a:ext cx="212917" cy="6642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CCE3C98-BBA6-3FC1-E44A-95F7D719A017}"/>
                </a:ext>
              </a:extLst>
            </p:cNvPr>
            <p:cNvSpPr/>
            <p:nvPr/>
          </p:nvSpPr>
          <p:spPr>
            <a:xfrm rot="1896825" flipV="1">
              <a:off x="318235" y="3096350"/>
              <a:ext cx="129103" cy="6647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846F70F-68F9-0A52-9098-F408BA13BBC8}"/>
              </a:ext>
            </a:extLst>
          </p:cNvPr>
          <p:cNvGrpSpPr/>
          <p:nvPr/>
        </p:nvGrpSpPr>
        <p:grpSpPr>
          <a:xfrm>
            <a:off x="237997" y="4517040"/>
            <a:ext cx="280382" cy="117684"/>
            <a:chOff x="318235" y="3045136"/>
            <a:chExt cx="280382" cy="117684"/>
          </a:xfrm>
        </p:grpSpPr>
        <p:sp>
          <p:nvSpPr>
            <p:cNvPr id="20" name="Rectangle 19">
              <a:extLst>
                <a:ext uri="{FF2B5EF4-FFF2-40B4-BE49-F238E27FC236}">
                  <a16:creationId xmlns:a16="http://schemas.microsoft.com/office/drawing/2014/main" id="{22FB255B-3221-3879-353C-390482475049}"/>
                </a:ext>
              </a:extLst>
            </p:cNvPr>
            <p:cNvSpPr/>
            <p:nvPr/>
          </p:nvSpPr>
          <p:spPr>
            <a:xfrm rot="19222565" flipV="1">
              <a:off x="385700" y="3045136"/>
              <a:ext cx="212917" cy="6642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7C2261-FEF2-674D-5406-A3F0500D4CFA}"/>
                </a:ext>
              </a:extLst>
            </p:cNvPr>
            <p:cNvSpPr/>
            <p:nvPr/>
          </p:nvSpPr>
          <p:spPr>
            <a:xfrm rot="1896825" flipV="1">
              <a:off x="318235" y="3096350"/>
              <a:ext cx="129103" cy="6647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ED44074-1044-0572-CAE4-D27DEEE47AA4}"/>
              </a:ext>
            </a:extLst>
          </p:cNvPr>
          <p:cNvSpPr/>
          <p:nvPr/>
        </p:nvSpPr>
        <p:spPr>
          <a:xfrm>
            <a:off x="7793372" y="2773366"/>
            <a:ext cx="1350628" cy="1890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Responsibilities</a:t>
            </a:r>
          </a:p>
        </p:txBody>
      </p:sp>
    </p:spTree>
    <p:extLst>
      <p:ext uri="{BB962C8B-B14F-4D97-AF65-F5344CB8AC3E}">
        <p14:creationId xmlns:p14="http://schemas.microsoft.com/office/powerpoint/2010/main" val="244980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6E83-1DCF-44E5-6C4E-7D405D7672E5}"/>
              </a:ext>
            </a:extLst>
          </p:cNvPr>
          <p:cNvSpPr>
            <a:spLocks noGrp="1"/>
          </p:cNvSpPr>
          <p:nvPr>
            <p:ph type="title"/>
          </p:nvPr>
        </p:nvSpPr>
        <p:spPr/>
        <p:txBody>
          <a:bodyPr/>
          <a:lstStyle/>
          <a:p>
            <a:endParaRPr lang="en-US"/>
          </a:p>
        </p:txBody>
      </p:sp>
      <p:sp>
        <p:nvSpPr>
          <p:cNvPr id="3" name="Oval 2">
            <a:extLst>
              <a:ext uri="{FF2B5EF4-FFF2-40B4-BE49-F238E27FC236}">
                <a16:creationId xmlns:a16="http://schemas.microsoft.com/office/drawing/2014/main" id="{8574A99F-FAC3-9C9F-D310-3CC08EC8D7D9}"/>
              </a:ext>
            </a:extLst>
          </p:cNvPr>
          <p:cNvSpPr/>
          <p:nvPr/>
        </p:nvSpPr>
        <p:spPr>
          <a:xfrm>
            <a:off x="1094709" y="1044086"/>
            <a:ext cx="4078877" cy="39313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BFFDF18-E3E1-86A3-517C-0BC2608CFCE0}"/>
              </a:ext>
            </a:extLst>
          </p:cNvPr>
          <p:cNvSpPr txBox="1"/>
          <p:nvPr/>
        </p:nvSpPr>
        <p:spPr>
          <a:xfrm>
            <a:off x="2435459" y="1533196"/>
            <a:ext cx="1076325" cy="369332"/>
          </a:xfrm>
          <a:prstGeom prst="rect">
            <a:avLst/>
          </a:prstGeom>
          <a:noFill/>
        </p:spPr>
        <p:txBody>
          <a:bodyPr wrap="square">
            <a:spAutoFit/>
          </a:bodyPr>
          <a:lstStyle/>
          <a:p>
            <a:r>
              <a:rPr lang="en-US" b="1" dirty="0"/>
              <a:t>SMRS </a:t>
            </a:r>
          </a:p>
        </p:txBody>
      </p:sp>
      <p:sp>
        <p:nvSpPr>
          <p:cNvPr id="8" name="TextBox 7">
            <a:extLst>
              <a:ext uri="{FF2B5EF4-FFF2-40B4-BE49-F238E27FC236}">
                <a16:creationId xmlns:a16="http://schemas.microsoft.com/office/drawing/2014/main" id="{F311DEEC-A5AD-B27A-FC92-12EBD8996D69}"/>
              </a:ext>
            </a:extLst>
          </p:cNvPr>
          <p:cNvSpPr txBox="1"/>
          <p:nvPr/>
        </p:nvSpPr>
        <p:spPr>
          <a:xfrm>
            <a:off x="5541302" y="1533427"/>
            <a:ext cx="1076325" cy="369332"/>
          </a:xfrm>
          <a:prstGeom prst="rect">
            <a:avLst/>
          </a:prstGeom>
          <a:noFill/>
        </p:spPr>
        <p:txBody>
          <a:bodyPr wrap="square">
            <a:spAutoFit/>
          </a:bodyPr>
          <a:lstStyle/>
          <a:p>
            <a:r>
              <a:rPr lang="en-US" b="1" dirty="0"/>
              <a:t>PRMS</a:t>
            </a:r>
            <a:r>
              <a:rPr lang="en-US" dirty="0"/>
              <a:t> </a:t>
            </a:r>
          </a:p>
        </p:txBody>
      </p:sp>
      <p:sp>
        <p:nvSpPr>
          <p:cNvPr id="9" name="TextBox 8">
            <a:extLst>
              <a:ext uri="{FF2B5EF4-FFF2-40B4-BE49-F238E27FC236}">
                <a16:creationId xmlns:a16="http://schemas.microsoft.com/office/drawing/2014/main" id="{5F57DE5A-640D-4DAA-7218-FA1A44478FD1}"/>
              </a:ext>
            </a:extLst>
          </p:cNvPr>
          <p:cNvSpPr txBox="1"/>
          <p:nvPr/>
        </p:nvSpPr>
        <p:spPr>
          <a:xfrm>
            <a:off x="1449215" y="2083154"/>
            <a:ext cx="2343150" cy="3257550"/>
          </a:xfrm>
          <a:prstGeom prst="rect">
            <a:avLst/>
          </a:prstGeom>
        </p:spPr>
        <p:txBody>
          <a:bodyPr wrap="square" rtlCol="0">
            <a:normAutofit/>
          </a:bodyPr>
          <a:lstStyle/>
          <a:p>
            <a:pPr marL="285750" indent="-285750" algn="l">
              <a:lnSpc>
                <a:spcPct val="150000"/>
              </a:lnSpc>
              <a:buFont typeface="Arial" panose="020B0604020202020204" pitchFamily="34" charset="0"/>
              <a:buChar char="•"/>
            </a:pPr>
            <a:r>
              <a:rPr lang="en-US" sz="1400" dirty="0">
                <a:solidFill>
                  <a:schemeClr val="tx1">
                    <a:lumMod val="75000"/>
                    <a:lumOff val="25000"/>
                  </a:schemeClr>
                </a:solidFill>
                <a:cs typeface="Times New Roman" panose="02020603050405020304" pitchFamily="18" charset="0"/>
              </a:rPr>
              <a:t>Storable Quantities</a:t>
            </a:r>
          </a:p>
          <a:p>
            <a:pPr marL="285750" indent="-285750" algn="l">
              <a:lnSpc>
                <a:spcPct val="150000"/>
              </a:lnSpc>
              <a:buFont typeface="Arial" panose="020B0604020202020204" pitchFamily="34" charset="0"/>
              <a:buChar char="•"/>
            </a:pPr>
            <a:r>
              <a:rPr lang="en-US" sz="1400" dirty="0">
                <a:solidFill>
                  <a:schemeClr val="tx1">
                    <a:lumMod val="75000"/>
                    <a:lumOff val="25000"/>
                  </a:schemeClr>
                </a:solidFill>
                <a:cs typeface="Times New Roman" panose="02020603050405020304" pitchFamily="18" charset="0"/>
              </a:rPr>
              <a:t>Prefer PHIE</a:t>
            </a:r>
          </a:p>
          <a:p>
            <a:pPr marL="285750" indent="-285750" algn="l">
              <a:lnSpc>
                <a:spcPct val="150000"/>
              </a:lnSpc>
              <a:buFont typeface="Arial" panose="020B0604020202020204" pitchFamily="34" charset="0"/>
              <a:buChar char="•"/>
            </a:pPr>
            <a:r>
              <a:rPr lang="en-US" sz="1400" dirty="0" err="1">
                <a:solidFill>
                  <a:schemeClr val="tx1">
                    <a:lumMod val="75000"/>
                    <a:lumOff val="25000"/>
                  </a:schemeClr>
                </a:solidFill>
                <a:cs typeface="Times New Roman" panose="02020603050405020304" pitchFamily="18" charset="0"/>
              </a:rPr>
              <a:t>Swirr</a:t>
            </a:r>
            <a:r>
              <a:rPr lang="en-US" sz="1400" dirty="0">
                <a:solidFill>
                  <a:schemeClr val="tx1">
                    <a:lumMod val="75000"/>
                    <a:lumOff val="25000"/>
                  </a:schemeClr>
                </a:solidFill>
                <a:cs typeface="Times New Roman" panose="02020603050405020304" pitchFamily="18" charset="0"/>
              </a:rPr>
              <a:t> </a:t>
            </a:r>
          </a:p>
          <a:p>
            <a:pPr marL="285750" indent="-285750">
              <a:lnSpc>
                <a:spcPct val="150000"/>
              </a:lnSpc>
              <a:buFont typeface="Arial" panose="020B0604020202020204" pitchFamily="34" charset="0"/>
              <a:buChar char="•"/>
            </a:pPr>
            <a:r>
              <a:rPr lang="en-US" sz="1400" dirty="0">
                <a:solidFill>
                  <a:schemeClr val="tx1">
                    <a:lumMod val="75000"/>
                    <a:lumOff val="25000"/>
                  </a:schemeClr>
                </a:solidFill>
                <a:cs typeface="Times New Roman" panose="02020603050405020304" pitchFamily="18" charset="0"/>
              </a:rPr>
              <a:t>CO2 density</a:t>
            </a:r>
          </a:p>
          <a:p>
            <a:pPr marL="285750" indent="-285750" algn="l">
              <a:lnSpc>
                <a:spcPct val="150000"/>
              </a:lnSpc>
              <a:buFont typeface="Arial" panose="020B0604020202020204" pitchFamily="34" charset="0"/>
              <a:buChar char="•"/>
            </a:pPr>
            <a:r>
              <a:rPr lang="en-US" sz="1400" dirty="0">
                <a:solidFill>
                  <a:schemeClr val="tx1">
                    <a:lumMod val="75000"/>
                    <a:lumOff val="25000"/>
                  </a:schemeClr>
                </a:solidFill>
                <a:cs typeface="Times New Roman" panose="02020603050405020304" pitchFamily="18" charset="0"/>
              </a:rPr>
              <a:t>Efficiency factor</a:t>
            </a:r>
          </a:p>
          <a:p>
            <a:pPr marL="285750" indent="-285750" algn="l">
              <a:lnSpc>
                <a:spcPct val="150000"/>
              </a:lnSpc>
              <a:buFont typeface="Arial" panose="020B0604020202020204" pitchFamily="34" charset="0"/>
              <a:buChar char="•"/>
            </a:pPr>
            <a:r>
              <a:rPr lang="en-US" sz="1400" dirty="0">
                <a:solidFill>
                  <a:schemeClr val="tx1">
                    <a:lumMod val="75000"/>
                    <a:lumOff val="25000"/>
                  </a:schemeClr>
                </a:solidFill>
                <a:cs typeface="Times New Roman" panose="02020603050405020304" pitchFamily="18" charset="0"/>
              </a:rPr>
              <a:t>Continuous monitoring of Trapping mechanism</a:t>
            </a:r>
          </a:p>
        </p:txBody>
      </p:sp>
      <p:sp>
        <p:nvSpPr>
          <p:cNvPr id="10" name="TextBox 9">
            <a:extLst>
              <a:ext uri="{FF2B5EF4-FFF2-40B4-BE49-F238E27FC236}">
                <a16:creationId xmlns:a16="http://schemas.microsoft.com/office/drawing/2014/main" id="{5CA9B473-E447-42E1-15F7-7C09D204FE15}"/>
              </a:ext>
            </a:extLst>
          </p:cNvPr>
          <p:cNvSpPr txBox="1"/>
          <p:nvPr/>
        </p:nvSpPr>
        <p:spPr>
          <a:xfrm>
            <a:off x="4229100" y="2330574"/>
            <a:ext cx="2343150" cy="3257550"/>
          </a:xfrm>
          <a:prstGeom prst="rect">
            <a:avLst/>
          </a:prstGeom>
        </p:spPr>
        <p:txBody>
          <a:bodyPr wrap="square" rtlCol="0">
            <a:normAutofit/>
          </a:bodyPr>
          <a:lstStyle/>
          <a:p>
            <a:pPr algn="l"/>
            <a:r>
              <a:rPr lang="en-US" sz="1400" dirty="0">
                <a:solidFill>
                  <a:schemeClr val="tx1">
                    <a:lumMod val="75000"/>
                    <a:lumOff val="25000"/>
                  </a:schemeClr>
                </a:solidFill>
              </a:rPr>
              <a:t>Area</a:t>
            </a:r>
          </a:p>
          <a:p>
            <a:pPr algn="l"/>
            <a:endParaRPr lang="en-US" sz="1400" dirty="0">
              <a:solidFill>
                <a:schemeClr val="tx1">
                  <a:lumMod val="75000"/>
                  <a:lumOff val="25000"/>
                </a:schemeClr>
              </a:solidFill>
            </a:endParaRPr>
          </a:p>
          <a:p>
            <a:pPr algn="l"/>
            <a:r>
              <a:rPr lang="en-US" sz="1400" dirty="0">
                <a:solidFill>
                  <a:schemeClr val="tx1">
                    <a:lumMod val="75000"/>
                    <a:lumOff val="25000"/>
                  </a:schemeClr>
                </a:solidFill>
              </a:rPr>
              <a:t>Height</a:t>
            </a:r>
          </a:p>
          <a:p>
            <a:pPr algn="l"/>
            <a:endParaRPr lang="en-US" sz="1400" dirty="0">
              <a:solidFill>
                <a:schemeClr val="tx1">
                  <a:lumMod val="75000"/>
                  <a:lumOff val="25000"/>
                </a:schemeClr>
              </a:solidFill>
            </a:endParaRPr>
          </a:p>
          <a:p>
            <a:pPr algn="l"/>
            <a:r>
              <a:rPr lang="en-US" sz="1400" dirty="0">
                <a:solidFill>
                  <a:schemeClr val="tx1">
                    <a:lumMod val="75000"/>
                    <a:lumOff val="25000"/>
                  </a:schemeClr>
                </a:solidFill>
              </a:rPr>
              <a:t>N:G</a:t>
            </a:r>
          </a:p>
          <a:p>
            <a:pPr algn="l"/>
            <a:endParaRPr lang="en-US" sz="1400" dirty="0">
              <a:solidFill>
                <a:schemeClr val="tx1">
                  <a:lumMod val="75000"/>
                  <a:lumOff val="25000"/>
                </a:schemeClr>
              </a:solidFill>
            </a:endParaRPr>
          </a:p>
          <a:p>
            <a:pPr algn="l"/>
            <a:r>
              <a:rPr lang="en-US" sz="1400" dirty="0">
                <a:solidFill>
                  <a:schemeClr val="tx1">
                    <a:lumMod val="75000"/>
                    <a:lumOff val="25000"/>
                  </a:schemeClr>
                </a:solidFill>
              </a:rPr>
              <a:t>Porosity</a:t>
            </a:r>
          </a:p>
          <a:p>
            <a:pPr algn="l"/>
            <a:endParaRPr lang="en-US" sz="1300" dirty="0">
              <a:solidFill>
                <a:schemeClr val="tx1">
                  <a:lumMod val="75000"/>
                  <a:lumOff val="25000"/>
                </a:schemeClr>
              </a:solidFill>
            </a:endParaRPr>
          </a:p>
        </p:txBody>
      </p:sp>
      <p:sp>
        <p:nvSpPr>
          <p:cNvPr id="4" name="TextBox 3">
            <a:extLst>
              <a:ext uri="{FF2B5EF4-FFF2-40B4-BE49-F238E27FC236}">
                <a16:creationId xmlns:a16="http://schemas.microsoft.com/office/drawing/2014/main" id="{444858BF-BF26-AAE5-9955-439CBB654244}"/>
              </a:ext>
            </a:extLst>
          </p:cNvPr>
          <p:cNvSpPr txBox="1"/>
          <p:nvPr/>
        </p:nvSpPr>
        <p:spPr>
          <a:xfrm>
            <a:off x="5298568" y="2083154"/>
            <a:ext cx="2343150" cy="3257550"/>
          </a:xfrm>
          <a:prstGeom prst="rect">
            <a:avLst/>
          </a:prstGeom>
        </p:spPr>
        <p:txBody>
          <a:bodyPr wrap="square" rtlCol="0">
            <a:normAutofit/>
          </a:bodyPr>
          <a:lstStyle/>
          <a:p>
            <a:pPr marL="285750" indent="-285750" algn="l">
              <a:lnSpc>
                <a:spcPct val="150000"/>
              </a:lnSpc>
              <a:buFont typeface="Arial" panose="020B0604020202020204" pitchFamily="34" charset="0"/>
              <a:buChar char="•"/>
            </a:pPr>
            <a:r>
              <a:rPr lang="en-US" sz="1400" dirty="0">
                <a:solidFill>
                  <a:schemeClr val="tx1">
                    <a:lumMod val="75000"/>
                    <a:lumOff val="25000"/>
                  </a:schemeClr>
                </a:solidFill>
              </a:rPr>
              <a:t>Producible Quantities</a:t>
            </a:r>
          </a:p>
          <a:p>
            <a:pPr marL="285750" indent="-285750" algn="l">
              <a:lnSpc>
                <a:spcPct val="150000"/>
              </a:lnSpc>
              <a:buFont typeface="Arial" panose="020B0604020202020204" pitchFamily="34" charset="0"/>
              <a:buChar char="•"/>
            </a:pPr>
            <a:r>
              <a:rPr lang="en-US" sz="1400" dirty="0">
                <a:solidFill>
                  <a:schemeClr val="tx1">
                    <a:lumMod val="75000"/>
                    <a:lumOff val="25000"/>
                  </a:schemeClr>
                </a:solidFill>
              </a:rPr>
              <a:t>PHIT or PHIE</a:t>
            </a:r>
          </a:p>
          <a:p>
            <a:pPr marL="285750" indent="-285750" algn="l">
              <a:lnSpc>
                <a:spcPct val="150000"/>
              </a:lnSpc>
              <a:buFont typeface="Arial" panose="020B0604020202020204" pitchFamily="34" charset="0"/>
              <a:buChar char="•"/>
            </a:pPr>
            <a:r>
              <a:rPr lang="en-US" sz="1400" dirty="0">
                <a:solidFill>
                  <a:schemeClr val="tx1">
                    <a:lumMod val="75000"/>
                    <a:lumOff val="25000"/>
                  </a:schemeClr>
                </a:solidFill>
              </a:rPr>
              <a:t>SWT or SWE</a:t>
            </a:r>
          </a:p>
          <a:p>
            <a:pPr marL="285750" indent="-285750" algn="l">
              <a:lnSpc>
                <a:spcPct val="150000"/>
              </a:lnSpc>
              <a:buFont typeface="Arial" panose="020B0604020202020204" pitchFamily="34" charset="0"/>
              <a:buChar char="•"/>
            </a:pPr>
            <a:r>
              <a:rPr lang="en-US" sz="1400" dirty="0" err="1">
                <a:solidFill>
                  <a:schemeClr val="tx1">
                    <a:lumMod val="75000"/>
                    <a:lumOff val="25000"/>
                  </a:schemeClr>
                </a:solidFill>
              </a:rPr>
              <a:t>Bg</a:t>
            </a:r>
            <a:r>
              <a:rPr lang="en-US" sz="1400" dirty="0">
                <a:solidFill>
                  <a:schemeClr val="tx1">
                    <a:lumMod val="75000"/>
                    <a:lumOff val="25000"/>
                  </a:schemeClr>
                </a:solidFill>
              </a:rPr>
              <a:t> or Bo (expansion or shrinkage factor)</a:t>
            </a:r>
          </a:p>
          <a:p>
            <a:pPr marL="285750" indent="-285750" algn="l">
              <a:lnSpc>
                <a:spcPct val="150000"/>
              </a:lnSpc>
              <a:buFont typeface="Arial" panose="020B0604020202020204" pitchFamily="34" charset="0"/>
              <a:buChar char="•"/>
            </a:pPr>
            <a:r>
              <a:rPr lang="en-US" sz="1400" dirty="0">
                <a:solidFill>
                  <a:schemeClr val="tx1">
                    <a:lumMod val="75000"/>
                    <a:lumOff val="25000"/>
                  </a:schemeClr>
                </a:solidFill>
              </a:rPr>
              <a:t>Recovery factor</a:t>
            </a:r>
          </a:p>
        </p:txBody>
      </p:sp>
      <p:sp>
        <p:nvSpPr>
          <p:cNvPr id="6" name="Oval 5">
            <a:extLst>
              <a:ext uri="{FF2B5EF4-FFF2-40B4-BE49-F238E27FC236}">
                <a16:creationId xmlns:a16="http://schemas.microsoft.com/office/drawing/2014/main" id="{433D4A65-02AF-C1AA-86B3-6216BD1ACBA4}"/>
              </a:ext>
            </a:extLst>
          </p:cNvPr>
          <p:cNvSpPr/>
          <p:nvPr/>
        </p:nvSpPr>
        <p:spPr>
          <a:xfrm>
            <a:off x="3982793" y="1044086"/>
            <a:ext cx="4078877" cy="39313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96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0C3E-7D2F-DFDB-A746-B6494E34478B}"/>
              </a:ext>
            </a:extLst>
          </p:cNvPr>
          <p:cNvSpPr>
            <a:spLocks noGrp="1"/>
          </p:cNvSpPr>
          <p:nvPr>
            <p:ph type="title"/>
          </p:nvPr>
        </p:nvSpPr>
        <p:spPr/>
        <p:txBody>
          <a:bodyPr/>
          <a:lstStyle/>
          <a:p>
            <a:endParaRPr lang="en-GB"/>
          </a:p>
        </p:txBody>
      </p:sp>
      <p:graphicFrame>
        <p:nvGraphicFramePr>
          <p:cNvPr id="4" name="Table 3">
            <a:extLst>
              <a:ext uri="{FF2B5EF4-FFF2-40B4-BE49-F238E27FC236}">
                <a16:creationId xmlns:a16="http://schemas.microsoft.com/office/drawing/2014/main" id="{496D11F4-D04A-A7C5-7B9C-F09081ACD071}"/>
              </a:ext>
            </a:extLst>
          </p:cNvPr>
          <p:cNvGraphicFramePr>
            <a:graphicFrameLocks noGrp="1"/>
          </p:cNvGraphicFramePr>
          <p:nvPr/>
        </p:nvGraphicFramePr>
        <p:xfrm>
          <a:off x="2224515" y="1777914"/>
          <a:ext cx="4694970" cy="4446760"/>
        </p:xfrm>
        <a:graphic>
          <a:graphicData uri="http://schemas.openxmlformats.org/drawingml/2006/table">
            <a:tbl>
              <a:tblPr firstRow="1" firstCol="1" bandRow="1"/>
              <a:tblGrid>
                <a:gridCol w="1013013">
                  <a:extLst>
                    <a:ext uri="{9D8B030D-6E8A-4147-A177-3AD203B41FA5}">
                      <a16:colId xmlns:a16="http://schemas.microsoft.com/office/drawing/2014/main" val="4251000841"/>
                    </a:ext>
                  </a:extLst>
                </a:gridCol>
                <a:gridCol w="166917">
                  <a:extLst>
                    <a:ext uri="{9D8B030D-6E8A-4147-A177-3AD203B41FA5}">
                      <a16:colId xmlns:a16="http://schemas.microsoft.com/office/drawing/2014/main" val="1807006396"/>
                    </a:ext>
                  </a:extLst>
                </a:gridCol>
                <a:gridCol w="241742">
                  <a:extLst>
                    <a:ext uri="{9D8B030D-6E8A-4147-A177-3AD203B41FA5}">
                      <a16:colId xmlns:a16="http://schemas.microsoft.com/office/drawing/2014/main" val="661655345"/>
                    </a:ext>
                  </a:extLst>
                </a:gridCol>
                <a:gridCol w="1013013">
                  <a:extLst>
                    <a:ext uri="{9D8B030D-6E8A-4147-A177-3AD203B41FA5}">
                      <a16:colId xmlns:a16="http://schemas.microsoft.com/office/drawing/2014/main" val="3887893469"/>
                    </a:ext>
                  </a:extLst>
                </a:gridCol>
                <a:gridCol w="234259">
                  <a:extLst>
                    <a:ext uri="{9D8B030D-6E8A-4147-A177-3AD203B41FA5}">
                      <a16:colId xmlns:a16="http://schemas.microsoft.com/office/drawing/2014/main" val="3109996954"/>
                    </a:ext>
                  </a:extLst>
                </a:gridCol>
                <a:gridCol w="1013013">
                  <a:extLst>
                    <a:ext uri="{9D8B030D-6E8A-4147-A177-3AD203B41FA5}">
                      <a16:colId xmlns:a16="http://schemas.microsoft.com/office/drawing/2014/main" val="3092945437"/>
                    </a:ext>
                  </a:extLst>
                </a:gridCol>
                <a:gridCol w="1013013">
                  <a:extLst>
                    <a:ext uri="{9D8B030D-6E8A-4147-A177-3AD203B41FA5}">
                      <a16:colId xmlns:a16="http://schemas.microsoft.com/office/drawing/2014/main" val="3020901053"/>
                    </a:ext>
                  </a:extLst>
                </a:gridCol>
              </a:tblGrid>
              <a:tr h="395576">
                <a:tc>
                  <a:txBody>
                    <a:bodyPr/>
                    <a:lstStyle/>
                    <a:p>
                      <a:r>
                        <a:rPr lang="en-GB" sz="900">
                          <a:solidFill>
                            <a:srgbClr val="000000"/>
                          </a:solidFill>
                          <a:effectLst/>
                          <a:latin typeface="Calibri" panose="020F0502020204030204" pitchFamily="34" charset="0"/>
                          <a:ea typeface="Times New Roman" panose="02020603050405020304" pitchFamily="18" charset="0"/>
                        </a:rPr>
                        <a:t> </a:t>
                      </a:r>
                      <a:endParaRPr lang="en-GB" sz="800">
                        <a:effectLst/>
                        <a:latin typeface="Times New Roman" panose="02020603050405020304" pitchFamily="18" charset="0"/>
                        <a:ea typeface="Calibri" panose="020F0502020204030204" pitchFamily="34" charset="0"/>
                      </a:endParaRPr>
                    </a:p>
                  </a:txBody>
                  <a:tcPr marL="53942" marR="53942"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r>
                        <a:rPr lang="en-GB" sz="900">
                          <a:solidFill>
                            <a:srgbClr val="000000"/>
                          </a:solidFill>
                          <a:effectLst/>
                          <a:latin typeface="Calibri" panose="020F0502020204030204" pitchFamily="34" charset="0"/>
                          <a:ea typeface="Times New Roman" panose="02020603050405020304" pitchFamily="18" charset="0"/>
                        </a:rPr>
                        <a:t> </a:t>
                      </a:r>
                      <a:endParaRPr lang="en-GB" sz="800">
                        <a:effectLst/>
                        <a:latin typeface="Times New Roman" panose="02020603050405020304" pitchFamily="18" charset="0"/>
                        <a:ea typeface="Calibri" panose="020F0502020204030204" pitchFamily="34" charset="0"/>
                      </a:endParaRPr>
                    </a:p>
                  </a:txBody>
                  <a:tcPr marL="53942" marR="53942"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r>
                        <a:rPr lang="en-GB" sz="900">
                          <a:solidFill>
                            <a:srgbClr val="000000"/>
                          </a:solidFill>
                          <a:effectLst/>
                          <a:latin typeface="Calibri" panose="020F0502020204030204" pitchFamily="34" charset="0"/>
                          <a:ea typeface="Times New Roman" panose="02020603050405020304" pitchFamily="18" charset="0"/>
                        </a:rPr>
                        <a:t> </a:t>
                      </a:r>
                      <a:endParaRPr lang="en-GB" sz="800">
                        <a:effectLst/>
                        <a:latin typeface="Times New Roman" panose="02020603050405020304" pitchFamily="18" charset="0"/>
                        <a:ea typeface="Calibri" panose="020F0502020204030204" pitchFamily="34" charset="0"/>
                      </a:endParaRPr>
                    </a:p>
                  </a:txBody>
                  <a:tcPr marL="53942" marR="53942"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gridSpan="3">
                  <a:txBody>
                    <a:bodyPr/>
                    <a:lstStyle/>
                    <a:p>
                      <a:pPr algn="ctr"/>
                      <a:r>
                        <a:rPr lang="en-GB" sz="900" b="1">
                          <a:solidFill>
                            <a:srgbClr val="000000"/>
                          </a:solidFill>
                          <a:effectLst/>
                          <a:latin typeface="Calibri" panose="020F0502020204030204" pitchFamily="34" charset="0"/>
                          <a:ea typeface="Times New Roman" panose="02020603050405020304" pitchFamily="18" charset="0"/>
                        </a:rPr>
                        <a:t>PRODUCTION / STORED</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pPr algn="ctr"/>
                      <a:r>
                        <a:rPr lang="en-GB" sz="900" b="1">
                          <a:solidFill>
                            <a:srgbClr val="000000"/>
                          </a:solidFill>
                          <a:effectLst/>
                          <a:latin typeface="Calibri" panose="020F0502020204030204" pitchFamily="34" charset="0"/>
                          <a:ea typeface="Times New Roman" panose="02020603050405020304" pitchFamily="18" charset="0"/>
                        </a:rPr>
                        <a:t>PROJECT MATURITY SUB-CLASSES</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0382415"/>
                  </a:ext>
                </a:extLst>
              </a:tr>
              <a:tr h="263717">
                <a:tc rowSpan="10">
                  <a:txBody>
                    <a:bodyPr/>
                    <a:lstStyle/>
                    <a:p>
                      <a:pPr algn="ctr"/>
                      <a:r>
                        <a:rPr lang="en-GB" sz="900" b="1">
                          <a:solidFill>
                            <a:srgbClr val="000000"/>
                          </a:solidFill>
                          <a:effectLst/>
                          <a:latin typeface="Calibri" panose="020F0502020204030204" pitchFamily="34" charset="0"/>
                          <a:ea typeface="Times New Roman" panose="02020603050405020304" pitchFamily="18" charset="0"/>
                        </a:rPr>
                        <a:t>TOTAL RESOURCES</a:t>
                      </a:r>
                      <a:endParaRPr lang="en-GB" sz="800">
                        <a:effectLst/>
                        <a:latin typeface="Times New Roman" panose="02020603050405020304" pitchFamily="18" charset="0"/>
                        <a:ea typeface="Calibri" panose="020F0502020204030204" pitchFamily="34" charset="0"/>
                      </a:endParaRPr>
                    </a:p>
                  </a:txBody>
                  <a:tcPr marL="53942" marR="53942"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a:r>
                        <a:rPr lang="en-GB" sz="900" b="1">
                          <a:solidFill>
                            <a:srgbClr val="000000"/>
                          </a:solidFill>
                          <a:effectLst/>
                          <a:latin typeface="Calibri" panose="020F0502020204030204" pitchFamily="34" charset="0"/>
                          <a:ea typeface="Times New Roman" panose="02020603050405020304" pitchFamily="18" charset="0"/>
                        </a:rPr>
                        <a:t>DISCOVERED RESOURCES</a:t>
                      </a:r>
                      <a:endParaRPr lang="en-GB" sz="800">
                        <a:effectLst/>
                        <a:latin typeface="Times New Roman" panose="02020603050405020304" pitchFamily="18" charset="0"/>
                        <a:ea typeface="Calibri" panose="020F0502020204030204" pitchFamily="34" charset="0"/>
                      </a:endParaRPr>
                    </a:p>
                  </a:txBody>
                  <a:tcPr marL="53942" marR="53942"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r>
                        <a:rPr lang="en-GB" sz="900" b="1">
                          <a:solidFill>
                            <a:srgbClr val="000000"/>
                          </a:solidFill>
                          <a:effectLst/>
                          <a:latin typeface="Calibri" panose="020F0502020204030204" pitchFamily="34" charset="0"/>
                          <a:ea typeface="Times New Roman" panose="02020603050405020304" pitchFamily="18" charset="0"/>
                        </a:rPr>
                        <a:t>COMMERCIAL</a:t>
                      </a:r>
                      <a:endParaRPr lang="en-GB" sz="800">
                        <a:effectLst/>
                        <a:latin typeface="Times New Roman" panose="02020603050405020304" pitchFamily="18" charset="0"/>
                        <a:ea typeface="Calibri" panose="020F0502020204030204" pitchFamily="34" charset="0"/>
                      </a:endParaRPr>
                    </a:p>
                  </a:txBody>
                  <a:tcPr marL="53942" marR="53942"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r>
                        <a:rPr lang="en-GB" sz="900">
                          <a:solidFill>
                            <a:srgbClr val="000000"/>
                          </a:solidFill>
                          <a:effectLst/>
                          <a:latin typeface="Calibri" panose="020F0502020204030204" pitchFamily="34" charset="0"/>
                          <a:ea typeface="Times New Roman" panose="02020603050405020304" pitchFamily="18" charset="0"/>
                        </a:rPr>
                        <a:t>RESERVES / CAPACITY</a:t>
                      </a:r>
                      <a:endParaRPr lang="en-GB" sz="800">
                        <a:effectLst/>
                        <a:latin typeface="Times New Roman" panose="02020603050405020304" pitchFamily="18" charset="0"/>
                        <a:ea typeface="Calibri" panose="020F0502020204030204" pitchFamily="34" charset="0"/>
                      </a:endParaRPr>
                    </a:p>
                  </a:txBody>
                  <a:tcPr marL="53942" marR="5394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GB"/>
                    </a:p>
                  </a:txBody>
                  <a:tcPr/>
                </a:tc>
                <a:tc hMerge="1">
                  <a:txBody>
                    <a:bodyPr/>
                    <a:lstStyle/>
                    <a:p>
                      <a:endParaRPr lang="en-GB"/>
                    </a:p>
                  </a:txBody>
                  <a:tcPr/>
                </a:tc>
                <a:tc>
                  <a:txBody>
                    <a:bodyPr/>
                    <a:lstStyle/>
                    <a:p>
                      <a:pPr indent="139700"/>
                      <a:r>
                        <a:rPr lang="en-GB" sz="900">
                          <a:solidFill>
                            <a:srgbClr val="000000"/>
                          </a:solidFill>
                          <a:effectLst/>
                          <a:latin typeface="Calibri" panose="020F0502020204030204" pitchFamily="34" charset="0"/>
                          <a:ea typeface="Times New Roman" panose="02020603050405020304" pitchFamily="18" charset="0"/>
                        </a:rPr>
                        <a:t>On production - injection</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0920973"/>
                  </a:ext>
                </a:extLst>
              </a:tr>
              <a:tr h="92301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r>
                        <a:rPr lang="en-GB" sz="900" dirty="0">
                          <a:solidFill>
                            <a:srgbClr val="000000"/>
                          </a:solidFill>
                          <a:effectLst/>
                          <a:latin typeface="Calibri" panose="020F0502020204030204" pitchFamily="34" charset="0"/>
                          <a:ea typeface="Times New Roman" panose="02020603050405020304" pitchFamily="18" charset="0"/>
                        </a:rPr>
                        <a:t>Low</a:t>
                      </a:r>
                      <a:endParaRPr lang="en-GB" sz="800" dirty="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a:r>
                        <a:rPr lang="en-GB" sz="900" dirty="0">
                          <a:solidFill>
                            <a:srgbClr val="000000"/>
                          </a:solidFill>
                          <a:effectLst/>
                          <a:latin typeface="Calibri" panose="020F0502020204030204" pitchFamily="34" charset="0"/>
                          <a:ea typeface="Times New Roman" panose="02020603050405020304" pitchFamily="18" charset="0"/>
                        </a:rPr>
                        <a:t>Best Estimate</a:t>
                      </a:r>
                      <a:endParaRPr lang="en-GB" sz="800" dirty="0">
                        <a:effectLst/>
                        <a:latin typeface="Times New Roman" panose="02020603050405020304" pitchFamily="18" charset="0"/>
                        <a:ea typeface="Calibri" panose="020F0502020204030204" pitchFamily="34" charset="0"/>
                      </a:endParaRPr>
                    </a:p>
                  </a:txBody>
                  <a:tcPr marL="53942" marR="53942" marT="0" marB="0" anchor="ctr">
                    <a:lnL>
                      <a:noFill/>
                    </a:lnL>
                    <a:lnR>
                      <a:noFill/>
                    </a:lnR>
                    <a:lnT>
                      <a:noFill/>
                    </a:lnT>
                    <a:lnB>
                      <a:noFill/>
                    </a:lnB>
                    <a:solidFill>
                      <a:srgbClr val="FFFFFF"/>
                    </a:solidFill>
                  </a:tcPr>
                </a:tc>
                <a:tc>
                  <a:txBody>
                    <a:bodyPr/>
                    <a:lstStyle/>
                    <a:p>
                      <a:pPr algn="ctr"/>
                      <a:r>
                        <a:rPr lang="en-GB" sz="900" dirty="0">
                          <a:solidFill>
                            <a:srgbClr val="000000"/>
                          </a:solidFill>
                          <a:effectLst/>
                          <a:latin typeface="Calibri" panose="020F0502020204030204" pitchFamily="34" charset="0"/>
                          <a:ea typeface="Times New Roman" panose="02020603050405020304" pitchFamily="18" charset="0"/>
                        </a:rPr>
                        <a:t>High</a:t>
                      </a:r>
                      <a:endParaRPr lang="en-GB" sz="800" dirty="0">
                        <a:effectLst/>
                        <a:latin typeface="Times New Roman" panose="02020603050405020304" pitchFamily="18" charset="0"/>
                        <a:ea typeface="Calibri" panose="020F0502020204030204" pitchFamily="34" charset="0"/>
                      </a:endParaRPr>
                    </a:p>
                  </a:txBody>
                  <a:tcPr marL="53942" marR="53942"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indent="139700"/>
                      <a:r>
                        <a:rPr lang="en-GB" sz="900">
                          <a:solidFill>
                            <a:srgbClr val="000000"/>
                          </a:solidFill>
                          <a:effectLst/>
                          <a:latin typeface="Calibri" panose="020F0502020204030204" pitchFamily="34" charset="0"/>
                          <a:ea typeface="Times New Roman" panose="02020603050405020304" pitchFamily="18" charset="0"/>
                        </a:rPr>
                        <a:t>Approved for development</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7869756"/>
                  </a:ext>
                </a:extLst>
              </a:tr>
              <a:tr h="292187">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r>
                        <a:rPr lang="en-GB" sz="900">
                          <a:solidFill>
                            <a:srgbClr val="000000"/>
                          </a:solidFill>
                          <a:effectLst/>
                          <a:latin typeface="Calibri" panose="020F0502020204030204" pitchFamily="34" charset="0"/>
                          <a:ea typeface="Times New Roman" panose="02020603050405020304" pitchFamily="18" charset="0"/>
                        </a:rPr>
                        <a:t>1P</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GB" sz="900">
                          <a:solidFill>
                            <a:srgbClr val="000000"/>
                          </a:solidFill>
                          <a:effectLst/>
                          <a:latin typeface="Calibri" panose="020F0502020204030204" pitchFamily="34" charset="0"/>
                          <a:ea typeface="Times New Roman" panose="02020603050405020304" pitchFamily="18" charset="0"/>
                        </a:rPr>
                        <a:t>2P</a:t>
                      </a:r>
                      <a:endParaRPr lang="en-GB" sz="800">
                        <a:effectLst/>
                        <a:latin typeface="Times New Roman" panose="02020603050405020304" pitchFamily="18" charset="0"/>
                        <a:ea typeface="Calibri" panose="020F0502020204030204" pitchFamily="34" charset="0"/>
                      </a:endParaRPr>
                    </a:p>
                  </a:txBody>
                  <a:tcPr marL="53942" marR="53942"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r>
                        <a:rPr lang="en-GB" sz="900">
                          <a:solidFill>
                            <a:srgbClr val="000000"/>
                          </a:solidFill>
                          <a:effectLst/>
                          <a:latin typeface="Calibri" panose="020F0502020204030204" pitchFamily="34" charset="0"/>
                          <a:ea typeface="Times New Roman" panose="02020603050405020304" pitchFamily="18" charset="0"/>
                        </a:rPr>
                        <a:t>3P</a:t>
                      </a:r>
                      <a:endParaRPr lang="en-GB" sz="800">
                        <a:effectLst/>
                        <a:latin typeface="Times New Roman" panose="02020603050405020304" pitchFamily="18" charset="0"/>
                        <a:ea typeface="Calibri" panose="020F0502020204030204" pitchFamily="34" charset="0"/>
                      </a:endParaRPr>
                    </a:p>
                  </a:txBody>
                  <a:tcPr marL="53942" marR="5394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indent="139700"/>
                      <a:r>
                        <a:rPr lang="en-GB" sz="900">
                          <a:solidFill>
                            <a:srgbClr val="000000"/>
                          </a:solidFill>
                          <a:effectLst/>
                          <a:latin typeface="Calibri" panose="020F0502020204030204" pitchFamily="34" charset="0"/>
                          <a:ea typeface="Times New Roman" panose="02020603050405020304" pitchFamily="18" charset="0"/>
                        </a:rPr>
                        <a:t>Justified for development</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561795"/>
                  </a:ext>
                </a:extLst>
              </a:tr>
              <a:tr h="284695">
                <a:tc vMerge="1">
                  <a:txBody>
                    <a:bodyPr/>
                    <a:lstStyle/>
                    <a:p>
                      <a:endParaRPr lang="en-GB"/>
                    </a:p>
                  </a:txBody>
                  <a:tcPr/>
                </a:tc>
                <a:tc vMerge="1">
                  <a:txBody>
                    <a:bodyPr/>
                    <a:lstStyle/>
                    <a:p>
                      <a:endParaRPr lang="en-GB"/>
                    </a:p>
                  </a:txBody>
                  <a:tcPr/>
                </a:tc>
                <a:tc rowSpan="4">
                  <a:txBody>
                    <a:bodyPr/>
                    <a:lstStyle/>
                    <a:p>
                      <a:pPr algn="ctr"/>
                      <a:r>
                        <a:rPr lang="en-GB" sz="900" b="1">
                          <a:solidFill>
                            <a:srgbClr val="000000"/>
                          </a:solidFill>
                          <a:effectLst/>
                          <a:latin typeface="Calibri" panose="020F0502020204030204" pitchFamily="34" charset="0"/>
                          <a:ea typeface="Times New Roman" panose="02020603050405020304" pitchFamily="18" charset="0"/>
                        </a:rPr>
                        <a:t>SUB-COMMERCIAL</a:t>
                      </a:r>
                      <a:endParaRPr lang="en-GB" sz="800">
                        <a:effectLst/>
                        <a:latin typeface="Times New Roman" panose="02020603050405020304" pitchFamily="18" charset="0"/>
                        <a:ea typeface="Calibri" panose="020F0502020204030204" pitchFamily="34" charset="0"/>
                      </a:endParaRPr>
                    </a:p>
                  </a:txBody>
                  <a:tcPr marL="53942" marR="53942"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gridSpan="3">
                  <a:txBody>
                    <a:bodyPr/>
                    <a:lstStyle/>
                    <a:p>
                      <a:pPr algn="ctr"/>
                      <a:r>
                        <a:rPr lang="en-GB" sz="900">
                          <a:solidFill>
                            <a:srgbClr val="000000"/>
                          </a:solidFill>
                          <a:effectLst/>
                          <a:latin typeface="Calibri" panose="020F0502020204030204" pitchFamily="34" charset="0"/>
                          <a:ea typeface="Times New Roman" panose="02020603050405020304" pitchFamily="18" charset="0"/>
                        </a:rPr>
                        <a:t>CONTINGENT RESOURCES</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rowSpan="2" hMerge="1">
                  <a:txBody>
                    <a:bodyPr/>
                    <a:lstStyle/>
                    <a:p>
                      <a:endParaRPr lang="en-GB"/>
                    </a:p>
                  </a:txBody>
                  <a:tcPr/>
                </a:tc>
                <a:tc rowSpan="2" hMerge="1">
                  <a:txBody>
                    <a:bodyPr/>
                    <a:lstStyle/>
                    <a:p>
                      <a:endParaRPr lang="en-GB"/>
                    </a:p>
                  </a:txBody>
                  <a:tcPr/>
                </a:tc>
                <a:tc>
                  <a:txBody>
                    <a:bodyPr/>
                    <a:lstStyle/>
                    <a:p>
                      <a:pPr indent="139700"/>
                      <a:r>
                        <a:rPr lang="en-GB" sz="900">
                          <a:solidFill>
                            <a:srgbClr val="000000"/>
                          </a:solidFill>
                          <a:effectLst/>
                          <a:latin typeface="Calibri" panose="020F0502020204030204" pitchFamily="34" charset="0"/>
                          <a:ea typeface="Times New Roman" panose="02020603050405020304" pitchFamily="18" charset="0"/>
                        </a:rPr>
                        <a:t>Development pending</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0726347"/>
                  </a:ext>
                </a:extLst>
              </a:tr>
              <a:tr h="263717">
                <a:tc vMerge="1">
                  <a:txBody>
                    <a:bodyPr/>
                    <a:lstStyle/>
                    <a:p>
                      <a:endParaRPr lang="en-GB"/>
                    </a:p>
                  </a:txBody>
                  <a:tcPr/>
                </a:tc>
                <a:tc vMerge="1">
                  <a:txBody>
                    <a:bodyPr/>
                    <a:lstStyle/>
                    <a:p>
                      <a:endParaRPr lang="en-GB"/>
                    </a:p>
                  </a:txBody>
                  <a:tcPr/>
                </a:tc>
                <a:tc vMerge="1">
                  <a:txBody>
                    <a:bodyPr/>
                    <a:lstStyle/>
                    <a:p>
                      <a:endParaRPr lang="en-GB"/>
                    </a:p>
                  </a:txBody>
                  <a:tcPr/>
                </a:tc>
                <a:tc gridSpan="3" vMerge="1">
                  <a:txBody>
                    <a:bodyPr/>
                    <a:lstStyle/>
                    <a:p>
                      <a:endParaRPr lang="en-GB"/>
                    </a:p>
                  </a:txBody>
                  <a:tcPr/>
                </a:tc>
                <a:tc hMerge="1" vMerge="1">
                  <a:txBody>
                    <a:bodyPr/>
                    <a:lstStyle/>
                    <a:p>
                      <a:endParaRPr lang="en-GB"/>
                    </a:p>
                  </a:txBody>
                  <a:tcPr/>
                </a:tc>
                <a:tc hMerge="1" vMerge="1">
                  <a:txBody>
                    <a:bodyPr/>
                    <a:lstStyle/>
                    <a:p>
                      <a:endParaRPr lang="en-GB"/>
                    </a:p>
                  </a:txBody>
                  <a:tcPr/>
                </a:tc>
                <a:tc>
                  <a:txBody>
                    <a:bodyPr/>
                    <a:lstStyle/>
                    <a:p>
                      <a:pPr indent="139700"/>
                      <a:r>
                        <a:rPr lang="en-GB" sz="900">
                          <a:solidFill>
                            <a:srgbClr val="000000"/>
                          </a:solidFill>
                          <a:effectLst/>
                          <a:latin typeface="Calibri" panose="020F0502020204030204" pitchFamily="34" charset="0"/>
                          <a:ea typeface="Times New Roman" panose="02020603050405020304" pitchFamily="18" charset="0"/>
                        </a:rPr>
                        <a:t>Development on hold</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4692229"/>
                  </a:ext>
                </a:extLst>
              </a:tr>
              <a:tr h="263717">
                <a:tc vMerge="1">
                  <a:txBody>
                    <a:bodyPr/>
                    <a:lstStyle/>
                    <a:p>
                      <a:endParaRPr lang="en-GB"/>
                    </a:p>
                  </a:txBody>
                  <a:tcPr/>
                </a:tc>
                <a:tc vMerge="1">
                  <a:txBody>
                    <a:bodyPr/>
                    <a:lstStyle/>
                    <a:p>
                      <a:endParaRPr lang="en-GB"/>
                    </a:p>
                  </a:txBody>
                  <a:tcPr/>
                </a:tc>
                <a:tc vMerge="1">
                  <a:txBody>
                    <a:bodyPr/>
                    <a:lstStyle/>
                    <a:p>
                      <a:endParaRPr lang="en-GB"/>
                    </a:p>
                  </a:txBody>
                  <a:tcPr/>
                </a:tc>
                <a:tc rowSpan="2">
                  <a:txBody>
                    <a:bodyPr/>
                    <a:lstStyle/>
                    <a:p>
                      <a:pPr algn="ctr"/>
                      <a:r>
                        <a:rPr lang="en-GB" sz="900">
                          <a:solidFill>
                            <a:srgbClr val="000000"/>
                          </a:solidFill>
                          <a:effectLst/>
                          <a:latin typeface="Calibri" panose="020F0502020204030204" pitchFamily="34" charset="0"/>
                          <a:ea typeface="Times New Roman" panose="02020603050405020304" pitchFamily="18" charset="0"/>
                        </a:rPr>
                        <a:t>1C</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a:r>
                        <a:rPr lang="en-GB" sz="900">
                          <a:solidFill>
                            <a:srgbClr val="000000"/>
                          </a:solidFill>
                          <a:effectLst/>
                          <a:latin typeface="Calibri" panose="020F0502020204030204" pitchFamily="34" charset="0"/>
                          <a:ea typeface="Times New Roman" panose="02020603050405020304" pitchFamily="18" charset="0"/>
                        </a:rPr>
                        <a:t>2C</a:t>
                      </a:r>
                      <a:endParaRPr lang="en-GB" sz="800">
                        <a:effectLst/>
                        <a:latin typeface="Times New Roman" panose="02020603050405020304" pitchFamily="18" charset="0"/>
                        <a:ea typeface="Calibri" panose="020F0502020204030204" pitchFamily="34" charset="0"/>
                      </a:endParaRPr>
                    </a:p>
                  </a:txBody>
                  <a:tcPr marL="53942" marR="53942"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rowSpan="2">
                  <a:txBody>
                    <a:bodyPr/>
                    <a:lstStyle/>
                    <a:p>
                      <a:pPr algn="ctr"/>
                      <a:r>
                        <a:rPr lang="en-GB" sz="900">
                          <a:solidFill>
                            <a:srgbClr val="000000"/>
                          </a:solidFill>
                          <a:effectLst/>
                          <a:latin typeface="Calibri" panose="020F0502020204030204" pitchFamily="34" charset="0"/>
                          <a:ea typeface="Times New Roman" panose="02020603050405020304" pitchFamily="18" charset="0"/>
                        </a:rPr>
                        <a:t>3C</a:t>
                      </a:r>
                      <a:endParaRPr lang="en-GB" sz="800">
                        <a:effectLst/>
                        <a:latin typeface="Times New Roman" panose="02020603050405020304" pitchFamily="18" charset="0"/>
                        <a:ea typeface="Calibri" panose="020F0502020204030204" pitchFamily="34" charset="0"/>
                      </a:endParaRPr>
                    </a:p>
                  </a:txBody>
                  <a:tcPr marL="53942" marR="5394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indent="139700"/>
                      <a:r>
                        <a:rPr lang="en-GB" sz="900">
                          <a:solidFill>
                            <a:srgbClr val="000000"/>
                          </a:solidFill>
                          <a:effectLst/>
                          <a:latin typeface="Calibri" panose="020F0502020204030204" pitchFamily="34" charset="0"/>
                          <a:ea typeface="Times New Roman" panose="02020603050405020304" pitchFamily="18" charset="0"/>
                        </a:rPr>
                        <a:t>Development unclarified</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940228"/>
                  </a:ext>
                </a:extLst>
              </a:tr>
              <a:tr h="263717">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indent="139700"/>
                      <a:r>
                        <a:rPr lang="en-GB" sz="900">
                          <a:solidFill>
                            <a:srgbClr val="000000"/>
                          </a:solidFill>
                          <a:effectLst/>
                          <a:latin typeface="Calibri" panose="020F0502020204030204" pitchFamily="34" charset="0"/>
                          <a:ea typeface="Times New Roman" panose="02020603050405020304" pitchFamily="18" charset="0"/>
                        </a:rPr>
                        <a:t>Development not viable</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7756594"/>
                  </a:ext>
                </a:extLst>
              </a:tr>
              <a:tr h="501962">
                <a:tc vMerge="1">
                  <a:txBody>
                    <a:bodyPr/>
                    <a:lstStyle/>
                    <a:p>
                      <a:endParaRPr lang="en-GB"/>
                    </a:p>
                  </a:txBody>
                  <a:tcPr/>
                </a:tc>
                <a:tc rowSpan="3" gridSpan="2">
                  <a:txBody>
                    <a:bodyPr/>
                    <a:lstStyle/>
                    <a:p>
                      <a:pPr algn="ctr"/>
                      <a:r>
                        <a:rPr lang="en-GB" sz="900" b="1">
                          <a:solidFill>
                            <a:srgbClr val="000000"/>
                          </a:solidFill>
                          <a:effectLst/>
                          <a:latin typeface="Calibri" panose="020F0502020204030204" pitchFamily="34" charset="0"/>
                          <a:ea typeface="Times New Roman" panose="02020603050405020304" pitchFamily="18" charset="0"/>
                        </a:rPr>
                        <a:t>UNDISCOVERED RESOURCES</a:t>
                      </a:r>
                      <a:endParaRPr lang="en-GB" sz="800">
                        <a:effectLst/>
                        <a:latin typeface="Times New Roman" panose="02020603050405020304" pitchFamily="18" charset="0"/>
                        <a:ea typeface="Calibri" panose="020F0502020204030204" pitchFamily="34" charset="0"/>
                      </a:endParaRPr>
                    </a:p>
                  </a:txBody>
                  <a:tcPr marL="53942" marR="53942"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en-GB"/>
                    </a:p>
                  </a:txBody>
                  <a:tcPr/>
                </a:tc>
                <a:tc gridSpan="3">
                  <a:txBody>
                    <a:bodyPr/>
                    <a:lstStyle/>
                    <a:p>
                      <a:pPr algn="ctr"/>
                      <a:r>
                        <a:rPr lang="en-GB" sz="900">
                          <a:solidFill>
                            <a:srgbClr val="000000"/>
                          </a:solidFill>
                          <a:effectLst/>
                          <a:latin typeface="Calibri" panose="020F0502020204030204" pitchFamily="34" charset="0"/>
                          <a:ea typeface="Times New Roman" panose="02020603050405020304" pitchFamily="18" charset="0"/>
                        </a:rPr>
                        <a:t>PROSPECTIVE RESOURCES</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GB"/>
                    </a:p>
                  </a:txBody>
                  <a:tcPr/>
                </a:tc>
                <a:tc hMerge="1">
                  <a:txBody>
                    <a:bodyPr/>
                    <a:lstStyle/>
                    <a:p>
                      <a:endParaRPr lang="en-GB"/>
                    </a:p>
                  </a:txBody>
                  <a:tcPr/>
                </a:tc>
                <a:tc>
                  <a:txBody>
                    <a:bodyPr/>
                    <a:lstStyle/>
                    <a:p>
                      <a:pPr indent="139700"/>
                      <a:r>
                        <a:rPr lang="en-GB" sz="900">
                          <a:solidFill>
                            <a:srgbClr val="000000"/>
                          </a:solidFill>
                          <a:effectLst/>
                          <a:latin typeface="Calibri" panose="020F0502020204030204" pitchFamily="34" charset="0"/>
                          <a:ea typeface="Times New Roman" panose="02020603050405020304" pitchFamily="18" charset="0"/>
                        </a:rPr>
                        <a:t>Prospect </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153049"/>
                  </a:ext>
                </a:extLst>
              </a:tr>
              <a:tr h="419550">
                <a:tc vMerge="1">
                  <a:txBody>
                    <a:bodyPr/>
                    <a:lstStyle/>
                    <a:p>
                      <a:endParaRPr lang="en-GB"/>
                    </a:p>
                  </a:txBody>
                  <a:tcPr/>
                </a:tc>
                <a:tc gridSpan="2" vMerge="1">
                  <a:txBody>
                    <a:bodyPr/>
                    <a:lstStyle/>
                    <a:p>
                      <a:endParaRPr lang="en-GB"/>
                    </a:p>
                  </a:txBody>
                  <a:tcPr/>
                </a:tc>
                <a:tc hMerge="1" vMerge="1">
                  <a:txBody>
                    <a:bodyPr/>
                    <a:lstStyle/>
                    <a:p>
                      <a:endParaRPr lang="en-GB"/>
                    </a:p>
                  </a:txBody>
                  <a:tcPr/>
                </a:tc>
                <a:tc>
                  <a:txBody>
                    <a:bodyPr/>
                    <a:lstStyle/>
                    <a:p>
                      <a:pPr algn="ctr"/>
                      <a:r>
                        <a:rPr lang="en-GB" sz="900">
                          <a:solidFill>
                            <a:srgbClr val="000000"/>
                          </a:solidFill>
                          <a:effectLst/>
                          <a:latin typeface="Calibri" panose="020F0502020204030204" pitchFamily="34" charset="0"/>
                          <a:ea typeface="Times New Roman" panose="02020603050405020304" pitchFamily="18" charset="0"/>
                        </a:rPr>
                        <a:t>1U</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a:r>
                        <a:rPr lang="en-GB" sz="900">
                          <a:solidFill>
                            <a:srgbClr val="000000"/>
                          </a:solidFill>
                          <a:effectLst/>
                          <a:latin typeface="Calibri" panose="020F0502020204030204" pitchFamily="34" charset="0"/>
                          <a:ea typeface="Times New Roman" panose="02020603050405020304" pitchFamily="18" charset="0"/>
                        </a:rPr>
                        <a:t>2U</a:t>
                      </a:r>
                      <a:endParaRPr lang="en-GB" sz="800">
                        <a:effectLst/>
                        <a:latin typeface="Times New Roman" panose="02020603050405020304" pitchFamily="18" charset="0"/>
                        <a:ea typeface="Calibri" panose="020F0502020204030204" pitchFamily="34" charset="0"/>
                      </a:endParaRPr>
                    </a:p>
                  </a:txBody>
                  <a:tcPr marL="53942" marR="53942" marT="0" marB="0" anchor="ctr">
                    <a:lnL>
                      <a:noFill/>
                    </a:lnL>
                    <a:lnR>
                      <a:noFill/>
                    </a:lnR>
                    <a:lnT>
                      <a:noFill/>
                    </a:lnT>
                    <a:lnB>
                      <a:noFill/>
                    </a:lnB>
                    <a:solidFill>
                      <a:srgbClr val="FFFFFF"/>
                    </a:solidFill>
                  </a:tcPr>
                </a:tc>
                <a:tc>
                  <a:txBody>
                    <a:bodyPr/>
                    <a:lstStyle/>
                    <a:p>
                      <a:pPr algn="ctr"/>
                      <a:r>
                        <a:rPr lang="en-GB" sz="900">
                          <a:solidFill>
                            <a:srgbClr val="000000"/>
                          </a:solidFill>
                          <a:effectLst/>
                          <a:latin typeface="Calibri" panose="020F0502020204030204" pitchFamily="34" charset="0"/>
                          <a:ea typeface="Times New Roman" panose="02020603050405020304" pitchFamily="18" charset="0"/>
                        </a:rPr>
                        <a:t>3U</a:t>
                      </a:r>
                      <a:endParaRPr lang="en-GB" sz="800">
                        <a:effectLst/>
                        <a:latin typeface="Times New Roman" panose="02020603050405020304" pitchFamily="18" charset="0"/>
                        <a:ea typeface="Calibri" panose="020F0502020204030204" pitchFamily="34" charset="0"/>
                      </a:endParaRPr>
                    </a:p>
                  </a:txBody>
                  <a:tcPr marL="53942" marR="53942" marT="0" marB="0" anchor="ct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indent="139700"/>
                      <a:r>
                        <a:rPr lang="en-GB" sz="900">
                          <a:solidFill>
                            <a:srgbClr val="000000"/>
                          </a:solidFill>
                          <a:effectLst/>
                          <a:latin typeface="Calibri" panose="020F0502020204030204" pitchFamily="34" charset="0"/>
                          <a:ea typeface="Times New Roman" panose="02020603050405020304" pitchFamily="18" charset="0"/>
                        </a:rPr>
                        <a:t>Lead</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8091899"/>
                  </a:ext>
                </a:extLst>
              </a:tr>
              <a:tr h="479486">
                <a:tc vMerge="1">
                  <a:txBody>
                    <a:bodyPr/>
                    <a:lstStyle/>
                    <a:p>
                      <a:endParaRPr lang="en-GB"/>
                    </a:p>
                  </a:txBody>
                  <a:tcPr/>
                </a:tc>
                <a:tc gridSpan="2" vMerge="1">
                  <a:txBody>
                    <a:bodyPr/>
                    <a:lstStyle/>
                    <a:p>
                      <a:endParaRPr lang="en-GB"/>
                    </a:p>
                  </a:txBody>
                  <a:tcPr/>
                </a:tc>
                <a:tc hMerge="1" vMerge="1">
                  <a:txBody>
                    <a:bodyPr/>
                    <a:lstStyle/>
                    <a:p>
                      <a:endParaRPr lang="en-GB"/>
                    </a:p>
                  </a:txBody>
                  <a:tcPr/>
                </a:tc>
                <a:tc>
                  <a:txBody>
                    <a:bodyPr/>
                    <a:lstStyle/>
                    <a:p>
                      <a:pPr algn="ctr"/>
                      <a:r>
                        <a:rPr lang="en-GB" sz="900">
                          <a:solidFill>
                            <a:srgbClr val="000000"/>
                          </a:solidFill>
                          <a:effectLst/>
                          <a:latin typeface="Calibri" panose="020F0502020204030204" pitchFamily="34" charset="0"/>
                          <a:ea typeface="Times New Roman" panose="02020603050405020304" pitchFamily="18" charset="0"/>
                        </a:rPr>
                        <a:t>P90</a:t>
                      </a:r>
                      <a:endParaRPr lang="en-GB" sz="80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GB" sz="900">
                          <a:solidFill>
                            <a:srgbClr val="000000"/>
                          </a:solidFill>
                          <a:effectLst/>
                          <a:latin typeface="Calibri" panose="020F0502020204030204" pitchFamily="34" charset="0"/>
                          <a:ea typeface="Times New Roman" panose="02020603050405020304" pitchFamily="18" charset="0"/>
                        </a:rPr>
                        <a:t>P50</a:t>
                      </a:r>
                      <a:endParaRPr lang="en-GB" sz="800">
                        <a:effectLst/>
                        <a:latin typeface="Times New Roman" panose="02020603050405020304" pitchFamily="18" charset="0"/>
                        <a:ea typeface="Calibri" panose="020F0502020204030204" pitchFamily="34" charset="0"/>
                      </a:endParaRPr>
                    </a:p>
                  </a:txBody>
                  <a:tcPr marL="53942" marR="53942"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GB" sz="900">
                          <a:solidFill>
                            <a:srgbClr val="000000"/>
                          </a:solidFill>
                          <a:effectLst/>
                          <a:latin typeface="Calibri" panose="020F0502020204030204" pitchFamily="34" charset="0"/>
                          <a:ea typeface="Times New Roman" panose="02020603050405020304" pitchFamily="18" charset="0"/>
                        </a:rPr>
                        <a:t>P10</a:t>
                      </a:r>
                      <a:endParaRPr lang="en-GB" sz="800">
                        <a:effectLst/>
                        <a:latin typeface="Times New Roman" panose="02020603050405020304" pitchFamily="18" charset="0"/>
                        <a:ea typeface="Calibri" panose="020F0502020204030204" pitchFamily="34" charset="0"/>
                      </a:endParaRPr>
                    </a:p>
                  </a:txBody>
                  <a:tcPr marL="53942" marR="5394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indent="139700"/>
                      <a:r>
                        <a:rPr lang="en-GB" sz="900" dirty="0">
                          <a:solidFill>
                            <a:srgbClr val="000000"/>
                          </a:solidFill>
                          <a:effectLst/>
                          <a:latin typeface="Calibri" panose="020F0502020204030204" pitchFamily="34" charset="0"/>
                          <a:ea typeface="Times New Roman" panose="02020603050405020304" pitchFamily="18" charset="0"/>
                        </a:rPr>
                        <a:t>Play</a:t>
                      </a:r>
                      <a:endParaRPr lang="en-GB" sz="800" dirty="0">
                        <a:effectLst/>
                        <a:latin typeface="Times New Roman" panose="02020603050405020304" pitchFamily="18" charset="0"/>
                        <a:ea typeface="Calibri" panose="020F0502020204030204" pitchFamily="34" charset="0"/>
                      </a:endParaRPr>
                    </a:p>
                  </a:txBody>
                  <a:tcPr marL="53942" marR="539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2471710"/>
                  </a:ext>
                </a:extLst>
              </a:tr>
            </a:tbl>
          </a:graphicData>
        </a:graphic>
      </p:graphicFrame>
    </p:spTree>
    <p:extLst>
      <p:ext uri="{BB962C8B-B14F-4D97-AF65-F5344CB8AC3E}">
        <p14:creationId xmlns:p14="http://schemas.microsoft.com/office/powerpoint/2010/main" val="152389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0D20-F6B2-CA6B-71AF-A2BA965F5297}"/>
              </a:ext>
            </a:extLst>
          </p:cNvPr>
          <p:cNvSpPr>
            <a:spLocks noGrp="1"/>
          </p:cNvSpPr>
          <p:nvPr>
            <p:ph type="title"/>
          </p:nvPr>
        </p:nvSpPr>
        <p:spPr/>
        <p:txBody>
          <a:bodyPr/>
          <a:lstStyle/>
          <a:p>
            <a:endParaRPr lang="en-GB"/>
          </a:p>
        </p:txBody>
      </p:sp>
      <p:grpSp>
        <p:nvGrpSpPr>
          <p:cNvPr id="37" name="Group 36">
            <a:extLst>
              <a:ext uri="{FF2B5EF4-FFF2-40B4-BE49-F238E27FC236}">
                <a16:creationId xmlns:a16="http://schemas.microsoft.com/office/drawing/2014/main" id="{4A21A011-1E87-A51A-25FC-D2183C774C4D}"/>
              </a:ext>
            </a:extLst>
          </p:cNvPr>
          <p:cNvGrpSpPr/>
          <p:nvPr/>
        </p:nvGrpSpPr>
        <p:grpSpPr>
          <a:xfrm>
            <a:off x="117715" y="937463"/>
            <a:ext cx="8758849" cy="4922344"/>
            <a:chOff x="117715" y="937463"/>
            <a:chExt cx="8758849" cy="4922344"/>
          </a:xfrm>
        </p:grpSpPr>
        <p:graphicFrame>
          <p:nvGraphicFramePr>
            <p:cNvPr id="4" name="Diagram 3">
              <a:extLst>
                <a:ext uri="{FF2B5EF4-FFF2-40B4-BE49-F238E27FC236}">
                  <a16:creationId xmlns:a16="http://schemas.microsoft.com/office/drawing/2014/main" id="{5F870F76-AF12-7B80-AF86-0C7CC6B09A2B}"/>
                </a:ext>
              </a:extLst>
            </p:cNvPr>
            <p:cNvGraphicFramePr/>
            <p:nvPr>
              <p:extLst>
                <p:ext uri="{D42A27DB-BD31-4B8C-83A1-F6EECF244321}">
                  <p14:modId xmlns:p14="http://schemas.microsoft.com/office/powerpoint/2010/main" val="4188083622"/>
                </p:ext>
              </p:extLst>
            </p:nvPr>
          </p:nvGraphicFramePr>
          <p:xfrm>
            <a:off x="1474085" y="1442388"/>
            <a:ext cx="6195829" cy="4417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EAFACE95-155A-173B-3668-6154B4875AA6}"/>
                </a:ext>
              </a:extLst>
            </p:cNvPr>
            <p:cNvGrpSpPr/>
            <p:nvPr/>
          </p:nvGrpSpPr>
          <p:grpSpPr>
            <a:xfrm>
              <a:off x="6262701" y="3983248"/>
              <a:ext cx="2438250" cy="391528"/>
              <a:chOff x="3454400" y="2617963"/>
              <a:chExt cx="2641600" cy="962025"/>
            </a:xfrm>
          </p:grpSpPr>
          <p:sp>
            <p:nvSpPr>
              <p:cNvPr id="6" name="Rectangle: Rounded Corners 5">
                <a:extLst>
                  <a:ext uri="{FF2B5EF4-FFF2-40B4-BE49-F238E27FC236}">
                    <a16:creationId xmlns:a16="http://schemas.microsoft.com/office/drawing/2014/main" id="{FE2CA617-4BCF-A9AC-AF4F-8BE4AE08E3E1}"/>
                  </a:ext>
                </a:extLst>
              </p:cNvPr>
              <p:cNvSpPr/>
              <p:nvPr/>
            </p:nvSpPr>
            <p:spPr>
              <a:xfrm>
                <a:off x="3454400" y="2617963"/>
                <a:ext cx="2641600" cy="962025"/>
              </a:xfrm>
              <a:prstGeom prst="roundRect">
                <a:avLst/>
              </a:prstGeom>
              <a:ln>
                <a:solidFill>
                  <a:srgbClr val="1B696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Rounded Corners 4">
                <a:extLst>
                  <a:ext uri="{FF2B5EF4-FFF2-40B4-BE49-F238E27FC236}">
                    <a16:creationId xmlns:a16="http://schemas.microsoft.com/office/drawing/2014/main" id="{786D921D-B916-E968-725A-53E5D8A9A75A}"/>
                  </a:ext>
                </a:extLst>
              </p:cNvPr>
              <p:cNvSpPr txBox="1"/>
              <p:nvPr/>
            </p:nvSpPr>
            <p:spPr>
              <a:xfrm>
                <a:off x="3501362" y="2664925"/>
                <a:ext cx="2547676" cy="868101"/>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210" tIns="156210" rIns="156210" bIns="156210" numCol="1" spcCol="1270" anchor="ctr" anchorCtr="0">
                <a:noAutofit/>
              </a:bodyPr>
              <a:lstStyle/>
              <a:p>
                <a:pPr algn="ctr" defTabSz="1822450">
                  <a:lnSpc>
                    <a:spcPct val="90000"/>
                  </a:lnSpc>
                  <a:spcBef>
                    <a:spcPct val="0"/>
                  </a:spcBef>
                  <a:spcAft>
                    <a:spcPct val="35000"/>
                  </a:spcAft>
                </a:pPr>
                <a:r>
                  <a:rPr lang="en-GB" sz="1200" dirty="0">
                    <a:solidFill>
                      <a:schemeClr val="tx1"/>
                    </a:solidFill>
                  </a:rPr>
                  <a:t>Prospective Resources</a:t>
                </a:r>
              </a:p>
            </p:txBody>
          </p:sp>
        </p:grpSp>
        <p:grpSp>
          <p:nvGrpSpPr>
            <p:cNvPr id="8" name="Group 7">
              <a:extLst>
                <a:ext uri="{FF2B5EF4-FFF2-40B4-BE49-F238E27FC236}">
                  <a16:creationId xmlns:a16="http://schemas.microsoft.com/office/drawing/2014/main" id="{00EDC44A-FA94-871C-F8ED-333D55F5DF1F}"/>
                </a:ext>
              </a:extLst>
            </p:cNvPr>
            <p:cNvGrpSpPr/>
            <p:nvPr/>
          </p:nvGrpSpPr>
          <p:grpSpPr>
            <a:xfrm>
              <a:off x="6913763" y="5060699"/>
              <a:ext cx="1962801" cy="306813"/>
              <a:chOff x="3454400" y="2617963"/>
              <a:chExt cx="2641600" cy="962025"/>
            </a:xfrm>
          </p:grpSpPr>
          <p:sp>
            <p:nvSpPr>
              <p:cNvPr id="9" name="Rectangle: Rounded Corners 8">
                <a:extLst>
                  <a:ext uri="{FF2B5EF4-FFF2-40B4-BE49-F238E27FC236}">
                    <a16:creationId xmlns:a16="http://schemas.microsoft.com/office/drawing/2014/main" id="{840501E3-682B-718E-3173-EF933FDE0478}"/>
                  </a:ext>
                </a:extLst>
              </p:cNvPr>
              <p:cNvSpPr/>
              <p:nvPr/>
            </p:nvSpPr>
            <p:spPr>
              <a:xfrm>
                <a:off x="3454400" y="2617963"/>
                <a:ext cx="2641600" cy="962025"/>
              </a:xfrm>
              <a:prstGeom prst="roundRect">
                <a:avLst/>
              </a:prstGeom>
              <a:ln>
                <a:solidFill>
                  <a:srgbClr val="1B696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angle: Rounded Corners 4">
                <a:extLst>
                  <a:ext uri="{FF2B5EF4-FFF2-40B4-BE49-F238E27FC236}">
                    <a16:creationId xmlns:a16="http://schemas.microsoft.com/office/drawing/2014/main" id="{12016F12-E55A-89EA-EE12-25D3C71D6D51}"/>
                  </a:ext>
                </a:extLst>
              </p:cNvPr>
              <p:cNvSpPr txBox="1"/>
              <p:nvPr/>
            </p:nvSpPr>
            <p:spPr>
              <a:xfrm>
                <a:off x="3501362" y="2664925"/>
                <a:ext cx="2547676" cy="868101"/>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210" tIns="156210" rIns="156210" bIns="156210" numCol="1" spcCol="1270" anchor="ctr" anchorCtr="0">
                <a:noAutofit/>
              </a:bodyPr>
              <a:lstStyle/>
              <a:p>
                <a:pPr algn="ctr" defTabSz="1822450">
                  <a:lnSpc>
                    <a:spcPct val="90000"/>
                  </a:lnSpc>
                  <a:spcBef>
                    <a:spcPct val="0"/>
                  </a:spcBef>
                  <a:spcAft>
                    <a:spcPct val="35000"/>
                  </a:spcAft>
                </a:pPr>
                <a:r>
                  <a:rPr lang="en-GB" sz="1200" dirty="0">
                    <a:solidFill>
                      <a:schemeClr val="tx1"/>
                    </a:solidFill>
                  </a:rPr>
                  <a:t>In-place Resources</a:t>
                </a:r>
              </a:p>
            </p:txBody>
          </p:sp>
        </p:grpSp>
        <p:grpSp>
          <p:nvGrpSpPr>
            <p:cNvPr id="12" name="Group 11">
              <a:extLst>
                <a:ext uri="{FF2B5EF4-FFF2-40B4-BE49-F238E27FC236}">
                  <a16:creationId xmlns:a16="http://schemas.microsoft.com/office/drawing/2014/main" id="{D8E05237-8C24-8B0B-F08E-7FBA8AE73F15}"/>
                </a:ext>
              </a:extLst>
            </p:cNvPr>
            <p:cNvGrpSpPr/>
            <p:nvPr/>
          </p:nvGrpSpPr>
          <p:grpSpPr>
            <a:xfrm>
              <a:off x="5694638" y="3050846"/>
              <a:ext cx="2438250" cy="378953"/>
              <a:chOff x="3454400" y="2617963"/>
              <a:chExt cx="2641600" cy="962025"/>
            </a:xfrm>
          </p:grpSpPr>
          <p:sp>
            <p:nvSpPr>
              <p:cNvPr id="13" name="Rectangle: Rounded Corners 12">
                <a:extLst>
                  <a:ext uri="{FF2B5EF4-FFF2-40B4-BE49-F238E27FC236}">
                    <a16:creationId xmlns:a16="http://schemas.microsoft.com/office/drawing/2014/main" id="{885B9B63-475B-8EA6-ED93-5907C5B24D5C}"/>
                  </a:ext>
                </a:extLst>
              </p:cNvPr>
              <p:cNvSpPr/>
              <p:nvPr/>
            </p:nvSpPr>
            <p:spPr>
              <a:xfrm>
                <a:off x="3454400" y="2617963"/>
                <a:ext cx="2641600" cy="962025"/>
              </a:xfrm>
              <a:prstGeom prst="roundRect">
                <a:avLst/>
              </a:prstGeom>
              <a:ln>
                <a:solidFill>
                  <a:srgbClr val="1B696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ectangle: Rounded Corners 4">
                <a:extLst>
                  <a:ext uri="{FF2B5EF4-FFF2-40B4-BE49-F238E27FC236}">
                    <a16:creationId xmlns:a16="http://schemas.microsoft.com/office/drawing/2014/main" id="{D75B2AFB-F199-1DA1-FD32-4F96E47BDD9F}"/>
                  </a:ext>
                </a:extLst>
              </p:cNvPr>
              <p:cNvSpPr txBox="1"/>
              <p:nvPr/>
            </p:nvSpPr>
            <p:spPr>
              <a:xfrm>
                <a:off x="3501362" y="2664926"/>
                <a:ext cx="2547676" cy="868101"/>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210" tIns="156210" rIns="156210" bIns="156210" numCol="1" spcCol="1270" anchor="ctr" anchorCtr="0">
                <a:noAutofit/>
              </a:bodyPr>
              <a:lstStyle/>
              <a:p>
                <a:pPr algn="ctr" defTabSz="1822450">
                  <a:lnSpc>
                    <a:spcPct val="90000"/>
                  </a:lnSpc>
                  <a:spcBef>
                    <a:spcPct val="0"/>
                  </a:spcBef>
                  <a:spcAft>
                    <a:spcPct val="35000"/>
                  </a:spcAft>
                </a:pPr>
                <a:r>
                  <a:rPr lang="en-GB" sz="1200" dirty="0">
                    <a:solidFill>
                      <a:schemeClr val="tx1"/>
                    </a:solidFill>
                  </a:rPr>
                  <a:t>Contingent Resources</a:t>
                </a:r>
              </a:p>
            </p:txBody>
          </p:sp>
        </p:grpSp>
        <p:grpSp>
          <p:nvGrpSpPr>
            <p:cNvPr id="15" name="Group 14">
              <a:extLst>
                <a:ext uri="{FF2B5EF4-FFF2-40B4-BE49-F238E27FC236}">
                  <a16:creationId xmlns:a16="http://schemas.microsoft.com/office/drawing/2014/main" id="{724AA2AD-3314-AF20-1E17-D84EBA865BBA}"/>
                </a:ext>
              </a:extLst>
            </p:cNvPr>
            <p:cNvGrpSpPr/>
            <p:nvPr/>
          </p:nvGrpSpPr>
          <p:grpSpPr>
            <a:xfrm>
              <a:off x="5037820" y="2025521"/>
              <a:ext cx="1771145" cy="333851"/>
              <a:chOff x="3454400" y="2617963"/>
              <a:chExt cx="2641600" cy="962025"/>
            </a:xfrm>
          </p:grpSpPr>
          <p:sp>
            <p:nvSpPr>
              <p:cNvPr id="16" name="Rectangle: Rounded Corners 15">
                <a:extLst>
                  <a:ext uri="{FF2B5EF4-FFF2-40B4-BE49-F238E27FC236}">
                    <a16:creationId xmlns:a16="http://schemas.microsoft.com/office/drawing/2014/main" id="{2DAEF513-6FC3-E47F-8D06-93AA8DFC0C26}"/>
                  </a:ext>
                </a:extLst>
              </p:cNvPr>
              <p:cNvSpPr/>
              <p:nvPr/>
            </p:nvSpPr>
            <p:spPr>
              <a:xfrm>
                <a:off x="3454400" y="2617963"/>
                <a:ext cx="2641600" cy="962025"/>
              </a:xfrm>
              <a:prstGeom prst="roundRect">
                <a:avLst/>
              </a:prstGeom>
              <a:ln>
                <a:solidFill>
                  <a:srgbClr val="1B696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Rectangle: Rounded Corners 4">
                <a:extLst>
                  <a:ext uri="{FF2B5EF4-FFF2-40B4-BE49-F238E27FC236}">
                    <a16:creationId xmlns:a16="http://schemas.microsoft.com/office/drawing/2014/main" id="{8FAA8DB0-0032-51F0-144D-8FC8EDFD91A3}"/>
                  </a:ext>
                </a:extLst>
              </p:cNvPr>
              <p:cNvSpPr txBox="1"/>
              <p:nvPr/>
            </p:nvSpPr>
            <p:spPr>
              <a:xfrm>
                <a:off x="3501363" y="2664925"/>
                <a:ext cx="2547676" cy="823368"/>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210" tIns="156210" rIns="156210" bIns="156210" numCol="1" spcCol="1270" anchor="ctr" anchorCtr="0">
                <a:noAutofit/>
              </a:bodyPr>
              <a:lstStyle/>
              <a:p>
                <a:pPr algn="ctr" defTabSz="1822450">
                  <a:lnSpc>
                    <a:spcPct val="90000"/>
                  </a:lnSpc>
                  <a:spcBef>
                    <a:spcPct val="0"/>
                  </a:spcBef>
                  <a:spcAft>
                    <a:spcPct val="35000"/>
                  </a:spcAft>
                </a:pPr>
                <a:r>
                  <a:rPr lang="en-GB" sz="1200" dirty="0">
                    <a:solidFill>
                      <a:schemeClr val="tx1"/>
                    </a:solidFill>
                  </a:rPr>
                  <a:t>Reserves</a:t>
                </a:r>
              </a:p>
            </p:txBody>
          </p:sp>
        </p:grpSp>
        <p:grpSp>
          <p:nvGrpSpPr>
            <p:cNvPr id="19" name="Group 18">
              <a:extLst>
                <a:ext uri="{FF2B5EF4-FFF2-40B4-BE49-F238E27FC236}">
                  <a16:creationId xmlns:a16="http://schemas.microsoft.com/office/drawing/2014/main" id="{150D8DAA-B1CE-CAC4-D73D-FD3F50699859}"/>
                </a:ext>
              </a:extLst>
            </p:cNvPr>
            <p:cNvGrpSpPr/>
            <p:nvPr/>
          </p:nvGrpSpPr>
          <p:grpSpPr>
            <a:xfrm>
              <a:off x="117715" y="5060699"/>
              <a:ext cx="2136267" cy="324462"/>
              <a:chOff x="3454400" y="2617963"/>
              <a:chExt cx="2641600" cy="962025"/>
            </a:xfrm>
          </p:grpSpPr>
          <p:sp>
            <p:nvSpPr>
              <p:cNvPr id="20" name="Rectangle: Rounded Corners 19">
                <a:extLst>
                  <a:ext uri="{FF2B5EF4-FFF2-40B4-BE49-F238E27FC236}">
                    <a16:creationId xmlns:a16="http://schemas.microsoft.com/office/drawing/2014/main" id="{8D67519C-EBB3-93DA-3116-C8967D038749}"/>
                  </a:ext>
                </a:extLst>
              </p:cNvPr>
              <p:cNvSpPr/>
              <p:nvPr/>
            </p:nvSpPr>
            <p:spPr>
              <a:xfrm>
                <a:off x="3454400" y="2617963"/>
                <a:ext cx="2641600" cy="962025"/>
              </a:xfrm>
              <a:prstGeom prst="roundRect">
                <a:avLst/>
              </a:prstGeom>
              <a:ln>
                <a:solidFill>
                  <a:srgbClr val="1B696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Rectangle: Rounded Corners 4">
                <a:extLst>
                  <a:ext uri="{FF2B5EF4-FFF2-40B4-BE49-F238E27FC236}">
                    <a16:creationId xmlns:a16="http://schemas.microsoft.com/office/drawing/2014/main" id="{CAD5BADC-15AC-2482-C2E5-5030DD70B7E8}"/>
                  </a:ext>
                </a:extLst>
              </p:cNvPr>
              <p:cNvSpPr txBox="1"/>
              <p:nvPr/>
            </p:nvSpPr>
            <p:spPr>
              <a:xfrm>
                <a:off x="3454400" y="2842658"/>
                <a:ext cx="2594640" cy="490293"/>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210" tIns="156210" rIns="156210" bIns="156210" numCol="1" spcCol="1270" anchor="ctr" anchorCtr="0">
                <a:noAutofit/>
              </a:bodyPr>
              <a:lstStyle/>
              <a:p>
                <a:pPr algn="ctr" defTabSz="1822450">
                  <a:lnSpc>
                    <a:spcPct val="90000"/>
                  </a:lnSpc>
                  <a:spcBef>
                    <a:spcPct val="0"/>
                  </a:spcBef>
                  <a:spcAft>
                    <a:spcPct val="35000"/>
                  </a:spcAft>
                </a:pPr>
                <a:r>
                  <a:rPr lang="en-GB" sz="1200" dirty="0">
                    <a:solidFill>
                      <a:schemeClr val="tx1"/>
                    </a:solidFill>
                  </a:rPr>
                  <a:t>Total Storage Resources</a:t>
                </a:r>
              </a:p>
            </p:txBody>
          </p:sp>
        </p:grpSp>
        <p:grpSp>
          <p:nvGrpSpPr>
            <p:cNvPr id="22" name="Group 21">
              <a:extLst>
                <a:ext uri="{FF2B5EF4-FFF2-40B4-BE49-F238E27FC236}">
                  <a16:creationId xmlns:a16="http://schemas.microsoft.com/office/drawing/2014/main" id="{93282F39-6E1D-704D-280D-F218491F3CBA}"/>
                </a:ext>
              </a:extLst>
            </p:cNvPr>
            <p:cNvGrpSpPr/>
            <p:nvPr/>
          </p:nvGrpSpPr>
          <p:grpSpPr>
            <a:xfrm>
              <a:off x="380949" y="3984544"/>
              <a:ext cx="2533086" cy="382876"/>
              <a:chOff x="3454400" y="2617963"/>
              <a:chExt cx="2641600" cy="962025"/>
            </a:xfrm>
          </p:grpSpPr>
          <p:sp>
            <p:nvSpPr>
              <p:cNvPr id="23" name="Rectangle: Rounded Corners 22">
                <a:extLst>
                  <a:ext uri="{FF2B5EF4-FFF2-40B4-BE49-F238E27FC236}">
                    <a16:creationId xmlns:a16="http://schemas.microsoft.com/office/drawing/2014/main" id="{E87E3F8D-84AB-E23F-1563-C2B4CCC49CAD}"/>
                  </a:ext>
                </a:extLst>
              </p:cNvPr>
              <p:cNvSpPr/>
              <p:nvPr/>
            </p:nvSpPr>
            <p:spPr>
              <a:xfrm>
                <a:off x="3454400" y="2617963"/>
                <a:ext cx="2641600" cy="962025"/>
              </a:xfrm>
              <a:prstGeom prst="roundRect">
                <a:avLst/>
              </a:prstGeom>
              <a:ln>
                <a:solidFill>
                  <a:srgbClr val="1B696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ectangle: Rounded Corners 4">
                <a:extLst>
                  <a:ext uri="{FF2B5EF4-FFF2-40B4-BE49-F238E27FC236}">
                    <a16:creationId xmlns:a16="http://schemas.microsoft.com/office/drawing/2014/main" id="{D1C26BCF-1EDD-9946-7DF8-E2C55B820027}"/>
                  </a:ext>
                </a:extLst>
              </p:cNvPr>
              <p:cNvSpPr txBox="1"/>
              <p:nvPr/>
            </p:nvSpPr>
            <p:spPr>
              <a:xfrm>
                <a:off x="3454403" y="2686306"/>
                <a:ext cx="2594640" cy="846723"/>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210" tIns="156210" rIns="156210" bIns="156210" numCol="1" spcCol="1270" anchor="ctr" anchorCtr="0">
                <a:noAutofit/>
              </a:bodyPr>
              <a:lstStyle/>
              <a:p>
                <a:pPr algn="ctr" defTabSz="1822450">
                  <a:lnSpc>
                    <a:spcPct val="90000"/>
                  </a:lnSpc>
                  <a:spcBef>
                    <a:spcPct val="0"/>
                  </a:spcBef>
                  <a:spcAft>
                    <a:spcPct val="35000"/>
                  </a:spcAft>
                </a:pPr>
                <a:r>
                  <a:rPr lang="en-GB" sz="1200" dirty="0">
                    <a:solidFill>
                      <a:schemeClr val="tx1"/>
                    </a:solidFill>
                  </a:rPr>
                  <a:t>Prospective Storage Resources</a:t>
                </a:r>
              </a:p>
            </p:txBody>
          </p:sp>
        </p:grpSp>
        <p:grpSp>
          <p:nvGrpSpPr>
            <p:cNvPr id="25" name="Group 24">
              <a:extLst>
                <a:ext uri="{FF2B5EF4-FFF2-40B4-BE49-F238E27FC236}">
                  <a16:creationId xmlns:a16="http://schemas.microsoft.com/office/drawing/2014/main" id="{3D54EB3D-5B8B-4027-B0B2-D97AA710CC90}"/>
                </a:ext>
              </a:extLst>
            </p:cNvPr>
            <p:cNvGrpSpPr/>
            <p:nvPr/>
          </p:nvGrpSpPr>
          <p:grpSpPr>
            <a:xfrm>
              <a:off x="1023587" y="3027296"/>
              <a:ext cx="2442754" cy="604896"/>
              <a:chOff x="3454400" y="2617965"/>
              <a:chExt cx="2641600" cy="915060"/>
            </a:xfrm>
          </p:grpSpPr>
          <p:sp>
            <p:nvSpPr>
              <p:cNvPr id="26" name="Rectangle: Rounded Corners 25">
                <a:extLst>
                  <a:ext uri="{FF2B5EF4-FFF2-40B4-BE49-F238E27FC236}">
                    <a16:creationId xmlns:a16="http://schemas.microsoft.com/office/drawing/2014/main" id="{7B11C216-E06A-3F9D-97F5-050BA138EC59}"/>
                  </a:ext>
                </a:extLst>
              </p:cNvPr>
              <p:cNvSpPr/>
              <p:nvPr/>
            </p:nvSpPr>
            <p:spPr>
              <a:xfrm>
                <a:off x="3454400" y="2617965"/>
                <a:ext cx="2641600" cy="579198"/>
              </a:xfrm>
              <a:prstGeom prst="roundRect">
                <a:avLst/>
              </a:prstGeom>
              <a:ln>
                <a:solidFill>
                  <a:srgbClr val="1B696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Rectangle: Rounded Corners 4">
                <a:extLst>
                  <a:ext uri="{FF2B5EF4-FFF2-40B4-BE49-F238E27FC236}">
                    <a16:creationId xmlns:a16="http://schemas.microsoft.com/office/drawing/2014/main" id="{5A320EC8-38EA-57BD-3C68-C4FEF0303888}"/>
                  </a:ext>
                </a:extLst>
              </p:cNvPr>
              <p:cNvSpPr txBox="1"/>
              <p:nvPr/>
            </p:nvSpPr>
            <p:spPr>
              <a:xfrm>
                <a:off x="3454400" y="2686305"/>
                <a:ext cx="2594640" cy="846720"/>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210" tIns="156210" rIns="156210" bIns="156210" numCol="1" spcCol="1270" anchor="ctr" anchorCtr="0">
                <a:noAutofit/>
              </a:bodyPr>
              <a:lstStyle/>
              <a:p>
                <a:pPr algn="ctr" defTabSz="1822450">
                  <a:lnSpc>
                    <a:spcPct val="90000"/>
                  </a:lnSpc>
                  <a:spcBef>
                    <a:spcPct val="0"/>
                  </a:spcBef>
                  <a:spcAft>
                    <a:spcPct val="35000"/>
                  </a:spcAft>
                </a:pPr>
                <a:r>
                  <a:rPr lang="en-GB" sz="1200" dirty="0">
                    <a:solidFill>
                      <a:schemeClr val="tx1"/>
                    </a:solidFill>
                  </a:rPr>
                  <a:t>Contingent Storage Resources</a:t>
                </a:r>
              </a:p>
              <a:p>
                <a:pPr algn="ctr" defTabSz="1822450">
                  <a:lnSpc>
                    <a:spcPct val="90000"/>
                  </a:lnSpc>
                  <a:spcBef>
                    <a:spcPct val="0"/>
                  </a:spcBef>
                  <a:spcAft>
                    <a:spcPct val="35000"/>
                  </a:spcAft>
                </a:pPr>
                <a:endParaRPr lang="en-GB" sz="1200" dirty="0">
                  <a:solidFill>
                    <a:schemeClr val="tx1"/>
                  </a:solidFill>
                </a:endParaRPr>
              </a:p>
            </p:txBody>
          </p:sp>
        </p:grpSp>
        <p:sp>
          <p:nvSpPr>
            <p:cNvPr id="29" name="Rectangle: Rounded Corners 28">
              <a:extLst>
                <a:ext uri="{FF2B5EF4-FFF2-40B4-BE49-F238E27FC236}">
                  <a16:creationId xmlns:a16="http://schemas.microsoft.com/office/drawing/2014/main" id="{295ED636-9709-7639-C2B7-D6842045FAE6}"/>
                </a:ext>
              </a:extLst>
            </p:cNvPr>
            <p:cNvSpPr/>
            <p:nvPr/>
          </p:nvSpPr>
          <p:spPr>
            <a:xfrm>
              <a:off x="726269" y="937463"/>
              <a:ext cx="2442754" cy="718979"/>
            </a:xfrm>
            <a:prstGeom prst="roundRect">
              <a:avLst/>
            </a:prstGeom>
            <a:ln>
              <a:solidFill>
                <a:srgbClr val="1B696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r>
                <a:rPr lang="en-GB" b="1" dirty="0"/>
                <a:t>SRMS Classification</a:t>
              </a:r>
            </a:p>
          </p:txBody>
        </p:sp>
        <p:sp>
          <p:nvSpPr>
            <p:cNvPr id="30" name="TextBox 29">
              <a:extLst>
                <a:ext uri="{FF2B5EF4-FFF2-40B4-BE49-F238E27FC236}">
                  <a16:creationId xmlns:a16="http://schemas.microsoft.com/office/drawing/2014/main" id="{00769905-A1D2-21C4-A4E5-063B0984643C}"/>
                </a:ext>
              </a:extLst>
            </p:cNvPr>
            <p:cNvSpPr txBox="1"/>
            <p:nvPr/>
          </p:nvSpPr>
          <p:spPr>
            <a:xfrm>
              <a:off x="7162459" y="1588741"/>
              <a:ext cx="1497319" cy="533905"/>
            </a:xfrm>
            <a:prstGeom prst="rect">
              <a:avLst/>
            </a:prstGeom>
          </p:spPr>
          <p:txBody>
            <a:bodyPr wrap="square" rtlCol="0">
              <a:normAutofit/>
            </a:bodyPr>
            <a:lstStyle/>
            <a:p>
              <a:pPr algn="l"/>
              <a:endParaRPr lang="en-GB" sz="1300" dirty="0" err="1">
                <a:solidFill>
                  <a:schemeClr val="tx1">
                    <a:lumMod val="75000"/>
                    <a:lumOff val="25000"/>
                  </a:schemeClr>
                </a:solidFill>
              </a:endParaRPr>
            </a:p>
          </p:txBody>
        </p:sp>
        <p:sp>
          <p:nvSpPr>
            <p:cNvPr id="31" name="TextBox 30">
              <a:extLst>
                <a:ext uri="{FF2B5EF4-FFF2-40B4-BE49-F238E27FC236}">
                  <a16:creationId xmlns:a16="http://schemas.microsoft.com/office/drawing/2014/main" id="{AF4E3AF5-33E8-0F62-F309-6C77E933F6B4}"/>
                </a:ext>
              </a:extLst>
            </p:cNvPr>
            <p:cNvSpPr txBox="1"/>
            <p:nvPr/>
          </p:nvSpPr>
          <p:spPr>
            <a:xfrm>
              <a:off x="3988454" y="1720906"/>
              <a:ext cx="1172331" cy="1066542"/>
            </a:xfrm>
            <a:prstGeom prst="rect">
              <a:avLst/>
            </a:prstGeom>
          </p:spPr>
          <p:txBody>
            <a:bodyPr wrap="square" rtlCol="0">
              <a:normAutofit fontScale="32500" lnSpcReduction="20000"/>
            </a:bodyPr>
            <a:lstStyle/>
            <a:p>
              <a:pPr algn="ctr"/>
              <a:endParaRPr lang="en-GB" sz="2500" dirty="0">
                <a:solidFill>
                  <a:schemeClr val="bg1"/>
                </a:solidFill>
              </a:endParaRPr>
            </a:p>
            <a:p>
              <a:pPr algn="ctr"/>
              <a:r>
                <a:rPr lang="en-GB" sz="2500" dirty="0">
                  <a:solidFill>
                    <a:schemeClr val="bg1"/>
                  </a:solidFill>
                </a:rPr>
                <a:t>Discovered,</a:t>
              </a:r>
            </a:p>
            <a:p>
              <a:pPr algn="ctr"/>
              <a:r>
                <a:rPr lang="en-GB" sz="2500" dirty="0">
                  <a:solidFill>
                    <a:schemeClr val="bg1"/>
                  </a:solidFill>
                </a:rPr>
                <a:t> anticipated to be commercially accessible by application of a development project at a given date </a:t>
              </a:r>
            </a:p>
            <a:p>
              <a:pPr algn="ctr"/>
              <a:r>
                <a:rPr lang="en-GB" sz="3100" b="1" dirty="0">
                  <a:solidFill>
                    <a:schemeClr val="bg1"/>
                  </a:solidFill>
                </a:rPr>
                <a:t>(P)</a:t>
              </a:r>
            </a:p>
            <a:p>
              <a:pPr algn="l"/>
              <a:endParaRPr lang="en-GB" sz="1300" dirty="0" err="1">
                <a:solidFill>
                  <a:schemeClr val="tx1">
                    <a:lumMod val="75000"/>
                    <a:lumOff val="25000"/>
                  </a:schemeClr>
                </a:solidFill>
              </a:endParaRPr>
            </a:p>
          </p:txBody>
        </p:sp>
        <p:grpSp>
          <p:nvGrpSpPr>
            <p:cNvPr id="32" name="Group 31">
              <a:extLst>
                <a:ext uri="{FF2B5EF4-FFF2-40B4-BE49-F238E27FC236}">
                  <a16:creationId xmlns:a16="http://schemas.microsoft.com/office/drawing/2014/main" id="{31069243-1053-2806-614D-8D3217872071}"/>
                </a:ext>
              </a:extLst>
            </p:cNvPr>
            <p:cNvGrpSpPr/>
            <p:nvPr/>
          </p:nvGrpSpPr>
          <p:grpSpPr>
            <a:xfrm>
              <a:off x="1664565" y="1936458"/>
              <a:ext cx="2449135" cy="495333"/>
              <a:chOff x="3454400" y="2511834"/>
              <a:chExt cx="2648500" cy="846720"/>
            </a:xfrm>
          </p:grpSpPr>
          <p:sp>
            <p:nvSpPr>
              <p:cNvPr id="33" name="Rectangle: Rounded Corners 32">
                <a:extLst>
                  <a:ext uri="{FF2B5EF4-FFF2-40B4-BE49-F238E27FC236}">
                    <a16:creationId xmlns:a16="http://schemas.microsoft.com/office/drawing/2014/main" id="{FEAAD22E-6E91-98ED-93B4-19560FACE6C3}"/>
                  </a:ext>
                </a:extLst>
              </p:cNvPr>
              <p:cNvSpPr/>
              <p:nvPr/>
            </p:nvSpPr>
            <p:spPr>
              <a:xfrm>
                <a:off x="3454400" y="2617965"/>
                <a:ext cx="2641600" cy="579198"/>
              </a:xfrm>
              <a:prstGeom prst="roundRect">
                <a:avLst/>
              </a:prstGeom>
              <a:ln>
                <a:solidFill>
                  <a:srgbClr val="1B696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 name="Rectangle: Rounded Corners 4">
                <a:extLst>
                  <a:ext uri="{FF2B5EF4-FFF2-40B4-BE49-F238E27FC236}">
                    <a16:creationId xmlns:a16="http://schemas.microsoft.com/office/drawing/2014/main" id="{950FBDB7-FDFE-0C91-D4B9-659C1C84C1E1}"/>
                  </a:ext>
                </a:extLst>
              </p:cNvPr>
              <p:cNvSpPr txBox="1"/>
              <p:nvPr/>
            </p:nvSpPr>
            <p:spPr>
              <a:xfrm>
                <a:off x="3508260" y="2511834"/>
                <a:ext cx="2594640" cy="846720"/>
              </a:xfrm>
              <a:prstGeom prst="rect">
                <a:avLst/>
              </a:prstGeom>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210" tIns="156210" rIns="156210" bIns="156210" numCol="1" spcCol="1270" anchor="ctr" anchorCtr="0">
                <a:noAutofit/>
              </a:bodyPr>
              <a:lstStyle/>
              <a:p>
                <a:pPr algn="ctr" defTabSz="1822450">
                  <a:lnSpc>
                    <a:spcPct val="90000"/>
                  </a:lnSpc>
                  <a:spcBef>
                    <a:spcPct val="0"/>
                  </a:spcBef>
                  <a:spcAft>
                    <a:spcPct val="35000"/>
                  </a:spcAft>
                </a:pPr>
                <a:r>
                  <a:rPr lang="en-GB" sz="1200" dirty="0">
                    <a:solidFill>
                      <a:schemeClr val="tx1"/>
                    </a:solidFill>
                  </a:rPr>
                  <a:t>Commercial Storage Capacity</a:t>
                </a:r>
              </a:p>
            </p:txBody>
          </p:sp>
        </p:grpSp>
        <p:sp>
          <p:nvSpPr>
            <p:cNvPr id="35" name="Rectangle: Rounded Corners 34">
              <a:extLst>
                <a:ext uri="{FF2B5EF4-FFF2-40B4-BE49-F238E27FC236}">
                  <a16:creationId xmlns:a16="http://schemas.microsoft.com/office/drawing/2014/main" id="{D0EFE54A-F1C8-CC33-7079-218E57CC6A48}"/>
                </a:ext>
              </a:extLst>
            </p:cNvPr>
            <p:cNvSpPr/>
            <p:nvPr/>
          </p:nvSpPr>
          <p:spPr>
            <a:xfrm>
              <a:off x="5923392" y="980308"/>
              <a:ext cx="2442754" cy="718979"/>
            </a:xfrm>
            <a:prstGeom prst="roundRect">
              <a:avLst/>
            </a:prstGeom>
            <a:ln>
              <a:solidFill>
                <a:srgbClr val="1B696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r>
                <a:rPr lang="en-GB" b="1" dirty="0"/>
                <a:t>PRMS Classification</a:t>
              </a:r>
            </a:p>
          </p:txBody>
        </p:sp>
      </p:grpSp>
    </p:spTree>
    <p:extLst>
      <p:ext uri="{BB962C8B-B14F-4D97-AF65-F5344CB8AC3E}">
        <p14:creationId xmlns:p14="http://schemas.microsoft.com/office/powerpoint/2010/main" val="7441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42C3-7BF8-0965-752B-09922F42889A}"/>
              </a:ext>
            </a:extLst>
          </p:cNvPr>
          <p:cNvSpPr>
            <a:spLocks noGrp="1"/>
          </p:cNvSpPr>
          <p:nvPr>
            <p:ph type="title"/>
          </p:nvPr>
        </p:nvSpPr>
        <p:spPr/>
        <p:txBody>
          <a:bodyPr/>
          <a:lstStyle/>
          <a:p>
            <a:endParaRPr lang="en-GB"/>
          </a:p>
        </p:txBody>
      </p:sp>
      <p:graphicFrame>
        <p:nvGraphicFramePr>
          <p:cNvPr id="3" name="Table 2">
            <a:extLst>
              <a:ext uri="{FF2B5EF4-FFF2-40B4-BE49-F238E27FC236}">
                <a16:creationId xmlns:a16="http://schemas.microsoft.com/office/drawing/2014/main" id="{CAB339C7-9570-56C5-5E6B-6CBC834C4E85}"/>
              </a:ext>
            </a:extLst>
          </p:cNvPr>
          <p:cNvGraphicFramePr>
            <a:graphicFrameLocks noGrp="1"/>
          </p:cNvGraphicFramePr>
          <p:nvPr/>
        </p:nvGraphicFramePr>
        <p:xfrm>
          <a:off x="1578540" y="1825625"/>
          <a:ext cx="5986919" cy="4351338"/>
        </p:xfrm>
        <a:graphic>
          <a:graphicData uri="http://schemas.openxmlformats.org/drawingml/2006/table">
            <a:tbl>
              <a:tblPr/>
              <a:tblGrid>
                <a:gridCol w="351112">
                  <a:extLst>
                    <a:ext uri="{9D8B030D-6E8A-4147-A177-3AD203B41FA5}">
                      <a16:colId xmlns:a16="http://schemas.microsoft.com/office/drawing/2014/main" val="3226583515"/>
                    </a:ext>
                  </a:extLst>
                </a:gridCol>
                <a:gridCol w="351112">
                  <a:extLst>
                    <a:ext uri="{9D8B030D-6E8A-4147-A177-3AD203B41FA5}">
                      <a16:colId xmlns:a16="http://schemas.microsoft.com/office/drawing/2014/main" val="1827904319"/>
                    </a:ext>
                  </a:extLst>
                </a:gridCol>
                <a:gridCol w="504162">
                  <a:extLst>
                    <a:ext uri="{9D8B030D-6E8A-4147-A177-3AD203B41FA5}">
                      <a16:colId xmlns:a16="http://schemas.microsoft.com/office/drawing/2014/main" val="2912285455"/>
                    </a:ext>
                  </a:extLst>
                </a:gridCol>
                <a:gridCol w="603193">
                  <a:extLst>
                    <a:ext uri="{9D8B030D-6E8A-4147-A177-3AD203B41FA5}">
                      <a16:colId xmlns:a16="http://schemas.microsoft.com/office/drawing/2014/main" val="3823182959"/>
                    </a:ext>
                  </a:extLst>
                </a:gridCol>
                <a:gridCol w="864277">
                  <a:extLst>
                    <a:ext uri="{9D8B030D-6E8A-4147-A177-3AD203B41FA5}">
                      <a16:colId xmlns:a16="http://schemas.microsoft.com/office/drawing/2014/main" val="4274124850"/>
                    </a:ext>
                  </a:extLst>
                </a:gridCol>
                <a:gridCol w="864277">
                  <a:extLst>
                    <a:ext uri="{9D8B030D-6E8A-4147-A177-3AD203B41FA5}">
                      <a16:colId xmlns:a16="http://schemas.microsoft.com/office/drawing/2014/main" val="3577322043"/>
                    </a:ext>
                  </a:extLst>
                </a:gridCol>
                <a:gridCol w="2112678">
                  <a:extLst>
                    <a:ext uri="{9D8B030D-6E8A-4147-A177-3AD203B41FA5}">
                      <a16:colId xmlns:a16="http://schemas.microsoft.com/office/drawing/2014/main" val="3599940503"/>
                    </a:ext>
                  </a:extLst>
                </a:gridCol>
                <a:gridCol w="108035">
                  <a:extLst>
                    <a:ext uri="{9D8B030D-6E8A-4147-A177-3AD203B41FA5}">
                      <a16:colId xmlns:a16="http://schemas.microsoft.com/office/drawing/2014/main" val="2650409800"/>
                    </a:ext>
                  </a:extLst>
                </a:gridCol>
                <a:gridCol w="228073">
                  <a:extLst>
                    <a:ext uri="{9D8B030D-6E8A-4147-A177-3AD203B41FA5}">
                      <a16:colId xmlns:a16="http://schemas.microsoft.com/office/drawing/2014/main" val="649960063"/>
                    </a:ext>
                  </a:extLst>
                </a:gridCol>
              </a:tblGrid>
              <a:tr h="234428">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gridSpan="3">
                  <a:txBody>
                    <a:bodyPr/>
                    <a:lstStyle/>
                    <a:p>
                      <a:pPr algn="ctr" fontAlgn="ctr"/>
                      <a:r>
                        <a:rPr lang="en-GB" sz="1000" b="1" i="0" u="none" strike="noStrike">
                          <a:solidFill>
                            <a:srgbClr val="000000"/>
                          </a:solidFill>
                          <a:effectLst/>
                          <a:latin typeface="Calibri" panose="020F0502020204030204" pitchFamily="34" charset="0"/>
                        </a:rPr>
                        <a:t>PRODUCTION / STORED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pPr algn="ctr" fontAlgn="ctr"/>
                      <a:r>
                        <a:rPr lang="en-GB" sz="1000" b="1" i="0" u="none" strike="noStrike">
                          <a:solidFill>
                            <a:srgbClr val="000000"/>
                          </a:solidFill>
                          <a:effectLst/>
                          <a:latin typeface="Calibri" panose="020F0502020204030204" pitchFamily="34" charset="0"/>
                        </a:rPr>
                        <a:t>PROJECT MATURITY SUB-CLASSES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rowSpan="11">
                  <a:txBody>
                    <a:bodyPr/>
                    <a:lstStyle/>
                    <a:p>
                      <a:pPr algn="ctr" fontAlgn="ctr"/>
                      <a:r>
                        <a:rPr lang="en-GB" sz="1000" b="1" i="0" u="none" strike="noStrike">
                          <a:solidFill>
                            <a:srgbClr val="000000"/>
                          </a:solidFill>
                          <a:effectLst/>
                          <a:latin typeface="Calibri" panose="020F0502020204030204" pitchFamily="34" charset="0"/>
                        </a:rPr>
                        <a:t>INCREASING CHANCE OF COMMERCIALITY</a:t>
                      </a:r>
                    </a:p>
                  </a:txBody>
                  <a:tcPr marL="0" marR="0" marT="0" marB="0" vert="vert27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11843273"/>
                  </a:ext>
                </a:extLst>
              </a:tr>
              <a:tr h="252461">
                <a:tc rowSpan="10">
                  <a:txBody>
                    <a:bodyPr/>
                    <a:lstStyle/>
                    <a:p>
                      <a:pPr algn="ctr" fontAlgn="ctr"/>
                      <a:r>
                        <a:rPr lang="en-GB" sz="1000" b="1" i="0" u="none" strike="noStrike">
                          <a:solidFill>
                            <a:srgbClr val="000000"/>
                          </a:solidFill>
                          <a:effectLst/>
                          <a:latin typeface="Calibri" panose="020F0502020204030204" pitchFamily="34" charset="0"/>
                        </a:rPr>
                        <a:t>TOTAL RESOURCES</a:t>
                      </a:r>
                    </a:p>
                  </a:txBody>
                  <a:tcPr marL="0" marR="0" marT="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a:txBody>
                    <a:bodyPr/>
                    <a:lstStyle/>
                    <a:p>
                      <a:pPr algn="ctr" fontAlgn="ctr"/>
                      <a:r>
                        <a:rPr lang="en-GB" sz="1000" b="1" i="0" u="none" strike="noStrike">
                          <a:solidFill>
                            <a:srgbClr val="000000"/>
                          </a:solidFill>
                          <a:effectLst/>
                          <a:latin typeface="Calibri" panose="020F0502020204030204" pitchFamily="34" charset="0"/>
                        </a:rPr>
                        <a:t>DISCOVERED RESOURCES</a:t>
                      </a:r>
                    </a:p>
                  </a:txBody>
                  <a:tcPr marL="0" marR="0" marT="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GB" sz="1000" b="1" i="0" u="none" strike="noStrike">
                          <a:solidFill>
                            <a:srgbClr val="000000"/>
                          </a:solidFill>
                          <a:effectLst/>
                          <a:latin typeface="Calibri" panose="020F0502020204030204" pitchFamily="34" charset="0"/>
                        </a:rPr>
                        <a:t>COMMERCIAL</a:t>
                      </a:r>
                    </a:p>
                  </a:txBody>
                  <a:tcPr marL="0" marR="0" marT="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GB" sz="1000" b="0" i="0" u="none" strike="noStrike">
                          <a:solidFill>
                            <a:srgbClr val="000000"/>
                          </a:solidFill>
                          <a:effectLst/>
                          <a:latin typeface="Calibri" panose="020F0502020204030204" pitchFamily="34" charset="0"/>
                        </a:rPr>
                        <a:t>RESERVES / CAPACITY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GB"/>
                    </a:p>
                  </a:txBody>
                  <a:tcPr/>
                </a:tc>
                <a:tc hMerge="1">
                  <a:txBody>
                    <a:bodyPr/>
                    <a:lstStyle/>
                    <a:p>
                      <a:endParaRPr lang="en-GB"/>
                    </a:p>
                  </a:txBody>
                  <a:tcPr/>
                </a:tc>
                <a:tc>
                  <a:txBody>
                    <a:bodyPr/>
                    <a:lstStyle/>
                    <a:p>
                      <a:pPr algn="l" fontAlgn="ctr"/>
                      <a:r>
                        <a:rPr lang="en-GB" sz="1000" b="0" i="0" u="none" strike="noStrike">
                          <a:solidFill>
                            <a:srgbClr val="000000"/>
                          </a:solidFill>
                          <a:effectLst/>
                          <a:latin typeface="Calibri" panose="020F0502020204030204" pitchFamily="34" charset="0"/>
                        </a:rPr>
                        <a:t>On production - injection</a:t>
                      </a:r>
                    </a:p>
                  </a:txBody>
                  <a:tcPr marL="81148"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GB"/>
                    </a:p>
                  </a:txBody>
                  <a:tcPr/>
                </a:tc>
                <a:extLst>
                  <a:ext uri="{0D108BD9-81ED-4DB2-BD59-A6C34878D82A}">
                    <a16:rowId xmlns:a16="http://schemas.microsoft.com/office/drawing/2014/main" val="3483120791"/>
                  </a:ext>
                </a:extLst>
              </a:tr>
              <a:tr h="25246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000" b="0" i="0" u="none" strike="noStrike">
                          <a:solidFill>
                            <a:srgbClr val="000000"/>
                          </a:solidFill>
                          <a:effectLst/>
                          <a:latin typeface="Calibri" panose="020F0502020204030204" pitchFamily="34" charset="0"/>
                        </a:rPr>
                        <a:t>Low</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GB" sz="1000" b="0" i="0" u="none" strike="noStrike">
                          <a:solidFill>
                            <a:srgbClr val="000000"/>
                          </a:solidFill>
                          <a:effectLst/>
                          <a:latin typeface="Calibri" panose="020F0502020204030204" pitchFamily="34" charset="0"/>
                        </a:rPr>
                        <a:t>Best Estimate</a:t>
                      </a:r>
                    </a:p>
                  </a:txBody>
                  <a:tcPr marL="0" marR="0" marT="0" marB="0" anchor="ctr">
                    <a:lnL>
                      <a:noFill/>
                    </a:lnL>
                    <a:lnR>
                      <a:noFill/>
                    </a:lnR>
                    <a:lnT>
                      <a:noFill/>
                    </a:lnT>
                    <a:lnB>
                      <a:noFill/>
                    </a:lnB>
                    <a:solidFill>
                      <a:srgbClr val="FFFFFF"/>
                    </a:solidFill>
                  </a:tcPr>
                </a:tc>
                <a:tc>
                  <a:txBody>
                    <a:bodyPr/>
                    <a:lstStyle/>
                    <a:p>
                      <a:pPr algn="ctr" fontAlgn="ctr"/>
                      <a:r>
                        <a:rPr lang="en-GB" sz="1000" b="0" i="0" u="none" strike="noStrike">
                          <a:solidFill>
                            <a:srgbClr val="000000"/>
                          </a:solidFill>
                          <a:effectLst/>
                          <a:latin typeface="Calibri" panose="020F0502020204030204" pitchFamily="34" charset="0"/>
                        </a:rPr>
                        <a:t>High</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GB" sz="1000" b="0" i="0" u="none" strike="noStrike">
                          <a:solidFill>
                            <a:srgbClr val="000000"/>
                          </a:solidFill>
                          <a:effectLst/>
                          <a:latin typeface="Calibri" panose="020F0502020204030204" pitchFamily="34" charset="0"/>
                        </a:rPr>
                        <a:t>Approved for development</a:t>
                      </a:r>
                    </a:p>
                  </a:txBody>
                  <a:tcPr marL="81148"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GB"/>
                    </a:p>
                  </a:txBody>
                  <a:tcPr/>
                </a:tc>
                <a:extLst>
                  <a:ext uri="{0D108BD9-81ED-4DB2-BD59-A6C34878D82A}">
                    <a16:rowId xmlns:a16="http://schemas.microsoft.com/office/drawing/2014/main" val="2506701234"/>
                  </a:ext>
                </a:extLst>
              </a:tr>
              <a:tr h="35164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ctr"/>
                      <a:r>
                        <a:rPr lang="en-GB" sz="1000" b="0" i="0" u="none" strike="noStrike">
                          <a:solidFill>
                            <a:srgbClr val="000000"/>
                          </a:solidFill>
                          <a:effectLst/>
                          <a:latin typeface="Calibri" panose="020F0502020204030204" pitchFamily="34" charset="0"/>
                        </a:rPr>
                        <a:t>1P</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000" b="0" i="0" u="none" strike="noStrike">
                          <a:solidFill>
                            <a:srgbClr val="000000"/>
                          </a:solidFill>
                          <a:effectLst/>
                          <a:latin typeface="Calibri" panose="020F0502020204030204" pitchFamily="34" charset="0"/>
                        </a:rPr>
                        <a:t>2P</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000" b="0" i="0" u="none" strike="noStrike">
                          <a:solidFill>
                            <a:srgbClr val="000000"/>
                          </a:solidFill>
                          <a:effectLst/>
                          <a:latin typeface="Calibri" panose="020F0502020204030204" pitchFamily="34" charset="0"/>
                        </a:rPr>
                        <a:t>3P</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000" b="0" i="0" u="none" strike="noStrike">
                          <a:solidFill>
                            <a:srgbClr val="000000"/>
                          </a:solidFill>
                          <a:effectLst/>
                          <a:latin typeface="Calibri" panose="020F0502020204030204" pitchFamily="34" charset="0"/>
                        </a:rPr>
                        <a:t>Justified for development</a:t>
                      </a:r>
                    </a:p>
                  </a:txBody>
                  <a:tcPr marL="81148"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GB"/>
                    </a:p>
                  </a:txBody>
                  <a:tcPr/>
                </a:tc>
                <a:extLst>
                  <a:ext uri="{0D108BD9-81ED-4DB2-BD59-A6C34878D82A}">
                    <a16:rowId xmlns:a16="http://schemas.microsoft.com/office/drawing/2014/main" val="1719577237"/>
                  </a:ext>
                </a:extLst>
              </a:tr>
              <a:tr h="342625">
                <a:tc vMerge="1">
                  <a:txBody>
                    <a:bodyPr/>
                    <a:lstStyle/>
                    <a:p>
                      <a:endParaRPr lang="en-GB"/>
                    </a:p>
                  </a:txBody>
                  <a:tcPr/>
                </a:tc>
                <a:tc vMerge="1">
                  <a:txBody>
                    <a:bodyPr/>
                    <a:lstStyle/>
                    <a:p>
                      <a:endParaRPr lang="en-GB"/>
                    </a:p>
                  </a:txBody>
                  <a:tcPr/>
                </a:tc>
                <a:tc rowSpan="4">
                  <a:txBody>
                    <a:bodyPr/>
                    <a:lstStyle/>
                    <a:p>
                      <a:pPr algn="ctr" fontAlgn="ctr"/>
                      <a:r>
                        <a:rPr lang="en-GB" sz="1000" b="1" i="0" u="none" strike="noStrike">
                          <a:solidFill>
                            <a:srgbClr val="000000"/>
                          </a:solidFill>
                          <a:effectLst/>
                          <a:latin typeface="Calibri" panose="020F0502020204030204" pitchFamily="34" charset="0"/>
                        </a:rPr>
                        <a:t>SUB-COMMERCIAL</a:t>
                      </a:r>
                    </a:p>
                  </a:txBody>
                  <a:tcPr marL="0" marR="0" marT="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gridSpan="3">
                  <a:txBody>
                    <a:bodyPr/>
                    <a:lstStyle/>
                    <a:p>
                      <a:pPr algn="ctr" fontAlgn="ctr"/>
                      <a:r>
                        <a:rPr lang="en-GB" sz="1000" b="0" i="0" u="none" strike="noStrike">
                          <a:solidFill>
                            <a:srgbClr val="000000"/>
                          </a:solidFill>
                          <a:effectLst/>
                          <a:latin typeface="Calibri" panose="020F0502020204030204" pitchFamily="34" charset="0"/>
                        </a:rPr>
                        <a:t>CONTINGENT RESOURCES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rowSpan="2" hMerge="1">
                  <a:txBody>
                    <a:bodyPr/>
                    <a:lstStyle/>
                    <a:p>
                      <a:endParaRPr lang="en-GB"/>
                    </a:p>
                  </a:txBody>
                  <a:tcPr/>
                </a:tc>
                <a:tc rowSpan="2" hMerge="1">
                  <a:txBody>
                    <a:bodyPr/>
                    <a:lstStyle/>
                    <a:p>
                      <a:endParaRPr lang="en-GB"/>
                    </a:p>
                  </a:txBody>
                  <a:tcPr/>
                </a:tc>
                <a:tc>
                  <a:txBody>
                    <a:bodyPr/>
                    <a:lstStyle/>
                    <a:p>
                      <a:pPr algn="l" fontAlgn="ctr"/>
                      <a:r>
                        <a:rPr lang="en-GB" sz="1000" b="0" i="0" u="none" strike="noStrike">
                          <a:solidFill>
                            <a:srgbClr val="000000"/>
                          </a:solidFill>
                          <a:effectLst/>
                          <a:latin typeface="Calibri" panose="020F0502020204030204" pitchFamily="34" charset="0"/>
                        </a:rPr>
                        <a:t>Development pending</a:t>
                      </a:r>
                    </a:p>
                  </a:txBody>
                  <a:tcPr marL="81148"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GB"/>
                    </a:p>
                  </a:txBody>
                  <a:tcPr/>
                </a:tc>
                <a:extLst>
                  <a:ext uri="{0D108BD9-81ED-4DB2-BD59-A6C34878D82A}">
                    <a16:rowId xmlns:a16="http://schemas.microsoft.com/office/drawing/2014/main" val="3459952753"/>
                  </a:ext>
                </a:extLst>
              </a:tr>
              <a:tr h="297543">
                <a:tc vMerge="1">
                  <a:txBody>
                    <a:bodyPr/>
                    <a:lstStyle/>
                    <a:p>
                      <a:endParaRPr lang="en-GB"/>
                    </a:p>
                  </a:txBody>
                  <a:tcPr/>
                </a:tc>
                <a:tc vMerge="1">
                  <a:txBody>
                    <a:bodyPr/>
                    <a:lstStyle/>
                    <a:p>
                      <a:endParaRPr lang="en-GB"/>
                    </a:p>
                  </a:txBody>
                  <a:tcPr/>
                </a:tc>
                <a:tc vMerge="1">
                  <a:txBody>
                    <a:bodyPr/>
                    <a:lstStyle/>
                    <a:p>
                      <a:endParaRPr lang="en-GB"/>
                    </a:p>
                  </a:txBody>
                  <a:tcPr/>
                </a:tc>
                <a:tc gridSpan="3" vMerge="1">
                  <a:txBody>
                    <a:bodyPr/>
                    <a:lstStyle/>
                    <a:p>
                      <a:endParaRPr lang="en-GB"/>
                    </a:p>
                  </a:txBody>
                  <a:tcPr/>
                </a:tc>
                <a:tc hMerge="1" vMerge="1">
                  <a:txBody>
                    <a:bodyPr/>
                    <a:lstStyle/>
                    <a:p>
                      <a:endParaRPr lang="en-GB"/>
                    </a:p>
                  </a:txBody>
                  <a:tcPr/>
                </a:tc>
                <a:tc hMerge="1" vMerge="1">
                  <a:txBody>
                    <a:bodyPr/>
                    <a:lstStyle/>
                    <a:p>
                      <a:endParaRPr lang="en-GB"/>
                    </a:p>
                  </a:txBody>
                  <a:tcPr/>
                </a:tc>
                <a:tc>
                  <a:txBody>
                    <a:bodyPr/>
                    <a:lstStyle/>
                    <a:p>
                      <a:pPr algn="l" fontAlgn="ctr"/>
                      <a:r>
                        <a:rPr lang="en-GB" sz="1000" b="0" i="0" u="none" strike="noStrike">
                          <a:solidFill>
                            <a:srgbClr val="000000"/>
                          </a:solidFill>
                          <a:effectLst/>
                          <a:latin typeface="Calibri" panose="020F0502020204030204" pitchFamily="34" charset="0"/>
                        </a:rPr>
                        <a:t>Development on hold</a:t>
                      </a:r>
                    </a:p>
                  </a:txBody>
                  <a:tcPr marL="81148"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GB"/>
                    </a:p>
                  </a:txBody>
                  <a:tcPr/>
                </a:tc>
                <a:extLst>
                  <a:ext uri="{0D108BD9-81ED-4DB2-BD59-A6C34878D82A}">
                    <a16:rowId xmlns:a16="http://schemas.microsoft.com/office/drawing/2014/main" val="2094389618"/>
                  </a:ext>
                </a:extLst>
              </a:tr>
              <a:tr h="306559">
                <a:tc vMerge="1">
                  <a:txBody>
                    <a:bodyPr/>
                    <a:lstStyle/>
                    <a:p>
                      <a:endParaRPr lang="en-GB"/>
                    </a:p>
                  </a:txBody>
                  <a:tcPr/>
                </a:tc>
                <a:tc vMerge="1">
                  <a:txBody>
                    <a:bodyPr/>
                    <a:lstStyle/>
                    <a:p>
                      <a:endParaRPr lang="en-GB"/>
                    </a:p>
                  </a:txBody>
                  <a:tcPr/>
                </a:tc>
                <a:tc vMerge="1">
                  <a:txBody>
                    <a:bodyPr/>
                    <a:lstStyle/>
                    <a:p>
                      <a:endParaRPr lang="en-GB"/>
                    </a:p>
                  </a:txBody>
                  <a:tcPr/>
                </a:tc>
                <a:tc rowSpan="2">
                  <a:txBody>
                    <a:bodyPr/>
                    <a:lstStyle/>
                    <a:p>
                      <a:pPr algn="ctr" fontAlgn="ctr"/>
                      <a:r>
                        <a:rPr lang="en-GB" sz="1000" b="0" i="0" u="none" strike="noStrike">
                          <a:solidFill>
                            <a:srgbClr val="000000"/>
                          </a:solidFill>
                          <a:effectLst/>
                          <a:latin typeface="Calibri" panose="020F0502020204030204" pitchFamily="34" charset="0"/>
                        </a:rPr>
                        <a:t>1C</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GB" sz="1000" b="0" i="0" u="none" strike="noStrike">
                          <a:solidFill>
                            <a:srgbClr val="000000"/>
                          </a:solidFill>
                          <a:effectLst/>
                          <a:latin typeface="Calibri" panose="020F0502020204030204" pitchFamily="34" charset="0"/>
                        </a:rPr>
                        <a:t>2C</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GB" sz="1000" b="0" i="0" u="none" strike="noStrike">
                          <a:solidFill>
                            <a:srgbClr val="000000"/>
                          </a:solidFill>
                          <a:effectLst/>
                          <a:latin typeface="Calibri" panose="020F0502020204030204" pitchFamily="34" charset="0"/>
                        </a:rPr>
                        <a:t>3C</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000" b="0" i="0" u="none" strike="noStrike">
                          <a:solidFill>
                            <a:srgbClr val="000000"/>
                          </a:solidFill>
                          <a:effectLst/>
                          <a:latin typeface="Calibri" panose="020F0502020204030204" pitchFamily="34" charset="0"/>
                        </a:rPr>
                        <a:t>Development unclarified</a:t>
                      </a:r>
                    </a:p>
                  </a:txBody>
                  <a:tcPr marL="81148"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GB"/>
                    </a:p>
                  </a:txBody>
                  <a:tcPr/>
                </a:tc>
                <a:extLst>
                  <a:ext uri="{0D108BD9-81ED-4DB2-BD59-A6C34878D82A}">
                    <a16:rowId xmlns:a16="http://schemas.microsoft.com/office/drawing/2014/main" val="4149997845"/>
                  </a:ext>
                </a:extLst>
              </a:tr>
              <a:tr h="288526">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l" fontAlgn="ctr"/>
                      <a:r>
                        <a:rPr lang="en-GB" sz="1000" b="0" i="0" u="none" strike="noStrike">
                          <a:solidFill>
                            <a:srgbClr val="000000"/>
                          </a:solidFill>
                          <a:effectLst/>
                          <a:latin typeface="Calibri" panose="020F0502020204030204" pitchFamily="34" charset="0"/>
                        </a:rPr>
                        <a:t>Development not viable</a:t>
                      </a:r>
                    </a:p>
                  </a:txBody>
                  <a:tcPr marL="81148"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GB"/>
                    </a:p>
                  </a:txBody>
                  <a:tcPr/>
                </a:tc>
                <a:extLst>
                  <a:ext uri="{0D108BD9-81ED-4DB2-BD59-A6C34878D82A}">
                    <a16:rowId xmlns:a16="http://schemas.microsoft.com/office/drawing/2014/main" val="3436494665"/>
                  </a:ext>
                </a:extLst>
              </a:tr>
              <a:tr h="604102">
                <a:tc vMerge="1">
                  <a:txBody>
                    <a:bodyPr/>
                    <a:lstStyle/>
                    <a:p>
                      <a:endParaRPr lang="en-GB"/>
                    </a:p>
                  </a:txBody>
                  <a:tcPr/>
                </a:tc>
                <a:tc rowSpan="3" gridSpan="2">
                  <a:txBody>
                    <a:bodyPr/>
                    <a:lstStyle/>
                    <a:p>
                      <a:pPr algn="ctr" fontAlgn="ctr"/>
                      <a:r>
                        <a:rPr lang="en-GB" sz="1000" b="1" i="0" u="none" strike="noStrike">
                          <a:solidFill>
                            <a:srgbClr val="000000"/>
                          </a:solidFill>
                          <a:effectLst/>
                          <a:latin typeface="Calibri" panose="020F0502020204030204" pitchFamily="34" charset="0"/>
                        </a:rPr>
                        <a:t>UNDISCOVERED RESOURCES</a:t>
                      </a:r>
                    </a:p>
                  </a:txBody>
                  <a:tcPr marL="0" marR="0" marT="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en-GB"/>
                    </a:p>
                  </a:txBody>
                  <a:tcPr/>
                </a:tc>
                <a:tc gridSpan="3">
                  <a:txBody>
                    <a:bodyPr/>
                    <a:lstStyle/>
                    <a:p>
                      <a:pPr algn="ctr" fontAlgn="ctr"/>
                      <a:r>
                        <a:rPr lang="en-GB" sz="1000" b="0" i="0" u="none" strike="noStrike">
                          <a:solidFill>
                            <a:srgbClr val="000000"/>
                          </a:solidFill>
                          <a:effectLst/>
                          <a:latin typeface="Calibri" panose="020F0502020204030204" pitchFamily="34" charset="0"/>
                        </a:rPr>
                        <a:t>PROSPECTIVE RESOURCES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GB"/>
                    </a:p>
                  </a:txBody>
                  <a:tcPr/>
                </a:tc>
                <a:tc hMerge="1">
                  <a:txBody>
                    <a:bodyPr/>
                    <a:lstStyle/>
                    <a:p>
                      <a:endParaRPr lang="en-GB"/>
                    </a:p>
                  </a:txBody>
                  <a:tcPr/>
                </a:tc>
                <a:tc>
                  <a:txBody>
                    <a:bodyPr/>
                    <a:lstStyle/>
                    <a:p>
                      <a:pPr algn="l" fontAlgn="ctr"/>
                      <a:r>
                        <a:rPr lang="en-GB" sz="1000" b="0" i="0" u="none" strike="noStrike">
                          <a:solidFill>
                            <a:srgbClr val="000000"/>
                          </a:solidFill>
                          <a:effectLst/>
                          <a:latin typeface="Calibri" panose="020F0502020204030204" pitchFamily="34" charset="0"/>
                        </a:rPr>
                        <a:t>Prospect </a:t>
                      </a:r>
                    </a:p>
                  </a:txBody>
                  <a:tcPr marL="81148"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GB"/>
                    </a:p>
                  </a:txBody>
                  <a:tcPr/>
                </a:tc>
                <a:extLst>
                  <a:ext uri="{0D108BD9-81ED-4DB2-BD59-A6C34878D82A}">
                    <a16:rowId xmlns:a16="http://schemas.microsoft.com/office/drawing/2014/main" val="3331450003"/>
                  </a:ext>
                </a:extLst>
              </a:tr>
              <a:tr h="504921">
                <a:tc vMerge="1">
                  <a:txBody>
                    <a:bodyPr/>
                    <a:lstStyle/>
                    <a:p>
                      <a:endParaRPr lang="en-GB"/>
                    </a:p>
                  </a:txBody>
                  <a:tcPr/>
                </a:tc>
                <a:tc gridSpan="2" vMerge="1">
                  <a:txBody>
                    <a:bodyPr/>
                    <a:lstStyle/>
                    <a:p>
                      <a:endParaRPr lang="en-GB"/>
                    </a:p>
                  </a:txBody>
                  <a:tcPr/>
                </a:tc>
                <a:tc hMerge="1" vMerge="1">
                  <a:txBody>
                    <a:bodyPr/>
                    <a:lstStyle/>
                    <a:p>
                      <a:endParaRPr lang="en-GB"/>
                    </a:p>
                  </a:txBody>
                  <a:tcPr/>
                </a:tc>
                <a:tc>
                  <a:txBody>
                    <a:bodyPr/>
                    <a:lstStyle/>
                    <a:p>
                      <a:pPr algn="ctr" fontAlgn="ctr"/>
                      <a:r>
                        <a:rPr lang="en-GB" sz="1000" b="0" i="0" u="none" strike="noStrike">
                          <a:solidFill>
                            <a:srgbClr val="000000"/>
                          </a:solidFill>
                          <a:effectLst/>
                          <a:latin typeface="Calibri" panose="020F0502020204030204" pitchFamily="34" charset="0"/>
                        </a:rPr>
                        <a:t>1U</a:t>
                      </a:r>
                    </a:p>
                  </a:txBody>
                  <a:tcPr marL="0" marR="0" marT="0"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GB" sz="1000" b="0" i="0" u="none" strike="noStrike">
                          <a:solidFill>
                            <a:srgbClr val="000000"/>
                          </a:solidFill>
                          <a:effectLst/>
                          <a:latin typeface="Calibri" panose="020F0502020204030204" pitchFamily="34" charset="0"/>
                        </a:rPr>
                        <a:t>2U</a:t>
                      </a:r>
                    </a:p>
                  </a:txBody>
                  <a:tcPr marL="0" marR="0" marT="0" marB="0" anchor="ctr">
                    <a:lnL>
                      <a:noFill/>
                    </a:lnL>
                    <a:lnR>
                      <a:noFill/>
                    </a:lnR>
                    <a:lnT>
                      <a:noFill/>
                    </a:lnT>
                    <a:lnB>
                      <a:noFill/>
                    </a:lnB>
                    <a:solidFill>
                      <a:srgbClr val="FFFFFF"/>
                    </a:solidFill>
                  </a:tcPr>
                </a:tc>
                <a:tc>
                  <a:txBody>
                    <a:bodyPr/>
                    <a:lstStyle/>
                    <a:p>
                      <a:pPr algn="ctr" fontAlgn="ctr"/>
                      <a:r>
                        <a:rPr lang="en-GB" sz="1000" b="0" i="0" u="none" strike="noStrike">
                          <a:solidFill>
                            <a:srgbClr val="000000"/>
                          </a:solidFill>
                          <a:effectLst/>
                          <a:latin typeface="Calibri" panose="020F0502020204030204" pitchFamily="34" charset="0"/>
                        </a:rPr>
                        <a:t>3U</a:t>
                      </a: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ctr"/>
                      <a:r>
                        <a:rPr lang="en-GB" sz="1000" b="0" i="0" u="none" strike="noStrike">
                          <a:solidFill>
                            <a:srgbClr val="000000"/>
                          </a:solidFill>
                          <a:effectLst/>
                          <a:latin typeface="Calibri" panose="020F0502020204030204" pitchFamily="34" charset="0"/>
                        </a:rPr>
                        <a:t>Lead</a:t>
                      </a:r>
                    </a:p>
                  </a:txBody>
                  <a:tcPr marL="81148"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GB"/>
                    </a:p>
                  </a:txBody>
                  <a:tcPr/>
                </a:tc>
                <a:extLst>
                  <a:ext uri="{0D108BD9-81ED-4DB2-BD59-A6C34878D82A}">
                    <a16:rowId xmlns:a16="http://schemas.microsoft.com/office/drawing/2014/main" val="647251110"/>
                  </a:ext>
                </a:extLst>
              </a:tr>
              <a:tr h="577053">
                <a:tc vMerge="1">
                  <a:txBody>
                    <a:bodyPr/>
                    <a:lstStyle/>
                    <a:p>
                      <a:endParaRPr lang="en-GB"/>
                    </a:p>
                  </a:txBody>
                  <a:tcPr/>
                </a:tc>
                <a:tc gridSpan="2" vMerge="1">
                  <a:txBody>
                    <a:bodyPr/>
                    <a:lstStyle/>
                    <a:p>
                      <a:endParaRPr lang="en-GB"/>
                    </a:p>
                  </a:txBody>
                  <a:tcPr/>
                </a:tc>
                <a:tc hMerge="1" vMerge="1">
                  <a:txBody>
                    <a:bodyPr/>
                    <a:lstStyle/>
                    <a:p>
                      <a:endParaRPr lang="en-GB"/>
                    </a:p>
                  </a:txBody>
                  <a:tcPr/>
                </a:tc>
                <a:tc>
                  <a:txBody>
                    <a:bodyPr/>
                    <a:lstStyle/>
                    <a:p>
                      <a:pPr algn="ctr" fontAlgn="ctr"/>
                      <a:r>
                        <a:rPr lang="en-GB" sz="1000" b="0" i="0" u="none" strike="noStrike">
                          <a:solidFill>
                            <a:srgbClr val="000000"/>
                          </a:solidFill>
                          <a:effectLst/>
                          <a:latin typeface="Calibri" panose="020F0502020204030204" pitchFamily="34" charset="0"/>
                        </a:rPr>
                        <a:t>P90</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000" b="0" i="0" u="none" strike="noStrike">
                          <a:solidFill>
                            <a:srgbClr val="000000"/>
                          </a:solidFill>
                          <a:effectLst/>
                          <a:latin typeface="Calibri" panose="020F0502020204030204" pitchFamily="34" charset="0"/>
                        </a:rPr>
                        <a:t>P50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000" b="0" i="0" u="none" strike="noStrike">
                          <a:solidFill>
                            <a:srgbClr val="000000"/>
                          </a:solidFill>
                          <a:effectLst/>
                          <a:latin typeface="Calibri" panose="020F0502020204030204" pitchFamily="34" charset="0"/>
                        </a:rPr>
                        <a:t>P10</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000" b="0" i="0" u="none" strike="noStrike">
                          <a:solidFill>
                            <a:srgbClr val="000000"/>
                          </a:solidFill>
                          <a:effectLst/>
                          <a:latin typeface="Calibri" panose="020F0502020204030204" pitchFamily="34" charset="0"/>
                        </a:rPr>
                        <a:t>Play</a:t>
                      </a:r>
                    </a:p>
                  </a:txBody>
                  <a:tcPr marL="81148"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vMerge="1">
                  <a:txBody>
                    <a:bodyPr/>
                    <a:lstStyle/>
                    <a:p>
                      <a:endParaRPr lang="en-GB"/>
                    </a:p>
                  </a:txBody>
                  <a:tcPr/>
                </a:tc>
                <a:extLst>
                  <a:ext uri="{0D108BD9-81ED-4DB2-BD59-A6C34878D82A}">
                    <a16:rowId xmlns:a16="http://schemas.microsoft.com/office/drawing/2014/main" val="2533363813"/>
                  </a:ext>
                </a:extLst>
              </a:tr>
              <a:tr h="158689">
                <a:tc gridSpan="7">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472701020"/>
                  </a:ext>
                </a:extLst>
              </a:tr>
              <a:tr h="180329">
                <a:tc gridSpan="7">
                  <a:txBody>
                    <a:bodyPr/>
                    <a:lstStyle/>
                    <a:p>
                      <a:pPr algn="ctr" fontAlgn="b"/>
                      <a:r>
                        <a:rPr lang="en-GB" sz="1000" b="1" i="0" u="none" strike="noStrike">
                          <a:solidFill>
                            <a:srgbClr val="000000"/>
                          </a:solidFill>
                          <a:effectLst/>
                          <a:latin typeface="Calibri" panose="020F0502020204030204" pitchFamily="34" charset="0"/>
                        </a:rPr>
                        <a:t>RANGE OF UNCERTAINTY</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r>
                        <a:rPr lang="en-GB" sz="10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solidFill>
                      <a:srgbClr val="FFFFFF"/>
                    </a:solidFill>
                  </a:tcPr>
                </a:tc>
                <a:extLst>
                  <a:ext uri="{0D108BD9-81ED-4DB2-BD59-A6C34878D82A}">
                    <a16:rowId xmlns:a16="http://schemas.microsoft.com/office/drawing/2014/main" val="2592741591"/>
                  </a:ext>
                </a:extLst>
              </a:tr>
            </a:tbl>
          </a:graphicData>
        </a:graphic>
      </p:graphicFrame>
      <p:sp>
        <p:nvSpPr>
          <p:cNvPr id="4" name="Isosceles Triangle 3">
            <a:extLst>
              <a:ext uri="{FF2B5EF4-FFF2-40B4-BE49-F238E27FC236}">
                <a16:creationId xmlns:a16="http://schemas.microsoft.com/office/drawing/2014/main" id="{396BBC82-1FE8-443D-921D-8A1DEC4C51F0}"/>
              </a:ext>
            </a:extLst>
          </p:cNvPr>
          <p:cNvSpPr/>
          <p:nvPr/>
        </p:nvSpPr>
        <p:spPr>
          <a:xfrm>
            <a:off x="7275605" y="1825625"/>
            <a:ext cx="104775" cy="95250"/>
          </a:xfrm>
          <a:prstGeom prst="triangle">
            <a:avLst/>
          </a:prstGeom>
          <a:solidFill>
            <a:schemeClr val="tx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5" name="Isosceles Triangle 4">
            <a:extLst>
              <a:ext uri="{FF2B5EF4-FFF2-40B4-BE49-F238E27FC236}">
                <a16:creationId xmlns:a16="http://schemas.microsoft.com/office/drawing/2014/main" id="{DBC2659E-00AE-4D5C-BAAF-AE2DF1012A82}"/>
              </a:ext>
            </a:extLst>
          </p:cNvPr>
          <p:cNvSpPr/>
          <p:nvPr/>
        </p:nvSpPr>
        <p:spPr>
          <a:xfrm rot="5400000">
            <a:off x="7175592" y="5939304"/>
            <a:ext cx="104775" cy="95250"/>
          </a:xfrm>
          <a:prstGeom prst="triangle">
            <a:avLst/>
          </a:prstGeom>
          <a:solidFill>
            <a:schemeClr val="tx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
        <p:nvSpPr>
          <p:cNvPr id="6" name="Isosceles Triangle 5">
            <a:extLst>
              <a:ext uri="{FF2B5EF4-FFF2-40B4-BE49-F238E27FC236}">
                <a16:creationId xmlns:a16="http://schemas.microsoft.com/office/drawing/2014/main" id="{A165B995-07C6-4142-980A-55FB31E49DEF}"/>
              </a:ext>
            </a:extLst>
          </p:cNvPr>
          <p:cNvSpPr/>
          <p:nvPr/>
        </p:nvSpPr>
        <p:spPr>
          <a:xfrm rot="16200000">
            <a:off x="1573778" y="5939304"/>
            <a:ext cx="104775" cy="95250"/>
          </a:xfrm>
          <a:prstGeom prst="triangle">
            <a:avLst/>
          </a:prstGeom>
          <a:solidFill>
            <a:schemeClr val="tx1"/>
          </a:solidFill>
          <a:ln>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GB" sz="1100"/>
          </a:p>
        </p:txBody>
      </p:sp>
    </p:spTree>
    <p:extLst>
      <p:ext uri="{BB962C8B-B14F-4D97-AF65-F5344CB8AC3E}">
        <p14:creationId xmlns:p14="http://schemas.microsoft.com/office/powerpoint/2010/main" val="173037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1B6967"/>
      </a:dk2>
      <a:lt2>
        <a:srgbClr val="00609F"/>
      </a:lt2>
      <a:accent1>
        <a:srgbClr val="552579"/>
      </a:accent1>
      <a:accent2>
        <a:srgbClr val="C1581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bodyPr wrap="square" rtlCol="0">
        <a:normAutofit/>
      </a:bodyPr>
      <a:lstStyle>
        <a:defPPr algn="l">
          <a:defRPr sz="1300"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EC26D14E302A4A837A73F0923DCC70" ma:contentTypeVersion="2" ma:contentTypeDescription="Create a new document." ma:contentTypeScope="" ma:versionID="1a42a2d8d5a2b43c1d32ffab9255bb7a">
  <xsd:schema xmlns:xsd="http://www.w3.org/2001/XMLSchema" xmlns:xs="http://www.w3.org/2001/XMLSchema" xmlns:p="http://schemas.microsoft.com/office/2006/metadata/properties" xmlns:ns2="716b1c70-7688-4e62-8280-407e5d63f80c" targetNamespace="http://schemas.microsoft.com/office/2006/metadata/properties" ma:root="true" ma:fieldsID="f4023492dbb0b53d5d609ff76d0db37e" ns2:_="">
    <xsd:import namespace="716b1c70-7688-4e62-8280-407e5d63f80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6b1c70-7688-4e62-8280-407e5d63f8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7960AD-1D03-454A-8731-096A7D4BFA27}"/>
</file>

<file path=customXml/itemProps2.xml><?xml version="1.0" encoding="utf-8"?>
<ds:datastoreItem xmlns:ds="http://schemas.openxmlformats.org/officeDocument/2006/customXml" ds:itemID="{6DADDDE6-1AF2-4C99-8D9F-900DF17F93F7}"/>
</file>

<file path=customXml/itemProps3.xml><?xml version="1.0" encoding="utf-8"?>
<ds:datastoreItem xmlns:ds="http://schemas.openxmlformats.org/officeDocument/2006/customXml" ds:itemID="{F6668FE9-B329-485F-BC35-9F8AC2A046FA}"/>
</file>

<file path=docProps/app.xml><?xml version="1.0" encoding="utf-8"?>
<Properties xmlns="http://schemas.openxmlformats.org/officeDocument/2006/extended-properties" xmlns:vt="http://schemas.openxmlformats.org/officeDocument/2006/docPropsVTypes">
  <TotalTime>43821</TotalTime>
  <Words>1990</Words>
  <Application>Microsoft Office PowerPoint</Application>
  <PresentationFormat>On-screen Show (4:3)</PresentationFormat>
  <Paragraphs>490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vt:lpstr>
      <vt:lpstr>Calibri</vt:lpstr>
      <vt:lpstr>Symbol</vt:lpstr>
      <vt:lpstr>Times New Roman</vt:lpstr>
      <vt:lpstr>Verdana</vt:lpstr>
      <vt:lpstr>Office Theme</vt:lpstr>
      <vt:lpstr>CCUS Petrophysics</vt:lpstr>
      <vt:lpstr>PRMS</vt:lpstr>
      <vt:lpstr>SMRS</vt:lpstr>
      <vt:lpstr>Classifications</vt:lpstr>
      <vt:lpstr>Mechanisms for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Mechanisms for Storage and Associated Risks</vt:lpstr>
      <vt:lpstr>Exploration Stage Similarities/Differences</vt:lpstr>
      <vt:lpstr>Global Projects</vt:lpstr>
      <vt:lpstr>Theoretical Storage Resource</vt:lpstr>
      <vt:lpstr>SRMS ‘Storable Quantities’ Estimate</vt:lpstr>
      <vt:lpstr>Estimating Swirr</vt:lpstr>
      <vt:lpstr>Estimating CO2 Column Height without Pc in Seal</vt:lpstr>
      <vt:lpstr>CO2 Column Heights - Paper Summary</vt:lpstr>
      <vt:lpstr>SRMS Definitions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walker</dc:creator>
  <cp:lastModifiedBy>Gabe Lauderdale-Smith</cp:lastModifiedBy>
  <cp:revision>152</cp:revision>
  <dcterms:created xsi:type="dcterms:W3CDTF">2018-05-18T13:58:18Z</dcterms:created>
  <dcterms:modified xsi:type="dcterms:W3CDTF">2023-02-20T21:37:12Z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0x010100CDEC26D14E302A4A837A73F0923DCC70</vt:lpwstr>
  </property>
</Properties>
</file>