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ags/tag2.xml" ContentType="application/vnd.openxmlformats-officedocument.presentationml.tags+xml"/>
  <Override PartName="/ppt/slideLayouts/slideLayout4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5.xml" ContentType="application/vnd.openxmlformats-officedocument.presentationml.tags+xml"/>
  <Override PartName="/ppt/notesSlides/notesSlide11.xml" ContentType="application/vnd.openxmlformats-officedocument.presentationml.notesSlide+xml"/>
  <Override PartName="/ppt/tags/tag6.xml" ContentType="application/vnd.openxmlformats-officedocument.presentationml.tags+xml"/>
  <Override PartName="/ppt/notesSlides/notesSlide12.xml" ContentType="application/vnd.openxmlformats-officedocument.presentationml.notesSlide+xml"/>
  <Override PartName="/ppt/tags/tag7.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8.xml" ContentType="application/vnd.openxmlformats-officedocument.presentationml.tags+xml"/>
  <Override PartName="/ppt/notesSlides/notesSlide15.xml" ContentType="application/vnd.openxmlformats-officedocument.presentationml.notesSlide+xml"/>
  <Override PartName="/ppt/tags/tag9.xml" ContentType="application/vnd.openxmlformats-officedocument.presentationml.tags+xml"/>
  <Override PartName="/ppt/notesSlides/notesSlide16.xml" ContentType="application/vnd.openxmlformats-officedocument.presentationml.notesSlide+xml"/>
  <Override PartName="/ppt/tags/tag10.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 id="2147493488" r:id="rId5"/>
    <p:sldMasterId id="2147493491" r:id="rId6"/>
    <p:sldMasterId id="2147493511" r:id="rId7"/>
  </p:sldMasterIdLst>
  <p:notesMasterIdLst>
    <p:notesMasterId r:id="rId46"/>
  </p:notesMasterIdLst>
  <p:handoutMasterIdLst>
    <p:handoutMasterId r:id="rId47"/>
  </p:handoutMasterIdLst>
  <p:sldIdLst>
    <p:sldId id="396" r:id="rId8"/>
    <p:sldId id="397" r:id="rId9"/>
    <p:sldId id="257" r:id="rId10"/>
    <p:sldId id="268" r:id="rId11"/>
    <p:sldId id="335" r:id="rId12"/>
    <p:sldId id="336" r:id="rId13"/>
    <p:sldId id="398" r:id="rId14"/>
    <p:sldId id="399" r:id="rId15"/>
    <p:sldId id="400" r:id="rId16"/>
    <p:sldId id="401" r:id="rId17"/>
    <p:sldId id="343" r:id="rId18"/>
    <p:sldId id="348" r:id="rId19"/>
    <p:sldId id="344" r:id="rId20"/>
    <p:sldId id="345" r:id="rId21"/>
    <p:sldId id="346" r:id="rId22"/>
    <p:sldId id="347" r:id="rId23"/>
    <p:sldId id="317" r:id="rId24"/>
    <p:sldId id="322" r:id="rId25"/>
    <p:sldId id="337" r:id="rId26"/>
    <p:sldId id="338" r:id="rId27"/>
    <p:sldId id="339" r:id="rId28"/>
    <p:sldId id="349" r:id="rId29"/>
    <p:sldId id="340" r:id="rId30"/>
    <p:sldId id="341" r:id="rId31"/>
    <p:sldId id="342" r:id="rId32"/>
    <p:sldId id="350" r:id="rId33"/>
    <p:sldId id="372" r:id="rId34"/>
    <p:sldId id="362" r:id="rId35"/>
    <p:sldId id="402" r:id="rId36"/>
    <p:sldId id="360" r:id="rId37"/>
    <p:sldId id="369" r:id="rId38"/>
    <p:sldId id="370" r:id="rId39"/>
    <p:sldId id="361" r:id="rId40"/>
    <p:sldId id="371" r:id="rId41"/>
    <p:sldId id="366" r:id="rId42"/>
    <p:sldId id="373" r:id="rId43"/>
    <p:sldId id="267" r:id="rId44"/>
    <p:sldId id="331" r:id="rId4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90">
          <p15:clr>
            <a:srgbClr val="A4A3A4"/>
          </p15:clr>
        </p15:guide>
        <p15:guide id="2" pos="2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385B"/>
    <a:srgbClr val="DA291C"/>
    <a:srgbClr val="CE0000"/>
    <a:srgbClr val="003B5C"/>
    <a:srgbClr val="C8C9C7"/>
    <a:srgbClr val="042A4A"/>
    <a:srgbClr val="99D6E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715" autoAdjust="0"/>
    <p:restoredTop sz="87372" autoAdjust="0"/>
  </p:normalViewPr>
  <p:slideViewPr>
    <p:cSldViewPr snapToGrid="0" snapToObjects="1">
      <p:cViewPr varScale="1">
        <p:scale>
          <a:sx n="124" d="100"/>
          <a:sy n="124" d="100"/>
        </p:scale>
        <p:origin x="966" y="102"/>
      </p:cViewPr>
      <p:guideLst>
        <p:guide orient="horz" pos="3090"/>
        <p:guide pos="224"/>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slide" Target="slides/slide3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presProps" Target="presProps.xml"/><Relationship Id="rId8" Type="http://schemas.openxmlformats.org/officeDocument/2006/relationships/slide" Target="slides/slide1.xml"/><Relationship Id="rId51"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1239A8-6EA6-4F60-84E2-3E72A49FD6BD}" type="doc">
      <dgm:prSet loTypeId="urn:microsoft.com/office/officeart/2005/8/layout/hChevron3" loCatId="process" qsTypeId="urn:microsoft.com/office/officeart/2005/8/quickstyle/simple1" qsCatId="simple" csTypeId="urn:microsoft.com/office/officeart/2005/8/colors/accent1_2" csCatId="accent1" phldr="1"/>
      <dgm:spPr/>
    </dgm:pt>
    <dgm:pt modelId="{80583498-2A46-4886-AD3A-15853A1059BC}">
      <dgm:prSet phldrT="[Text]"/>
      <dgm:spPr/>
      <dgm:t>
        <a:bodyPr/>
        <a:lstStyle/>
        <a:p>
          <a:r>
            <a:rPr lang="en-US" dirty="0"/>
            <a:t>Frequency Distribution Tables </a:t>
          </a:r>
          <a:endParaRPr lang="en-SG" dirty="0"/>
        </a:p>
      </dgm:t>
    </dgm:pt>
    <dgm:pt modelId="{3488EB32-F71D-4965-93D3-0A4013A54B37}" type="parTrans" cxnId="{21DC83A0-1A32-4421-B625-1A5D12EC075A}">
      <dgm:prSet/>
      <dgm:spPr/>
      <dgm:t>
        <a:bodyPr/>
        <a:lstStyle/>
        <a:p>
          <a:endParaRPr lang="en-SG"/>
        </a:p>
      </dgm:t>
    </dgm:pt>
    <dgm:pt modelId="{EB2D46C8-007B-4A1B-852D-33A1D7EFBC02}" type="sibTrans" cxnId="{21DC83A0-1A32-4421-B625-1A5D12EC075A}">
      <dgm:prSet/>
      <dgm:spPr/>
      <dgm:t>
        <a:bodyPr/>
        <a:lstStyle/>
        <a:p>
          <a:endParaRPr lang="en-SG"/>
        </a:p>
      </dgm:t>
    </dgm:pt>
    <dgm:pt modelId="{495C7E08-9B85-49F2-914D-A2294C88DDC3}">
      <dgm:prSet phldrT="[Text]"/>
      <dgm:spPr/>
      <dgm:t>
        <a:bodyPr/>
        <a:lstStyle/>
        <a:p>
          <a:r>
            <a:rPr lang="en-US" dirty="0"/>
            <a:t>Bar Chart/ Stacked Bar Chart</a:t>
          </a:r>
          <a:endParaRPr lang="en-SG" dirty="0"/>
        </a:p>
      </dgm:t>
    </dgm:pt>
    <dgm:pt modelId="{738F0E77-BD89-4570-BAA4-8F2336F905EC}" type="parTrans" cxnId="{70877A9F-B5E2-43B6-BBA0-525AB233A3F0}">
      <dgm:prSet/>
      <dgm:spPr/>
      <dgm:t>
        <a:bodyPr/>
        <a:lstStyle/>
        <a:p>
          <a:endParaRPr lang="en-SG"/>
        </a:p>
      </dgm:t>
    </dgm:pt>
    <dgm:pt modelId="{B2BA8425-597E-4654-A400-C7DF22E78964}" type="sibTrans" cxnId="{70877A9F-B5E2-43B6-BBA0-525AB233A3F0}">
      <dgm:prSet/>
      <dgm:spPr/>
      <dgm:t>
        <a:bodyPr/>
        <a:lstStyle/>
        <a:p>
          <a:endParaRPr lang="en-SG"/>
        </a:p>
      </dgm:t>
    </dgm:pt>
    <dgm:pt modelId="{ECA45ECA-4064-458C-B060-54AAED31EDDF}">
      <dgm:prSet phldrT="[Text]"/>
      <dgm:spPr/>
      <dgm:t>
        <a:bodyPr/>
        <a:lstStyle/>
        <a:p>
          <a:r>
            <a:rPr lang="en-US" dirty="0"/>
            <a:t>Pie Charts</a:t>
          </a:r>
          <a:endParaRPr lang="en-SG" dirty="0"/>
        </a:p>
      </dgm:t>
    </dgm:pt>
    <dgm:pt modelId="{6A5348B4-EC90-45BC-852D-3BD652813D8C}" type="parTrans" cxnId="{5DA05212-45C8-4C01-8A34-D67C6C299629}">
      <dgm:prSet/>
      <dgm:spPr/>
      <dgm:t>
        <a:bodyPr/>
        <a:lstStyle/>
        <a:p>
          <a:endParaRPr lang="en-SG"/>
        </a:p>
      </dgm:t>
    </dgm:pt>
    <dgm:pt modelId="{5C610C94-E7E3-438A-9066-E11437EE6024}" type="sibTrans" cxnId="{5DA05212-45C8-4C01-8A34-D67C6C299629}">
      <dgm:prSet/>
      <dgm:spPr/>
      <dgm:t>
        <a:bodyPr/>
        <a:lstStyle/>
        <a:p>
          <a:endParaRPr lang="en-SG"/>
        </a:p>
      </dgm:t>
    </dgm:pt>
    <dgm:pt modelId="{6B6044DD-AC37-45E7-988B-48ACB09BEC0F}">
      <dgm:prSet phldrT="[Text]"/>
      <dgm:spPr/>
      <dgm:t>
        <a:bodyPr/>
        <a:lstStyle/>
        <a:p>
          <a:r>
            <a:rPr lang="en-US" dirty="0"/>
            <a:t>Pareto Diagrams</a:t>
          </a:r>
          <a:endParaRPr lang="en-SG" dirty="0"/>
        </a:p>
      </dgm:t>
    </dgm:pt>
    <dgm:pt modelId="{589668C7-B73A-4131-B90A-4AE61E6FA148}" type="parTrans" cxnId="{F5262982-653A-476B-9D36-8B70AC03DD85}">
      <dgm:prSet/>
      <dgm:spPr/>
      <dgm:t>
        <a:bodyPr/>
        <a:lstStyle/>
        <a:p>
          <a:endParaRPr lang="en-SG"/>
        </a:p>
      </dgm:t>
    </dgm:pt>
    <dgm:pt modelId="{FD1512B2-5DCA-4C1D-B920-69EF8D1F3680}" type="sibTrans" cxnId="{F5262982-653A-476B-9D36-8B70AC03DD85}">
      <dgm:prSet/>
      <dgm:spPr/>
      <dgm:t>
        <a:bodyPr/>
        <a:lstStyle/>
        <a:p>
          <a:endParaRPr lang="en-SG"/>
        </a:p>
      </dgm:t>
    </dgm:pt>
    <dgm:pt modelId="{B1A5F695-ACB2-4028-9411-1B17A80DCE2C}" type="pres">
      <dgm:prSet presAssocID="{DD1239A8-6EA6-4F60-84E2-3E72A49FD6BD}" presName="Name0" presStyleCnt="0">
        <dgm:presLayoutVars>
          <dgm:dir/>
          <dgm:resizeHandles val="exact"/>
        </dgm:presLayoutVars>
      </dgm:prSet>
      <dgm:spPr/>
    </dgm:pt>
    <dgm:pt modelId="{5330FDB0-9864-4A2B-A541-618DAD584875}" type="pres">
      <dgm:prSet presAssocID="{80583498-2A46-4886-AD3A-15853A1059BC}" presName="parTxOnly" presStyleLbl="node1" presStyleIdx="0" presStyleCnt="4">
        <dgm:presLayoutVars>
          <dgm:bulletEnabled val="1"/>
        </dgm:presLayoutVars>
      </dgm:prSet>
      <dgm:spPr/>
    </dgm:pt>
    <dgm:pt modelId="{23B7E1C5-6C87-47A6-93AF-D65AE9EF90A4}" type="pres">
      <dgm:prSet presAssocID="{EB2D46C8-007B-4A1B-852D-33A1D7EFBC02}" presName="parSpace" presStyleCnt="0"/>
      <dgm:spPr/>
    </dgm:pt>
    <dgm:pt modelId="{B74AA7DD-EA21-4B32-97FE-608BE8CF4E9A}" type="pres">
      <dgm:prSet presAssocID="{495C7E08-9B85-49F2-914D-A2294C88DDC3}" presName="parTxOnly" presStyleLbl="node1" presStyleIdx="1" presStyleCnt="4">
        <dgm:presLayoutVars>
          <dgm:bulletEnabled val="1"/>
        </dgm:presLayoutVars>
      </dgm:prSet>
      <dgm:spPr/>
    </dgm:pt>
    <dgm:pt modelId="{2192952A-3E90-44A4-B193-834FBDC9CD14}" type="pres">
      <dgm:prSet presAssocID="{B2BA8425-597E-4654-A400-C7DF22E78964}" presName="parSpace" presStyleCnt="0"/>
      <dgm:spPr/>
    </dgm:pt>
    <dgm:pt modelId="{60ABA9A8-BAE8-498B-943B-F45A94C3C6D3}" type="pres">
      <dgm:prSet presAssocID="{ECA45ECA-4064-458C-B060-54AAED31EDDF}" presName="parTxOnly" presStyleLbl="node1" presStyleIdx="2" presStyleCnt="4">
        <dgm:presLayoutVars>
          <dgm:bulletEnabled val="1"/>
        </dgm:presLayoutVars>
      </dgm:prSet>
      <dgm:spPr/>
    </dgm:pt>
    <dgm:pt modelId="{E4BF4218-FD7F-4244-BBEA-4878ACC00C7F}" type="pres">
      <dgm:prSet presAssocID="{5C610C94-E7E3-438A-9066-E11437EE6024}" presName="parSpace" presStyleCnt="0"/>
      <dgm:spPr/>
    </dgm:pt>
    <dgm:pt modelId="{51C0A01B-66A0-4A5B-AF88-D6BB987030EA}" type="pres">
      <dgm:prSet presAssocID="{6B6044DD-AC37-45E7-988B-48ACB09BEC0F}" presName="parTxOnly" presStyleLbl="node1" presStyleIdx="3" presStyleCnt="4">
        <dgm:presLayoutVars>
          <dgm:bulletEnabled val="1"/>
        </dgm:presLayoutVars>
      </dgm:prSet>
      <dgm:spPr/>
    </dgm:pt>
  </dgm:ptLst>
  <dgm:cxnLst>
    <dgm:cxn modelId="{837D720F-F456-4967-BB64-33E3F6979288}" type="presOf" srcId="{6B6044DD-AC37-45E7-988B-48ACB09BEC0F}" destId="{51C0A01B-66A0-4A5B-AF88-D6BB987030EA}" srcOrd="0" destOrd="0" presId="urn:microsoft.com/office/officeart/2005/8/layout/hChevron3"/>
    <dgm:cxn modelId="{5DA05212-45C8-4C01-8A34-D67C6C299629}" srcId="{DD1239A8-6EA6-4F60-84E2-3E72A49FD6BD}" destId="{ECA45ECA-4064-458C-B060-54AAED31EDDF}" srcOrd="2" destOrd="0" parTransId="{6A5348B4-EC90-45BC-852D-3BD652813D8C}" sibTransId="{5C610C94-E7E3-438A-9066-E11437EE6024}"/>
    <dgm:cxn modelId="{DD058024-0B09-45C5-B560-2038A8B30BCF}" type="presOf" srcId="{495C7E08-9B85-49F2-914D-A2294C88DDC3}" destId="{B74AA7DD-EA21-4B32-97FE-608BE8CF4E9A}" srcOrd="0" destOrd="0" presId="urn:microsoft.com/office/officeart/2005/8/layout/hChevron3"/>
    <dgm:cxn modelId="{F5262982-653A-476B-9D36-8B70AC03DD85}" srcId="{DD1239A8-6EA6-4F60-84E2-3E72A49FD6BD}" destId="{6B6044DD-AC37-45E7-988B-48ACB09BEC0F}" srcOrd="3" destOrd="0" parTransId="{589668C7-B73A-4131-B90A-4AE61E6FA148}" sibTransId="{FD1512B2-5DCA-4C1D-B920-69EF8D1F3680}"/>
    <dgm:cxn modelId="{70877A9F-B5E2-43B6-BBA0-525AB233A3F0}" srcId="{DD1239A8-6EA6-4F60-84E2-3E72A49FD6BD}" destId="{495C7E08-9B85-49F2-914D-A2294C88DDC3}" srcOrd="1" destOrd="0" parTransId="{738F0E77-BD89-4570-BAA4-8F2336F905EC}" sibTransId="{B2BA8425-597E-4654-A400-C7DF22E78964}"/>
    <dgm:cxn modelId="{21DC83A0-1A32-4421-B625-1A5D12EC075A}" srcId="{DD1239A8-6EA6-4F60-84E2-3E72A49FD6BD}" destId="{80583498-2A46-4886-AD3A-15853A1059BC}" srcOrd="0" destOrd="0" parTransId="{3488EB32-F71D-4965-93D3-0A4013A54B37}" sibTransId="{EB2D46C8-007B-4A1B-852D-33A1D7EFBC02}"/>
    <dgm:cxn modelId="{3D3C29BF-4D90-4A77-858B-98BC0EE164A6}" type="presOf" srcId="{80583498-2A46-4886-AD3A-15853A1059BC}" destId="{5330FDB0-9864-4A2B-A541-618DAD584875}" srcOrd="0" destOrd="0" presId="urn:microsoft.com/office/officeart/2005/8/layout/hChevron3"/>
    <dgm:cxn modelId="{C48CBFC1-9E60-42DB-8C1E-4D3EBE24C055}" type="presOf" srcId="{ECA45ECA-4064-458C-B060-54AAED31EDDF}" destId="{60ABA9A8-BAE8-498B-943B-F45A94C3C6D3}" srcOrd="0" destOrd="0" presId="urn:microsoft.com/office/officeart/2005/8/layout/hChevron3"/>
    <dgm:cxn modelId="{C73B58C3-6D40-46E7-8AED-502F2F9C519B}" type="presOf" srcId="{DD1239A8-6EA6-4F60-84E2-3E72A49FD6BD}" destId="{B1A5F695-ACB2-4028-9411-1B17A80DCE2C}" srcOrd="0" destOrd="0" presId="urn:microsoft.com/office/officeart/2005/8/layout/hChevron3"/>
    <dgm:cxn modelId="{5DCF9FB9-CE9F-43FB-A8BB-4475A73DD977}" type="presParOf" srcId="{B1A5F695-ACB2-4028-9411-1B17A80DCE2C}" destId="{5330FDB0-9864-4A2B-A541-618DAD584875}" srcOrd="0" destOrd="0" presId="urn:microsoft.com/office/officeart/2005/8/layout/hChevron3"/>
    <dgm:cxn modelId="{07152BD6-BEED-4DF6-B90A-C1607AB33B2F}" type="presParOf" srcId="{B1A5F695-ACB2-4028-9411-1B17A80DCE2C}" destId="{23B7E1C5-6C87-47A6-93AF-D65AE9EF90A4}" srcOrd="1" destOrd="0" presId="urn:microsoft.com/office/officeart/2005/8/layout/hChevron3"/>
    <dgm:cxn modelId="{CB340AC0-8152-4AF7-AF1F-B0466A3BE743}" type="presParOf" srcId="{B1A5F695-ACB2-4028-9411-1B17A80DCE2C}" destId="{B74AA7DD-EA21-4B32-97FE-608BE8CF4E9A}" srcOrd="2" destOrd="0" presId="urn:microsoft.com/office/officeart/2005/8/layout/hChevron3"/>
    <dgm:cxn modelId="{1718E6BB-10DE-4817-B2FF-C47FA13913E3}" type="presParOf" srcId="{B1A5F695-ACB2-4028-9411-1B17A80DCE2C}" destId="{2192952A-3E90-44A4-B193-834FBDC9CD14}" srcOrd="3" destOrd="0" presId="urn:microsoft.com/office/officeart/2005/8/layout/hChevron3"/>
    <dgm:cxn modelId="{ADF1FEF4-AEB0-4890-AB37-0B3F3DBED656}" type="presParOf" srcId="{B1A5F695-ACB2-4028-9411-1B17A80DCE2C}" destId="{60ABA9A8-BAE8-498B-943B-F45A94C3C6D3}" srcOrd="4" destOrd="0" presId="urn:microsoft.com/office/officeart/2005/8/layout/hChevron3"/>
    <dgm:cxn modelId="{6C9E95C2-B384-43A4-A80B-E436EAB5B653}" type="presParOf" srcId="{B1A5F695-ACB2-4028-9411-1B17A80DCE2C}" destId="{E4BF4218-FD7F-4244-BBEA-4878ACC00C7F}" srcOrd="5" destOrd="0" presId="urn:microsoft.com/office/officeart/2005/8/layout/hChevron3"/>
    <dgm:cxn modelId="{C9E864B6-B5DC-4F3C-8255-B4C2E83554B3}" type="presParOf" srcId="{B1A5F695-ACB2-4028-9411-1B17A80DCE2C}" destId="{51C0A01B-66A0-4A5B-AF88-D6BB987030EA}" srcOrd="6"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30FDB0-9864-4A2B-A541-618DAD584875}">
      <dsp:nvSpPr>
        <dsp:cNvPr id="0" name=""/>
        <dsp:cNvSpPr/>
      </dsp:nvSpPr>
      <dsp:spPr>
        <a:xfrm>
          <a:off x="2508" y="126156"/>
          <a:ext cx="2517046" cy="1006818"/>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7348" tIns="58674" rIns="29337" bIns="58674" numCol="1" spcCol="1270" anchor="ctr" anchorCtr="0">
          <a:noAutofit/>
        </a:bodyPr>
        <a:lstStyle/>
        <a:p>
          <a:pPr marL="0" lvl="0" indent="0" algn="ctr" defTabSz="977900">
            <a:lnSpc>
              <a:spcPct val="90000"/>
            </a:lnSpc>
            <a:spcBef>
              <a:spcPct val="0"/>
            </a:spcBef>
            <a:spcAft>
              <a:spcPct val="35000"/>
            </a:spcAft>
            <a:buNone/>
          </a:pPr>
          <a:r>
            <a:rPr lang="en-US" sz="2200" kern="1200" dirty="0"/>
            <a:t>Frequency Distribution Tables </a:t>
          </a:r>
          <a:endParaRPr lang="en-SG" sz="2200" kern="1200" dirty="0"/>
        </a:p>
      </dsp:txBody>
      <dsp:txXfrm>
        <a:off x="2508" y="126156"/>
        <a:ext cx="2265342" cy="1006818"/>
      </dsp:txXfrm>
    </dsp:sp>
    <dsp:sp modelId="{B74AA7DD-EA21-4B32-97FE-608BE8CF4E9A}">
      <dsp:nvSpPr>
        <dsp:cNvPr id="0" name=""/>
        <dsp:cNvSpPr/>
      </dsp:nvSpPr>
      <dsp:spPr>
        <a:xfrm>
          <a:off x="2016145" y="126156"/>
          <a:ext cx="2517046" cy="1006818"/>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58674" rIns="29337" bIns="58674" numCol="1" spcCol="1270" anchor="ctr" anchorCtr="0">
          <a:noAutofit/>
        </a:bodyPr>
        <a:lstStyle/>
        <a:p>
          <a:pPr marL="0" lvl="0" indent="0" algn="ctr" defTabSz="977900">
            <a:lnSpc>
              <a:spcPct val="90000"/>
            </a:lnSpc>
            <a:spcBef>
              <a:spcPct val="0"/>
            </a:spcBef>
            <a:spcAft>
              <a:spcPct val="35000"/>
            </a:spcAft>
            <a:buNone/>
          </a:pPr>
          <a:r>
            <a:rPr lang="en-US" sz="2200" kern="1200" dirty="0"/>
            <a:t>Bar Chart/ Stacked Bar Chart</a:t>
          </a:r>
          <a:endParaRPr lang="en-SG" sz="2200" kern="1200" dirty="0"/>
        </a:p>
      </dsp:txBody>
      <dsp:txXfrm>
        <a:off x="2519554" y="126156"/>
        <a:ext cx="1510228" cy="1006818"/>
      </dsp:txXfrm>
    </dsp:sp>
    <dsp:sp modelId="{60ABA9A8-BAE8-498B-943B-F45A94C3C6D3}">
      <dsp:nvSpPr>
        <dsp:cNvPr id="0" name=""/>
        <dsp:cNvSpPr/>
      </dsp:nvSpPr>
      <dsp:spPr>
        <a:xfrm>
          <a:off x="4029782" y="126156"/>
          <a:ext cx="2517046" cy="1006818"/>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58674" rIns="29337" bIns="58674" numCol="1" spcCol="1270" anchor="ctr" anchorCtr="0">
          <a:noAutofit/>
        </a:bodyPr>
        <a:lstStyle/>
        <a:p>
          <a:pPr marL="0" lvl="0" indent="0" algn="ctr" defTabSz="977900">
            <a:lnSpc>
              <a:spcPct val="90000"/>
            </a:lnSpc>
            <a:spcBef>
              <a:spcPct val="0"/>
            </a:spcBef>
            <a:spcAft>
              <a:spcPct val="35000"/>
            </a:spcAft>
            <a:buNone/>
          </a:pPr>
          <a:r>
            <a:rPr lang="en-US" sz="2200" kern="1200" dirty="0"/>
            <a:t>Pie Charts</a:t>
          </a:r>
          <a:endParaRPr lang="en-SG" sz="2200" kern="1200" dirty="0"/>
        </a:p>
      </dsp:txBody>
      <dsp:txXfrm>
        <a:off x="4533191" y="126156"/>
        <a:ext cx="1510228" cy="1006818"/>
      </dsp:txXfrm>
    </dsp:sp>
    <dsp:sp modelId="{51C0A01B-66A0-4A5B-AF88-D6BB987030EA}">
      <dsp:nvSpPr>
        <dsp:cNvPr id="0" name=""/>
        <dsp:cNvSpPr/>
      </dsp:nvSpPr>
      <dsp:spPr>
        <a:xfrm>
          <a:off x="6043419" y="126156"/>
          <a:ext cx="2517046" cy="1006818"/>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58674" rIns="29337" bIns="58674" numCol="1" spcCol="1270" anchor="ctr" anchorCtr="0">
          <a:noAutofit/>
        </a:bodyPr>
        <a:lstStyle/>
        <a:p>
          <a:pPr marL="0" lvl="0" indent="0" algn="ctr" defTabSz="977900">
            <a:lnSpc>
              <a:spcPct val="90000"/>
            </a:lnSpc>
            <a:spcBef>
              <a:spcPct val="0"/>
            </a:spcBef>
            <a:spcAft>
              <a:spcPct val="35000"/>
            </a:spcAft>
            <a:buNone/>
          </a:pPr>
          <a:r>
            <a:rPr lang="en-US" sz="2200" kern="1200" dirty="0"/>
            <a:t>Pareto Diagrams</a:t>
          </a:r>
          <a:endParaRPr lang="en-SG" sz="2200" kern="1200" dirty="0"/>
        </a:p>
      </dsp:txBody>
      <dsp:txXfrm>
        <a:off x="6546828" y="126156"/>
        <a:ext cx="1510228" cy="1006818"/>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B7F86EF-755F-EF49-95CD-E6F9DEA0E285}" type="datetimeFigureOut">
              <a:rPr lang="en-US" smtClean="0"/>
              <a:t>1/10/2022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02BF76-5FF8-3347-8BAB-357CDEE67510}" type="slidenum">
              <a:rPr lang="en-US" smtClean="0"/>
              <a:t>‹#›</a:t>
            </a:fld>
            <a:endParaRPr lang="en-US"/>
          </a:p>
        </p:txBody>
      </p:sp>
    </p:spTree>
    <p:extLst>
      <p:ext uri="{BB962C8B-B14F-4D97-AF65-F5344CB8AC3E}">
        <p14:creationId xmlns:p14="http://schemas.microsoft.com/office/powerpoint/2010/main" val="39636180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7550CD-65C1-0D40-9457-6DF5C95A232D}" type="datetimeFigureOut">
              <a:rPr lang="en-US" smtClean="0"/>
              <a:t>1/10/2022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36A4A8-4679-F349-B4E1-60A94314D23D}" type="slidenum">
              <a:rPr lang="en-US" smtClean="0"/>
              <a:t>‹#›</a:t>
            </a:fld>
            <a:endParaRPr lang="en-US"/>
          </a:p>
        </p:txBody>
      </p:sp>
    </p:spTree>
    <p:extLst>
      <p:ext uri="{BB962C8B-B14F-4D97-AF65-F5344CB8AC3E}">
        <p14:creationId xmlns:p14="http://schemas.microsoft.com/office/powerpoint/2010/main" val="2301902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simplypsychology.org/variables.html"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Temperature" TargetMode="External"/><Relationship Id="rId2" Type="http://schemas.openxmlformats.org/officeDocument/2006/relationships/slide" Target="../slides/slide22.xml"/><Relationship Id="rId1" Type="http://schemas.openxmlformats.org/officeDocument/2006/relationships/notesMaster" Target="../notesMasters/notesMaster1.xml"/><Relationship Id="rId6" Type="http://schemas.openxmlformats.org/officeDocument/2006/relationships/hyperlink" Target="https://en.wikipedia.org/wiki/Chart" TargetMode="External"/><Relationship Id="rId5" Type="http://schemas.openxmlformats.org/officeDocument/2006/relationships/hyperlink" Target="https://en.wikipedia.org/wiki/Small_multiple" TargetMode="External"/><Relationship Id="rId4" Type="http://schemas.openxmlformats.org/officeDocument/2006/relationships/hyperlink" Target="https://en.wikipedia.org/wiki/Stock_market"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36A4A8-4679-F349-B4E1-60A94314D23D}" type="slidenum">
              <a:rPr lang="en-US" smtClean="0"/>
              <a:t>5</a:t>
            </a:fld>
            <a:endParaRPr lang="en-US"/>
          </a:p>
        </p:txBody>
      </p:sp>
    </p:spTree>
    <p:extLst>
      <p:ext uri="{BB962C8B-B14F-4D97-AF65-F5344CB8AC3E}">
        <p14:creationId xmlns:p14="http://schemas.microsoft.com/office/powerpoint/2010/main" val="16918513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possible solutions include:</a:t>
            </a:r>
          </a:p>
          <a:p>
            <a:endParaRPr lang="en-US" dirty="0"/>
          </a:p>
          <a:p>
            <a:pPr marL="228600" indent="-228600">
              <a:buAutoNum type="arabicParenR"/>
            </a:pPr>
            <a:r>
              <a:rPr lang="en-US" dirty="0"/>
              <a:t>revenue, profit, cost: bar charts</a:t>
            </a:r>
          </a:p>
          <a:p>
            <a:pPr marL="228600" indent="-228600">
              <a:buAutoNum type="arabicParenR"/>
            </a:pPr>
            <a:r>
              <a:rPr lang="en-US" dirty="0"/>
              <a:t>Share price: line charts</a:t>
            </a:r>
          </a:p>
          <a:p>
            <a:pPr marL="228600" indent="-228600">
              <a:buAutoNum type="arabicParenR"/>
            </a:pPr>
            <a:r>
              <a:rPr lang="en-US" dirty="0"/>
              <a:t>Customer demographics: pie charts</a:t>
            </a:r>
          </a:p>
        </p:txBody>
      </p:sp>
      <p:sp>
        <p:nvSpPr>
          <p:cNvPr id="4" name="Slide Number Placeholder 3"/>
          <p:cNvSpPr>
            <a:spLocks noGrp="1"/>
          </p:cNvSpPr>
          <p:nvPr>
            <p:ph type="sldNum" sz="quarter" idx="5"/>
          </p:nvPr>
        </p:nvSpPr>
        <p:spPr/>
        <p:txBody>
          <a:bodyPr/>
          <a:lstStyle/>
          <a:p>
            <a:fld id="{2E36A4A8-4679-F349-B4E1-60A94314D23D}" type="slidenum">
              <a:rPr lang="en-US" smtClean="0"/>
              <a:t>27</a:t>
            </a:fld>
            <a:endParaRPr lang="en-US"/>
          </a:p>
        </p:txBody>
      </p:sp>
    </p:spTree>
    <p:extLst>
      <p:ext uri="{BB962C8B-B14F-4D97-AF65-F5344CB8AC3E}">
        <p14:creationId xmlns:p14="http://schemas.microsoft.com/office/powerpoint/2010/main" val="26261413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SG" dirty="0"/>
              <a:t>Let the students know that is always</a:t>
            </a:r>
            <a:r>
              <a:rPr lang="en-SG" baseline="0" dirty="0"/>
              <a:t> a good practice to visualise the chart that they want to have for a report or dashboard before they start creating the report or dashboard.</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result is a rather small pie. To make the chart bigger, hold down Ctrl + Shift (hold down ñ + z on a Mac) and press B several times.</a:t>
            </a:r>
            <a:endParaRPr lang="en-SG" dirty="0"/>
          </a:p>
          <a:p>
            <a:endParaRPr lang="en-SG" baseline="0" dirty="0"/>
          </a:p>
          <a:p>
            <a:endParaRPr lang="en-SG" baseline="0" dirty="0"/>
          </a:p>
          <a:p>
            <a:r>
              <a:rPr lang="en-SG" baseline="0" dirty="0"/>
              <a:t>Use Global Superstore  2016 – Order Data </a:t>
            </a:r>
            <a:r>
              <a:rPr lang="en-SG" b="1" baseline="0" dirty="0"/>
              <a:t>[Filter at the Data Source only US]</a:t>
            </a:r>
          </a:p>
          <a:p>
            <a:r>
              <a:rPr lang="en-SG" baseline="0" dirty="0"/>
              <a:t>Do a brief recap on how to load the data into Tableau. Tableau will auto detect whether the variable is a measure or dimension but is always to run through to ensure that is correctly assigned. </a:t>
            </a:r>
          </a:p>
          <a:p>
            <a:r>
              <a:rPr lang="en-SG" baseline="0" dirty="0"/>
              <a:t>Tell the students that is a good practice to name the worksheet, give a title and show the caption. Tableau uses one worksheet per chart. </a:t>
            </a:r>
          </a:p>
          <a:p>
            <a:pPr marL="228600" indent="-228600">
              <a:buAutoNum type="arabicPeriod"/>
            </a:pPr>
            <a:r>
              <a:rPr lang="en-SG" baseline="0" dirty="0"/>
              <a:t>Simple Report – Sum of profit by region and customer segment</a:t>
            </a:r>
          </a:p>
          <a:p>
            <a:pPr marL="0" indent="0">
              <a:buNone/>
            </a:pPr>
            <a:r>
              <a:rPr lang="en-SG" baseline="0" dirty="0"/>
              <a:t>Note to students that the measure can be changed from sum to average, median, count, count(distinct) </a:t>
            </a:r>
          </a:p>
          <a:p>
            <a:pPr marL="0" indent="0">
              <a:buNone/>
            </a:pPr>
            <a:r>
              <a:rPr lang="en-SG" baseline="0" dirty="0"/>
              <a:t>2. Two Measures Report – Break down sum and average of profit by product category</a:t>
            </a:r>
          </a:p>
          <a:p>
            <a:pPr marL="0" indent="0">
              <a:buNone/>
            </a:pPr>
            <a:r>
              <a:rPr lang="en-SG" baseline="0" dirty="0"/>
              <a:t>3. Pie Chart – Use customer segment for colour of the pie, sum of profit for size and angle, show the segment name using label and show the % of the segment using label as well. To show % of the segment, go to Analysis and check Table under Percentage of. Explain the pie chart briefly such as consumer segment is the largest segment at 46.83% followed by Corporate at 32.12%.  </a:t>
            </a:r>
          </a:p>
          <a:p>
            <a:pPr marL="0" indent="0">
              <a:buNone/>
            </a:pPr>
            <a:endParaRPr lang="en-SG" baseline="0" dirty="0"/>
          </a:p>
          <a:p>
            <a:endParaRPr lang="en-SG" dirty="0"/>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E8B55E6A-04B8-4106-83AA-53AB2842F0AA}" type="slidenum">
              <a:rPr kumimoji="0" lang="en-SG" altLang="en-US" sz="1200" b="0" i="0" u="none" strike="noStrike" kern="1200" cap="none" spc="0" normalizeH="0" baseline="0" noProof="0" smtClean="0">
                <a:ln>
                  <a:noFill/>
                </a:ln>
                <a:solidFill>
                  <a:prstClr val="black"/>
                </a:solidFill>
                <a:effectLst/>
                <a:uLnTx/>
                <a:uFillTx/>
                <a:latin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29</a:t>
            </a:fld>
            <a:endParaRPr kumimoji="0" lang="en-SG" altLang="en-US" sz="1200" b="0" i="0" u="none" strike="noStrike" kern="1200" cap="none" spc="0" normalizeH="0" baseline="0" noProof="0">
              <a:ln>
                <a:noFill/>
              </a:ln>
              <a:solidFill>
                <a:prstClr val="black"/>
              </a:solidFill>
              <a:effectLst/>
              <a:uLnTx/>
              <a:uFillTx/>
              <a:latin typeface="Arial" panose="020B0604020202020204" pitchFamily="34" charset="0"/>
            </a:endParaRPr>
          </a:p>
        </p:txBody>
      </p:sp>
    </p:spTree>
    <p:extLst>
      <p:ext uri="{BB962C8B-B14F-4D97-AF65-F5344CB8AC3E}">
        <p14:creationId xmlns:p14="http://schemas.microsoft.com/office/powerpoint/2010/main" val="18927071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SG" altLang="en-US" dirty="0"/>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E8B55E6A-04B8-4106-83AA-53AB2842F0AA}" type="slidenum">
              <a:rPr kumimoji="0" lang="en-SG" altLang="en-US" sz="1200" b="0" i="0" u="none" strike="noStrike" kern="1200" cap="none" spc="0" normalizeH="0" baseline="0" noProof="0" smtClean="0">
                <a:ln>
                  <a:noFill/>
                </a:ln>
                <a:solidFill>
                  <a:prstClr val="black"/>
                </a:solidFill>
                <a:effectLst/>
                <a:uLnTx/>
                <a:uFillTx/>
                <a:latin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30</a:t>
            </a:fld>
            <a:endParaRPr kumimoji="0" lang="en-SG" altLang="en-US" sz="1200" b="0" i="0" u="none" strike="noStrike" kern="1200" cap="none" spc="0" normalizeH="0" baseline="0" noProof="0">
              <a:ln>
                <a:noFill/>
              </a:ln>
              <a:solidFill>
                <a:prstClr val="black"/>
              </a:solidFill>
              <a:effectLst/>
              <a:uLnTx/>
              <a:uFillTx/>
              <a:latin typeface="Arial" panose="020B0604020202020204" pitchFamily="34" charset="0"/>
            </a:endParaRPr>
          </a:p>
        </p:txBody>
      </p:sp>
    </p:spTree>
    <p:extLst>
      <p:ext uri="{BB962C8B-B14F-4D97-AF65-F5344CB8AC3E}">
        <p14:creationId xmlns:p14="http://schemas.microsoft.com/office/powerpoint/2010/main" val="413591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SG" dirty="0"/>
              <a:t>Let the students know that is always</a:t>
            </a:r>
            <a:r>
              <a:rPr lang="en-SG" baseline="0" dirty="0"/>
              <a:t> a good practice to visualise the chart that they want to have for a report or dashboard before they start creating the report or dashboard.</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result is a rather small pie. To make the chart bigger, hold down Ctrl + Shift (hold down ñ + z on a Mac) and press B several times.</a:t>
            </a:r>
            <a:endParaRPr lang="en-SG" dirty="0"/>
          </a:p>
          <a:p>
            <a:endParaRPr lang="en-SG" baseline="0" dirty="0"/>
          </a:p>
          <a:p>
            <a:endParaRPr lang="en-SG" baseline="0" dirty="0"/>
          </a:p>
          <a:p>
            <a:r>
              <a:rPr lang="en-SG" baseline="0" dirty="0"/>
              <a:t>Use Global Superstore  2016 – Order Data </a:t>
            </a:r>
            <a:r>
              <a:rPr lang="en-SG" b="1" baseline="0" dirty="0"/>
              <a:t>[Filter at the Data Source only US]</a:t>
            </a:r>
          </a:p>
          <a:p>
            <a:r>
              <a:rPr lang="en-SG" baseline="0" dirty="0"/>
              <a:t>Do a brief recap on how to load the data into Tableau. Tableau will auto detect whether the variable is a measure or dimension but is always to run through to ensure that is correctly assigned. </a:t>
            </a:r>
          </a:p>
          <a:p>
            <a:r>
              <a:rPr lang="en-SG" baseline="0" dirty="0"/>
              <a:t>Tell the students that is a good practice to name the worksheet, give a title and show the caption. Tableau uses one worksheet per chart. </a:t>
            </a:r>
          </a:p>
          <a:p>
            <a:pPr marL="228600" indent="-228600">
              <a:buAutoNum type="arabicPeriod"/>
            </a:pPr>
            <a:r>
              <a:rPr lang="en-SG" baseline="0" dirty="0"/>
              <a:t>Simple Report – Sum of profit by region and customer segment</a:t>
            </a:r>
          </a:p>
          <a:p>
            <a:pPr marL="0" indent="0">
              <a:buNone/>
            </a:pPr>
            <a:r>
              <a:rPr lang="en-SG" baseline="0" dirty="0"/>
              <a:t>Note to students that the measure can be changed from sum to average, median, count, count(distinct) </a:t>
            </a:r>
          </a:p>
          <a:p>
            <a:pPr marL="0" indent="0">
              <a:buNone/>
            </a:pPr>
            <a:r>
              <a:rPr lang="en-SG" baseline="0" dirty="0"/>
              <a:t>2. Two Measures Report – Break down sum and average of profit by product category</a:t>
            </a:r>
          </a:p>
          <a:p>
            <a:pPr marL="0" indent="0">
              <a:buNone/>
            </a:pPr>
            <a:r>
              <a:rPr lang="en-SG" baseline="0" dirty="0"/>
              <a:t>3. Pie Chart – Use customer segment for colour of the pie, sum of profit for size and angle, show the segment name using label and show the % of the segment using label as well. To show % of the segment, go to Analysis and check Table under Percentage of. Explain the pie chart briefly such as consumer segment is the largest segment at 46.83% followed by Corporate at 32.12%.  </a:t>
            </a:r>
          </a:p>
          <a:p>
            <a:pPr marL="0" indent="0">
              <a:buNone/>
            </a:pPr>
            <a:endParaRPr lang="en-SG" baseline="0" dirty="0"/>
          </a:p>
          <a:p>
            <a:endParaRPr lang="en-SG" dirty="0"/>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E8B55E6A-04B8-4106-83AA-53AB2842F0AA}" type="slidenum">
              <a:rPr kumimoji="0" lang="en-SG" altLang="en-US" sz="1200" b="0" i="0" u="none" strike="noStrike" kern="1200" cap="none" spc="0" normalizeH="0" baseline="0" noProof="0" smtClean="0">
                <a:ln>
                  <a:noFill/>
                </a:ln>
                <a:solidFill>
                  <a:prstClr val="black"/>
                </a:solidFill>
                <a:effectLst/>
                <a:uLnTx/>
                <a:uFillTx/>
                <a:latin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31</a:t>
            </a:fld>
            <a:endParaRPr kumimoji="0" lang="en-SG" altLang="en-US" sz="1200" b="0" i="0" u="none" strike="noStrike" kern="1200" cap="none" spc="0" normalizeH="0" baseline="0" noProof="0">
              <a:ln>
                <a:noFill/>
              </a:ln>
              <a:solidFill>
                <a:prstClr val="black"/>
              </a:solidFill>
              <a:effectLst/>
              <a:uLnTx/>
              <a:uFillTx/>
              <a:latin typeface="Arial" panose="020B0604020202020204" pitchFamily="34" charset="0"/>
            </a:endParaRPr>
          </a:p>
        </p:txBody>
      </p:sp>
    </p:spTree>
    <p:extLst>
      <p:ext uri="{BB962C8B-B14F-4D97-AF65-F5344CB8AC3E}">
        <p14:creationId xmlns:p14="http://schemas.microsoft.com/office/powerpoint/2010/main" val="25126752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4. Bar</a:t>
            </a:r>
            <a:r>
              <a:rPr lang="en-SG" baseline="0" dirty="0"/>
              <a:t> Chart with reference line– Set Sum(Profit) to be column and State to be Rows. Sort the profit ascending. Create a reference at 30,000 </a:t>
            </a:r>
            <a:r>
              <a:rPr lang="en-SG" b="1" baseline="0" dirty="0"/>
              <a:t>(Right Click at Axis)</a:t>
            </a:r>
            <a:r>
              <a:rPr lang="en-SG" baseline="0" dirty="0"/>
              <a:t> and change the colour to red. Explain the reference line. Show the students that the row and col can be swapped. Explain the chart briefly.</a:t>
            </a:r>
          </a:p>
          <a:p>
            <a:pPr marL="0" marR="0" indent="0" algn="l" defTabSz="914400" rtl="0" eaLnBrk="1" fontAlgn="auto" latinLnBrk="0" hangingPunct="1">
              <a:lnSpc>
                <a:spcPct val="100000"/>
              </a:lnSpc>
              <a:spcBef>
                <a:spcPts val="0"/>
              </a:spcBef>
              <a:spcAft>
                <a:spcPts val="0"/>
              </a:spcAft>
              <a:buClrTx/>
              <a:buSzTx/>
              <a:buFontTx/>
              <a:buNone/>
              <a:tabLst/>
              <a:defRPr/>
            </a:pPr>
            <a:r>
              <a:rPr lang="en-SG" baseline="0" dirty="0"/>
              <a:t>5. Stacked Bar Chart – Set Year of Order Date  to be column and Sum(Profit)  to be Rows, set product category to be the colour of the stack. Explain that Tableau will usually plot the highest order of date which is year and drill down to show quarters and months. Explain the chart briefly.</a:t>
            </a:r>
          </a:p>
          <a:p>
            <a:endParaRPr lang="en-SG" dirty="0"/>
          </a:p>
        </p:txBody>
      </p:sp>
      <p:sp>
        <p:nvSpPr>
          <p:cNvPr id="4" name="Slide Number Placeholder 3"/>
          <p:cNvSpPr>
            <a:spLocks noGrp="1"/>
          </p:cNvSpPr>
          <p:nvPr>
            <p:ph type="sldNum" sz="quarter" idx="10"/>
          </p:nvPr>
        </p:nvSpPr>
        <p:spPr/>
        <p:txBody>
          <a:bodyPr/>
          <a:lstStyle/>
          <a:p>
            <a:fld id="{5D162ADB-F00E-4290-B162-FD0969BE4B2B}" type="slidenum">
              <a:rPr lang="en-US" smtClean="0"/>
              <a:t>32</a:t>
            </a:fld>
            <a:endParaRPr lang="en-US"/>
          </a:p>
        </p:txBody>
      </p:sp>
    </p:spTree>
    <p:extLst>
      <p:ext uri="{BB962C8B-B14F-4D97-AF65-F5344CB8AC3E}">
        <p14:creationId xmlns:p14="http://schemas.microsoft.com/office/powerpoint/2010/main" val="22816763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dirty="0"/>
              <a:t>6. Line</a:t>
            </a:r>
            <a:r>
              <a:rPr lang="en-SG" baseline="0" dirty="0"/>
              <a:t> Chart with trend line – Set Year of Order Date  to be column and Sum(Profit)  to be Rows. Create the trend line and explain the trend line. Explain the chart briefly. </a:t>
            </a:r>
            <a:r>
              <a:rPr lang="en-SG" b="1" baseline="0" dirty="0"/>
              <a:t>(Right Click on Trend Line)</a:t>
            </a:r>
          </a:p>
          <a:p>
            <a:pPr marL="0" marR="0" indent="0" algn="l" defTabSz="914400" rtl="0" eaLnBrk="1" fontAlgn="auto" latinLnBrk="0" hangingPunct="1">
              <a:lnSpc>
                <a:spcPct val="100000"/>
              </a:lnSpc>
              <a:spcBef>
                <a:spcPts val="0"/>
              </a:spcBef>
              <a:spcAft>
                <a:spcPts val="0"/>
              </a:spcAft>
              <a:buClrTx/>
              <a:buSzTx/>
              <a:buFontTx/>
              <a:buNone/>
              <a:tabLst/>
              <a:defRPr/>
            </a:pPr>
            <a:r>
              <a:rPr lang="en-SG" baseline="0" dirty="0"/>
              <a:t>7. Line Chart with 2 Y-axis - Set Year of Order Date  to be column and Sum(Profit) and sum(Sales) to be Rows. Put Measures name as colour. Explain the chart briefly. Right click the sales-axis, select dual axis.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T distribution</a:t>
            </a:r>
            <a:r>
              <a:rPr lang="en-US" sz="1200" b="0" i="0" kern="1200" dirty="0">
                <a:solidFill>
                  <a:schemeClr val="tx1"/>
                </a:solidFill>
                <a:effectLst/>
                <a:latin typeface="+mn-lt"/>
                <a:ea typeface="+mn-ea"/>
                <a:cs typeface="+mn-cs"/>
              </a:rPr>
              <a:t>, also known as the Student's </a:t>
            </a:r>
            <a:r>
              <a:rPr lang="en-US" sz="1200" b="1" i="0" kern="1200" dirty="0">
                <a:solidFill>
                  <a:schemeClr val="tx1"/>
                </a:solidFill>
                <a:effectLst/>
                <a:latin typeface="+mn-lt"/>
                <a:ea typeface="+mn-ea"/>
                <a:cs typeface="+mn-cs"/>
              </a:rPr>
              <a:t>t</a:t>
            </a:r>
            <a:r>
              <a:rPr lang="en-US" sz="1200" b="0" i="0" kern="1200" dirty="0">
                <a:solidFill>
                  <a:schemeClr val="tx1"/>
                </a:solidFill>
                <a:effectLst/>
                <a:latin typeface="+mn-lt"/>
                <a:ea typeface="+mn-ea"/>
                <a:cs typeface="+mn-cs"/>
              </a:rPr>
              <a:t>-</a:t>
            </a:r>
            <a:r>
              <a:rPr lang="en-US" sz="1200" b="1" i="0" kern="1200" dirty="0">
                <a:solidFill>
                  <a:schemeClr val="tx1"/>
                </a:solidFill>
                <a:effectLst/>
                <a:latin typeface="+mn-lt"/>
                <a:ea typeface="+mn-ea"/>
                <a:cs typeface="+mn-cs"/>
              </a:rPr>
              <a:t>distribution</a:t>
            </a:r>
            <a:r>
              <a:rPr lang="en-US" sz="1200" b="0" i="0" kern="1200" dirty="0">
                <a:solidFill>
                  <a:schemeClr val="tx1"/>
                </a:solidFill>
                <a:effectLst/>
                <a:latin typeface="+mn-lt"/>
                <a:ea typeface="+mn-ea"/>
                <a:cs typeface="+mn-cs"/>
              </a:rPr>
              <a:t>, is a type of probability </a:t>
            </a:r>
            <a:r>
              <a:rPr lang="en-US" sz="1200" b="1" i="0" kern="1200" dirty="0">
                <a:solidFill>
                  <a:schemeClr val="tx1"/>
                </a:solidFill>
                <a:effectLst/>
                <a:latin typeface="+mn-lt"/>
                <a:ea typeface="+mn-ea"/>
                <a:cs typeface="+mn-cs"/>
              </a:rPr>
              <a:t>distribution</a:t>
            </a:r>
            <a:r>
              <a:rPr lang="en-US" sz="1200" b="0" i="0" kern="1200" dirty="0">
                <a:solidFill>
                  <a:schemeClr val="tx1"/>
                </a:solidFill>
                <a:effectLst/>
                <a:latin typeface="+mn-lt"/>
                <a:ea typeface="+mn-ea"/>
                <a:cs typeface="+mn-cs"/>
              </a:rPr>
              <a:t> that is similar to the normal </a:t>
            </a:r>
            <a:r>
              <a:rPr lang="en-US" sz="1200" b="1" i="0" kern="1200" dirty="0">
                <a:solidFill>
                  <a:schemeClr val="tx1"/>
                </a:solidFill>
                <a:effectLst/>
                <a:latin typeface="+mn-lt"/>
                <a:ea typeface="+mn-ea"/>
                <a:cs typeface="+mn-cs"/>
              </a:rPr>
              <a:t>distribution</a:t>
            </a:r>
            <a:r>
              <a:rPr lang="en-US" sz="1200" b="0" i="0" kern="1200" dirty="0">
                <a:solidFill>
                  <a:schemeClr val="tx1"/>
                </a:solidFill>
                <a:effectLst/>
                <a:latin typeface="+mn-lt"/>
                <a:ea typeface="+mn-ea"/>
                <a:cs typeface="+mn-cs"/>
              </a:rPr>
              <a:t> with its bell shape but has heavier tails. </a:t>
            </a:r>
            <a:r>
              <a:rPr lang="en-US" sz="1200" b="1" i="0" kern="1200" dirty="0">
                <a:solidFill>
                  <a:schemeClr val="tx1"/>
                </a:solidFill>
                <a:effectLst/>
                <a:latin typeface="+mn-lt"/>
                <a:ea typeface="+mn-ea"/>
                <a:cs typeface="+mn-cs"/>
              </a:rPr>
              <a:t>T distributions</a:t>
            </a:r>
            <a:r>
              <a:rPr lang="en-US" sz="1200" b="0" i="0" kern="1200" dirty="0">
                <a:solidFill>
                  <a:schemeClr val="tx1"/>
                </a:solidFill>
                <a:effectLst/>
                <a:latin typeface="+mn-lt"/>
                <a:ea typeface="+mn-ea"/>
                <a:cs typeface="+mn-cs"/>
              </a:rPr>
              <a:t> have a greater chance for extreme values than normal </a:t>
            </a:r>
            <a:r>
              <a:rPr lang="en-US" sz="1200" b="1" i="0" kern="1200" dirty="0">
                <a:solidFill>
                  <a:schemeClr val="tx1"/>
                </a:solidFill>
                <a:effectLst/>
                <a:latin typeface="+mn-lt"/>
                <a:ea typeface="+mn-ea"/>
                <a:cs typeface="+mn-cs"/>
              </a:rPr>
              <a:t>distributions</a:t>
            </a:r>
            <a:r>
              <a:rPr lang="en-US" sz="1200" b="0" i="0" kern="1200" dirty="0">
                <a:solidFill>
                  <a:schemeClr val="tx1"/>
                </a:solidFill>
                <a:effectLst/>
                <a:latin typeface="+mn-lt"/>
                <a:ea typeface="+mn-ea"/>
                <a:cs typeface="+mn-cs"/>
              </a:rPr>
              <a:t>, hence the fatter tails.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null hypothesis states that there is no relationship between the </a:t>
            </a:r>
            <a:r>
              <a:rPr lang="en-US" sz="1200" b="0" i="0" u="none" strike="noStrike" kern="1200" dirty="0">
                <a:solidFill>
                  <a:schemeClr val="tx1"/>
                </a:solidFill>
                <a:effectLst/>
                <a:latin typeface="+mn-lt"/>
                <a:ea typeface="+mn-ea"/>
                <a:cs typeface="+mn-cs"/>
                <a:hlinkClick r:id="rId3"/>
              </a:rPr>
              <a:t>two variables being studied</a:t>
            </a:r>
            <a:r>
              <a:rPr lang="en-US" sz="1200" b="0" i="0" kern="1200" dirty="0">
                <a:solidFill>
                  <a:schemeClr val="tx1"/>
                </a:solidFill>
                <a:effectLst/>
                <a:latin typeface="+mn-lt"/>
                <a:ea typeface="+mn-ea"/>
                <a:cs typeface="+mn-cs"/>
              </a:rPr>
              <a:t> (one variable does not affect the other). It states the results are due to chance and are not significant in terms of supporting the idea being investigated. Thus, the null hypothesis assumes that whatever you are trying to prove did not happen.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level of statistical significance is often expressed as a </a:t>
            </a:r>
            <a:r>
              <a:rPr lang="en-US" sz="1200" b="0" i="1" kern="1200" dirty="0">
                <a:solidFill>
                  <a:schemeClr val="tx1"/>
                </a:solidFill>
                <a:effectLst/>
                <a:latin typeface="+mn-lt"/>
                <a:ea typeface="+mn-ea"/>
                <a:cs typeface="+mn-cs"/>
              </a:rPr>
              <a:t>p</a:t>
            </a:r>
            <a:r>
              <a:rPr lang="en-US" sz="1200" b="0" i="0" kern="1200" dirty="0">
                <a:solidFill>
                  <a:schemeClr val="tx1"/>
                </a:solidFill>
                <a:effectLst/>
                <a:latin typeface="+mn-lt"/>
                <a:ea typeface="+mn-ea"/>
                <a:cs typeface="+mn-cs"/>
              </a:rPr>
              <a:t>-value between 0 and 1. The smaller the p-value, the stronger the evidence that you should reject the null hypothesis.</a:t>
            </a:r>
          </a:p>
          <a:p>
            <a:r>
              <a:rPr lang="en-US" sz="1200" b="0" i="0" kern="1200" dirty="0">
                <a:solidFill>
                  <a:schemeClr val="tx1"/>
                </a:solidFill>
                <a:effectLst/>
                <a:latin typeface="+mn-lt"/>
                <a:ea typeface="+mn-ea"/>
                <a:cs typeface="+mn-cs"/>
              </a:rPr>
              <a:t>A </a:t>
            </a:r>
            <a:r>
              <a:rPr lang="en-US" sz="1200" b="0" i="1" kern="1200" dirty="0">
                <a:solidFill>
                  <a:schemeClr val="tx1"/>
                </a:solidFill>
                <a:effectLst/>
                <a:latin typeface="+mn-lt"/>
                <a:ea typeface="+mn-ea"/>
                <a:cs typeface="+mn-cs"/>
              </a:rPr>
              <a:t>p</a:t>
            </a:r>
            <a:r>
              <a:rPr lang="en-US" sz="1200" b="0" i="0" kern="1200" dirty="0">
                <a:solidFill>
                  <a:schemeClr val="tx1"/>
                </a:solidFill>
                <a:effectLst/>
                <a:latin typeface="+mn-lt"/>
                <a:ea typeface="+mn-ea"/>
                <a:cs typeface="+mn-cs"/>
              </a:rPr>
              <a:t>-value less than 0.05 (typically ≤ 0.05) is statistically significant. It indicates strong evidence against the null hypothesis, as there is less than a 5% probability the null is correct (and the results are random). Therefore, we reject the null hypothesis, and accept the alternative hypothesis.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However, this does not mean that there is a 95% probability that the research hypothesis is true. The </a:t>
            </a:r>
            <a:r>
              <a:rPr lang="en-US" sz="1200" b="0" i="1" kern="1200" dirty="0">
                <a:solidFill>
                  <a:schemeClr val="tx1"/>
                </a:solidFill>
                <a:effectLst/>
                <a:latin typeface="+mn-lt"/>
                <a:ea typeface="+mn-ea"/>
                <a:cs typeface="+mn-cs"/>
              </a:rPr>
              <a:t>p</a:t>
            </a:r>
            <a:r>
              <a:rPr lang="en-US" sz="1200" b="0" i="0" kern="1200" dirty="0">
                <a:solidFill>
                  <a:schemeClr val="tx1"/>
                </a:solidFill>
                <a:effectLst/>
                <a:latin typeface="+mn-lt"/>
                <a:ea typeface="+mn-ea"/>
                <a:cs typeface="+mn-cs"/>
              </a:rPr>
              <a:t>-value is conditional upon the null hypothesis being true is unrelated to the truth or falsity of the research hypothesis.</a:t>
            </a:r>
          </a:p>
          <a:p>
            <a:r>
              <a:rPr lang="en-US" sz="1200" b="0" i="0" kern="1200" dirty="0">
                <a:solidFill>
                  <a:schemeClr val="tx1"/>
                </a:solidFill>
                <a:effectLst/>
                <a:latin typeface="+mn-lt"/>
                <a:ea typeface="+mn-ea"/>
                <a:cs typeface="+mn-cs"/>
              </a:rPr>
              <a:t>A </a:t>
            </a:r>
            <a:r>
              <a:rPr lang="en-US" sz="1200" b="0" i="1" kern="1200" dirty="0">
                <a:solidFill>
                  <a:schemeClr val="tx1"/>
                </a:solidFill>
                <a:effectLst/>
                <a:latin typeface="+mn-lt"/>
                <a:ea typeface="+mn-ea"/>
                <a:cs typeface="+mn-cs"/>
              </a:rPr>
              <a:t>p</a:t>
            </a:r>
            <a:r>
              <a:rPr lang="en-US" sz="1200" b="0" i="0" kern="1200" dirty="0">
                <a:solidFill>
                  <a:schemeClr val="tx1"/>
                </a:solidFill>
                <a:effectLst/>
                <a:latin typeface="+mn-lt"/>
                <a:ea typeface="+mn-ea"/>
                <a:cs typeface="+mn-cs"/>
              </a:rPr>
              <a:t>-value higher than 0.05 (&gt; 0.05) is not statistically significant and indicates strong evidence for the null hypothesis. This means we retain the null hypothesis and reject the alternative hypothesis. You should note that you cannot accept the null hypothesis, we can only reject the null or fail to reject it.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statistically significant result cannot prove that a research hypothesis is correct (as this implies 100% certainty).</a:t>
            </a:r>
          </a:p>
          <a:p>
            <a:r>
              <a:rPr lang="en-US" sz="1200" b="0" i="0" kern="1200" dirty="0">
                <a:solidFill>
                  <a:schemeClr val="tx1"/>
                </a:solidFill>
                <a:effectLst/>
                <a:latin typeface="+mn-lt"/>
                <a:ea typeface="+mn-ea"/>
                <a:cs typeface="+mn-cs"/>
              </a:rPr>
              <a:t>Instead, we may state our results “provide support for” or “give evidence for” our research hypothesis (as there is still a slight probability that the results occurred by chance and the null hypothesis was correct – e.g. less than 5%).</a:t>
            </a:r>
          </a:p>
          <a:p>
            <a:pPr marL="0" marR="0" indent="0" algn="l" defTabSz="914400" rtl="0" eaLnBrk="1" fontAlgn="auto" latinLnBrk="0" hangingPunct="1">
              <a:lnSpc>
                <a:spcPct val="100000"/>
              </a:lnSpc>
              <a:spcBef>
                <a:spcPts val="0"/>
              </a:spcBef>
              <a:spcAft>
                <a:spcPts val="0"/>
              </a:spcAft>
              <a:buClrTx/>
              <a:buSzTx/>
              <a:buFontTx/>
              <a:buNone/>
              <a:tabLst/>
              <a:defRPr/>
            </a:pPr>
            <a:endParaRPr lang="en-SG" baseline="0" dirty="0"/>
          </a:p>
          <a:p>
            <a:endParaRPr lang="en-SG" baseline="0" dirty="0"/>
          </a:p>
        </p:txBody>
      </p:sp>
      <p:sp>
        <p:nvSpPr>
          <p:cNvPr id="4" name="Slide Number Placeholder 3"/>
          <p:cNvSpPr>
            <a:spLocks noGrp="1"/>
          </p:cNvSpPr>
          <p:nvPr>
            <p:ph type="sldNum" sz="quarter" idx="10"/>
          </p:nvPr>
        </p:nvSpPr>
        <p:spPr/>
        <p:txBody>
          <a:bodyPr/>
          <a:lstStyle/>
          <a:p>
            <a:fld id="{5D162ADB-F00E-4290-B162-FD0969BE4B2B}" type="slidenum">
              <a:rPr lang="en-US" smtClean="0"/>
              <a:t>33</a:t>
            </a:fld>
            <a:endParaRPr lang="en-US"/>
          </a:p>
        </p:txBody>
      </p:sp>
    </p:spTree>
    <p:extLst>
      <p:ext uri="{BB962C8B-B14F-4D97-AF65-F5344CB8AC3E}">
        <p14:creationId xmlns:p14="http://schemas.microsoft.com/office/powerpoint/2010/main" val="27050360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dirty="0"/>
              <a:t>8. Area Chart </a:t>
            </a:r>
            <a:r>
              <a:rPr lang="en-SG" baseline="0" dirty="0"/>
              <a:t>– Set Year of Order Date  and customer segment to be column and product category and Sum(Profit) to be Rows. Explain the chart briefly.</a:t>
            </a:r>
          </a:p>
          <a:p>
            <a:pPr marL="0" marR="0" indent="0" algn="l" defTabSz="914400" rtl="0" eaLnBrk="1" fontAlgn="auto" latinLnBrk="0" hangingPunct="1">
              <a:lnSpc>
                <a:spcPct val="100000"/>
              </a:lnSpc>
              <a:spcBef>
                <a:spcPts val="0"/>
              </a:spcBef>
              <a:spcAft>
                <a:spcPts val="0"/>
              </a:spcAft>
              <a:buClrTx/>
              <a:buSzTx/>
              <a:buFontTx/>
              <a:buNone/>
              <a:tabLst/>
              <a:defRPr/>
            </a:pPr>
            <a:r>
              <a:rPr lang="en-SG" baseline="0" dirty="0"/>
              <a:t>9. Bullet Chart – Bullet chart is usually created to compare actual with target. For this dataset, we will compare profit with sales. Set sum(profit) to be column and product category to be rows. Set sum(sales) as detail. Explain to the students that the reference lines can be swapped and edit. Explain the chart briefly. </a:t>
            </a:r>
            <a:r>
              <a:rPr lang="en-SG" b="1" baseline="0" dirty="0"/>
              <a:t>Bring in Sales and Profit, then click on Bullet chart], then bring in Category</a:t>
            </a:r>
          </a:p>
          <a:p>
            <a:pPr marL="0" marR="0" indent="0" algn="l" defTabSz="914400" rtl="0" eaLnBrk="1" fontAlgn="auto" latinLnBrk="0" hangingPunct="1">
              <a:lnSpc>
                <a:spcPct val="100000"/>
              </a:lnSpc>
              <a:spcBef>
                <a:spcPts val="0"/>
              </a:spcBef>
              <a:spcAft>
                <a:spcPts val="0"/>
              </a:spcAft>
              <a:buClrTx/>
              <a:buSzTx/>
              <a:buFontTx/>
              <a:buNone/>
              <a:tabLst/>
              <a:defRPr/>
            </a:pPr>
            <a:endParaRPr lang="en-SG"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SG"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SG" baseline="0" dirty="0"/>
          </a:p>
          <a:p>
            <a:endParaRPr lang="en-SG" dirty="0"/>
          </a:p>
        </p:txBody>
      </p:sp>
      <p:sp>
        <p:nvSpPr>
          <p:cNvPr id="4" name="Slide Number Placeholder 3"/>
          <p:cNvSpPr>
            <a:spLocks noGrp="1"/>
          </p:cNvSpPr>
          <p:nvPr>
            <p:ph type="sldNum" sz="quarter" idx="10"/>
          </p:nvPr>
        </p:nvSpPr>
        <p:spPr/>
        <p:txBody>
          <a:bodyPr/>
          <a:lstStyle/>
          <a:p>
            <a:fld id="{5D162ADB-F00E-4290-B162-FD0969BE4B2B}" type="slidenum">
              <a:rPr lang="en-US" smtClean="0"/>
              <a:t>34</a:t>
            </a:fld>
            <a:endParaRPr lang="en-US"/>
          </a:p>
        </p:txBody>
      </p:sp>
    </p:spTree>
    <p:extLst>
      <p:ext uri="{BB962C8B-B14F-4D97-AF65-F5344CB8AC3E}">
        <p14:creationId xmlns:p14="http://schemas.microsoft.com/office/powerpoint/2010/main" val="6703500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dirty="0"/>
              <a:t>10. Gantt Chart –</a:t>
            </a:r>
            <a:r>
              <a:rPr lang="en-SG" baseline="0" dirty="0"/>
              <a:t> Uncheck Aggregate measures and explain why this need to be done. Create a calculated field, Time to Ship which is ship date – order date. Set Day of Order Date  to be column and product category and region to be Rows.  Set colour to be region and size to Time to Ship. Explain the chart briefly.</a:t>
            </a:r>
          </a:p>
          <a:p>
            <a:pPr marL="0" marR="0" indent="0" algn="l" defTabSz="914400" rtl="0" eaLnBrk="1" fontAlgn="auto" latinLnBrk="0" hangingPunct="1">
              <a:lnSpc>
                <a:spcPct val="100000"/>
              </a:lnSpc>
              <a:spcBef>
                <a:spcPts val="0"/>
              </a:spcBef>
              <a:spcAft>
                <a:spcPts val="0"/>
              </a:spcAft>
              <a:buClrTx/>
              <a:buSzTx/>
              <a:buFontTx/>
              <a:buNone/>
              <a:tabLst/>
              <a:defRPr/>
            </a:pPr>
            <a:r>
              <a:rPr lang="en-SG" baseline="0" dirty="0"/>
              <a:t>11. Heat Map - Set region to be column and product category and customer segment to be Rows. Set colour to be sum(sales) and size to sum(Profit). Explain the chart briefly.</a:t>
            </a:r>
          </a:p>
          <a:p>
            <a:endParaRPr lang="en-SG" dirty="0"/>
          </a:p>
        </p:txBody>
      </p:sp>
      <p:sp>
        <p:nvSpPr>
          <p:cNvPr id="4" name="Slide Number Placeholder 3"/>
          <p:cNvSpPr>
            <a:spLocks noGrp="1"/>
          </p:cNvSpPr>
          <p:nvPr>
            <p:ph type="sldNum" sz="quarter" idx="10"/>
          </p:nvPr>
        </p:nvSpPr>
        <p:spPr/>
        <p:txBody>
          <a:bodyPr/>
          <a:lstStyle/>
          <a:p>
            <a:fld id="{5D162ADB-F00E-4290-B162-FD0969BE4B2B}" type="slidenum">
              <a:rPr lang="en-US" smtClean="0"/>
              <a:t>35</a:t>
            </a:fld>
            <a:endParaRPr lang="en-US"/>
          </a:p>
        </p:txBody>
      </p:sp>
    </p:spTree>
    <p:extLst>
      <p:ext uri="{BB962C8B-B14F-4D97-AF65-F5344CB8AC3E}">
        <p14:creationId xmlns:p14="http://schemas.microsoft.com/office/powerpoint/2010/main" val="27742257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 licenses for students at https://</a:t>
            </a:r>
            <a:r>
              <a:rPr lang="en-US" dirty="0" err="1"/>
              <a:t>www.tableau.com</a:t>
            </a:r>
            <a:r>
              <a:rPr lang="en-US" dirty="0"/>
              <a:t>/academic/teaching/course-licenses</a:t>
            </a:r>
          </a:p>
        </p:txBody>
      </p:sp>
      <p:sp>
        <p:nvSpPr>
          <p:cNvPr id="4" name="Slide Number Placeholder 3"/>
          <p:cNvSpPr>
            <a:spLocks noGrp="1"/>
          </p:cNvSpPr>
          <p:nvPr>
            <p:ph type="sldNum" sz="quarter" idx="5"/>
          </p:nvPr>
        </p:nvSpPr>
        <p:spPr/>
        <p:txBody>
          <a:bodyPr/>
          <a:lstStyle/>
          <a:p>
            <a:fld id="{2E36A4A8-4679-F349-B4E1-60A94314D23D}" type="slidenum">
              <a:rPr lang="en-US" smtClean="0"/>
              <a:t>37</a:t>
            </a:fld>
            <a:endParaRPr lang="en-US"/>
          </a:p>
        </p:txBody>
      </p:sp>
    </p:spTree>
    <p:extLst>
      <p:ext uri="{BB962C8B-B14F-4D97-AF65-F5344CB8AC3E}">
        <p14:creationId xmlns:p14="http://schemas.microsoft.com/office/powerpoint/2010/main" val="2204971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11</a:t>
            </a:fld>
            <a:endParaRPr lang="en-US"/>
          </a:p>
        </p:txBody>
      </p:sp>
    </p:spTree>
    <p:extLst>
      <p:ext uri="{BB962C8B-B14F-4D97-AF65-F5344CB8AC3E}">
        <p14:creationId xmlns:p14="http://schemas.microsoft.com/office/powerpoint/2010/main" val="766795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result is a rather small pie. To make the chart bigger, hold down Ctrl + Shift (hold down ñ + z on a Mac) and press B several times.</a:t>
            </a:r>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13</a:t>
            </a:fld>
            <a:endParaRPr lang="en-US"/>
          </a:p>
        </p:txBody>
      </p:sp>
    </p:spTree>
    <p:extLst>
      <p:ext uri="{BB962C8B-B14F-4D97-AF65-F5344CB8AC3E}">
        <p14:creationId xmlns:p14="http://schemas.microsoft.com/office/powerpoint/2010/main" val="27769414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a:t>
            </a:r>
            <a:r>
              <a:rPr lang="en-US" sz="1200" b="1" i="0" kern="1200" dirty="0">
                <a:solidFill>
                  <a:schemeClr val="tx1"/>
                </a:solidFill>
                <a:effectLst/>
                <a:latin typeface="+mn-lt"/>
                <a:ea typeface="+mn-ea"/>
                <a:cs typeface="+mn-cs"/>
              </a:rPr>
              <a:t>Step chart</a:t>
            </a:r>
            <a:r>
              <a:rPr lang="en-US" sz="1200" b="0" i="0" kern="1200" dirty="0">
                <a:solidFill>
                  <a:schemeClr val="tx1"/>
                </a:solidFill>
                <a:effectLst/>
                <a:latin typeface="+mn-lt"/>
                <a:ea typeface="+mn-ea"/>
                <a:cs typeface="+mn-cs"/>
              </a:rPr>
              <a:t> is a Line </a:t>
            </a:r>
            <a:r>
              <a:rPr lang="en-US" sz="1200" b="1" i="0" kern="1200" dirty="0">
                <a:solidFill>
                  <a:schemeClr val="tx1"/>
                </a:solidFill>
                <a:effectLst/>
                <a:latin typeface="+mn-lt"/>
                <a:ea typeface="+mn-ea"/>
                <a:cs typeface="+mn-cs"/>
              </a:rPr>
              <a:t>chart</a:t>
            </a:r>
            <a:r>
              <a:rPr lang="en-US" sz="1200" b="0" i="0" kern="1200" dirty="0">
                <a:solidFill>
                  <a:schemeClr val="tx1"/>
                </a:solidFill>
                <a:effectLst/>
                <a:latin typeface="+mn-lt"/>
                <a:ea typeface="+mn-ea"/>
                <a:cs typeface="+mn-cs"/>
              </a:rPr>
              <a:t> that does not use the shortest distance to connect two data points. Instead, it uses vertical and horizontal lines to connect the data points in a series forming a </a:t>
            </a:r>
            <a:r>
              <a:rPr lang="en-US" sz="1200" b="1" i="0" kern="1200" dirty="0">
                <a:solidFill>
                  <a:schemeClr val="tx1"/>
                </a:solidFill>
                <a:effectLst/>
                <a:latin typeface="+mn-lt"/>
                <a:ea typeface="+mn-ea"/>
                <a:cs typeface="+mn-cs"/>
              </a:rPr>
              <a:t>step</a:t>
            </a:r>
            <a:r>
              <a:rPr lang="en-US" sz="1200" b="0" i="0" kern="1200" dirty="0">
                <a:solidFill>
                  <a:schemeClr val="tx1"/>
                </a:solidFill>
                <a:effectLst/>
                <a:latin typeface="+mn-lt"/>
                <a:ea typeface="+mn-ea"/>
                <a:cs typeface="+mn-cs"/>
              </a:rPr>
              <a:t>-like progression. The vertical parts of a </a:t>
            </a:r>
            <a:r>
              <a:rPr lang="en-US" sz="1200" b="1" i="0" kern="1200" dirty="0">
                <a:solidFill>
                  <a:schemeClr val="tx1"/>
                </a:solidFill>
                <a:effectLst/>
                <a:latin typeface="+mn-lt"/>
                <a:ea typeface="+mn-ea"/>
                <a:cs typeface="+mn-cs"/>
              </a:rPr>
              <a:t>Step chart</a:t>
            </a:r>
            <a:r>
              <a:rPr lang="en-US" sz="1200" b="0" i="0" kern="1200" dirty="0">
                <a:solidFill>
                  <a:schemeClr val="tx1"/>
                </a:solidFill>
                <a:effectLst/>
                <a:latin typeface="+mn-lt"/>
                <a:ea typeface="+mn-ea"/>
                <a:cs typeface="+mn-cs"/>
              </a:rPr>
              <a:t> denote changes in the data and their magnitude. </a:t>
            </a:r>
            <a:r>
              <a:rPr lang="en-US" sz="1200" b="0" i="0" kern="1200">
                <a:solidFill>
                  <a:schemeClr val="tx1"/>
                </a:solidFill>
                <a:effectLst/>
                <a:latin typeface="+mn-lt"/>
                <a:ea typeface="+mn-ea"/>
                <a:cs typeface="+mn-cs"/>
              </a:rPr>
              <a:t>The horizontal parts of a Step chart denote the constancy of the data.</a:t>
            </a:r>
            <a:endParaRPr lang="en-SG"/>
          </a:p>
        </p:txBody>
      </p:sp>
      <p:sp>
        <p:nvSpPr>
          <p:cNvPr id="4" name="Slide Number Placeholder 3"/>
          <p:cNvSpPr>
            <a:spLocks noGrp="1"/>
          </p:cNvSpPr>
          <p:nvPr>
            <p:ph type="sldNum" sz="quarter" idx="10"/>
          </p:nvPr>
        </p:nvSpPr>
        <p:spPr/>
        <p:txBody>
          <a:bodyPr/>
          <a:lstStyle/>
          <a:p>
            <a:fld id="{2E36A4A8-4679-F349-B4E1-60A94314D23D}" type="slidenum">
              <a:rPr lang="en-US" smtClean="0"/>
              <a:t>19</a:t>
            </a:fld>
            <a:endParaRPr lang="en-US"/>
          </a:p>
        </p:txBody>
      </p:sp>
    </p:spTree>
    <p:extLst>
      <p:ext uri="{BB962C8B-B14F-4D97-AF65-F5344CB8AC3E}">
        <p14:creationId xmlns:p14="http://schemas.microsoft.com/office/powerpoint/2010/main" val="3479552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a:t>
            </a:r>
            <a:r>
              <a:rPr lang="en-US" sz="1200" b="1" i="0" kern="1200" dirty="0" err="1">
                <a:solidFill>
                  <a:schemeClr val="tx1"/>
                </a:solidFill>
                <a:effectLst/>
                <a:latin typeface="+mn-lt"/>
                <a:ea typeface="+mn-ea"/>
                <a:cs typeface="+mn-cs"/>
              </a:rPr>
              <a:t>sparkline</a:t>
            </a:r>
            <a:r>
              <a:rPr lang="en-US" sz="1200" b="0" i="0" kern="1200" dirty="0">
                <a:solidFill>
                  <a:schemeClr val="tx1"/>
                </a:solidFill>
                <a:effectLst/>
                <a:latin typeface="+mn-lt"/>
                <a:ea typeface="+mn-ea"/>
                <a:cs typeface="+mn-cs"/>
              </a:rPr>
              <a:t> is a very small line chart, typically drawn without axes or coordinates. It presents the general shape of the variation (typically over time) in some measurement, such as </a:t>
            </a:r>
            <a:r>
              <a:rPr lang="en-US" sz="1200" b="0" i="0" u="none" strike="noStrike" kern="1200" dirty="0">
                <a:solidFill>
                  <a:schemeClr val="tx1"/>
                </a:solidFill>
                <a:effectLst/>
                <a:latin typeface="+mn-lt"/>
                <a:ea typeface="+mn-ea"/>
                <a:cs typeface="+mn-cs"/>
                <a:hlinkClick r:id="rId3" tooltip="Temperature"/>
              </a:rPr>
              <a:t>temperature</a:t>
            </a:r>
            <a:r>
              <a:rPr lang="en-US" sz="1200" b="0" i="0" kern="1200" dirty="0">
                <a:solidFill>
                  <a:schemeClr val="tx1"/>
                </a:solidFill>
                <a:effectLst/>
                <a:latin typeface="+mn-lt"/>
                <a:ea typeface="+mn-ea"/>
                <a:cs typeface="+mn-cs"/>
              </a:rPr>
              <a:t> or </a:t>
            </a:r>
            <a:r>
              <a:rPr lang="en-US" sz="1200" b="0" i="0" u="none" strike="noStrike" kern="1200" dirty="0">
                <a:solidFill>
                  <a:schemeClr val="tx1"/>
                </a:solidFill>
                <a:effectLst/>
                <a:latin typeface="+mn-lt"/>
                <a:ea typeface="+mn-ea"/>
                <a:cs typeface="+mn-cs"/>
                <a:hlinkClick r:id="rId4" tooltip="Stock market"/>
              </a:rPr>
              <a:t>stock market</a:t>
            </a:r>
            <a:r>
              <a:rPr lang="en-US" sz="1200" b="0" i="0" kern="1200" dirty="0">
                <a:solidFill>
                  <a:schemeClr val="tx1"/>
                </a:solidFill>
                <a:effectLst/>
                <a:latin typeface="+mn-lt"/>
                <a:ea typeface="+mn-ea"/>
                <a:cs typeface="+mn-cs"/>
              </a:rPr>
              <a:t> price, in a simple and highly condensed way. </a:t>
            </a:r>
            <a:r>
              <a:rPr lang="en-US" sz="1200" b="0" i="0" kern="1200" dirty="0" err="1">
                <a:solidFill>
                  <a:schemeClr val="tx1"/>
                </a:solidFill>
                <a:effectLst/>
                <a:latin typeface="+mn-lt"/>
                <a:ea typeface="+mn-ea"/>
                <a:cs typeface="+mn-cs"/>
              </a:rPr>
              <a:t>Sparklines</a:t>
            </a:r>
            <a:r>
              <a:rPr lang="en-US" sz="1200" b="0" i="0" kern="1200" dirty="0">
                <a:solidFill>
                  <a:schemeClr val="tx1"/>
                </a:solidFill>
                <a:effectLst/>
                <a:latin typeface="+mn-lt"/>
                <a:ea typeface="+mn-ea"/>
                <a:cs typeface="+mn-cs"/>
              </a:rPr>
              <a:t> are small enough to be embedded in text, or several </a:t>
            </a:r>
            <a:r>
              <a:rPr lang="en-US" sz="1200" b="0" i="0" kern="1200" dirty="0" err="1">
                <a:solidFill>
                  <a:schemeClr val="tx1"/>
                </a:solidFill>
                <a:effectLst/>
                <a:latin typeface="+mn-lt"/>
                <a:ea typeface="+mn-ea"/>
                <a:cs typeface="+mn-cs"/>
              </a:rPr>
              <a:t>sparklines</a:t>
            </a:r>
            <a:r>
              <a:rPr lang="en-US" sz="1200" b="0" i="0" kern="1200" dirty="0">
                <a:solidFill>
                  <a:schemeClr val="tx1"/>
                </a:solidFill>
                <a:effectLst/>
                <a:latin typeface="+mn-lt"/>
                <a:ea typeface="+mn-ea"/>
                <a:cs typeface="+mn-cs"/>
              </a:rPr>
              <a:t> may be grouped together as elements of a </a:t>
            </a:r>
            <a:r>
              <a:rPr lang="en-US" sz="1200" b="0" i="0" u="none" strike="noStrike" kern="1200" dirty="0">
                <a:solidFill>
                  <a:schemeClr val="tx1"/>
                </a:solidFill>
                <a:effectLst/>
                <a:latin typeface="+mn-lt"/>
                <a:ea typeface="+mn-ea"/>
                <a:cs typeface="+mn-cs"/>
                <a:hlinkClick r:id="rId5" tooltip="Small multiple"/>
              </a:rPr>
              <a:t>small multiple</a:t>
            </a:r>
            <a:r>
              <a:rPr lang="en-US" sz="1200" b="0" i="0" kern="1200" dirty="0">
                <a:solidFill>
                  <a:schemeClr val="tx1"/>
                </a:solidFill>
                <a:effectLst/>
                <a:latin typeface="+mn-lt"/>
                <a:ea typeface="+mn-ea"/>
                <a:cs typeface="+mn-cs"/>
              </a:rPr>
              <a:t>. Whereas the typical </a:t>
            </a:r>
            <a:r>
              <a:rPr lang="en-US" sz="1200" b="0" i="0" u="none" strike="noStrike" kern="1200" dirty="0">
                <a:solidFill>
                  <a:schemeClr val="tx1"/>
                </a:solidFill>
                <a:effectLst/>
                <a:latin typeface="+mn-lt"/>
                <a:ea typeface="+mn-ea"/>
                <a:cs typeface="+mn-cs"/>
                <a:hlinkClick r:id="rId6" tooltip="Chart"/>
              </a:rPr>
              <a:t>chart</a:t>
            </a:r>
            <a:r>
              <a:rPr lang="en-US" sz="1200" b="0" i="0" kern="1200" dirty="0">
                <a:solidFill>
                  <a:schemeClr val="tx1"/>
                </a:solidFill>
                <a:effectLst/>
                <a:latin typeface="+mn-lt"/>
                <a:ea typeface="+mn-ea"/>
                <a:cs typeface="+mn-cs"/>
              </a:rPr>
              <a:t> is designed to show as much data as possible, and is set off from the flow of text, </a:t>
            </a:r>
            <a:r>
              <a:rPr lang="en-US" sz="1200" b="0" i="0" kern="1200" dirty="0" err="1">
                <a:solidFill>
                  <a:schemeClr val="tx1"/>
                </a:solidFill>
                <a:effectLst/>
                <a:latin typeface="+mn-lt"/>
                <a:ea typeface="+mn-ea"/>
                <a:cs typeface="+mn-cs"/>
              </a:rPr>
              <a:t>sparklines</a:t>
            </a:r>
            <a:r>
              <a:rPr lang="en-US" sz="1200" b="0" i="0" kern="1200" dirty="0">
                <a:solidFill>
                  <a:schemeClr val="tx1"/>
                </a:solidFill>
                <a:effectLst/>
                <a:latin typeface="+mn-lt"/>
                <a:ea typeface="+mn-ea"/>
                <a:cs typeface="+mn-cs"/>
              </a:rPr>
              <a:t> are intended to be succinct, memorable, and located where they are discussed.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Remember, </a:t>
            </a:r>
            <a:r>
              <a:rPr lang="en-US" sz="1200" b="0" i="0" kern="1200" dirty="0" err="1">
                <a:solidFill>
                  <a:schemeClr val="tx1"/>
                </a:solidFill>
                <a:effectLst/>
                <a:latin typeface="+mn-lt"/>
                <a:ea typeface="+mn-ea"/>
                <a:cs typeface="+mn-cs"/>
              </a:rPr>
              <a:t>sparklines</a:t>
            </a:r>
            <a:r>
              <a:rPr lang="en-US" sz="1200" b="0" i="0" kern="1200" dirty="0">
                <a:solidFill>
                  <a:schemeClr val="tx1"/>
                </a:solidFill>
                <a:effectLst/>
                <a:latin typeface="+mn-lt"/>
                <a:ea typeface="+mn-ea"/>
                <a:cs typeface="+mn-cs"/>
              </a:rPr>
              <a:t> are not quite like regular charts or graphs in that they are meant to provide quick trends at a glance. They don’t usually contain typical context, such as the axis values.</a:t>
            </a:r>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22</a:t>
            </a:fld>
            <a:endParaRPr lang="en-US"/>
          </a:p>
        </p:txBody>
      </p:sp>
    </p:spTree>
    <p:extLst>
      <p:ext uri="{BB962C8B-B14F-4D97-AF65-F5344CB8AC3E}">
        <p14:creationId xmlns:p14="http://schemas.microsoft.com/office/powerpoint/2010/main" val="32050828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Use Gantt charts to show the duration of events or activities.</a:t>
            </a:r>
          </a:p>
          <a:p>
            <a:r>
              <a:rPr lang="en-US" sz="1200" b="0" i="0" kern="1200" dirty="0">
                <a:solidFill>
                  <a:schemeClr val="tx1"/>
                </a:solidFill>
                <a:effectLst/>
                <a:latin typeface="+mn-lt"/>
                <a:ea typeface="+mn-ea"/>
                <a:cs typeface="+mn-cs"/>
              </a:rPr>
              <a:t>In a Gantt chart, each separate mark (usually a bar) shows a duration. For example, you might use a Gantt chart to display average delivery time for a range of products.</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pitchFamily="34" charset="0"/>
                <a:ea typeface="+mn-ea"/>
                <a:cs typeface="Arial" pitchFamily="34" charset="0"/>
              </a:rPr>
              <a:t>The Gantt Chart is commonly being used in project planning.  Activity or event start time is </a:t>
            </a:r>
            <a:r>
              <a:rPr lang="en-US" sz="1200" kern="1200" dirty="0" err="1">
                <a:solidFill>
                  <a:schemeClr val="tx1"/>
                </a:solidFill>
                <a:effectLst/>
                <a:latin typeface="Arial" pitchFamily="34" charset="0"/>
                <a:ea typeface="+mn-ea"/>
                <a:cs typeface="Arial" pitchFamily="34" charset="0"/>
              </a:rPr>
              <a:t>visualised</a:t>
            </a:r>
            <a:r>
              <a:rPr lang="en-US" sz="1200" kern="1200" dirty="0">
                <a:solidFill>
                  <a:schemeClr val="tx1"/>
                </a:solidFill>
                <a:effectLst/>
                <a:latin typeface="Arial" pitchFamily="34" charset="0"/>
                <a:ea typeface="+mn-ea"/>
                <a:cs typeface="Arial" pitchFamily="34" charset="0"/>
              </a:rPr>
              <a:t> by the bar’s </a:t>
            </a:r>
            <a:r>
              <a:rPr lang="en-US" sz="1200" kern="1200" dirty="0" err="1">
                <a:solidFill>
                  <a:schemeClr val="tx1"/>
                </a:solidFill>
                <a:effectLst/>
                <a:latin typeface="Arial" pitchFamily="34" charset="0"/>
                <a:ea typeface="+mn-ea"/>
                <a:cs typeface="Arial" pitchFamily="34" charset="0"/>
              </a:rPr>
              <a:t>horisontal</a:t>
            </a:r>
            <a:r>
              <a:rPr lang="en-US" sz="1200" kern="1200" dirty="0">
                <a:solidFill>
                  <a:schemeClr val="tx1"/>
                </a:solidFill>
                <a:effectLst/>
                <a:latin typeface="Arial" pitchFamily="34" charset="0"/>
                <a:ea typeface="+mn-ea"/>
                <a:cs typeface="Arial" pitchFamily="34" charset="0"/>
              </a:rPr>
              <a:t> position, and the duration of each activity or event is </a:t>
            </a:r>
            <a:r>
              <a:rPr lang="en-US" sz="1200" kern="1200" dirty="0" err="1">
                <a:solidFill>
                  <a:schemeClr val="tx1"/>
                </a:solidFill>
                <a:effectLst/>
                <a:latin typeface="Arial" pitchFamily="34" charset="0"/>
                <a:ea typeface="+mn-ea"/>
                <a:cs typeface="Arial" pitchFamily="34" charset="0"/>
              </a:rPr>
              <a:t>visualised</a:t>
            </a:r>
            <a:r>
              <a:rPr lang="en-US" sz="1200" kern="1200" dirty="0">
                <a:solidFill>
                  <a:schemeClr val="tx1"/>
                </a:solidFill>
                <a:effectLst/>
                <a:latin typeface="Arial" pitchFamily="34" charset="0"/>
                <a:ea typeface="+mn-ea"/>
                <a:cs typeface="Arial" pitchFamily="34" charset="0"/>
              </a:rPr>
              <a:t> by the individual bar length.  Thus, this chart will be useful to </a:t>
            </a:r>
            <a:r>
              <a:rPr lang="en-US" sz="1200" kern="1200" dirty="0" err="1">
                <a:solidFill>
                  <a:schemeClr val="tx1"/>
                </a:solidFill>
                <a:effectLst/>
                <a:latin typeface="Arial" pitchFamily="34" charset="0"/>
                <a:ea typeface="+mn-ea"/>
                <a:cs typeface="Arial" pitchFamily="34" charset="0"/>
              </a:rPr>
              <a:t>visualise</a:t>
            </a:r>
            <a:r>
              <a:rPr lang="en-US" sz="1200" kern="1200" dirty="0">
                <a:solidFill>
                  <a:schemeClr val="tx1"/>
                </a:solidFill>
                <a:effectLst/>
                <a:latin typeface="Arial" pitchFamily="34" charset="0"/>
                <a:ea typeface="+mn-ea"/>
                <a:cs typeface="Arial" pitchFamily="34" charset="0"/>
              </a:rPr>
              <a:t> the timing and duration of activities or events.</a:t>
            </a:r>
            <a:endParaRPr lang="en-SG" sz="1200" kern="1200" dirty="0">
              <a:solidFill>
                <a:schemeClr val="tx1"/>
              </a:solidFill>
              <a:effectLst/>
              <a:latin typeface="Arial" pitchFamily="34" charset="0"/>
              <a:ea typeface="+mn-ea"/>
              <a:cs typeface="Arial" pitchFamily="34" charset="0"/>
            </a:endParaRPr>
          </a:p>
          <a:p>
            <a:endParaRPr lang="en-US" sz="1200" b="0" i="0" kern="1200" dirty="0">
              <a:solidFill>
                <a:schemeClr val="tx1"/>
              </a:solidFill>
              <a:effectLst/>
              <a:latin typeface="+mn-lt"/>
              <a:ea typeface="+mn-ea"/>
              <a:cs typeface="+mn-cs"/>
            </a:endParaRPr>
          </a:p>
          <a:p>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23</a:t>
            </a:fld>
            <a:endParaRPr lang="en-US"/>
          </a:p>
        </p:txBody>
      </p:sp>
    </p:spTree>
    <p:extLst>
      <p:ext uri="{BB962C8B-B14F-4D97-AF65-F5344CB8AC3E}">
        <p14:creationId xmlns:p14="http://schemas.microsoft.com/office/powerpoint/2010/main" val="18183106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dirty="0"/>
              <a:t>The Trend Line can help us see patterns that can provide predictive value, by drawing a line that best fits the values in the visualisation.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pitchFamily="34" charset="0"/>
                <a:ea typeface="+mn-ea"/>
                <a:cs typeface="Arial" pitchFamily="34" charset="0"/>
              </a:rPr>
              <a:t>When we try to </a:t>
            </a:r>
            <a:r>
              <a:rPr lang="en-US" sz="1200" kern="1200" dirty="0" err="1">
                <a:solidFill>
                  <a:schemeClr val="tx1"/>
                </a:solidFill>
                <a:effectLst/>
                <a:latin typeface="Arial" pitchFamily="34" charset="0"/>
                <a:ea typeface="+mn-ea"/>
                <a:cs typeface="Arial" pitchFamily="34" charset="0"/>
              </a:rPr>
              <a:t>visualise</a:t>
            </a:r>
            <a:r>
              <a:rPr lang="en-US" sz="1200" kern="1200" dirty="0">
                <a:solidFill>
                  <a:schemeClr val="tx1"/>
                </a:solidFill>
                <a:effectLst/>
                <a:latin typeface="Arial" pitchFamily="34" charset="0"/>
                <a:ea typeface="+mn-ea"/>
                <a:cs typeface="Arial" pitchFamily="34" charset="0"/>
              </a:rPr>
              <a:t> granular data, sometimes it results in random looking Data </a:t>
            </a:r>
            <a:r>
              <a:rPr lang="en-US" sz="1200" kern="1200" dirty="0" err="1">
                <a:solidFill>
                  <a:schemeClr val="tx1"/>
                </a:solidFill>
                <a:effectLst/>
                <a:latin typeface="Arial" pitchFamily="34" charset="0"/>
                <a:ea typeface="+mn-ea"/>
                <a:cs typeface="Arial" pitchFamily="34" charset="0"/>
              </a:rPr>
              <a:t>Visualisation</a:t>
            </a:r>
            <a:r>
              <a:rPr lang="en-US" sz="1200" kern="1200" dirty="0">
                <a:solidFill>
                  <a:schemeClr val="tx1"/>
                </a:solidFill>
                <a:effectLst/>
                <a:latin typeface="Arial" pitchFamily="34" charset="0"/>
                <a:ea typeface="+mn-ea"/>
                <a:cs typeface="Arial" pitchFamily="34" charset="0"/>
              </a:rPr>
              <a:t>.  The Trend Line can help us see patterns that can provide predictive value, by drawing a line that best fits the values in the </a:t>
            </a:r>
            <a:r>
              <a:rPr lang="en-US" sz="1200" kern="1200" dirty="0" err="1">
                <a:solidFill>
                  <a:schemeClr val="tx1"/>
                </a:solidFill>
                <a:effectLst/>
                <a:latin typeface="Arial" pitchFamily="34" charset="0"/>
                <a:ea typeface="+mn-ea"/>
                <a:cs typeface="Arial" pitchFamily="34" charset="0"/>
              </a:rPr>
              <a:t>visualisation</a:t>
            </a:r>
            <a:r>
              <a:rPr lang="en-US" sz="1200" kern="1200" dirty="0">
                <a:solidFill>
                  <a:schemeClr val="tx1"/>
                </a:solidFill>
                <a:effectLst/>
                <a:latin typeface="Arial" pitchFamily="34" charset="0"/>
                <a:ea typeface="+mn-ea"/>
                <a:cs typeface="Arial" pitchFamily="34" charset="0"/>
              </a:rPr>
              <a:t>.</a:t>
            </a:r>
          </a:p>
          <a:p>
            <a:endParaRPr lang="en-SG" dirty="0"/>
          </a:p>
          <a:p>
            <a:endParaRPr lang="en-US" dirty="0"/>
          </a:p>
        </p:txBody>
      </p:sp>
      <p:sp>
        <p:nvSpPr>
          <p:cNvPr id="4" name="Slide Number Placeholder 3"/>
          <p:cNvSpPr>
            <a:spLocks noGrp="1"/>
          </p:cNvSpPr>
          <p:nvPr>
            <p:ph type="sldNum" sz="quarter" idx="5"/>
          </p:nvPr>
        </p:nvSpPr>
        <p:spPr/>
        <p:txBody>
          <a:bodyPr/>
          <a:lstStyle/>
          <a:p>
            <a:fld id="{2E36A4A8-4679-F349-B4E1-60A94314D23D}" type="slidenum">
              <a:rPr lang="en-US" smtClean="0"/>
              <a:t>24</a:t>
            </a:fld>
            <a:endParaRPr lang="en-US"/>
          </a:p>
        </p:txBody>
      </p:sp>
    </p:spTree>
    <p:extLst>
      <p:ext uri="{BB962C8B-B14F-4D97-AF65-F5344CB8AC3E}">
        <p14:creationId xmlns:p14="http://schemas.microsoft.com/office/powerpoint/2010/main" val="41256248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dirty="0"/>
              <a:t>The Reference Line can help us compare the actual data presented in the visualisation against targets, create statistical analyses of the deviation contained in the visualisation, or create the range of values based on fixed or calculated numbers.</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SG" sz="1200" kern="1200" dirty="0">
              <a:solidFill>
                <a:schemeClr val="tx1"/>
              </a:solidFill>
              <a:effectLst/>
              <a:latin typeface="Arial" pitchFamily="34" charset="0"/>
              <a:ea typeface="+mn-ea"/>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pitchFamily="34" charset="0"/>
                <a:ea typeface="+mn-ea"/>
                <a:cs typeface="Arial" pitchFamily="34" charset="0"/>
              </a:rPr>
              <a:t>The Reference Line can help us compare the actual data presented in the </a:t>
            </a:r>
            <a:r>
              <a:rPr lang="en-US" sz="1200" kern="1200" dirty="0" err="1">
                <a:solidFill>
                  <a:schemeClr val="tx1"/>
                </a:solidFill>
                <a:effectLst/>
                <a:latin typeface="Arial" pitchFamily="34" charset="0"/>
                <a:ea typeface="+mn-ea"/>
                <a:cs typeface="Arial" pitchFamily="34" charset="0"/>
              </a:rPr>
              <a:t>visualisation</a:t>
            </a:r>
            <a:r>
              <a:rPr lang="en-US" sz="1200" kern="1200" dirty="0">
                <a:solidFill>
                  <a:schemeClr val="tx1"/>
                </a:solidFill>
                <a:effectLst/>
                <a:latin typeface="Arial" pitchFamily="34" charset="0"/>
                <a:ea typeface="+mn-ea"/>
                <a:cs typeface="Arial" pitchFamily="34" charset="0"/>
              </a:rPr>
              <a:t> against targets, create statistical analyses of the deviation contained in the </a:t>
            </a:r>
            <a:r>
              <a:rPr lang="en-US" sz="1200" kern="1200" dirty="0" err="1">
                <a:solidFill>
                  <a:schemeClr val="tx1"/>
                </a:solidFill>
                <a:effectLst/>
                <a:latin typeface="Arial" pitchFamily="34" charset="0"/>
                <a:ea typeface="+mn-ea"/>
                <a:cs typeface="Arial" pitchFamily="34" charset="0"/>
              </a:rPr>
              <a:t>visualisation</a:t>
            </a:r>
            <a:r>
              <a:rPr lang="en-US" sz="1200" kern="1200" dirty="0">
                <a:solidFill>
                  <a:schemeClr val="tx1"/>
                </a:solidFill>
                <a:effectLst/>
                <a:latin typeface="Arial" pitchFamily="34" charset="0"/>
                <a:ea typeface="+mn-ea"/>
                <a:cs typeface="Arial" pitchFamily="34" charset="0"/>
              </a:rPr>
              <a:t>, or create the range of values based on fixed or calculated numbers.  By looking at the Reference Line, we will be able to identify outliers that may require our attention or additional analysis.</a:t>
            </a:r>
          </a:p>
          <a:p>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25</a:t>
            </a:fld>
            <a:endParaRPr lang="en-US"/>
          </a:p>
        </p:txBody>
      </p:sp>
    </p:spTree>
    <p:extLst>
      <p:ext uri="{BB962C8B-B14F-4D97-AF65-F5344CB8AC3E}">
        <p14:creationId xmlns:p14="http://schemas.microsoft.com/office/powerpoint/2010/main" val="31579328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possible solutions include:</a:t>
            </a:r>
          </a:p>
          <a:p>
            <a:endParaRPr lang="en-US" dirty="0"/>
          </a:p>
          <a:p>
            <a:pPr marL="228600" indent="-228600">
              <a:buAutoNum type="arabicParenR"/>
            </a:pPr>
            <a:r>
              <a:rPr lang="en-US" dirty="0"/>
              <a:t>revenue, profit, cost: bar charts</a:t>
            </a:r>
          </a:p>
          <a:p>
            <a:pPr marL="228600" indent="-228600">
              <a:buAutoNum type="arabicParenR"/>
            </a:pPr>
            <a:r>
              <a:rPr lang="en-US" dirty="0"/>
              <a:t>Share price: line charts</a:t>
            </a:r>
          </a:p>
          <a:p>
            <a:pPr marL="228600" indent="-228600">
              <a:buAutoNum type="arabicParenR"/>
            </a:pPr>
            <a:r>
              <a:rPr lang="en-US" dirty="0"/>
              <a:t>Customer demographics: pie charts</a:t>
            </a:r>
          </a:p>
        </p:txBody>
      </p:sp>
      <p:sp>
        <p:nvSpPr>
          <p:cNvPr id="4" name="Slide Number Placeholder 3"/>
          <p:cNvSpPr>
            <a:spLocks noGrp="1"/>
          </p:cNvSpPr>
          <p:nvPr>
            <p:ph type="sldNum" sz="quarter" idx="5"/>
          </p:nvPr>
        </p:nvSpPr>
        <p:spPr/>
        <p:txBody>
          <a:bodyPr/>
          <a:lstStyle/>
          <a:p>
            <a:fld id="{2E36A4A8-4679-F349-B4E1-60A94314D23D}" type="slidenum">
              <a:rPr lang="en-US" smtClean="0"/>
              <a:t>26</a:t>
            </a:fld>
            <a:endParaRPr lang="en-US"/>
          </a:p>
        </p:txBody>
      </p:sp>
    </p:spTree>
    <p:extLst>
      <p:ext uri="{BB962C8B-B14F-4D97-AF65-F5344CB8AC3E}">
        <p14:creationId xmlns:p14="http://schemas.microsoft.com/office/powerpoint/2010/main" val="11955041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3.xml"/><Relationship Id="rId1" Type="http://schemas.openxmlformats.org/officeDocument/2006/relationships/tags" Target="../tags/tag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Slide 01">
    <p:spTree>
      <p:nvGrpSpPr>
        <p:cNvPr id="1" name=""/>
        <p:cNvGrpSpPr/>
        <p:nvPr/>
      </p:nvGrpSpPr>
      <p:grpSpPr>
        <a:xfrm>
          <a:off x="0" y="0"/>
          <a:ext cx="0" cy="0"/>
          <a:chOff x="0" y="0"/>
          <a:chExt cx="0" cy="0"/>
        </a:xfrm>
      </p:grpSpPr>
      <p:pic>
        <p:nvPicPr>
          <p:cNvPr id="5" name="Picture 4" descr="Template01-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38777"/>
          </a:xfrm>
          <a:prstGeom prst="rect">
            <a:avLst/>
          </a:prstGeom>
        </p:spPr>
      </p:pic>
      <p:pic>
        <p:nvPicPr>
          <p:cNvPr id="9" name="Picture 8"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352956" y="1962727"/>
            <a:ext cx="2438090" cy="1235324"/>
          </a:xfrm>
          <a:prstGeom prst="rect">
            <a:avLst/>
          </a:prstGeom>
        </p:spPr>
      </p:pic>
    </p:spTree>
    <p:extLst>
      <p:ext uri="{BB962C8B-B14F-4D97-AF65-F5344CB8AC3E}">
        <p14:creationId xmlns:p14="http://schemas.microsoft.com/office/powerpoint/2010/main" val="648494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246459" y="0"/>
            <a:ext cx="4897541"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9" name="Rectangle 8"/>
          <p:cNvSpPr/>
          <p:nvPr userDrawn="1"/>
        </p:nvSpPr>
        <p:spPr>
          <a:xfrm>
            <a:off x="4962278" y="-2182305"/>
            <a:ext cx="4720549" cy="4606871"/>
          </a:xfrm>
          <a:custGeom>
            <a:avLst/>
            <a:gdLst/>
            <a:ahLst/>
            <a:cxnLst/>
            <a:rect l="l" t="t" r="r" b="b"/>
            <a:pathLst>
              <a:path w="4720549" h="4606871">
                <a:moveTo>
                  <a:pt x="87482" y="0"/>
                </a:moveTo>
                <a:lnTo>
                  <a:pt x="4720549" y="0"/>
                </a:lnTo>
                <a:lnTo>
                  <a:pt x="4720549" y="4493153"/>
                </a:lnTo>
                <a:lnTo>
                  <a:pt x="4562058" y="4529732"/>
                </a:lnTo>
                <a:cubicBezTo>
                  <a:pt x="4314892" y="4580310"/>
                  <a:pt x="4058977" y="4606871"/>
                  <a:pt x="3796859" y="4606871"/>
                </a:cubicBezTo>
                <a:cubicBezTo>
                  <a:pt x="1699912" y="4606871"/>
                  <a:pt x="0" y="2906959"/>
                  <a:pt x="0" y="810012"/>
                </a:cubicBezTo>
                <a:cubicBezTo>
                  <a:pt x="0" y="547894"/>
                  <a:pt x="26561" y="291979"/>
                  <a:pt x="77139" y="44813"/>
                </a:cubicBezTo>
                <a:close/>
              </a:path>
            </a:pathLst>
          </a:cu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lvl1pPr>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1"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1937606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5" name="Picture Placeholder 2"/>
          <p:cNvSpPr>
            <a:spLocks noGrp="1"/>
          </p:cNvSpPr>
          <p:nvPr>
            <p:ph type="pic" idx="11"/>
          </p:nvPr>
        </p:nvSpPr>
        <p:spPr>
          <a:xfrm>
            <a:off x="4451726" y="0"/>
            <a:ext cx="4692274"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a:xfrm>
            <a:off x="260213" y="645796"/>
            <a:ext cx="3914896" cy="823392"/>
          </a:xfrm>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6"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32203822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5" name="Picture Placeholder 2"/>
          <p:cNvSpPr>
            <a:spLocks noGrp="1"/>
          </p:cNvSpPr>
          <p:nvPr>
            <p:ph type="pic" idx="11"/>
          </p:nvPr>
        </p:nvSpPr>
        <p:spPr>
          <a:xfrm>
            <a:off x="4496270" y="645795"/>
            <a:ext cx="4295305" cy="17407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 name="Picture Placeholder 2"/>
          <p:cNvSpPr>
            <a:spLocks noGrp="1"/>
          </p:cNvSpPr>
          <p:nvPr>
            <p:ph type="pic" idx="12"/>
          </p:nvPr>
        </p:nvSpPr>
        <p:spPr>
          <a:xfrm>
            <a:off x="4496270" y="2636138"/>
            <a:ext cx="4295305" cy="17407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2488952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451726" y="0"/>
            <a:ext cx="4692274"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5"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3"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3"/>
          </p:nvPr>
        </p:nvSpPr>
        <p:spPr>
          <a:xfrm>
            <a:off x="2954152"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29963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0212" y="453746"/>
            <a:ext cx="8563649" cy="823392"/>
          </a:xfrm>
        </p:spPr>
        <p:txBody>
          <a:bodyPr/>
          <a:lstStyle/>
          <a:p>
            <a:r>
              <a:rPr lang="en-US" dirty="0"/>
              <a:t>Click to edit Master title style</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5" name="Content Placeholder 2"/>
          <p:cNvSpPr>
            <a:spLocks noGrp="1"/>
          </p:cNvSpPr>
          <p:nvPr>
            <p:ph idx="10" hasCustomPrompt="1"/>
          </p:nvPr>
        </p:nvSpPr>
        <p:spPr>
          <a:xfrm>
            <a:off x="260213" y="1277138"/>
            <a:ext cx="8563648" cy="295990"/>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2" y="1905100"/>
            <a:ext cx="8563649"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583637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0" name="Picture Placeholder 2"/>
          <p:cNvSpPr>
            <a:spLocks noGrp="1"/>
          </p:cNvSpPr>
          <p:nvPr>
            <p:ph type="pic" idx="12"/>
          </p:nvPr>
        </p:nvSpPr>
        <p:spPr>
          <a:xfrm>
            <a:off x="6357698" y="-14596"/>
            <a:ext cx="2786302"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3"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
        <p:nvSpPr>
          <p:cNvPr id="14" name="Content Placeholder 2"/>
          <p:cNvSpPr>
            <a:spLocks noGrp="1"/>
          </p:cNvSpPr>
          <p:nvPr>
            <p:ph idx="13"/>
          </p:nvPr>
        </p:nvSpPr>
        <p:spPr>
          <a:xfrm>
            <a:off x="2954152"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31255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3" name="Slide Number Placeholder 2"/>
          <p:cNvSpPr>
            <a:spLocks noGrp="1"/>
          </p:cNvSpPr>
          <p:nvPr>
            <p:ph type="sldNum" sz="quarter" idx="10"/>
          </p:nvPr>
        </p:nvSpPr>
        <p:spPr/>
        <p:txBody>
          <a:bodyPr/>
          <a:lstStyle/>
          <a:p>
            <a:fld id="{2066355A-084C-D24E-9AD2-7E4FC41EA627}" type="slidenum">
              <a:rPr lang="en-US" b="1" smtClean="0"/>
              <a:pPr/>
              <a:t>‹#›</a:t>
            </a:fld>
            <a:endParaRPr lang="en-US" b="1" dirty="0"/>
          </a:p>
        </p:txBody>
      </p:sp>
    </p:spTree>
    <p:extLst>
      <p:ext uri="{BB962C8B-B14F-4D97-AF65-F5344CB8AC3E}">
        <p14:creationId xmlns:p14="http://schemas.microsoft.com/office/powerpoint/2010/main" val="3406611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4" name="Rectangle 3"/>
          <p:cNvSpPr/>
          <p:nvPr userDrawn="1"/>
        </p:nvSpPr>
        <p:spPr>
          <a:xfrm>
            <a:off x="0" y="0"/>
            <a:ext cx="9144000" cy="5160777"/>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3B5C"/>
              </a:solidFill>
            </a:endParaRPr>
          </a:p>
        </p:txBody>
      </p:sp>
      <p:pic>
        <p:nvPicPr>
          <p:cNvPr id="5" name="Picture 4"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4365912"/>
            <a:ext cx="1116944" cy="558473"/>
          </a:xfrm>
          <a:prstGeom prst="rect">
            <a:avLst/>
          </a:prstGeom>
        </p:spPr>
      </p:pic>
      <p:sp>
        <p:nvSpPr>
          <p:cNvPr id="3" name="Slide Number Placeholder 2"/>
          <p:cNvSpPr>
            <a:spLocks noGrp="1"/>
          </p:cNvSpPr>
          <p:nvPr>
            <p:ph type="sldNum" sz="quarter" idx="10"/>
          </p:nvPr>
        </p:nvSpPr>
        <p:spPr/>
        <p:txBody>
          <a:bodyPr/>
          <a:lstStyle>
            <a:lvl1pPr>
              <a:defRPr b="1">
                <a:solidFill>
                  <a:srgbClr val="FFFFFF"/>
                </a:solidFill>
              </a:defRPr>
            </a:lvl1pPr>
          </a:lstStyle>
          <a:p>
            <a:r>
              <a:rPr lang="en-US" dirty="0" err="1"/>
              <a:t>suss.edu.sg</a:t>
            </a:r>
            <a:endParaRPr lang="en-US" dirty="0"/>
          </a:p>
        </p:txBody>
      </p:sp>
    </p:spTree>
    <p:extLst>
      <p:ext uri="{BB962C8B-B14F-4D97-AF65-F5344CB8AC3E}">
        <p14:creationId xmlns:p14="http://schemas.microsoft.com/office/powerpoint/2010/main" val="41502087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Presentation Title_02">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06436" y="914399"/>
            <a:ext cx="8229600" cy="1285257"/>
          </a:xfrm>
        </p:spPr>
        <p:txBody>
          <a:bodyPr/>
          <a:lstStyle>
            <a:lvl1pPr>
              <a:defRPr sz="3300">
                <a:solidFill>
                  <a:schemeClr val="tx1"/>
                </a:solidFill>
              </a:defRPr>
            </a:lvl1pPr>
          </a:lstStyle>
          <a:p>
            <a:r>
              <a:rPr lang="en-US" dirty="0"/>
              <a:t>Presentation </a:t>
            </a:r>
            <a:br>
              <a:rPr lang="en-US" dirty="0"/>
            </a:br>
            <a:r>
              <a:rPr lang="en-US" dirty="0"/>
              <a:t>Title</a:t>
            </a:r>
          </a:p>
        </p:txBody>
      </p:sp>
      <p:pic>
        <p:nvPicPr>
          <p:cNvPr id="8" name="Picture 7"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914400"/>
          </a:xfrm>
          <a:prstGeom prst="rect">
            <a:avLst/>
          </a:prstGeom>
        </p:spPr>
      </p:pic>
      <p:sp>
        <p:nvSpPr>
          <p:cNvPr id="9" name="Subtitle 2"/>
          <p:cNvSpPr>
            <a:spLocks noGrp="1"/>
          </p:cNvSpPr>
          <p:nvPr>
            <p:ph type="subTitle" idx="1"/>
          </p:nvPr>
        </p:nvSpPr>
        <p:spPr>
          <a:xfrm>
            <a:off x="256566" y="2255473"/>
            <a:ext cx="8468334" cy="2259377"/>
          </a:xfrm>
        </p:spPr>
        <p:txBody>
          <a:bodyPr>
            <a:normAutofit/>
          </a:bodyPr>
          <a:lstStyle>
            <a:lvl1pPr marL="0" indent="0" algn="l">
              <a:buNone/>
              <a:defRPr sz="2250">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Tree>
    <p:custDataLst>
      <p:tags r:id="rId1"/>
    </p:custDataLst>
    <p:extLst>
      <p:ext uri="{BB962C8B-B14F-4D97-AF65-F5344CB8AC3E}">
        <p14:creationId xmlns:p14="http://schemas.microsoft.com/office/powerpoint/2010/main" val="39543167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itle 1"/>
          <p:cNvSpPr>
            <a:spLocks noGrp="1"/>
          </p:cNvSpPr>
          <p:nvPr>
            <p:ph type="title"/>
          </p:nvPr>
        </p:nvSpPr>
        <p:spPr>
          <a:xfrm>
            <a:off x="611560" y="2114550"/>
            <a:ext cx="7914456" cy="457200"/>
          </a:xfrm>
          <a:prstGeom prst="rect">
            <a:avLst/>
          </a:prstGeom>
        </p:spPr>
        <p:txBody>
          <a:bodyPr/>
          <a:lstStyle>
            <a:lvl1pPr algn="l">
              <a:defRPr sz="2625">
                <a:solidFill>
                  <a:schemeClr val="bg1"/>
                </a:solidFill>
                <a:latin typeface="Lucida sans"/>
                <a:cs typeface="Lucida sans"/>
              </a:defRPr>
            </a:lvl1pPr>
          </a:lstStyle>
          <a:p>
            <a:r>
              <a:rPr lang="en-US" altLang="en-US" dirty="0"/>
              <a:t>Click to edit Master title style</a:t>
            </a:r>
            <a:endParaRPr lang="en-US" dirty="0"/>
          </a:p>
        </p:txBody>
      </p:sp>
      <p:sp>
        <p:nvSpPr>
          <p:cNvPr id="6" name="Text Placeholder 7"/>
          <p:cNvSpPr>
            <a:spLocks noGrp="1"/>
          </p:cNvSpPr>
          <p:nvPr>
            <p:ph type="body" sz="quarter" idx="11"/>
          </p:nvPr>
        </p:nvSpPr>
        <p:spPr>
          <a:xfrm>
            <a:off x="611560" y="2673134"/>
            <a:ext cx="7914456" cy="27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
        <p:nvSpPr>
          <p:cNvPr id="7" name="Text Placeholder 7"/>
          <p:cNvSpPr>
            <a:spLocks noGrp="1"/>
          </p:cNvSpPr>
          <p:nvPr>
            <p:ph type="body" sz="quarter" idx="12"/>
          </p:nvPr>
        </p:nvSpPr>
        <p:spPr>
          <a:xfrm>
            <a:off x="611560" y="2949822"/>
            <a:ext cx="7914456" cy="27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Tree>
    <p:extLst>
      <p:ext uri="{BB962C8B-B14F-4D97-AF65-F5344CB8AC3E}">
        <p14:creationId xmlns:p14="http://schemas.microsoft.com/office/powerpoint/2010/main" val="2044533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01">
    <p:spTree>
      <p:nvGrpSpPr>
        <p:cNvPr id="1" name=""/>
        <p:cNvGrpSpPr/>
        <p:nvPr/>
      </p:nvGrpSpPr>
      <p:grpSpPr>
        <a:xfrm>
          <a:off x="0" y="0"/>
          <a:ext cx="0" cy="0"/>
          <a:chOff x="0" y="0"/>
          <a:chExt cx="0" cy="0"/>
        </a:xfrm>
      </p:grpSpPr>
      <p:sp>
        <p:nvSpPr>
          <p:cNvPr id="8" name="Rectangle 7"/>
          <p:cNvSpPr/>
          <p:nvPr userDrawn="1"/>
        </p:nvSpPr>
        <p:spPr>
          <a:xfrm>
            <a:off x="0" y="0"/>
            <a:ext cx="9144000" cy="5160777"/>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4" name="Picture 3"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sp>
        <p:nvSpPr>
          <p:cNvPr id="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17283514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85750"/>
            <a:ext cx="7543800" cy="4572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742950"/>
            <a:ext cx="7543800" cy="2286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040858"/>
            <a:ext cx="7543800" cy="3429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34442715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Slide 01">
    <p:spTree>
      <p:nvGrpSpPr>
        <p:cNvPr id="1" name=""/>
        <p:cNvGrpSpPr/>
        <p:nvPr/>
      </p:nvGrpSpPr>
      <p:grpSpPr>
        <a:xfrm>
          <a:off x="0" y="0"/>
          <a:ext cx="0" cy="0"/>
          <a:chOff x="0" y="0"/>
          <a:chExt cx="0" cy="0"/>
        </a:xfrm>
      </p:grpSpPr>
      <p:pic>
        <p:nvPicPr>
          <p:cNvPr id="5" name="Picture 4" descr="Template01-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38777"/>
          </a:xfrm>
          <a:prstGeom prst="rect">
            <a:avLst/>
          </a:prstGeom>
        </p:spPr>
      </p:pic>
      <p:pic>
        <p:nvPicPr>
          <p:cNvPr id="9" name="Picture 8"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352956" y="1962727"/>
            <a:ext cx="2438090" cy="1235324"/>
          </a:xfrm>
          <a:prstGeom prst="rect">
            <a:avLst/>
          </a:prstGeom>
        </p:spPr>
      </p:pic>
    </p:spTree>
    <p:extLst>
      <p:ext uri="{BB962C8B-B14F-4D97-AF65-F5344CB8AC3E}">
        <p14:creationId xmlns:p14="http://schemas.microsoft.com/office/powerpoint/2010/main" val="29053241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01">
    <p:spTree>
      <p:nvGrpSpPr>
        <p:cNvPr id="1" name=""/>
        <p:cNvGrpSpPr/>
        <p:nvPr/>
      </p:nvGrpSpPr>
      <p:grpSpPr>
        <a:xfrm>
          <a:off x="0" y="0"/>
          <a:ext cx="0" cy="0"/>
          <a:chOff x="0" y="0"/>
          <a:chExt cx="0" cy="0"/>
        </a:xfrm>
      </p:grpSpPr>
      <p:sp>
        <p:nvSpPr>
          <p:cNvPr id="8" name="Rectangle 7"/>
          <p:cNvSpPr/>
          <p:nvPr userDrawn="1"/>
        </p:nvSpPr>
        <p:spPr>
          <a:xfrm>
            <a:off x="0" y="0"/>
            <a:ext cx="9144000" cy="5160777"/>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4" name="Picture 3"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sp>
        <p:nvSpPr>
          <p:cNvPr id="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37846387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1_Title Slide 01">
    <p:spTree>
      <p:nvGrpSpPr>
        <p:cNvPr id="1" name=""/>
        <p:cNvGrpSpPr/>
        <p:nvPr/>
      </p:nvGrpSpPr>
      <p:grpSpPr>
        <a:xfrm>
          <a:off x="0" y="0"/>
          <a:ext cx="0" cy="0"/>
          <a:chOff x="0" y="0"/>
          <a:chExt cx="0" cy="0"/>
        </a:xfrm>
      </p:grpSpPr>
      <p:sp>
        <p:nvSpPr>
          <p:cNvPr id="8" name="Rectangle 7"/>
          <p:cNvSpPr/>
          <p:nvPr userDrawn="1"/>
        </p:nvSpPr>
        <p:spPr>
          <a:xfrm>
            <a:off x="0" y="0"/>
            <a:ext cx="9144000" cy="5160777"/>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22" name="Picture 21"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4561374"/>
            <a:ext cx="726021" cy="363011"/>
          </a:xfrm>
          <a:prstGeom prst="rect">
            <a:avLst/>
          </a:prstGeom>
        </p:spPr>
      </p:pic>
      <p:sp>
        <p:nvSpPr>
          <p:cNvPr id="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Tree>
    <p:extLst>
      <p:ext uri="{BB962C8B-B14F-4D97-AF65-F5344CB8AC3E}">
        <p14:creationId xmlns:p14="http://schemas.microsoft.com/office/powerpoint/2010/main" val="2405735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ctrTitle" hasCustomPrompt="1"/>
          </p:nvPr>
        </p:nvSpPr>
        <p:spPr>
          <a:xfrm>
            <a:off x="257175" y="1246732"/>
            <a:ext cx="7772400" cy="1060304"/>
          </a:xfrm>
        </p:spPr>
        <p:txBody>
          <a:bodyPr/>
          <a:lstStyle>
            <a:lvl1pPr>
              <a:defRPr sz="45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52785644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8" name="Picture 7"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148919353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9" name="Picture 8"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58731461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356550453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196280399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6_Section Divider">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Title 1"/>
          <p:cNvSpPr>
            <a:spLocks noGrp="1"/>
          </p:cNvSpPr>
          <p:nvPr>
            <p:ph type="ctrTitle" hasCustomPrompt="1"/>
          </p:nvPr>
        </p:nvSpPr>
        <p:spPr>
          <a:xfrm>
            <a:off x="257175" y="1246732"/>
            <a:ext cx="7772400" cy="1060304"/>
          </a:xfrm>
        </p:spPr>
        <p:txBody>
          <a:bodyPr/>
          <a:lstStyle>
            <a:lvl1pPr>
              <a:defRPr sz="45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spTree>
    <p:extLst>
      <p:ext uri="{BB962C8B-B14F-4D97-AF65-F5344CB8AC3E}">
        <p14:creationId xmlns:p14="http://schemas.microsoft.com/office/powerpoint/2010/main" val="1097083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Title Slide 01">
    <p:spTree>
      <p:nvGrpSpPr>
        <p:cNvPr id="1" name=""/>
        <p:cNvGrpSpPr/>
        <p:nvPr/>
      </p:nvGrpSpPr>
      <p:grpSpPr>
        <a:xfrm>
          <a:off x="0" y="0"/>
          <a:ext cx="0" cy="0"/>
          <a:chOff x="0" y="0"/>
          <a:chExt cx="0" cy="0"/>
        </a:xfrm>
      </p:grpSpPr>
      <p:sp>
        <p:nvSpPr>
          <p:cNvPr id="8" name="Rectangle 7"/>
          <p:cNvSpPr/>
          <p:nvPr userDrawn="1"/>
        </p:nvSpPr>
        <p:spPr>
          <a:xfrm>
            <a:off x="0" y="0"/>
            <a:ext cx="9144000" cy="5160777"/>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22" name="Picture 21"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4561374"/>
            <a:ext cx="726021" cy="363011"/>
          </a:xfrm>
          <a:prstGeom prst="rect">
            <a:avLst/>
          </a:prstGeom>
        </p:spPr>
      </p:pic>
      <p:sp>
        <p:nvSpPr>
          <p:cNvPr id="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Tree>
    <p:extLst>
      <p:ext uri="{BB962C8B-B14F-4D97-AF65-F5344CB8AC3E}">
        <p14:creationId xmlns:p14="http://schemas.microsoft.com/office/powerpoint/2010/main" val="92789942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246459" y="0"/>
            <a:ext cx="4897541"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9" name="Rectangle 8"/>
          <p:cNvSpPr/>
          <p:nvPr userDrawn="1"/>
        </p:nvSpPr>
        <p:spPr>
          <a:xfrm>
            <a:off x="4962278" y="-2182305"/>
            <a:ext cx="4720549" cy="4606871"/>
          </a:xfrm>
          <a:custGeom>
            <a:avLst/>
            <a:gdLst/>
            <a:ahLst/>
            <a:cxnLst/>
            <a:rect l="l" t="t" r="r" b="b"/>
            <a:pathLst>
              <a:path w="4720549" h="4606871">
                <a:moveTo>
                  <a:pt x="87482" y="0"/>
                </a:moveTo>
                <a:lnTo>
                  <a:pt x="4720549" y="0"/>
                </a:lnTo>
                <a:lnTo>
                  <a:pt x="4720549" y="4493153"/>
                </a:lnTo>
                <a:lnTo>
                  <a:pt x="4562058" y="4529732"/>
                </a:lnTo>
                <a:cubicBezTo>
                  <a:pt x="4314892" y="4580310"/>
                  <a:pt x="4058977" y="4606871"/>
                  <a:pt x="3796859" y="4606871"/>
                </a:cubicBezTo>
                <a:cubicBezTo>
                  <a:pt x="1699912" y="4606871"/>
                  <a:pt x="0" y="2906959"/>
                  <a:pt x="0" y="810012"/>
                </a:cubicBezTo>
                <a:cubicBezTo>
                  <a:pt x="0" y="547894"/>
                  <a:pt x="26561" y="291979"/>
                  <a:pt x="77139" y="44813"/>
                </a:cubicBezTo>
                <a:close/>
              </a:path>
            </a:pathLst>
          </a:cu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lvl1pPr>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1"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130326441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5" name="Picture Placeholder 2"/>
          <p:cNvSpPr>
            <a:spLocks noGrp="1"/>
          </p:cNvSpPr>
          <p:nvPr>
            <p:ph type="pic" idx="11"/>
          </p:nvPr>
        </p:nvSpPr>
        <p:spPr>
          <a:xfrm>
            <a:off x="4451726" y="0"/>
            <a:ext cx="4692274"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a:xfrm>
            <a:off x="260213" y="645796"/>
            <a:ext cx="3914896" cy="823392"/>
          </a:xfrm>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6"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155613498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5" name="Picture Placeholder 2"/>
          <p:cNvSpPr>
            <a:spLocks noGrp="1"/>
          </p:cNvSpPr>
          <p:nvPr>
            <p:ph type="pic" idx="11"/>
          </p:nvPr>
        </p:nvSpPr>
        <p:spPr>
          <a:xfrm>
            <a:off x="4496270" y="645795"/>
            <a:ext cx="4295305" cy="17407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 name="Picture Placeholder 2"/>
          <p:cNvSpPr>
            <a:spLocks noGrp="1"/>
          </p:cNvSpPr>
          <p:nvPr>
            <p:ph type="pic" idx="12"/>
          </p:nvPr>
        </p:nvSpPr>
        <p:spPr>
          <a:xfrm>
            <a:off x="4496270" y="2636138"/>
            <a:ext cx="4295305" cy="17407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38659447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451726" y="0"/>
            <a:ext cx="4692274"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5"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3"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3"/>
          </p:nvPr>
        </p:nvSpPr>
        <p:spPr>
          <a:xfrm>
            <a:off x="2954152"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3491278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0212" y="453746"/>
            <a:ext cx="8563649" cy="823392"/>
          </a:xfrm>
        </p:spPr>
        <p:txBody>
          <a:bodyPr/>
          <a:lstStyle/>
          <a:p>
            <a:r>
              <a:rPr lang="en-US" dirty="0"/>
              <a:t>Click to edit Master title style</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5" name="Content Placeholder 2"/>
          <p:cNvSpPr>
            <a:spLocks noGrp="1"/>
          </p:cNvSpPr>
          <p:nvPr>
            <p:ph idx="10" hasCustomPrompt="1"/>
          </p:nvPr>
        </p:nvSpPr>
        <p:spPr>
          <a:xfrm>
            <a:off x="260213" y="1277138"/>
            <a:ext cx="8563648" cy="295990"/>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2" y="1905100"/>
            <a:ext cx="8563649"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8457066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0" name="Picture Placeholder 2"/>
          <p:cNvSpPr>
            <a:spLocks noGrp="1"/>
          </p:cNvSpPr>
          <p:nvPr>
            <p:ph type="pic" idx="12"/>
          </p:nvPr>
        </p:nvSpPr>
        <p:spPr>
          <a:xfrm>
            <a:off x="6357698" y="-14596"/>
            <a:ext cx="2786302"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3"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
        <p:nvSpPr>
          <p:cNvPr id="14" name="Content Placeholder 2"/>
          <p:cNvSpPr>
            <a:spLocks noGrp="1"/>
          </p:cNvSpPr>
          <p:nvPr>
            <p:ph idx="13"/>
          </p:nvPr>
        </p:nvSpPr>
        <p:spPr>
          <a:xfrm>
            <a:off x="2954152"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9568973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3" name="Slide Number Placeholder 2"/>
          <p:cNvSpPr>
            <a:spLocks noGrp="1"/>
          </p:cNvSpPr>
          <p:nvPr>
            <p:ph type="sldNum" sz="quarter" idx="10"/>
          </p:nvPr>
        </p:nvSpPr>
        <p:spPr/>
        <p:txBody>
          <a:bodyPr/>
          <a:lstStyle/>
          <a:p>
            <a:fld id="{2066355A-084C-D24E-9AD2-7E4FC41EA627}" type="slidenum">
              <a:rPr lang="en-US" b="1" smtClean="0"/>
              <a:pPr/>
              <a:t>‹#›</a:t>
            </a:fld>
            <a:endParaRPr lang="en-US" b="1" dirty="0"/>
          </a:p>
        </p:txBody>
      </p:sp>
    </p:spTree>
    <p:extLst>
      <p:ext uri="{BB962C8B-B14F-4D97-AF65-F5344CB8AC3E}">
        <p14:creationId xmlns:p14="http://schemas.microsoft.com/office/powerpoint/2010/main" val="355992768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4" name="Rectangle 3"/>
          <p:cNvSpPr/>
          <p:nvPr userDrawn="1"/>
        </p:nvSpPr>
        <p:spPr>
          <a:xfrm>
            <a:off x="0" y="0"/>
            <a:ext cx="9144000" cy="5160777"/>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3B5C"/>
              </a:solidFill>
            </a:endParaRPr>
          </a:p>
        </p:txBody>
      </p:sp>
      <p:pic>
        <p:nvPicPr>
          <p:cNvPr id="5" name="Picture 4"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4365912"/>
            <a:ext cx="1116944" cy="558473"/>
          </a:xfrm>
          <a:prstGeom prst="rect">
            <a:avLst/>
          </a:prstGeom>
        </p:spPr>
      </p:pic>
      <p:sp>
        <p:nvSpPr>
          <p:cNvPr id="3" name="Slide Number Placeholder 2"/>
          <p:cNvSpPr>
            <a:spLocks noGrp="1"/>
          </p:cNvSpPr>
          <p:nvPr>
            <p:ph type="sldNum" sz="quarter" idx="10"/>
          </p:nvPr>
        </p:nvSpPr>
        <p:spPr/>
        <p:txBody>
          <a:bodyPr/>
          <a:lstStyle>
            <a:lvl1pPr>
              <a:defRPr b="1">
                <a:solidFill>
                  <a:srgbClr val="FFFFFF"/>
                </a:solidFill>
              </a:defRPr>
            </a:lvl1pPr>
          </a:lstStyle>
          <a:p>
            <a:r>
              <a:rPr lang="en-US" dirty="0" err="1"/>
              <a:t>suss.edu.sg</a:t>
            </a:r>
            <a:endParaRPr lang="en-US" dirty="0"/>
          </a:p>
        </p:txBody>
      </p:sp>
    </p:spTree>
    <p:extLst>
      <p:ext uri="{BB962C8B-B14F-4D97-AF65-F5344CB8AC3E}">
        <p14:creationId xmlns:p14="http://schemas.microsoft.com/office/powerpoint/2010/main" val="294583058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Presentation Title_02">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06436" y="914399"/>
            <a:ext cx="8229600" cy="1285257"/>
          </a:xfrm>
        </p:spPr>
        <p:txBody>
          <a:bodyPr/>
          <a:lstStyle>
            <a:lvl1pPr>
              <a:defRPr sz="4400">
                <a:solidFill>
                  <a:schemeClr val="tx1"/>
                </a:solidFill>
              </a:defRPr>
            </a:lvl1pPr>
          </a:lstStyle>
          <a:p>
            <a:r>
              <a:rPr lang="en-US" dirty="0"/>
              <a:t>Presentation </a:t>
            </a:r>
            <a:br>
              <a:rPr lang="en-US" dirty="0"/>
            </a:br>
            <a:r>
              <a:rPr lang="en-US" dirty="0"/>
              <a:t>Title</a:t>
            </a:r>
          </a:p>
        </p:txBody>
      </p:sp>
      <p:pic>
        <p:nvPicPr>
          <p:cNvPr id="8" name="Picture 7"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914400"/>
          </a:xfrm>
          <a:prstGeom prst="rect">
            <a:avLst/>
          </a:prstGeom>
        </p:spPr>
      </p:pic>
      <p:sp>
        <p:nvSpPr>
          <p:cNvPr id="9" name="Subtitle 2"/>
          <p:cNvSpPr>
            <a:spLocks noGrp="1"/>
          </p:cNvSpPr>
          <p:nvPr>
            <p:ph type="subTitle" idx="1"/>
          </p:nvPr>
        </p:nvSpPr>
        <p:spPr>
          <a:xfrm>
            <a:off x="256566" y="2255473"/>
            <a:ext cx="8468334" cy="2259377"/>
          </a:xfrm>
        </p:spPr>
        <p:txBody>
          <a:bodyPr>
            <a:normAutofit/>
          </a:bodyPr>
          <a:lstStyle>
            <a:lvl1pPr marL="0" indent="0" algn="l">
              <a:buNone/>
              <a:defRPr sz="3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custDataLst>
      <p:tags r:id="rId1"/>
    </p:custDataLst>
    <p:extLst>
      <p:ext uri="{BB962C8B-B14F-4D97-AF65-F5344CB8AC3E}">
        <p14:creationId xmlns:p14="http://schemas.microsoft.com/office/powerpoint/2010/main" val="334988235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85750"/>
            <a:ext cx="7543800" cy="4572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742950"/>
            <a:ext cx="7543800" cy="2286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040858"/>
            <a:ext cx="7543800" cy="3429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1757215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ctrTitle" hasCustomPrompt="1"/>
          </p:nvPr>
        </p:nvSpPr>
        <p:spPr>
          <a:xfrm>
            <a:off x="257175" y="1246732"/>
            <a:ext cx="7772400" cy="1060304"/>
          </a:xfrm>
        </p:spPr>
        <p:txBody>
          <a:bodyPr/>
          <a:lstStyle>
            <a:lvl1pPr>
              <a:defRPr sz="45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4055020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9"/>
          <p:cNvSpPr>
            <a:spLocks noGrp="1"/>
          </p:cNvSpPr>
          <p:nvPr>
            <p:ph type="body" sz="quarter" idx="11"/>
          </p:nvPr>
        </p:nvSpPr>
        <p:spPr>
          <a:xfrm>
            <a:off x="685800" y="1040858"/>
            <a:ext cx="7543800" cy="3429000"/>
          </a:xfrm>
          <a:prstGeom prst="rect">
            <a:avLst/>
          </a:prstGeom>
        </p:spPr>
        <p:txBody>
          <a:bodyPr vert="horz"/>
          <a:lstStyle>
            <a:lvl1pPr marL="81000" marR="0" indent="-162000" algn="l" defTabSz="342900" rtl="0" eaLnBrk="0" fontAlgn="base" latinLnBrk="0" hangingPunct="0">
              <a:lnSpc>
                <a:spcPct val="100000"/>
              </a:lnSpc>
              <a:spcBef>
                <a:spcPts val="0"/>
              </a:spcBef>
              <a:spcAft>
                <a:spcPct val="0"/>
              </a:spcAft>
              <a:buClr>
                <a:schemeClr val="tx1"/>
              </a:buClr>
              <a:buSzTx/>
              <a:buFont typeface="Arial" panose="020B0604020202020204" pitchFamily="34" charset="0"/>
              <a:buChar char="•"/>
              <a:tabLst/>
              <a:defRPr sz="1200" baseline="0">
                <a:solidFill>
                  <a:schemeClr val="tx1"/>
                </a:solidFill>
                <a:latin typeface="Lucida Sans" panose="020B0602040502020204" pitchFamily="34" charset="0"/>
                <a:cs typeface="Lucida Sans" panose="020B0602040502020204" pitchFamily="34" charset="0"/>
              </a:defRPr>
            </a:lvl1pPr>
            <a:lvl2pPr marL="351000" indent="-189000">
              <a:spcBef>
                <a:spcPts val="0"/>
              </a:spcBef>
              <a:defRPr sz="1200">
                <a:latin typeface="Lucida Sans" panose="020B0602040502020204" pitchFamily="34" charset="0"/>
                <a:cs typeface="Lucida Sans" panose="020B0602040502020204" pitchFamily="34" charset="0"/>
              </a:defRPr>
            </a:lvl2pPr>
            <a:lvl3pPr marL="540000" indent="-216000">
              <a:spcBef>
                <a:spcPts val="0"/>
              </a:spcBef>
              <a:buFont typeface="Wingdings" panose="05000000000000000000" pitchFamily="2" charset="2"/>
              <a:buChar char="Ø"/>
              <a:defRPr sz="1200">
                <a:latin typeface="Lucida Sans" panose="020B0602040502020204" pitchFamily="34" charset="0"/>
                <a:cs typeface="Lucida Sans" panose="020B0602040502020204" pitchFamily="34" charset="0"/>
              </a:defRPr>
            </a:lvl3pPr>
            <a:lvl4pPr marL="702000" indent="-162000">
              <a:spcBef>
                <a:spcPts val="0"/>
              </a:spcBef>
              <a:buFont typeface="Wingdings" panose="05000000000000000000" pitchFamily="2" charset="2"/>
              <a:buChar char="§"/>
              <a:defRPr sz="1200">
                <a:latin typeface="Lucida Sans" panose="020B0602040502020204" pitchFamily="34" charset="0"/>
                <a:cs typeface="Lucida Sans" panose="020B0602040502020204" pitchFamily="34" charset="0"/>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itle 1"/>
          <p:cNvSpPr>
            <a:spLocks noGrp="1"/>
          </p:cNvSpPr>
          <p:nvPr>
            <p:ph type="title"/>
          </p:nvPr>
        </p:nvSpPr>
        <p:spPr>
          <a:xfrm>
            <a:off x="685800" y="141480"/>
            <a:ext cx="7543800" cy="457200"/>
          </a:xfrm>
          <a:prstGeom prst="rect">
            <a:avLst/>
          </a:prstGeom>
        </p:spPr>
        <p:txBody>
          <a:bodyPr/>
          <a:lstStyle>
            <a:lvl1pPr algn="l">
              <a:defRPr sz="1800" b="1" baseline="0">
                <a:solidFill>
                  <a:schemeClr val="bg1"/>
                </a:solidFill>
                <a:latin typeface="Lucida sans"/>
                <a:cs typeface="Lucida sans"/>
              </a:defRPr>
            </a:lvl1pPr>
          </a:lstStyle>
          <a:p>
            <a:r>
              <a:rPr lang="en-US" altLang="en-US" dirty="0"/>
              <a:t>Click to edit Master title style</a:t>
            </a:r>
            <a:endParaRPr lang="en-US" dirty="0"/>
          </a:p>
        </p:txBody>
      </p:sp>
      <p:sp>
        <p:nvSpPr>
          <p:cNvPr id="6" name="Text Placeholder 9"/>
          <p:cNvSpPr>
            <a:spLocks noGrp="1"/>
          </p:cNvSpPr>
          <p:nvPr>
            <p:ph type="body" sz="quarter" idx="10"/>
          </p:nvPr>
        </p:nvSpPr>
        <p:spPr>
          <a:xfrm>
            <a:off x="685800" y="789552"/>
            <a:ext cx="7543800" cy="2286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 typeface="Arial" panose="020B0604020202020204" pitchFamily="34" charset="0"/>
              <a:buNone/>
              <a:tabLst/>
              <a:defRPr sz="1200" b="1" baseline="0">
                <a:solidFill>
                  <a:srgbClr val="DA291C"/>
                </a:solidFill>
                <a:latin typeface="Lucida sans"/>
                <a:cs typeface="Lucida sans"/>
              </a:defRPr>
            </a:lvl1pPr>
          </a:lstStyle>
          <a:p>
            <a:pPr lvl="0"/>
            <a:r>
              <a:rPr lang="en-US" altLang="en-US" dirty="0"/>
              <a:t>Click to edit Master text styles</a:t>
            </a:r>
          </a:p>
        </p:txBody>
      </p:sp>
    </p:spTree>
    <p:extLst>
      <p:ext uri="{BB962C8B-B14F-4D97-AF65-F5344CB8AC3E}">
        <p14:creationId xmlns:p14="http://schemas.microsoft.com/office/powerpoint/2010/main" val="2652126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8" name="Picture 7"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778829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9" name="Picture 8"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1094574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1902550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2095191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Section Divider">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Title 1"/>
          <p:cNvSpPr>
            <a:spLocks noGrp="1"/>
          </p:cNvSpPr>
          <p:nvPr>
            <p:ph type="ctrTitle" hasCustomPrompt="1"/>
          </p:nvPr>
        </p:nvSpPr>
        <p:spPr>
          <a:xfrm>
            <a:off x="257175" y="1246732"/>
            <a:ext cx="7772400" cy="1060304"/>
          </a:xfrm>
        </p:spPr>
        <p:txBody>
          <a:bodyPr/>
          <a:lstStyle>
            <a:lvl1pPr>
              <a:defRPr sz="45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spTree>
    <p:extLst>
      <p:ext uri="{BB962C8B-B14F-4D97-AF65-F5344CB8AC3E}">
        <p14:creationId xmlns:p14="http://schemas.microsoft.com/office/powerpoint/2010/main" val="599556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0.xml"/><Relationship Id="rId1" Type="http://schemas.openxmlformats.org/officeDocument/2006/relationships/slideLayout" Target="../slideLayouts/slideLayout19.xml"/><Relationship Id="rId4" Type="http://schemas.openxmlformats.org/officeDocument/2006/relationships/image" Target="../media/image8.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21" Type="http://schemas.openxmlformats.org/officeDocument/2006/relationships/image" Target="../media/image1.png"/><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theme" Target="../theme/theme3.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theme" Target="../theme/theme4.xml"/><Relationship Id="rId1"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0213" y="645796"/>
            <a:ext cx="3747016" cy="823392"/>
          </a:xfrm>
          <a:prstGeom prst="rect">
            <a:avLst/>
          </a:prstGeom>
        </p:spPr>
        <p:txBody>
          <a:bodyPr vert="horz" lIns="91440" tIns="45720" rIns="91440" bIns="45720" rtlCol="0" anchor="ctr">
            <a:noAutofit/>
          </a:bodyPr>
          <a:lstStyle/>
          <a:p>
            <a:r>
              <a:rPr lang="en-US" dirty="0"/>
              <a:t>Click to edit </a:t>
            </a:r>
            <a:br>
              <a:rPr lang="en-US" dirty="0"/>
            </a:br>
            <a:r>
              <a:rPr lang="en-US" dirty="0"/>
              <a:t>Master title style </a:t>
            </a:r>
          </a:p>
        </p:txBody>
      </p:sp>
      <p:sp>
        <p:nvSpPr>
          <p:cNvPr id="3" name="Text Placeholder 2"/>
          <p:cNvSpPr>
            <a:spLocks noGrp="1"/>
          </p:cNvSpPr>
          <p:nvPr>
            <p:ph type="body" idx="1"/>
          </p:nvPr>
        </p:nvSpPr>
        <p:spPr>
          <a:xfrm>
            <a:off x="260213" y="1576820"/>
            <a:ext cx="3747016" cy="301371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657975" y="4745735"/>
            <a:ext cx="2133600" cy="273844"/>
          </a:xfrm>
          <a:prstGeom prst="rect">
            <a:avLst/>
          </a:prstGeom>
        </p:spPr>
        <p:txBody>
          <a:bodyPr vert="horz" lIns="91440" tIns="45720" rIns="91440" bIns="45720" rtlCol="0" anchor="ctr"/>
          <a:lstStyle>
            <a:lvl1pPr algn="r">
              <a:defRPr sz="800">
                <a:solidFill>
                  <a:srgbClr val="003B5C"/>
                </a:solidFill>
              </a:defRPr>
            </a:lvl1pPr>
          </a:lstStyle>
          <a:p>
            <a:fld id="{2066355A-084C-D24E-9AD2-7E4FC41EA627}" type="slidenum">
              <a:rPr lang="en-US" b="1" smtClean="0"/>
              <a:pPr/>
              <a:t>‹#›</a:t>
            </a:fld>
            <a:endParaRPr lang="en-US" b="1" dirty="0"/>
          </a:p>
        </p:txBody>
      </p:sp>
      <p:pic>
        <p:nvPicPr>
          <p:cNvPr id="8" name="Picture 7" descr="01 Singapore University of Social Sciences_Horizontal Format_Version A_White Background_RGB.png"/>
          <p:cNvPicPr>
            <a:picLocks noChangeAspect="1"/>
          </p:cNvPicPr>
          <p:nvPr userDrawn="1"/>
        </p:nvPicPr>
        <p:blipFill>
          <a:blip r:embed="rId20"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85" r:id="rId1"/>
    <p:sldLayoutId id="2147493456" r:id="rId2"/>
    <p:sldLayoutId id="2147493472" r:id="rId3"/>
    <p:sldLayoutId id="2147493470" r:id="rId4"/>
    <p:sldLayoutId id="2147493467" r:id="rId5"/>
    <p:sldLayoutId id="2147493473" r:id="rId6"/>
    <p:sldLayoutId id="2147493475" r:id="rId7"/>
    <p:sldLayoutId id="2147493476" r:id="rId8"/>
    <p:sldLayoutId id="2147493478" r:id="rId9"/>
    <p:sldLayoutId id="2147493480" r:id="rId10"/>
    <p:sldLayoutId id="2147493457" r:id="rId11"/>
    <p:sldLayoutId id="2147493482" r:id="rId12"/>
    <p:sldLayoutId id="2147493479" r:id="rId13"/>
    <p:sldLayoutId id="2147493486" r:id="rId14"/>
    <p:sldLayoutId id="2147493481" r:id="rId15"/>
    <p:sldLayoutId id="2147493483" r:id="rId16"/>
    <p:sldLayoutId id="2147493484" r:id="rId17"/>
    <p:sldLayoutId id="2147493487" r:id="rId18"/>
  </p:sldLayoutIdLst>
  <p:txStyles>
    <p:titleStyle>
      <a:lvl1pPr algn="l" defTabSz="457200" rtl="0" eaLnBrk="1" latinLnBrk="0" hangingPunct="1">
        <a:spcBef>
          <a:spcPct val="0"/>
        </a:spcBef>
        <a:buNone/>
        <a:defRPr sz="2300" kern="1200">
          <a:solidFill>
            <a:srgbClr val="003B5C"/>
          </a:solidFill>
          <a:latin typeface="Montserrat Medium"/>
          <a:ea typeface="+mj-ea"/>
          <a:cs typeface="Montserrat Medium"/>
        </a:defRPr>
      </a:lvl1pPr>
    </p:titleStyle>
    <p:bodyStyle>
      <a:lvl1pPr marL="342900" indent="-342900" algn="l" defTabSz="457200" rtl="0" eaLnBrk="1" latinLnBrk="0" hangingPunct="1">
        <a:spcBef>
          <a:spcPct val="20000"/>
        </a:spcBef>
        <a:buFont typeface="Arial"/>
        <a:buChar char="•"/>
        <a:defRPr sz="1400" kern="1200">
          <a:solidFill>
            <a:schemeClr val="tx1">
              <a:lumMod val="95000"/>
              <a:lumOff val="5000"/>
            </a:schemeClr>
          </a:solidFill>
          <a:latin typeface="+mn-lt"/>
          <a:ea typeface="+mn-ea"/>
          <a:cs typeface="+mn-cs"/>
        </a:defRPr>
      </a:lvl1pPr>
      <a:lvl2pPr marL="742950" indent="-285750" algn="l" defTabSz="457200" rtl="0" eaLnBrk="1" latinLnBrk="0" hangingPunct="1">
        <a:spcBef>
          <a:spcPct val="20000"/>
        </a:spcBef>
        <a:buFont typeface="Arial"/>
        <a:buChar char="–"/>
        <a:defRPr sz="1300" kern="1200">
          <a:solidFill>
            <a:schemeClr val="tx1">
              <a:lumMod val="95000"/>
              <a:lumOff val="5000"/>
            </a:schemeClr>
          </a:solidFill>
          <a:latin typeface="+mn-lt"/>
          <a:ea typeface="+mn-ea"/>
          <a:cs typeface="+mn-cs"/>
        </a:defRPr>
      </a:lvl2pPr>
      <a:lvl3pPr marL="1143000" indent="-228600" algn="l" defTabSz="457200" rtl="0" eaLnBrk="1" latinLnBrk="0" hangingPunct="1">
        <a:spcBef>
          <a:spcPct val="20000"/>
        </a:spcBef>
        <a:buFont typeface="Arial"/>
        <a:buChar char="•"/>
        <a:defRPr sz="1200" kern="1200">
          <a:solidFill>
            <a:schemeClr val="tx1">
              <a:lumMod val="95000"/>
              <a:lumOff val="5000"/>
            </a:schemeClr>
          </a:solidFill>
          <a:latin typeface="+mn-lt"/>
          <a:ea typeface="+mn-ea"/>
          <a:cs typeface="+mn-cs"/>
        </a:defRPr>
      </a:lvl3pPr>
      <a:lvl4pPr marL="1600200" indent="-228600" algn="l" defTabSz="457200" rtl="0" eaLnBrk="1" latinLnBrk="0" hangingPunct="1">
        <a:spcBef>
          <a:spcPct val="20000"/>
        </a:spcBef>
        <a:buFont typeface="Arial"/>
        <a:buChar char="–"/>
        <a:defRPr sz="1000" kern="1200">
          <a:solidFill>
            <a:schemeClr val="tx1">
              <a:lumMod val="95000"/>
              <a:lumOff val="5000"/>
            </a:schemeClr>
          </a:solidFill>
          <a:latin typeface="+mn-lt"/>
          <a:ea typeface="+mn-ea"/>
          <a:cs typeface="+mn-cs"/>
        </a:defRPr>
      </a:lvl4pPr>
      <a:lvl5pPr marL="2057400" indent="-228600" algn="l" defTabSz="457200" rtl="0" eaLnBrk="1" latinLnBrk="0" hangingPunct="1">
        <a:spcBef>
          <a:spcPct val="20000"/>
        </a:spcBef>
        <a:buFont typeface="Arial"/>
        <a:buChar char="»"/>
        <a:defRPr sz="800" kern="1200">
          <a:solidFill>
            <a:schemeClr val="tx1">
              <a:lumMod val="95000"/>
              <a:lumOff val="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Rectangle 14"/>
          <p:cNvSpPr/>
          <p:nvPr userDrawn="1"/>
        </p:nvSpPr>
        <p:spPr>
          <a:xfrm>
            <a:off x="-1588" y="0"/>
            <a:ext cx="9144001" cy="5143500"/>
          </a:xfrm>
          <a:prstGeom prst="rect">
            <a:avLst/>
          </a:prstGeom>
          <a:solidFill>
            <a:srgbClr val="003B5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US" altLang="en-US" sz="1350">
              <a:solidFill>
                <a:srgbClr val="FFFFFF"/>
              </a:solidFill>
              <a:latin typeface="Calibri" panose="020F0502020204030204" pitchFamily="34" charset="0"/>
            </a:endParaRPr>
          </a:p>
        </p:txBody>
      </p:sp>
      <p:sp>
        <p:nvSpPr>
          <p:cNvPr id="10" name="Flowchart: Stored Data 9"/>
          <p:cNvSpPr/>
          <p:nvPr userDrawn="1"/>
        </p:nvSpPr>
        <p:spPr>
          <a:xfrm>
            <a:off x="1" y="4882753"/>
            <a:ext cx="8640763" cy="13097"/>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1" name="Flowchart: Stored Data 10"/>
          <p:cNvSpPr/>
          <p:nvPr userDrawn="1"/>
        </p:nvSpPr>
        <p:spPr>
          <a:xfrm>
            <a:off x="0" y="4922044"/>
            <a:ext cx="8712200" cy="2738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2" name="Flowchart: Stored Data 11"/>
          <p:cNvSpPr/>
          <p:nvPr userDrawn="1"/>
        </p:nvSpPr>
        <p:spPr>
          <a:xfrm>
            <a:off x="-1588" y="4978004"/>
            <a:ext cx="8815388" cy="40481"/>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3" name="Flowchart: Stored Data 12"/>
          <p:cNvSpPr/>
          <p:nvPr userDrawn="1"/>
        </p:nvSpPr>
        <p:spPr>
          <a:xfrm rot="16200000">
            <a:off x="6828433" y="3073599"/>
            <a:ext cx="3618310" cy="19050"/>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4" name="Flowchart: Stored Data 13"/>
          <p:cNvSpPr/>
          <p:nvPr userDrawn="1"/>
        </p:nvSpPr>
        <p:spPr>
          <a:xfrm rot="16200000">
            <a:off x="6797874" y="3026371"/>
            <a:ext cx="3806429" cy="3492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6" name="Flowchart: Stored Data 15"/>
          <p:cNvSpPr/>
          <p:nvPr userDrawn="1"/>
        </p:nvSpPr>
        <p:spPr>
          <a:xfrm rot="16200000">
            <a:off x="6787158" y="2991843"/>
            <a:ext cx="3999310" cy="5397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pic>
        <p:nvPicPr>
          <p:cNvPr id="1033" name="Picture 1"/>
          <p:cNvPicPr>
            <a:picLocks noChangeAspect="1"/>
          </p:cNvPicPr>
          <p:nvPr userDrawn="1"/>
        </p:nvPicPr>
        <p:blipFill>
          <a:blip r:embed="rId4">
            <a:extLst>
              <a:ext uri="{28A0092B-C50C-407E-A947-70E740481C1C}">
                <a14:useLocalDpi xmlns:a14="http://schemas.microsoft.com/office/drawing/2010/main" val="0"/>
              </a:ext>
            </a:extLst>
          </a:blip>
          <a:srcRect l="16106" t="18172" r="16106" b="18172"/>
          <a:stretch>
            <a:fillRect/>
          </a:stretch>
        </p:blipFill>
        <p:spPr bwMode="auto">
          <a:xfrm>
            <a:off x="7110413" y="213122"/>
            <a:ext cx="1706562" cy="665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05546650"/>
      </p:ext>
    </p:extLst>
  </p:cSld>
  <p:clrMap bg1="lt1" tx1="dk1" bg2="lt2" tx2="dk2" accent1="accent1" accent2="accent2" accent3="accent3" accent4="accent4" accent5="accent5" accent6="accent6" hlink="hlink" folHlink="folHlink"/>
  <p:sldLayoutIdLst>
    <p:sldLayoutId id="2147493489" r:id="rId1"/>
    <p:sldLayoutId id="2147493490" r:id="rId2"/>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charset="-128"/>
          <a:cs typeface="ヒラギノ角ゴ Pro W3"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charset="-128"/>
          <a:cs typeface="ヒラギノ角ゴ Pro W3"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ヒラギノ角ゴ Pro W3"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0213" y="645796"/>
            <a:ext cx="3747016" cy="823392"/>
          </a:xfrm>
          <a:prstGeom prst="rect">
            <a:avLst/>
          </a:prstGeom>
        </p:spPr>
        <p:txBody>
          <a:bodyPr vert="horz" lIns="91440" tIns="45720" rIns="91440" bIns="45720" rtlCol="0" anchor="ctr">
            <a:noAutofit/>
          </a:bodyPr>
          <a:lstStyle/>
          <a:p>
            <a:r>
              <a:rPr lang="en-US" dirty="0"/>
              <a:t>Click to edit </a:t>
            </a:r>
            <a:br>
              <a:rPr lang="en-US" dirty="0"/>
            </a:br>
            <a:r>
              <a:rPr lang="en-US" dirty="0"/>
              <a:t>Master title style </a:t>
            </a:r>
          </a:p>
        </p:txBody>
      </p:sp>
      <p:sp>
        <p:nvSpPr>
          <p:cNvPr id="3" name="Text Placeholder 2"/>
          <p:cNvSpPr>
            <a:spLocks noGrp="1"/>
          </p:cNvSpPr>
          <p:nvPr>
            <p:ph type="body" idx="1"/>
          </p:nvPr>
        </p:nvSpPr>
        <p:spPr>
          <a:xfrm>
            <a:off x="260213" y="1576820"/>
            <a:ext cx="3747016" cy="301371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657975" y="4745735"/>
            <a:ext cx="2133600" cy="273844"/>
          </a:xfrm>
          <a:prstGeom prst="rect">
            <a:avLst/>
          </a:prstGeom>
        </p:spPr>
        <p:txBody>
          <a:bodyPr vert="horz" lIns="91440" tIns="45720" rIns="91440" bIns="45720" rtlCol="0" anchor="ctr"/>
          <a:lstStyle>
            <a:lvl1pPr algn="r">
              <a:defRPr sz="800">
                <a:solidFill>
                  <a:srgbClr val="003B5C"/>
                </a:solidFill>
              </a:defRPr>
            </a:lvl1pPr>
          </a:lstStyle>
          <a:p>
            <a:fld id="{2066355A-084C-D24E-9AD2-7E4FC41EA627}" type="slidenum">
              <a:rPr lang="en-US" b="1" smtClean="0"/>
              <a:pPr/>
              <a:t>‹#›</a:t>
            </a:fld>
            <a:endParaRPr lang="en-US" b="1" dirty="0"/>
          </a:p>
        </p:txBody>
      </p:sp>
      <p:pic>
        <p:nvPicPr>
          <p:cNvPr id="8" name="Picture 7" descr="01 Singapore University of Social Sciences_Horizontal Format_Version A_White Background_RGB.png"/>
          <p:cNvPicPr>
            <a:picLocks noChangeAspect="1"/>
          </p:cNvPicPr>
          <p:nvPr userDrawn="1"/>
        </p:nvPicPr>
        <p:blipFill>
          <a:blip r:embed="rId21"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3715977704"/>
      </p:ext>
    </p:extLst>
  </p:cSld>
  <p:clrMap bg1="lt1" tx1="dk1" bg2="lt2" tx2="dk2" accent1="accent1" accent2="accent2" accent3="accent3" accent4="accent4" accent5="accent5" accent6="accent6" hlink="hlink" folHlink="folHlink"/>
  <p:sldLayoutIdLst>
    <p:sldLayoutId id="2147493492" r:id="rId1"/>
    <p:sldLayoutId id="2147493493" r:id="rId2"/>
    <p:sldLayoutId id="2147493494" r:id="rId3"/>
    <p:sldLayoutId id="2147493495" r:id="rId4"/>
    <p:sldLayoutId id="2147493496" r:id="rId5"/>
    <p:sldLayoutId id="2147493497" r:id="rId6"/>
    <p:sldLayoutId id="2147493498" r:id="rId7"/>
    <p:sldLayoutId id="2147493499" r:id="rId8"/>
    <p:sldLayoutId id="2147493500" r:id="rId9"/>
    <p:sldLayoutId id="2147493501" r:id="rId10"/>
    <p:sldLayoutId id="2147493502" r:id="rId11"/>
    <p:sldLayoutId id="2147493503" r:id="rId12"/>
    <p:sldLayoutId id="2147493504" r:id="rId13"/>
    <p:sldLayoutId id="2147493505" r:id="rId14"/>
    <p:sldLayoutId id="2147493506" r:id="rId15"/>
    <p:sldLayoutId id="2147493507" r:id="rId16"/>
    <p:sldLayoutId id="2147493508" r:id="rId17"/>
    <p:sldLayoutId id="2147493509" r:id="rId18"/>
    <p:sldLayoutId id="2147493510" r:id="rId19"/>
  </p:sldLayoutIdLst>
  <p:txStyles>
    <p:titleStyle>
      <a:lvl1pPr algn="l" defTabSz="457200" rtl="0" eaLnBrk="1" latinLnBrk="0" hangingPunct="1">
        <a:spcBef>
          <a:spcPct val="0"/>
        </a:spcBef>
        <a:buNone/>
        <a:defRPr sz="2300" kern="1200">
          <a:solidFill>
            <a:srgbClr val="003B5C"/>
          </a:solidFill>
          <a:latin typeface="Montserrat Medium"/>
          <a:ea typeface="+mj-ea"/>
          <a:cs typeface="Montserrat Medium"/>
        </a:defRPr>
      </a:lvl1pPr>
    </p:titleStyle>
    <p:bodyStyle>
      <a:lvl1pPr marL="342900" indent="-342900" algn="l" defTabSz="457200" rtl="0" eaLnBrk="1" latinLnBrk="0" hangingPunct="1">
        <a:spcBef>
          <a:spcPct val="20000"/>
        </a:spcBef>
        <a:buFont typeface="Arial"/>
        <a:buChar char="•"/>
        <a:defRPr sz="1400" kern="1200">
          <a:solidFill>
            <a:schemeClr val="tx1">
              <a:lumMod val="95000"/>
              <a:lumOff val="5000"/>
            </a:schemeClr>
          </a:solidFill>
          <a:latin typeface="+mn-lt"/>
          <a:ea typeface="+mn-ea"/>
          <a:cs typeface="+mn-cs"/>
        </a:defRPr>
      </a:lvl1pPr>
      <a:lvl2pPr marL="742950" indent="-285750" algn="l" defTabSz="457200" rtl="0" eaLnBrk="1" latinLnBrk="0" hangingPunct="1">
        <a:spcBef>
          <a:spcPct val="20000"/>
        </a:spcBef>
        <a:buFont typeface="Arial"/>
        <a:buChar char="–"/>
        <a:defRPr sz="1300" kern="1200">
          <a:solidFill>
            <a:schemeClr val="tx1">
              <a:lumMod val="95000"/>
              <a:lumOff val="5000"/>
            </a:schemeClr>
          </a:solidFill>
          <a:latin typeface="+mn-lt"/>
          <a:ea typeface="+mn-ea"/>
          <a:cs typeface="+mn-cs"/>
        </a:defRPr>
      </a:lvl2pPr>
      <a:lvl3pPr marL="1143000" indent="-228600" algn="l" defTabSz="457200" rtl="0" eaLnBrk="1" latinLnBrk="0" hangingPunct="1">
        <a:spcBef>
          <a:spcPct val="20000"/>
        </a:spcBef>
        <a:buFont typeface="Arial"/>
        <a:buChar char="•"/>
        <a:defRPr sz="1200" kern="1200">
          <a:solidFill>
            <a:schemeClr val="tx1">
              <a:lumMod val="95000"/>
              <a:lumOff val="5000"/>
            </a:schemeClr>
          </a:solidFill>
          <a:latin typeface="+mn-lt"/>
          <a:ea typeface="+mn-ea"/>
          <a:cs typeface="+mn-cs"/>
        </a:defRPr>
      </a:lvl3pPr>
      <a:lvl4pPr marL="1600200" indent="-228600" algn="l" defTabSz="457200" rtl="0" eaLnBrk="1" latinLnBrk="0" hangingPunct="1">
        <a:spcBef>
          <a:spcPct val="20000"/>
        </a:spcBef>
        <a:buFont typeface="Arial"/>
        <a:buChar char="–"/>
        <a:defRPr sz="1000" kern="1200">
          <a:solidFill>
            <a:schemeClr val="tx1">
              <a:lumMod val="95000"/>
              <a:lumOff val="5000"/>
            </a:schemeClr>
          </a:solidFill>
          <a:latin typeface="+mn-lt"/>
          <a:ea typeface="+mn-ea"/>
          <a:cs typeface="+mn-cs"/>
        </a:defRPr>
      </a:lvl4pPr>
      <a:lvl5pPr marL="2057400" indent="-228600" algn="l" defTabSz="457200" rtl="0" eaLnBrk="1" latinLnBrk="0" hangingPunct="1">
        <a:spcBef>
          <a:spcPct val="20000"/>
        </a:spcBef>
        <a:buFont typeface="Arial"/>
        <a:buChar char="»"/>
        <a:defRPr sz="800" kern="1200">
          <a:solidFill>
            <a:schemeClr val="tx1">
              <a:lumMod val="95000"/>
              <a:lumOff val="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 name="Flowchart: Document 19"/>
          <p:cNvSpPr/>
          <p:nvPr userDrawn="1"/>
        </p:nvSpPr>
        <p:spPr>
          <a:xfrm>
            <a:off x="-38100" y="-75010"/>
            <a:ext cx="9215438" cy="810816"/>
          </a:xfrm>
          <a:prstGeom prst="flowChartDocument">
            <a:avLst/>
          </a:prstGeom>
          <a:solidFill>
            <a:srgbClr val="003B5C"/>
          </a:solidFill>
          <a:ln w="57150">
            <a:solidFill>
              <a:srgbClr val="DA291C"/>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6" name="Flowchart: Stored Data 15"/>
          <p:cNvSpPr/>
          <p:nvPr userDrawn="1"/>
        </p:nvSpPr>
        <p:spPr>
          <a:xfrm>
            <a:off x="0" y="4882753"/>
            <a:ext cx="7740650" cy="13097"/>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7" name="Flowchart: Stored Data 16"/>
          <p:cNvSpPr/>
          <p:nvPr userDrawn="1"/>
        </p:nvSpPr>
        <p:spPr>
          <a:xfrm>
            <a:off x="0" y="4922044"/>
            <a:ext cx="7812088" cy="2738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8" name="Flowchart: Stored Data 17"/>
          <p:cNvSpPr/>
          <p:nvPr userDrawn="1"/>
        </p:nvSpPr>
        <p:spPr>
          <a:xfrm>
            <a:off x="-1588" y="4978004"/>
            <a:ext cx="7991476" cy="40481"/>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pic>
        <p:nvPicPr>
          <p:cNvPr id="2054" name="Picture 6"/>
          <p:cNvPicPr>
            <a:picLocks noChangeAspect="1"/>
          </p:cNvPicPr>
          <p:nvPr userDrawn="1"/>
        </p:nvPicPr>
        <p:blipFill>
          <a:blip r:embed="rId3">
            <a:extLst>
              <a:ext uri="{28A0092B-C50C-407E-A947-70E740481C1C}">
                <a14:useLocalDpi xmlns:a14="http://schemas.microsoft.com/office/drawing/2010/main" val="0"/>
              </a:ext>
            </a:extLst>
          </a:blip>
          <a:srcRect l="15913" t="17105" r="15765" b="18240"/>
          <a:stretch>
            <a:fillRect/>
          </a:stretch>
        </p:blipFill>
        <p:spPr bwMode="auto">
          <a:xfrm>
            <a:off x="7883526" y="4730354"/>
            <a:ext cx="919163"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87792372"/>
      </p:ext>
    </p:extLst>
  </p:cSld>
  <p:clrMap bg1="lt1" tx1="dk1" bg2="lt2" tx2="dk2" accent1="accent1" accent2="accent2" accent3="accent3" accent4="accent4" accent5="accent5" accent6="accent6" hlink="hlink" folHlink="folHlink"/>
  <p:sldLayoutIdLst>
    <p:sldLayoutId id="2147493512" r:id="rId1"/>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charset="-128"/>
          <a:cs typeface="ヒラギノ角ゴ Pro W3"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charset="-128"/>
          <a:cs typeface="ヒラギノ角ゴ Pro W3"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ヒラギノ角ゴ Pro W3"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hyperlink" Target="https://help.tableau.com/current/pro/desktop/en-us/buildexamples_bar.htm" TargetMode="External"/><Relationship Id="rId2" Type="http://schemas.openxmlformats.org/officeDocument/2006/relationships/notesSlide" Target="../notesSlides/notesSlide2.xml"/><Relationship Id="rId1" Type="http://schemas.openxmlformats.org/officeDocument/2006/relationships/slideLayout" Target="../slideLayouts/slideLayout14.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hyperlink" Target="https://kb.tableau.com/articles/howto/creation-of-a-grouped-bar-chart" TargetMode="Externa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hyperlink" Target="https://help.tableau.com/current/pro/desktop/en-us/buildexamples_pie.htm" TargetMode="External"/><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help.tableau.com/current/pro/desktop/en-us/qs_area_charts.htm" TargetMode="Externa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help.tableau.com/current/pro/desktop/en-us/buildexamples_highlight.htm" TargetMode="Externa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help.tableau.com/current/pro/desktop/en-us/buildexamples_treemap.htm" TargetMode="Externa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39.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help.tableau.com/current/pro/desktop/en-us/buildexamples_line.htm" TargetMode="Externa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hyperlink" Target="https://kb.tableau.com/articles/howto/creating-sparklines" TargetMode="External"/><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hyperlink" Target="https://help.tableau.com/current/pro/desktop/en-us/buildexamples_gantt.htm" TargetMode="External"/><Relationship Id="rId2" Type="http://schemas.openxmlformats.org/officeDocument/2006/relationships/notesSlide" Target="../notesSlides/notesSlide6.xml"/><Relationship Id="rId1" Type="http://schemas.openxmlformats.org/officeDocument/2006/relationships/slideLayout" Target="../slideLayouts/slideLayout14.xml"/><Relationship Id="rId5" Type="http://schemas.openxmlformats.org/officeDocument/2006/relationships/image" Target="../media/image21.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hyperlink" Target="https://help.tableau.com/current/pro/desktop/en-us/trendlines_add.htm" TargetMode="External"/><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hyperlink" Target="https://help.tableau.com/current/pro/desktop/en-us/reference_lines.htm" TargetMode="External"/><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hyperlink" Target="http://dashflows.com/ww2/wp-content/uploads/2014/11/CTT-Wireless.png"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8.xml"/><Relationship Id="rId1" Type="http://schemas.openxmlformats.org/officeDocument/2006/relationships/tags" Target="../tags/tag5.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8.xml"/><Relationship Id="rId1" Type="http://schemas.openxmlformats.org/officeDocument/2006/relationships/tags" Target="../tags/tag6.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8.xml"/><Relationship Id="rId1" Type="http://schemas.openxmlformats.org/officeDocument/2006/relationships/tags" Target="../tags/tag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18.xml"/><Relationship Id="rId4" Type="http://schemas.openxmlformats.org/officeDocument/2006/relationships/image" Target="../media/image30.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8.xml"/><Relationship Id="rId1" Type="http://schemas.openxmlformats.org/officeDocument/2006/relationships/tags" Target="../tags/tag8.xml"/><Relationship Id="rId5" Type="http://schemas.openxmlformats.org/officeDocument/2006/relationships/image" Target="../media/image32.png"/><Relationship Id="rId4" Type="http://schemas.openxmlformats.org/officeDocument/2006/relationships/image" Target="../media/image31.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8.xml"/><Relationship Id="rId1" Type="http://schemas.openxmlformats.org/officeDocument/2006/relationships/tags" Target="../tags/tag9.xml"/><Relationship Id="rId5" Type="http://schemas.openxmlformats.org/officeDocument/2006/relationships/image" Target="../media/image34.png"/><Relationship Id="rId4" Type="http://schemas.openxmlformats.org/officeDocument/2006/relationships/image" Target="../media/image33.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8.xml"/><Relationship Id="rId1" Type="http://schemas.openxmlformats.org/officeDocument/2006/relationships/tags" Target="../tags/tag10.xml"/><Relationship Id="rId5" Type="http://schemas.openxmlformats.org/officeDocument/2006/relationships/image" Target="../media/image36.png"/><Relationship Id="rId4" Type="http://schemas.openxmlformats.org/officeDocument/2006/relationships/image" Target="../media/image35.png"/></Relationships>
</file>

<file path=ppt/slides/_rels/slide36.xml.rels><?xml version="1.0" encoding="UTF-8" standalone="yes"?>
<Relationships xmlns="http://schemas.openxmlformats.org/package/2006/relationships"><Relationship Id="rId3" Type="http://schemas.openxmlformats.org/officeDocument/2006/relationships/hyperlink" Target="https://ibookstore.suss.edu.sg/" TargetMode="External"/><Relationship Id="rId2" Type="http://schemas.openxmlformats.org/officeDocument/2006/relationships/hyperlink" Target="https://canvas.suss.edu.sg/courses/31564" TargetMode="External"/><Relationship Id="rId1" Type="http://schemas.openxmlformats.org/officeDocument/2006/relationships/slideLayout" Target="../slideLayouts/slideLayout17.xml"/><Relationship Id="rId6" Type="http://schemas.openxmlformats.org/officeDocument/2006/relationships/hyperlink" Target="https://www.suss.edu.sg/docs/default-source/contentdoc/oas/pt-2021acadcalendar.pdf" TargetMode="External"/><Relationship Id="rId5" Type="http://schemas.openxmlformats.org/officeDocument/2006/relationships/hyperlink" Target="https://www.tableau.com/learn/get-started/creator" TargetMode="External"/><Relationship Id="rId4" Type="http://schemas.openxmlformats.org/officeDocument/2006/relationships/hyperlink" Target="https://www.tableau.com/products/trial"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1433513" y="165497"/>
            <a:ext cx="565785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altLang="en-US" sz="2100" dirty="0">
                <a:solidFill>
                  <a:schemeClr val="bg1"/>
                </a:solidFill>
                <a:latin typeface="Lucida Sans" panose="020B0602030504020204" pitchFamily="34" charset="0"/>
                <a:ea typeface="ヒラギノ角ゴ Pro W3"/>
                <a:cs typeface="ヒラギノ角ゴ Pro W3"/>
              </a:rPr>
              <a:t>ANL201 – Study Units</a:t>
            </a:r>
            <a:endParaRPr lang="en-SG" altLang="en-US" sz="21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1223628" y="748838"/>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dirty="0">
                <a:solidFill>
                  <a:schemeClr val="bg1"/>
                </a:solidFill>
              </a:rPr>
              <a:t>Time frame and Deliverables</a:t>
            </a:r>
            <a:endParaRPr lang="en-SG" dirty="0">
              <a:solidFill>
                <a:schemeClr val="bg1"/>
              </a:solidFill>
            </a:endParaRPr>
          </a:p>
        </p:txBody>
      </p:sp>
      <p:graphicFrame>
        <p:nvGraphicFramePr>
          <p:cNvPr id="2" name="Table 2">
            <a:extLst>
              <a:ext uri="{FF2B5EF4-FFF2-40B4-BE49-F238E27FC236}">
                <a16:creationId xmlns:a16="http://schemas.microsoft.com/office/drawing/2014/main" id="{A557F063-8854-48BA-BF0D-D7E1B7E4BBA7}"/>
              </a:ext>
            </a:extLst>
          </p:cNvPr>
          <p:cNvGraphicFramePr>
            <a:graphicFrameLocks noGrp="1"/>
          </p:cNvGraphicFramePr>
          <p:nvPr>
            <p:extLst>
              <p:ext uri="{D42A27DB-BD31-4B8C-83A1-F6EECF244321}">
                <p14:modId xmlns:p14="http://schemas.microsoft.com/office/powerpoint/2010/main" val="1795877888"/>
              </p:ext>
            </p:extLst>
          </p:nvPr>
        </p:nvGraphicFramePr>
        <p:xfrm>
          <a:off x="1223628" y="1121269"/>
          <a:ext cx="6683956" cy="3314700"/>
        </p:xfrm>
        <a:graphic>
          <a:graphicData uri="http://schemas.openxmlformats.org/drawingml/2006/table">
            <a:tbl>
              <a:tblPr firstRow="1" bandRow="1">
                <a:tableStyleId>{5C22544A-7EE6-4342-B048-85BDC9FD1C3A}</a:tableStyleId>
              </a:tblPr>
              <a:tblGrid>
                <a:gridCol w="568166">
                  <a:extLst>
                    <a:ext uri="{9D8B030D-6E8A-4147-A177-3AD203B41FA5}">
                      <a16:colId xmlns:a16="http://schemas.microsoft.com/office/drawing/2014/main" val="490576269"/>
                    </a:ext>
                  </a:extLst>
                </a:gridCol>
                <a:gridCol w="2398728">
                  <a:extLst>
                    <a:ext uri="{9D8B030D-6E8A-4147-A177-3AD203B41FA5}">
                      <a16:colId xmlns:a16="http://schemas.microsoft.com/office/drawing/2014/main" val="2750247129"/>
                    </a:ext>
                  </a:extLst>
                </a:gridCol>
                <a:gridCol w="705089">
                  <a:extLst>
                    <a:ext uri="{9D8B030D-6E8A-4147-A177-3AD203B41FA5}">
                      <a16:colId xmlns:a16="http://schemas.microsoft.com/office/drawing/2014/main" val="3137058074"/>
                    </a:ext>
                  </a:extLst>
                </a:gridCol>
                <a:gridCol w="1765364">
                  <a:extLst>
                    <a:ext uri="{9D8B030D-6E8A-4147-A177-3AD203B41FA5}">
                      <a16:colId xmlns:a16="http://schemas.microsoft.com/office/drawing/2014/main" val="2240145745"/>
                    </a:ext>
                  </a:extLst>
                </a:gridCol>
                <a:gridCol w="1246609">
                  <a:extLst>
                    <a:ext uri="{9D8B030D-6E8A-4147-A177-3AD203B41FA5}">
                      <a16:colId xmlns:a16="http://schemas.microsoft.com/office/drawing/2014/main" val="3968797517"/>
                    </a:ext>
                  </a:extLst>
                </a:gridCol>
              </a:tblGrid>
              <a:tr h="434340">
                <a:tc>
                  <a:txBody>
                    <a:bodyPr/>
                    <a:lstStyle/>
                    <a:p>
                      <a:pPr algn="ctr"/>
                      <a:r>
                        <a:rPr lang="en-US" sz="1200" dirty="0"/>
                        <a:t>Study </a:t>
                      </a:r>
                    </a:p>
                    <a:p>
                      <a:pPr algn="ctr"/>
                      <a:r>
                        <a:rPr lang="en-US" sz="1200" dirty="0"/>
                        <a:t>Unit</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Topic</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Date </a:t>
                      </a:r>
                    </a:p>
                    <a:p>
                      <a:pPr algn="ctr"/>
                      <a:r>
                        <a:rPr lang="en-US" sz="1200"/>
                        <a:t>(2022)</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Quiz</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solidFill>
                            <a:srgbClr val="FF0000"/>
                          </a:solidFill>
                        </a:rPr>
                        <a:t>Deadlines</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44635151"/>
                  </a:ext>
                </a:extLst>
              </a:tr>
              <a:tr h="617220">
                <a:tc>
                  <a:txBody>
                    <a:bodyPr/>
                    <a:lstStyle/>
                    <a:p>
                      <a:pPr algn="ctr"/>
                      <a:r>
                        <a:rPr lang="en-US" sz="1200" dirty="0"/>
                        <a:t>1</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a:t>Business Performance Management</a:t>
                      </a:r>
                    </a:p>
                    <a:p>
                      <a:pPr algn="ctr"/>
                      <a:r>
                        <a:rPr lang="en-US" sz="1200" dirty="0"/>
                        <a:t>Balanced Scorecard </a:t>
                      </a:r>
                    </a:p>
                    <a:p>
                      <a:pPr algn="ctr"/>
                      <a:r>
                        <a:rPr lang="en-US" sz="1200" dirty="0"/>
                        <a:t>Strategy Map</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a:t>3</a:t>
                      </a:r>
                      <a:r>
                        <a:rPr lang="en-US" sz="1200" baseline="30000" dirty="0"/>
                        <a:t>rd</a:t>
                      </a:r>
                      <a:r>
                        <a:rPr lang="en-US" sz="1200" dirty="0"/>
                        <a:t> Feb</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a:t>Pre-Course Quiz 01*</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a:solidFill>
                            <a:srgbClr val="FF0000"/>
                          </a:solidFill>
                        </a:rPr>
                        <a:t>24</a:t>
                      </a:r>
                      <a:r>
                        <a:rPr lang="en-US" sz="1200" baseline="30000" dirty="0">
                          <a:solidFill>
                            <a:srgbClr val="FF0000"/>
                          </a:solidFill>
                        </a:rPr>
                        <a:t>th</a:t>
                      </a:r>
                      <a:r>
                        <a:rPr lang="en-US" sz="1200" dirty="0">
                          <a:solidFill>
                            <a:srgbClr val="FF0000"/>
                          </a:solidFill>
                        </a:rPr>
                        <a:t> Jan – 4</a:t>
                      </a:r>
                      <a:r>
                        <a:rPr lang="en-US" sz="1200" baseline="30000" dirty="0">
                          <a:solidFill>
                            <a:srgbClr val="FF0000"/>
                          </a:solidFill>
                        </a:rPr>
                        <a:t>th</a:t>
                      </a:r>
                      <a:r>
                        <a:rPr lang="en-US" sz="1200" dirty="0">
                          <a:solidFill>
                            <a:srgbClr val="FF0000"/>
                          </a:solidFill>
                        </a:rPr>
                        <a:t> Feb</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504103745"/>
                  </a:ext>
                </a:extLst>
              </a:tr>
              <a:tr h="251460">
                <a:tc>
                  <a:txBody>
                    <a:bodyPr/>
                    <a:lstStyle/>
                    <a:p>
                      <a:pPr marL="0" algn="ctr" defTabSz="342900" rtl="0" eaLnBrk="1" latinLnBrk="0" hangingPunct="1"/>
                      <a:r>
                        <a:rPr lang="en-US" sz="1200" kern="1200" dirty="0">
                          <a:solidFill>
                            <a:schemeClr val="dk1"/>
                          </a:solidFill>
                          <a:latin typeface="+mn-lt"/>
                          <a:ea typeface="+mn-ea"/>
                          <a:cs typeface="+mn-cs"/>
                        </a:rPr>
                        <a:t>2</a:t>
                      </a:r>
                      <a:endParaRPr lang="en-SG" sz="1200" kern="1200" dirty="0">
                        <a:solidFill>
                          <a:schemeClr val="dk1"/>
                        </a:solidFill>
                        <a:latin typeface="+mn-lt"/>
                        <a:ea typeface="+mn-ea"/>
                        <a:cs typeface="+mn-cs"/>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algn="ctr" defTabSz="342900" rtl="0" eaLnBrk="1" latinLnBrk="0" hangingPunct="1"/>
                      <a:r>
                        <a:rPr lang="en-US" sz="1200" kern="1200" dirty="0">
                          <a:solidFill>
                            <a:schemeClr val="dk1"/>
                          </a:solidFill>
                          <a:latin typeface="+mn-lt"/>
                          <a:ea typeface="+mn-ea"/>
                          <a:cs typeface="+mn-cs"/>
                        </a:rPr>
                        <a:t>All about Data</a:t>
                      </a:r>
                      <a:endParaRPr lang="en-SG" sz="1200" kern="1200" dirty="0">
                        <a:solidFill>
                          <a:schemeClr val="dk1"/>
                        </a:solidFill>
                        <a:latin typeface="+mn-lt"/>
                        <a:ea typeface="+mn-ea"/>
                        <a:cs typeface="+mn-cs"/>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baseline="0" dirty="0"/>
                        <a:t>10</a:t>
                      </a:r>
                      <a:r>
                        <a:rPr lang="en-US" sz="1200" baseline="30000" dirty="0"/>
                        <a:t>th</a:t>
                      </a:r>
                      <a:r>
                        <a:rPr lang="en-US" sz="1200" dirty="0"/>
                        <a:t> Feb</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algn="ctr" defTabSz="342900" rtl="0" eaLnBrk="1" latinLnBrk="0" hangingPunct="1"/>
                      <a:r>
                        <a:rPr lang="en-US" sz="1200" kern="1200" dirty="0">
                          <a:solidFill>
                            <a:schemeClr val="dk1"/>
                          </a:solidFill>
                          <a:latin typeface="+mn-lt"/>
                          <a:ea typeface="+mn-ea"/>
                          <a:cs typeface="+mn-cs"/>
                        </a:rPr>
                        <a:t>Pre-Class Quiz 01*</a:t>
                      </a:r>
                      <a:endParaRPr lang="en-SG" sz="1200" kern="1200" dirty="0">
                        <a:solidFill>
                          <a:schemeClr val="dk1"/>
                        </a:solidFill>
                        <a:latin typeface="+mn-lt"/>
                        <a:ea typeface="+mn-ea"/>
                        <a:cs typeface="+mn-cs"/>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baseline="0" dirty="0">
                          <a:solidFill>
                            <a:srgbClr val="FF0000"/>
                          </a:solidFill>
                        </a:rPr>
                        <a:t>7</a:t>
                      </a:r>
                      <a:r>
                        <a:rPr lang="en-US" sz="1200" baseline="30000" dirty="0">
                          <a:solidFill>
                            <a:srgbClr val="FF0000"/>
                          </a:solidFill>
                        </a:rPr>
                        <a:t>th</a:t>
                      </a:r>
                      <a:r>
                        <a:rPr lang="en-US" sz="1200" dirty="0">
                          <a:solidFill>
                            <a:srgbClr val="FF0000"/>
                          </a:solidFill>
                        </a:rPr>
                        <a:t> Feb – 14</a:t>
                      </a:r>
                      <a:r>
                        <a:rPr lang="en-US" sz="1200" baseline="30000" dirty="0">
                          <a:solidFill>
                            <a:srgbClr val="FF0000"/>
                          </a:solidFill>
                        </a:rPr>
                        <a:t>th</a:t>
                      </a:r>
                      <a:r>
                        <a:rPr lang="en-US" sz="1200" dirty="0">
                          <a:solidFill>
                            <a:srgbClr val="FF0000"/>
                          </a:solidFill>
                        </a:rPr>
                        <a:t> Feb</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410617811"/>
                  </a:ext>
                </a:extLst>
              </a:tr>
              <a:tr h="434340">
                <a:tc>
                  <a:txBody>
                    <a:bodyPr/>
                    <a:lstStyle/>
                    <a:p>
                      <a:pPr algn="ct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a:t>Tutor Marked Assignment</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B050"/>
                      </a:solidFill>
                      <a:prstDash val="solid"/>
                      <a:round/>
                      <a:headEnd type="none" w="med" len="med"/>
                      <a:tailEnd type="none" w="med" len="med"/>
                    </a:lnB>
                    <a:solidFill>
                      <a:schemeClr val="bg1">
                        <a:lumMod val="75000"/>
                      </a:schemeClr>
                    </a:solidFill>
                  </a:tcPr>
                </a:tc>
                <a:tc>
                  <a:txBody>
                    <a:bodyPr/>
                    <a:lstStyle/>
                    <a:p>
                      <a:pPr algn="ctr"/>
                      <a:r>
                        <a:rPr lang="en-US" sz="1200" dirty="0">
                          <a:solidFill>
                            <a:srgbClr val="FF0000"/>
                          </a:solidFill>
                        </a:rPr>
                        <a:t>16</a:t>
                      </a:r>
                      <a:r>
                        <a:rPr lang="en-US" sz="1200" baseline="30000" dirty="0">
                          <a:solidFill>
                            <a:srgbClr val="FF0000"/>
                          </a:solidFill>
                        </a:rPr>
                        <a:t>th</a:t>
                      </a:r>
                      <a:r>
                        <a:rPr lang="en-US" sz="1200" dirty="0">
                          <a:solidFill>
                            <a:srgbClr val="FF0000"/>
                          </a:solidFill>
                        </a:rPr>
                        <a:t> Feb </a:t>
                      </a:r>
                    </a:p>
                    <a:p>
                      <a:pPr algn="ctr"/>
                      <a:r>
                        <a:rPr lang="en-US" sz="1200" dirty="0">
                          <a:solidFill>
                            <a:srgbClr val="FF0000"/>
                          </a:solidFill>
                        </a:rPr>
                        <a:t>(by 2355 </a:t>
                      </a:r>
                      <a:r>
                        <a:rPr lang="en-US" sz="1200" dirty="0" err="1">
                          <a:solidFill>
                            <a:srgbClr val="FF0000"/>
                          </a:solidFill>
                        </a:rPr>
                        <a:t>hrs</a:t>
                      </a:r>
                      <a:r>
                        <a:rPr lang="en-US" sz="1200" dirty="0">
                          <a:solidFill>
                            <a:srgbClr val="FF0000"/>
                          </a:solidFill>
                        </a:rPr>
                        <a:t>)</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77056632"/>
                  </a:ext>
                </a:extLst>
              </a:tr>
              <a:tr h="251460">
                <a:tc>
                  <a:txBody>
                    <a:bodyPr/>
                    <a:lstStyle/>
                    <a:p>
                      <a:pPr algn="ctr"/>
                      <a:r>
                        <a:rPr lang="en-US" sz="1200" dirty="0"/>
                        <a:t>3</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B050"/>
                      </a:solidFill>
                      <a:prstDash val="solid"/>
                      <a:round/>
                      <a:headEnd type="none" w="med" len="med"/>
                      <a:tailEnd type="none" w="med" len="med"/>
                    </a:lnB>
                  </a:tcPr>
                </a:tc>
                <a:tc>
                  <a:txBody>
                    <a:bodyPr/>
                    <a:lstStyle/>
                    <a:p>
                      <a:pPr algn="ctr"/>
                      <a:r>
                        <a:rPr lang="en-US" sz="1200" dirty="0"/>
                        <a:t>Theory/ Foundation to Visualization</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B050"/>
                      </a:solidFill>
                      <a:prstDash val="solid"/>
                      <a:round/>
                      <a:headEnd type="none" w="med" len="med"/>
                      <a:tailEnd type="none" w="med" len="med"/>
                    </a:lnB>
                  </a:tcPr>
                </a:tc>
                <a:tc>
                  <a:txBody>
                    <a:bodyPr/>
                    <a:lstStyle/>
                    <a:p>
                      <a:pPr algn="ctr"/>
                      <a:r>
                        <a:rPr lang="en-US" sz="1200" dirty="0"/>
                        <a:t>17</a:t>
                      </a:r>
                      <a:r>
                        <a:rPr lang="en-US" sz="1200" baseline="30000" dirty="0"/>
                        <a:t>th</a:t>
                      </a:r>
                      <a:r>
                        <a:rPr lang="en-US" sz="1200" dirty="0"/>
                        <a:t> Feb</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28575" cap="flat" cmpd="sng" algn="ctr">
                      <a:solidFill>
                        <a:srgbClr val="00B050"/>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B050"/>
                      </a:solidFill>
                      <a:prstDash val="solid"/>
                      <a:round/>
                      <a:headEnd type="none" w="med" len="med"/>
                      <a:tailEnd type="none" w="med" len="med"/>
                    </a:lnB>
                  </a:tcPr>
                </a:tc>
                <a:tc rowSpan="2">
                  <a:txBody>
                    <a:bodyPr/>
                    <a:lstStyle/>
                    <a:p>
                      <a:pPr algn="ctr"/>
                      <a:r>
                        <a:rPr lang="en-US" sz="1200" dirty="0"/>
                        <a:t>Pre-Class Quiz 02*</a:t>
                      </a:r>
                      <a:endParaRPr lang="en-SG" sz="1200" dirty="0"/>
                    </a:p>
                    <a:p>
                      <a:pPr algn="ctr"/>
                      <a:r>
                        <a:rPr lang="en-US" sz="1200" dirty="0"/>
                        <a:t>-</a:t>
                      </a:r>
                      <a:endParaRPr lang="en-SG" sz="1200" dirty="0"/>
                    </a:p>
                  </a:txBody>
                  <a:tcPr marL="68580" marR="68580" marT="34290" marB="34290" anchor="ctr">
                    <a:lnL w="28575" cap="flat" cmpd="sng" algn="ctr">
                      <a:solidFill>
                        <a:srgbClr val="00B05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50"/>
                      </a:solidFill>
                      <a:prstDash val="solid"/>
                      <a:round/>
                      <a:headEnd type="none" w="med" len="med"/>
                      <a:tailEnd type="none" w="med" len="med"/>
                    </a:lnT>
                    <a:lnB w="28575" cap="flat" cmpd="sng" algn="ctr">
                      <a:solidFill>
                        <a:srgbClr val="00B050"/>
                      </a:solidFill>
                      <a:prstDash val="solid"/>
                      <a:round/>
                      <a:headEnd type="none" w="med" len="med"/>
                      <a:tailEnd type="none" w="med" len="med"/>
                    </a:lnB>
                  </a:tcPr>
                </a:tc>
                <a:tc>
                  <a:txBody>
                    <a:bodyPr/>
                    <a:lstStyle/>
                    <a:p>
                      <a:pPr algn="ctr"/>
                      <a:r>
                        <a:rPr lang="en-US" sz="1200" dirty="0">
                          <a:solidFill>
                            <a:srgbClr val="FF0000"/>
                          </a:solidFill>
                        </a:rPr>
                        <a:t>21</a:t>
                      </a:r>
                      <a:r>
                        <a:rPr lang="en-US" sz="1200" baseline="30000" dirty="0">
                          <a:solidFill>
                            <a:srgbClr val="FF0000"/>
                          </a:solidFill>
                        </a:rPr>
                        <a:t>st</a:t>
                      </a:r>
                      <a:r>
                        <a:rPr lang="en-US" sz="1200" dirty="0">
                          <a:solidFill>
                            <a:srgbClr val="FF0000"/>
                          </a:solidFill>
                        </a:rPr>
                        <a:t> Feb – 28</a:t>
                      </a:r>
                      <a:r>
                        <a:rPr lang="en-US" sz="1200" baseline="30000" dirty="0">
                          <a:solidFill>
                            <a:srgbClr val="FF0000"/>
                          </a:solidFill>
                        </a:rPr>
                        <a:t>th</a:t>
                      </a:r>
                      <a:r>
                        <a:rPr lang="en-US" sz="1200" dirty="0">
                          <a:solidFill>
                            <a:srgbClr val="FF0000"/>
                          </a:solidFill>
                        </a:rPr>
                        <a:t> Mar</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B050"/>
                      </a:solidFill>
                      <a:prstDash val="solid"/>
                      <a:round/>
                      <a:headEnd type="none" w="med" len="med"/>
                      <a:tailEnd type="none" w="med" len="med"/>
                    </a:lnB>
                    <a:solidFill>
                      <a:srgbClr val="FFFF00"/>
                    </a:solidFill>
                  </a:tcPr>
                </a:tc>
                <a:extLst>
                  <a:ext uri="{0D108BD9-81ED-4DB2-BD59-A6C34878D82A}">
                    <a16:rowId xmlns:a16="http://schemas.microsoft.com/office/drawing/2014/main" val="3699127354"/>
                  </a:ext>
                </a:extLst>
              </a:tr>
              <a:tr h="251460">
                <a:tc>
                  <a:txBody>
                    <a:bodyPr/>
                    <a:lstStyle/>
                    <a:p>
                      <a:pPr algn="ctr"/>
                      <a:r>
                        <a:rPr lang="en-US" sz="1200" dirty="0"/>
                        <a:t>4</a:t>
                      </a:r>
                      <a:endParaRPr lang="en-SG" sz="1200" dirty="0"/>
                    </a:p>
                  </a:txBody>
                  <a:tcPr marL="68580" marR="68580" marT="34290" marB="34290" anchor="ctr">
                    <a:lnL w="28575" cap="flat" cmpd="sng" algn="ctr">
                      <a:solidFill>
                        <a:srgbClr val="00B05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50"/>
                      </a:solidFill>
                      <a:prstDash val="solid"/>
                      <a:round/>
                      <a:headEnd type="none" w="med" len="med"/>
                      <a:tailEnd type="none" w="med" len="med"/>
                    </a:lnT>
                    <a:lnB w="28575" cap="flat" cmpd="sng" algn="ctr">
                      <a:solidFill>
                        <a:srgbClr val="00B050"/>
                      </a:solidFill>
                      <a:prstDash val="solid"/>
                      <a:round/>
                      <a:headEnd type="none" w="med" len="med"/>
                      <a:tailEnd type="none" w="med" len="med"/>
                    </a:lnB>
                  </a:tcPr>
                </a:tc>
                <a:tc>
                  <a:txBody>
                    <a:bodyPr/>
                    <a:lstStyle/>
                    <a:p>
                      <a:pPr algn="ctr"/>
                      <a:r>
                        <a:rPr lang="en-US" sz="1200" dirty="0"/>
                        <a:t>Basic Visualization</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50"/>
                      </a:solidFill>
                      <a:prstDash val="solid"/>
                      <a:round/>
                      <a:headEnd type="none" w="med" len="med"/>
                      <a:tailEnd type="none" w="med" len="med"/>
                    </a:lnT>
                    <a:lnB w="28575" cap="flat" cmpd="sng" algn="ctr">
                      <a:solidFill>
                        <a:srgbClr val="00B050"/>
                      </a:solidFill>
                      <a:prstDash val="solid"/>
                      <a:round/>
                      <a:headEnd type="none" w="med" len="med"/>
                      <a:tailEnd type="none" w="med" len="med"/>
                    </a:lnB>
                  </a:tcPr>
                </a:tc>
                <a:tc>
                  <a:txBody>
                    <a:bodyPr/>
                    <a:lstStyle/>
                    <a:p>
                      <a:pPr algn="ctr"/>
                      <a:r>
                        <a:rPr lang="en-US" sz="1200" dirty="0"/>
                        <a:t>24</a:t>
                      </a:r>
                      <a:r>
                        <a:rPr lang="en-US" sz="1200" baseline="30000" dirty="0"/>
                        <a:t>th</a:t>
                      </a:r>
                      <a:r>
                        <a:rPr lang="en-US" sz="1200" dirty="0"/>
                        <a:t> Feb</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50"/>
                      </a:solidFill>
                      <a:prstDash val="solid"/>
                      <a:round/>
                      <a:headEnd type="none" w="med" len="med"/>
                      <a:tailEnd type="none" w="med" len="med"/>
                    </a:lnT>
                    <a:lnB w="28575" cap="flat" cmpd="sng" algn="ctr">
                      <a:solidFill>
                        <a:srgbClr val="00B050"/>
                      </a:solidFill>
                      <a:prstDash val="solid"/>
                      <a:round/>
                      <a:headEnd type="none" w="med" len="med"/>
                      <a:tailEnd type="none" w="med" len="med"/>
                    </a:lnB>
                  </a:tcPr>
                </a:tc>
                <a:tc vMerge="1">
                  <a:txBody>
                    <a:bodyPr/>
                    <a:lstStyle/>
                    <a:p>
                      <a:pPr algn="ctr"/>
                      <a:endParaRPr lang="en-SG" sz="1600" dirty="0"/>
                    </a:p>
                  </a:txBody>
                  <a:tcPr/>
                </a:tc>
                <a:tc>
                  <a:txBody>
                    <a:bodyPr/>
                    <a:lstStyle/>
                    <a:p>
                      <a:pPr marL="0" algn="ctr" defTabSz="342900" rtl="0" eaLnBrk="1" latinLnBrk="0" hangingPunct="1"/>
                      <a:r>
                        <a:rPr lang="en-US" sz="1200" kern="1200" dirty="0">
                          <a:solidFill>
                            <a:srgbClr val="FF0000"/>
                          </a:solidFill>
                          <a:latin typeface="+mn-lt"/>
                          <a:ea typeface="+mn-ea"/>
                          <a:cs typeface="+mn-cs"/>
                        </a:rPr>
                        <a:t>-</a:t>
                      </a:r>
                      <a:endParaRPr lang="en-SG" sz="1200"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107960829"/>
                  </a:ext>
                </a:extLst>
              </a:tr>
              <a:tr h="434340">
                <a:tc>
                  <a:txBody>
                    <a:bodyPr/>
                    <a:lstStyle/>
                    <a:p>
                      <a:pPr algn="ctr"/>
                      <a:r>
                        <a:rPr lang="en-US" sz="1200" dirty="0"/>
                        <a:t>5</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5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Advanced Visualization</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5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aseline="0" dirty="0"/>
                        <a:t>3</a:t>
                      </a:r>
                      <a:r>
                        <a:rPr lang="en-US" sz="1200" baseline="30000" dirty="0"/>
                        <a:t>rd</a:t>
                      </a:r>
                      <a:r>
                        <a:rPr lang="en-US" sz="1200" dirty="0"/>
                        <a:t> Mar</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5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Group Based Assignment</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5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solidFill>
                            <a:srgbClr val="FF0000"/>
                          </a:solidFill>
                        </a:rPr>
                        <a:t>2</a:t>
                      </a:r>
                      <a:r>
                        <a:rPr lang="en-US" sz="1200" baseline="30000" dirty="0">
                          <a:solidFill>
                            <a:srgbClr val="FF0000"/>
                          </a:solidFill>
                        </a:rPr>
                        <a:t>nd</a:t>
                      </a:r>
                      <a:r>
                        <a:rPr lang="en-US" sz="1200" dirty="0">
                          <a:solidFill>
                            <a:srgbClr val="FF0000"/>
                          </a:solidFill>
                        </a:rPr>
                        <a:t> Mar </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solidFill>
                            <a:srgbClr val="FF0000"/>
                          </a:solidFill>
                        </a:rPr>
                        <a:t>(by 2355 </a:t>
                      </a:r>
                      <a:r>
                        <a:rPr lang="en-US" sz="1200" dirty="0" err="1">
                          <a:solidFill>
                            <a:srgbClr val="FF0000"/>
                          </a:solidFill>
                        </a:rPr>
                        <a:t>hrs</a:t>
                      </a:r>
                      <a:r>
                        <a:rPr lang="en-US" sz="1200" dirty="0">
                          <a:solidFill>
                            <a:srgbClr val="FF0000"/>
                          </a:solidFill>
                        </a:rPr>
                        <a:t>)</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037283718"/>
                  </a:ext>
                </a:extLst>
              </a:tr>
              <a:tr h="434340">
                <a:tc>
                  <a:txBody>
                    <a:bodyPr/>
                    <a:lstStyle/>
                    <a:p>
                      <a:pPr algn="ctr"/>
                      <a:r>
                        <a:rPr lang="en-US" sz="1200" dirty="0"/>
                        <a:t>6</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Business Performance Dashboard</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10</a:t>
                      </a:r>
                      <a:r>
                        <a:rPr lang="en-US" sz="1200" baseline="30000" dirty="0"/>
                        <a:t>th</a:t>
                      </a:r>
                      <a:r>
                        <a:rPr lang="en-US" sz="1200" dirty="0"/>
                        <a:t> Mar</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End of Course Assessment</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solidFill>
                            <a:srgbClr val="FF0000"/>
                          </a:solidFill>
                        </a:rPr>
                        <a:t>17</a:t>
                      </a:r>
                      <a:r>
                        <a:rPr lang="en-US" sz="1200" baseline="30000" dirty="0">
                          <a:solidFill>
                            <a:srgbClr val="FF0000"/>
                          </a:solidFill>
                        </a:rPr>
                        <a:t>th</a:t>
                      </a:r>
                      <a:r>
                        <a:rPr lang="en-US" sz="1200" dirty="0">
                          <a:solidFill>
                            <a:srgbClr val="FF0000"/>
                          </a:solidFill>
                        </a:rPr>
                        <a:t> Mar </a:t>
                      </a:r>
                    </a:p>
                    <a:p>
                      <a:pPr algn="ctr"/>
                      <a:r>
                        <a:rPr lang="en-US" sz="1200" dirty="0">
                          <a:solidFill>
                            <a:srgbClr val="FF0000"/>
                          </a:solidFill>
                        </a:rPr>
                        <a:t>(by noon)</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4135394514"/>
                  </a:ext>
                </a:extLst>
              </a:tr>
            </a:tbl>
          </a:graphicData>
        </a:graphic>
      </p:graphicFrame>
      <p:sp>
        <p:nvSpPr>
          <p:cNvPr id="8" name="Text Placeholder 2">
            <a:extLst>
              <a:ext uri="{FF2B5EF4-FFF2-40B4-BE49-F238E27FC236}">
                <a16:creationId xmlns:a16="http://schemas.microsoft.com/office/drawing/2014/main" id="{87DAF040-577B-48B8-B242-5C47D3131BA4}"/>
              </a:ext>
            </a:extLst>
          </p:cNvPr>
          <p:cNvSpPr txBox="1">
            <a:spLocks/>
          </p:cNvSpPr>
          <p:nvPr/>
        </p:nvSpPr>
        <p:spPr bwMode="auto">
          <a:xfrm>
            <a:off x="1240687" y="4569972"/>
            <a:ext cx="5657850" cy="228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None/>
              <a:defRPr sz="1600" b="1" kern="1200" baseline="0">
                <a:solidFill>
                  <a:srgbClr val="890018"/>
                </a:solidFill>
                <a:latin typeface="Lucida sans"/>
                <a:ea typeface="ヒラギノ角ゴ Pro W3" charset="-128"/>
                <a:cs typeface="Lucida san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ヒラギノ角ゴ Pro W3" charset="-128"/>
                <a:cs typeface="ヒラギノ角ゴ Pro W3"/>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charset="-128"/>
                <a:cs typeface="ヒラギノ角ゴ Pro W3"/>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ヒラギノ角ゴ Pro W3" charset="-128"/>
                <a:cs typeface="ヒラギノ角ゴ Pro W3"/>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ヒラギノ角ゴ Pro W3" charset="-128"/>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57175" marR="0" lvl="0" indent="-257175" algn="l" defTabSz="342900" rtl="0" eaLnBrk="0" fontAlgn="base" latinLnBrk="0" hangingPunct="0">
              <a:lnSpc>
                <a:spcPct val="100000"/>
              </a:lnSpc>
              <a:spcBef>
                <a:spcPct val="20000"/>
              </a:spcBef>
              <a:spcAft>
                <a:spcPct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prstClr val="white"/>
                </a:solidFill>
                <a:effectLst/>
                <a:uLnTx/>
                <a:uFillTx/>
                <a:latin typeface="Lucida sans"/>
                <a:ea typeface="ヒラギノ角ゴ Pro W3" charset="-128"/>
              </a:rPr>
              <a:t>*All quizzes have a </a:t>
            </a:r>
            <a:r>
              <a:rPr kumimoji="0" lang="en-US" sz="1500" b="1" i="0" u="sng" strike="noStrike" kern="1200" cap="none" spc="0" normalizeH="0" baseline="0" noProof="0" dirty="0">
                <a:ln>
                  <a:noFill/>
                </a:ln>
                <a:solidFill>
                  <a:prstClr val="white"/>
                </a:solidFill>
                <a:effectLst/>
                <a:uLnTx/>
                <a:uFillTx/>
                <a:latin typeface="Lucida sans"/>
                <a:ea typeface="ヒラギノ角ゴ Pro W3" charset="-128"/>
              </a:rPr>
              <a:t>12-NOON</a:t>
            </a:r>
            <a:r>
              <a:rPr kumimoji="0" lang="en-US" sz="1200" b="1" i="0" u="none" strike="noStrike" kern="1200" cap="none" spc="0" normalizeH="0" baseline="0" noProof="0" dirty="0">
                <a:ln>
                  <a:noFill/>
                </a:ln>
                <a:solidFill>
                  <a:prstClr val="white"/>
                </a:solidFill>
                <a:effectLst/>
                <a:uLnTx/>
                <a:uFillTx/>
                <a:latin typeface="Lucida sans"/>
                <a:ea typeface="ヒラギノ角ゴ Pro W3" charset="-128"/>
              </a:rPr>
              <a:t> deadline. No extensions!</a:t>
            </a:r>
            <a:endParaRPr kumimoji="0" lang="en-SG" sz="1200" b="1" i="0" u="none" strike="noStrike" kern="1200" cap="none" spc="0" normalizeH="0" baseline="0" noProof="0" dirty="0">
              <a:ln>
                <a:noFill/>
              </a:ln>
              <a:solidFill>
                <a:prstClr val="white"/>
              </a:solidFill>
              <a:effectLst/>
              <a:uLnTx/>
              <a:uFillTx/>
              <a:latin typeface="Lucida sans"/>
              <a:ea typeface="ヒラギノ角ゴ Pro W3" charset="-128"/>
            </a:endParaRPr>
          </a:p>
        </p:txBody>
      </p:sp>
    </p:spTree>
    <p:custDataLst>
      <p:tags r:id="rId1"/>
    </p:custDataLst>
    <p:extLst>
      <p:ext uri="{BB962C8B-B14F-4D97-AF65-F5344CB8AC3E}">
        <p14:creationId xmlns:p14="http://schemas.microsoft.com/office/powerpoint/2010/main" val="1726892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737BE-E08E-4B5C-90E5-46E18178EFFA}"/>
              </a:ext>
            </a:extLst>
          </p:cNvPr>
          <p:cNvSpPr>
            <a:spLocks noGrp="1"/>
          </p:cNvSpPr>
          <p:nvPr>
            <p:ph type="title"/>
          </p:nvPr>
        </p:nvSpPr>
        <p:spPr/>
        <p:txBody>
          <a:bodyPr/>
          <a:lstStyle/>
          <a:p>
            <a:r>
              <a:rPr lang="en-GB" sz="2400" dirty="0">
                <a:latin typeface="Roboto Medium" panose="02000000000000000000" pitchFamily="2" charset="0"/>
                <a:ea typeface="Roboto Medium" panose="02000000000000000000" pitchFamily="2" charset="0"/>
              </a:rPr>
              <a:t>Visualisation of Categorical Data</a:t>
            </a:r>
            <a:endParaRPr lang="en-SG" dirty="0"/>
          </a:p>
        </p:txBody>
      </p:sp>
      <p:pic>
        <p:nvPicPr>
          <p:cNvPr id="5" name="Picture 4">
            <a:extLst>
              <a:ext uri="{FF2B5EF4-FFF2-40B4-BE49-F238E27FC236}">
                <a16:creationId xmlns:a16="http://schemas.microsoft.com/office/drawing/2014/main" id="{1DA0F86E-6E1D-4CC7-A906-652C813E7806}"/>
              </a:ext>
            </a:extLst>
          </p:cNvPr>
          <p:cNvPicPr>
            <a:picLocks noChangeAspect="1"/>
          </p:cNvPicPr>
          <p:nvPr/>
        </p:nvPicPr>
        <p:blipFill>
          <a:blip r:embed="rId2"/>
          <a:stretch>
            <a:fillRect/>
          </a:stretch>
        </p:blipFill>
        <p:spPr>
          <a:xfrm>
            <a:off x="0" y="1415471"/>
            <a:ext cx="9144000" cy="1218404"/>
          </a:xfrm>
          <a:prstGeom prst="rect">
            <a:avLst/>
          </a:prstGeom>
        </p:spPr>
      </p:pic>
      <p:sp>
        <p:nvSpPr>
          <p:cNvPr id="6" name="Rectangle 5">
            <a:extLst>
              <a:ext uri="{FF2B5EF4-FFF2-40B4-BE49-F238E27FC236}">
                <a16:creationId xmlns:a16="http://schemas.microsoft.com/office/drawing/2014/main" id="{3A2ABF20-24D7-4527-8084-5C7B54C35595}"/>
              </a:ext>
            </a:extLst>
          </p:cNvPr>
          <p:cNvSpPr/>
          <p:nvPr/>
        </p:nvSpPr>
        <p:spPr>
          <a:xfrm>
            <a:off x="183661" y="2795655"/>
            <a:ext cx="2153138" cy="515816"/>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6600FF"/>
                </a:solidFill>
              </a:rPr>
              <a:t>Long tail to the right</a:t>
            </a:r>
            <a:endParaRPr lang="en-SG" sz="1400" dirty="0">
              <a:solidFill>
                <a:srgbClr val="6600FF"/>
              </a:solidFill>
            </a:endParaRPr>
          </a:p>
        </p:txBody>
      </p:sp>
      <p:sp>
        <p:nvSpPr>
          <p:cNvPr id="7" name="Rectangle 6">
            <a:extLst>
              <a:ext uri="{FF2B5EF4-FFF2-40B4-BE49-F238E27FC236}">
                <a16:creationId xmlns:a16="http://schemas.microsoft.com/office/drawing/2014/main" id="{3B15F607-0F29-41C4-9C44-81A809061F7D}"/>
              </a:ext>
            </a:extLst>
          </p:cNvPr>
          <p:cNvSpPr/>
          <p:nvPr/>
        </p:nvSpPr>
        <p:spPr>
          <a:xfrm>
            <a:off x="6924430" y="2798875"/>
            <a:ext cx="2153138" cy="515816"/>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6600FF"/>
                </a:solidFill>
              </a:rPr>
              <a:t>Long tail to the left</a:t>
            </a:r>
            <a:endParaRPr lang="en-SG" sz="1400" dirty="0">
              <a:solidFill>
                <a:srgbClr val="6600FF"/>
              </a:solidFill>
            </a:endParaRPr>
          </a:p>
        </p:txBody>
      </p:sp>
      <p:sp>
        <p:nvSpPr>
          <p:cNvPr id="8" name="Rectangle 7">
            <a:extLst>
              <a:ext uri="{FF2B5EF4-FFF2-40B4-BE49-F238E27FC236}">
                <a16:creationId xmlns:a16="http://schemas.microsoft.com/office/drawing/2014/main" id="{44FAFE01-1F52-4962-9E36-9039A1BC5706}"/>
              </a:ext>
            </a:extLst>
          </p:cNvPr>
          <p:cNvSpPr/>
          <p:nvPr/>
        </p:nvSpPr>
        <p:spPr>
          <a:xfrm>
            <a:off x="3554045" y="2772208"/>
            <a:ext cx="2153138" cy="515816"/>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6600FF"/>
                </a:solidFill>
              </a:rPr>
              <a:t>(Close to) Symmetric</a:t>
            </a:r>
            <a:endParaRPr lang="en-SG" sz="1400" dirty="0">
              <a:solidFill>
                <a:srgbClr val="6600FF"/>
              </a:solidFill>
            </a:endParaRPr>
          </a:p>
        </p:txBody>
      </p:sp>
    </p:spTree>
    <p:extLst>
      <p:ext uri="{BB962C8B-B14F-4D97-AF65-F5344CB8AC3E}">
        <p14:creationId xmlns:p14="http://schemas.microsoft.com/office/powerpoint/2010/main" val="358755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2044682-8B78-4820-BAFF-C213981CB629}"/>
              </a:ext>
            </a:extLst>
          </p:cNvPr>
          <p:cNvSpPr/>
          <p:nvPr/>
        </p:nvSpPr>
        <p:spPr>
          <a:xfrm>
            <a:off x="1840109" y="4148731"/>
            <a:ext cx="5647891" cy="62487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r>
              <a:rPr lang="en-US" sz="1200" dirty="0">
                <a:solidFill>
                  <a:srgbClr val="6600FF"/>
                </a:solidFill>
              </a:rPr>
              <a:t>Create a new worksheet. </a:t>
            </a:r>
          </a:p>
          <a:p>
            <a:pPr algn="just"/>
            <a:r>
              <a:rPr lang="en-US" sz="1200" dirty="0">
                <a:solidFill>
                  <a:srgbClr val="6600FF"/>
                </a:solidFill>
              </a:rPr>
              <a:t>Horizontal Bars - Drag one or more measures into the worksheet’s columns. </a:t>
            </a:r>
          </a:p>
          <a:p>
            <a:pPr algn="just"/>
            <a:r>
              <a:rPr lang="en-US" sz="1200" dirty="0">
                <a:solidFill>
                  <a:srgbClr val="6600FF"/>
                </a:solidFill>
              </a:rPr>
              <a:t>Vertical Bar - Drag one or more measures into the worksheet’s rows. </a:t>
            </a:r>
          </a:p>
        </p:txBody>
      </p:sp>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Categorical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categorical data — bar chart / stacked bar chart</a:t>
            </a:r>
          </a:p>
        </p:txBody>
      </p:sp>
      <p:sp>
        <p:nvSpPr>
          <p:cNvPr id="5" name="Rectangle 4">
            <a:extLst>
              <a:ext uri="{FF2B5EF4-FFF2-40B4-BE49-F238E27FC236}">
                <a16:creationId xmlns:a16="http://schemas.microsoft.com/office/drawing/2014/main" id="{60593F36-5B7E-0E48-8D3D-4EE9FBB109DE}"/>
              </a:ext>
            </a:extLst>
          </p:cNvPr>
          <p:cNvSpPr/>
          <p:nvPr/>
        </p:nvSpPr>
        <p:spPr>
          <a:xfrm>
            <a:off x="1261019" y="4765702"/>
            <a:ext cx="6306181"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3"/>
              </a:rPr>
              <a:t>https://help.tableau.com/current/pro/desktop/en-us/buildexamples_bar.htm</a:t>
            </a:r>
            <a:r>
              <a:rPr lang="en-US" sz="1200" dirty="0">
                <a:latin typeface="Roboto" panose="02000000000000000000" pitchFamily="2" charset="0"/>
                <a:ea typeface="Roboto" panose="02000000000000000000" pitchFamily="2" charset="0"/>
              </a:rPr>
              <a:t> </a:t>
            </a:r>
          </a:p>
        </p:txBody>
      </p:sp>
      <p:pic>
        <p:nvPicPr>
          <p:cNvPr id="8" name="Picture 7">
            <a:extLst>
              <a:ext uri="{FF2B5EF4-FFF2-40B4-BE49-F238E27FC236}">
                <a16:creationId xmlns:a16="http://schemas.microsoft.com/office/drawing/2014/main" id="{CF8F7B42-792C-448E-A2F1-82EE8F246E80}"/>
              </a:ext>
            </a:extLst>
          </p:cNvPr>
          <p:cNvPicPr>
            <a:picLocks noChangeAspect="1"/>
          </p:cNvPicPr>
          <p:nvPr/>
        </p:nvPicPr>
        <p:blipFill>
          <a:blip r:embed="rId4"/>
          <a:stretch>
            <a:fillRect/>
          </a:stretch>
        </p:blipFill>
        <p:spPr>
          <a:xfrm>
            <a:off x="49364" y="1779069"/>
            <a:ext cx="8985344" cy="2406640"/>
          </a:xfrm>
          <a:prstGeom prst="rect">
            <a:avLst/>
          </a:prstGeom>
        </p:spPr>
      </p:pic>
    </p:spTree>
    <p:extLst>
      <p:ext uri="{BB962C8B-B14F-4D97-AF65-F5344CB8AC3E}">
        <p14:creationId xmlns:p14="http://schemas.microsoft.com/office/powerpoint/2010/main" val="3042186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Categorical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categorical data — side-by-side (i.e., grouped) bar chart</a:t>
            </a:r>
          </a:p>
        </p:txBody>
      </p:sp>
      <p:sp>
        <p:nvSpPr>
          <p:cNvPr id="5" name="Rectangle 4">
            <a:extLst>
              <a:ext uri="{FF2B5EF4-FFF2-40B4-BE49-F238E27FC236}">
                <a16:creationId xmlns:a16="http://schemas.microsoft.com/office/drawing/2014/main" id="{60593F36-5B7E-0E48-8D3D-4EE9FBB109DE}"/>
              </a:ext>
            </a:extLst>
          </p:cNvPr>
          <p:cNvSpPr/>
          <p:nvPr/>
        </p:nvSpPr>
        <p:spPr>
          <a:xfrm>
            <a:off x="3042509" y="4689754"/>
            <a:ext cx="5359958"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2"/>
              </a:rPr>
              <a:t>https://kb.tableau.com/articles/howto/creation-of-a-grouped-bar-chart</a:t>
            </a:r>
            <a:r>
              <a:rPr lang="en-US" sz="1200" dirty="0">
                <a:latin typeface="Roboto" panose="02000000000000000000" pitchFamily="2" charset="0"/>
                <a:ea typeface="Roboto" panose="02000000000000000000" pitchFamily="2" charset="0"/>
              </a:rPr>
              <a:t> </a:t>
            </a:r>
          </a:p>
        </p:txBody>
      </p:sp>
      <p:pic>
        <p:nvPicPr>
          <p:cNvPr id="8" name="Picture 7">
            <a:extLst>
              <a:ext uri="{FF2B5EF4-FFF2-40B4-BE49-F238E27FC236}">
                <a16:creationId xmlns:a16="http://schemas.microsoft.com/office/drawing/2014/main" id="{0ED3E06B-5870-4139-B70A-D42FBF73E0A7}"/>
              </a:ext>
            </a:extLst>
          </p:cNvPr>
          <p:cNvPicPr>
            <a:picLocks noChangeAspect="1"/>
          </p:cNvPicPr>
          <p:nvPr/>
        </p:nvPicPr>
        <p:blipFill>
          <a:blip r:embed="rId3"/>
          <a:stretch>
            <a:fillRect/>
          </a:stretch>
        </p:blipFill>
        <p:spPr>
          <a:xfrm>
            <a:off x="4267205" y="1646242"/>
            <a:ext cx="4408862" cy="3043512"/>
          </a:xfrm>
          <a:prstGeom prst="rect">
            <a:avLst/>
          </a:prstGeom>
        </p:spPr>
      </p:pic>
      <p:sp>
        <p:nvSpPr>
          <p:cNvPr id="6" name="Rectangle 5">
            <a:extLst>
              <a:ext uri="{FF2B5EF4-FFF2-40B4-BE49-F238E27FC236}">
                <a16:creationId xmlns:a16="http://schemas.microsoft.com/office/drawing/2014/main" id="{4990FA4D-D9E6-4B14-84A2-D02EAFF6A176}"/>
              </a:ext>
            </a:extLst>
          </p:cNvPr>
          <p:cNvSpPr/>
          <p:nvPr/>
        </p:nvSpPr>
        <p:spPr>
          <a:xfrm>
            <a:off x="260213" y="1792800"/>
            <a:ext cx="3627789" cy="2386015"/>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r>
              <a:rPr lang="en-US" sz="1400" dirty="0">
                <a:solidFill>
                  <a:srgbClr val="6600FF"/>
                </a:solidFill>
              </a:rPr>
              <a:t>Drag two or more measures into either the worksheet’s columns or rows. </a:t>
            </a:r>
          </a:p>
          <a:p>
            <a:pPr algn="just"/>
            <a:r>
              <a:rPr lang="en-US" sz="1400" dirty="0">
                <a:solidFill>
                  <a:srgbClr val="6600FF"/>
                </a:solidFill>
              </a:rPr>
              <a:t>Measure Values and Measure Names will then be created automatically. </a:t>
            </a:r>
          </a:p>
          <a:p>
            <a:pPr indent="-171450" algn="just">
              <a:buFont typeface="Wingdings" panose="05000000000000000000" pitchFamily="2" charset="2"/>
              <a:buChar char="à"/>
            </a:pPr>
            <a:r>
              <a:rPr lang="en-US" sz="1400" dirty="0">
                <a:solidFill>
                  <a:srgbClr val="6600FF"/>
                </a:solidFill>
              </a:rPr>
              <a:t>Measure Names and Measure Values can be used to express various measures in a data set or multiple measures on a single axis. </a:t>
            </a:r>
          </a:p>
          <a:p>
            <a:pPr indent="-171450" algn="just">
              <a:buFont typeface="Wingdings" panose="05000000000000000000" pitchFamily="2" charset="2"/>
              <a:buChar char="à"/>
            </a:pPr>
            <a:r>
              <a:rPr lang="en-US" sz="1400" dirty="0">
                <a:solidFill>
                  <a:srgbClr val="6600FF"/>
                </a:solidFill>
              </a:rPr>
              <a:t>Measure Values contains the data while Measure Names is used to separate the bars used on the marks </a:t>
            </a:r>
          </a:p>
        </p:txBody>
      </p:sp>
    </p:spTree>
    <p:extLst>
      <p:ext uri="{BB962C8B-B14F-4D97-AF65-F5344CB8AC3E}">
        <p14:creationId xmlns:p14="http://schemas.microsoft.com/office/powerpoint/2010/main" val="2546237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Categorical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categorical data — pie chart</a:t>
            </a:r>
          </a:p>
        </p:txBody>
      </p:sp>
      <p:sp>
        <p:nvSpPr>
          <p:cNvPr id="5" name="Rectangle 4">
            <a:extLst>
              <a:ext uri="{FF2B5EF4-FFF2-40B4-BE49-F238E27FC236}">
                <a16:creationId xmlns:a16="http://schemas.microsoft.com/office/drawing/2014/main" id="{60593F36-5B7E-0E48-8D3D-4EE9FBB109DE}"/>
              </a:ext>
            </a:extLst>
          </p:cNvPr>
          <p:cNvSpPr/>
          <p:nvPr/>
        </p:nvSpPr>
        <p:spPr>
          <a:xfrm>
            <a:off x="2725709" y="4689754"/>
            <a:ext cx="6370982"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3"/>
              </a:rPr>
              <a:t>https://help.tableau.com/current/pro/desktop/en-us/buildexamples_pie.htm</a:t>
            </a:r>
            <a:r>
              <a:rPr lang="en-US" sz="1200" dirty="0">
                <a:latin typeface="Roboto" panose="02000000000000000000" pitchFamily="2" charset="0"/>
                <a:ea typeface="Roboto" panose="02000000000000000000" pitchFamily="2" charset="0"/>
              </a:rPr>
              <a:t> </a:t>
            </a:r>
          </a:p>
        </p:txBody>
      </p:sp>
      <p:pic>
        <p:nvPicPr>
          <p:cNvPr id="7" name="Picture 6">
            <a:extLst>
              <a:ext uri="{FF2B5EF4-FFF2-40B4-BE49-F238E27FC236}">
                <a16:creationId xmlns:a16="http://schemas.microsoft.com/office/drawing/2014/main" id="{EB5B7646-B1C2-4FC6-96D5-F9C5274079BA}"/>
              </a:ext>
            </a:extLst>
          </p:cNvPr>
          <p:cNvPicPr>
            <a:picLocks noChangeAspect="1"/>
          </p:cNvPicPr>
          <p:nvPr/>
        </p:nvPicPr>
        <p:blipFill>
          <a:blip r:embed="rId4"/>
          <a:stretch>
            <a:fillRect/>
          </a:stretch>
        </p:blipFill>
        <p:spPr>
          <a:xfrm>
            <a:off x="3164871" y="1546504"/>
            <a:ext cx="5762625" cy="3143250"/>
          </a:xfrm>
          <a:prstGeom prst="rect">
            <a:avLst/>
          </a:prstGeom>
        </p:spPr>
      </p:pic>
      <p:sp>
        <p:nvSpPr>
          <p:cNvPr id="6" name="Rectangle 5">
            <a:extLst>
              <a:ext uri="{FF2B5EF4-FFF2-40B4-BE49-F238E27FC236}">
                <a16:creationId xmlns:a16="http://schemas.microsoft.com/office/drawing/2014/main" id="{7DFDEE41-549F-4DE5-9FCD-C789AABCBA01}"/>
              </a:ext>
            </a:extLst>
          </p:cNvPr>
          <p:cNvSpPr/>
          <p:nvPr/>
        </p:nvSpPr>
        <p:spPr>
          <a:xfrm>
            <a:off x="260213" y="2157181"/>
            <a:ext cx="2954325" cy="2119705"/>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r>
              <a:rPr lang="en-US" sz="1400" dirty="0">
                <a:solidFill>
                  <a:srgbClr val="6600FF"/>
                </a:solidFill>
              </a:rPr>
              <a:t>Pie Chart should be used to get a general sense of magnitude, but not for precise comparisons.</a:t>
            </a:r>
          </a:p>
          <a:p>
            <a:pPr algn="just"/>
            <a:endParaRPr lang="en-US" sz="1400" dirty="0">
              <a:solidFill>
                <a:srgbClr val="6600FF"/>
              </a:solidFill>
            </a:endParaRPr>
          </a:p>
          <a:p>
            <a:pPr algn="just"/>
            <a:r>
              <a:rPr lang="en-US" sz="1400" dirty="0">
                <a:solidFill>
                  <a:srgbClr val="6600FF"/>
                </a:solidFill>
              </a:rPr>
              <a:t>A pie chart is limited by its area meaning that if you have many categories, you have many slivers and its hard to compare. </a:t>
            </a:r>
          </a:p>
        </p:txBody>
      </p:sp>
    </p:spTree>
    <p:extLst>
      <p:ext uri="{BB962C8B-B14F-4D97-AF65-F5344CB8AC3E}">
        <p14:creationId xmlns:p14="http://schemas.microsoft.com/office/powerpoint/2010/main" val="1428983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Categorical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categorical data — area chart</a:t>
            </a:r>
          </a:p>
        </p:txBody>
      </p:sp>
      <p:sp>
        <p:nvSpPr>
          <p:cNvPr id="5" name="Rectangle 4">
            <a:extLst>
              <a:ext uri="{FF2B5EF4-FFF2-40B4-BE49-F238E27FC236}">
                <a16:creationId xmlns:a16="http://schemas.microsoft.com/office/drawing/2014/main" id="{60593F36-5B7E-0E48-8D3D-4EE9FBB109DE}"/>
              </a:ext>
            </a:extLst>
          </p:cNvPr>
          <p:cNvSpPr/>
          <p:nvPr/>
        </p:nvSpPr>
        <p:spPr>
          <a:xfrm>
            <a:off x="3446392" y="4628376"/>
            <a:ext cx="5215891"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2"/>
              </a:rPr>
              <a:t>https://help.tableau.com/current/pro/desktop/en-us/qs_area_charts.htm</a:t>
            </a:r>
            <a:r>
              <a:rPr lang="en-US" sz="1200" dirty="0">
                <a:latin typeface="Roboto" panose="02000000000000000000" pitchFamily="2" charset="0"/>
                <a:ea typeface="Roboto" panose="02000000000000000000" pitchFamily="2" charset="0"/>
              </a:rPr>
              <a:t> </a:t>
            </a:r>
          </a:p>
        </p:txBody>
      </p:sp>
      <p:pic>
        <p:nvPicPr>
          <p:cNvPr id="7" name="Content Placeholder 6" descr="A screenshot of a cell phone&#10;&#10;Description automatically generated">
            <a:extLst>
              <a:ext uri="{FF2B5EF4-FFF2-40B4-BE49-F238E27FC236}">
                <a16:creationId xmlns:a16="http://schemas.microsoft.com/office/drawing/2014/main" id="{4B499511-4D75-5941-B58A-156772F4F47E}"/>
              </a:ext>
            </a:extLst>
          </p:cNvPr>
          <p:cNvPicPr>
            <a:picLocks noGrp="1" noChangeAspect="1"/>
          </p:cNvPicPr>
          <p:nvPr>
            <p:ph idx="1"/>
          </p:nvPr>
        </p:nvPicPr>
        <p:blipFill>
          <a:blip r:embed="rId3"/>
          <a:stretch>
            <a:fillRect/>
          </a:stretch>
        </p:blipFill>
        <p:spPr>
          <a:xfrm>
            <a:off x="3357606" y="1625206"/>
            <a:ext cx="5323187" cy="2999747"/>
          </a:xfrm>
          <a:effectLst>
            <a:outerShdw blurRad="63500" sx="102000" sy="102000" algn="ctr" rotWithShape="0">
              <a:prstClr val="black">
                <a:alpha val="40000"/>
              </a:prstClr>
            </a:outerShdw>
          </a:effectLst>
        </p:spPr>
      </p:pic>
      <p:sp>
        <p:nvSpPr>
          <p:cNvPr id="6" name="Rectangle 5">
            <a:extLst>
              <a:ext uri="{FF2B5EF4-FFF2-40B4-BE49-F238E27FC236}">
                <a16:creationId xmlns:a16="http://schemas.microsoft.com/office/drawing/2014/main" id="{0B1D510B-F8A7-48AD-8C02-D97E6907520C}"/>
              </a:ext>
            </a:extLst>
          </p:cNvPr>
          <p:cNvSpPr/>
          <p:nvPr/>
        </p:nvSpPr>
        <p:spPr>
          <a:xfrm>
            <a:off x="260213" y="2157181"/>
            <a:ext cx="2954325" cy="170918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r>
              <a:rPr lang="en-US" sz="1400" dirty="0">
                <a:solidFill>
                  <a:srgbClr val="6600FF"/>
                </a:solidFill>
              </a:rPr>
              <a:t>Area Fill chart plots values as bands, thus it is easy to misinterpret the top band as being the largest value in a data set. </a:t>
            </a:r>
          </a:p>
          <a:p>
            <a:pPr algn="just"/>
            <a:endParaRPr lang="en-US" sz="1400" dirty="0">
              <a:solidFill>
                <a:srgbClr val="6600FF"/>
              </a:solidFill>
            </a:endParaRPr>
          </a:p>
          <a:p>
            <a:pPr algn="just"/>
            <a:r>
              <a:rPr lang="en-US" sz="1400" dirty="0">
                <a:solidFill>
                  <a:srgbClr val="6600FF"/>
                </a:solidFill>
              </a:rPr>
              <a:t>The Area Fill Chart is best used to plot a single dimension to avoid such misinterpretation.</a:t>
            </a:r>
          </a:p>
        </p:txBody>
      </p:sp>
    </p:spTree>
    <p:extLst>
      <p:ext uri="{BB962C8B-B14F-4D97-AF65-F5344CB8AC3E}">
        <p14:creationId xmlns:p14="http://schemas.microsoft.com/office/powerpoint/2010/main" val="2430786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Categorical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categorical data — heat map</a:t>
            </a:r>
          </a:p>
        </p:txBody>
      </p:sp>
      <p:sp>
        <p:nvSpPr>
          <p:cNvPr id="5" name="Rectangle 4">
            <a:extLst>
              <a:ext uri="{FF2B5EF4-FFF2-40B4-BE49-F238E27FC236}">
                <a16:creationId xmlns:a16="http://schemas.microsoft.com/office/drawing/2014/main" id="{60593F36-5B7E-0E48-8D3D-4EE9FBB109DE}"/>
              </a:ext>
            </a:extLst>
          </p:cNvPr>
          <p:cNvSpPr/>
          <p:nvPr/>
        </p:nvSpPr>
        <p:spPr>
          <a:xfrm>
            <a:off x="2833709" y="4305854"/>
            <a:ext cx="6370982"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2"/>
              </a:rPr>
              <a:t>https://help.tableau.com/current/pro/desktop/en-us/buildexamples_highlight.htm</a:t>
            </a:r>
            <a:r>
              <a:rPr lang="en-US" sz="1200" dirty="0">
                <a:latin typeface="Roboto" panose="02000000000000000000" pitchFamily="2" charset="0"/>
                <a:ea typeface="Roboto" panose="02000000000000000000" pitchFamily="2" charset="0"/>
              </a:rPr>
              <a:t> </a:t>
            </a:r>
          </a:p>
        </p:txBody>
      </p:sp>
      <p:pic>
        <p:nvPicPr>
          <p:cNvPr id="8" name="Picture 7">
            <a:extLst>
              <a:ext uri="{FF2B5EF4-FFF2-40B4-BE49-F238E27FC236}">
                <a16:creationId xmlns:a16="http://schemas.microsoft.com/office/drawing/2014/main" id="{B00E6779-8F5C-47E9-904F-FF5AE226421C}"/>
              </a:ext>
            </a:extLst>
          </p:cNvPr>
          <p:cNvPicPr>
            <a:picLocks noChangeAspect="1"/>
          </p:cNvPicPr>
          <p:nvPr/>
        </p:nvPicPr>
        <p:blipFill>
          <a:blip r:embed="rId3"/>
          <a:stretch>
            <a:fillRect/>
          </a:stretch>
        </p:blipFill>
        <p:spPr>
          <a:xfrm>
            <a:off x="3543847" y="1751070"/>
            <a:ext cx="5135275" cy="2483966"/>
          </a:xfrm>
          <a:prstGeom prst="rect">
            <a:avLst/>
          </a:prstGeom>
        </p:spPr>
      </p:pic>
      <p:sp>
        <p:nvSpPr>
          <p:cNvPr id="6" name="Rectangle 5">
            <a:extLst>
              <a:ext uri="{FF2B5EF4-FFF2-40B4-BE49-F238E27FC236}">
                <a16:creationId xmlns:a16="http://schemas.microsoft.com/office/drawing/2014/main" id="{40A287A9-AE22-41EE-BD88-3827EE49C917}"/>
              </a:ext>
            </a:extLst>
          </p:cNvPr>
          <p:cNvSpPr/>
          <p:nvPr/>
        </p:nvSpPr>
        <p:spPr>
          <a:xfrm>
            <a:off x="260213" y="2157181"/>
            <a:ext cx="2954325" cy="170918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r>
              <a:rPr lang="en-US" sz="1400" dirty="0">
                <a:solidFill>
                  <a:srgbClr val="6600FF"/>
                </a:solidFill>
              </a:rPr>
              <a:t>Heat Maps use colours and sizes to compare up to two measures.</a:t>
            </a:r>
          </a:p>
        </p:txBody>
      </p:sp>
    </p:spTree>
    <p:extLst>
      <p:ext uri="{BB962C8B-B14F-4D97-AF65-F5344CB8AC3E}">
        <p14:creationId xmlns:p14="http://schemas.microsoft.com/office/powerpoint/2010/main" val="25523259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Categorical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categorical data — tree map</a:t>
            </a:r>
          </a:p>
        </p:txBody>
      </p:sp>
      <p:sp>
        <p:nvSpPr>
          <p:cNvPr id="5" name="Rectangle 4">
            <a:extLst>
              <a:ext uri="{FF2B5EF4-FFF2-40B4-BE49-F238E27FC236}">
                <a16:creationId xmlns:a16="http://schemas.microsoft.com/office/drawing/2014/main" id="{60593F36-5B7E-0E48-8D3D-4EE9FBB109DE}"/>
              </a:ext>
            </a:extLst>
          </p:cNvPr>
          <p:cNvSpPr/>
          <p:nvPr/>
        </p:nvSpPr>
        <p:spPr>
          <a:xfrm>
            <a:off x="2833709" y="4551254"/>
            <a:ext cx="6370982"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2"/>
              </a:rPr>
              <a:t>https://help.tableau.com/current/pro/desktop/en-us/buildexamples_treemap.htm</a:t>
            </a:r>
            <a:r>
              <a:rPr lang="en-US" sz="1200" dirty="0">
                <a:latin typeface="Roboto" panose="02000000000000000000" pitchFamily="2" charset="0"/>
                <a:ea typeface="Roboto" panose="02000000000000000000" pitchFamily="2" charset="0"/>
              </a:rPr>
              <a:t> </a:t>
            </a:r>
          </a:p>
        </p:txBody>
      </p:sp>
      <p:pic>
        <p:nvPicPr>
          <p:cNvPr id="8" name="Picture 7">
            <a:extLst>
              <a:ext uri="{FF2B5EF4-FFF2-40B4-BE49-F238E27FC236}">
                <a16:creationId xmlns:a16="http://schemas.microsoft.com/office/drawing/2014/main" id="{8040E8B3-1E47-4715-9C10-F1017D40F5C2}"/>
              </a:ext>
            </a:extLst>
          </p:cNvPr>
          <p:cNvPicPr>
            <a:picLocks noChangeAspect="1"/>
          </p:cNvPicPr>
          <p:nvPr/>
        </p:nvPicPr>
        <p:blipFill>
          <a:blip r:embed="rId3"/>
          <a:stretch>
            <a:fillRect/>
          </a:stretch>
        </p:blipFill>
        <p:spPr>
          <a:xfrm>
            <a:off x="4245737" y="1693631"/>
            <a:ext cx="3722403" cy="2893586"/>
          </a:xfrm>
          <a:prstGeom prst="rect">
            <a:avLst/>
          </a:prstGeom>
        </p:spPr>
      </p:pic>
      <p:sp>
        <p:nvSpPr>
          <p:cNvPr id="6" name="Rectangle 5">
            <a:extLst>
              <a:ext uri="{FF2B5EF4-FFF2-40B4-BE49-F238E27FC236}">
                <a16:creationId xmlns:a16="http://schemas.microsoft.com/office/drawing/2014/main" id="{6B7A813A-E9B9-4EAD-97F5-CAB54D44F02D}"/>
              </a:ext>
            </a:extLst>
          </p:cNvPr>
          <p:cNvSpPr/>
          <p:nvPr/>
        </p:nvSpPr>
        <p:spPr>
          <a:xfrm>
            <a:off x="260213" y="2157181"/>
            <a:ext cx="2954325" cy="170918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r>
              <a:rPr lang="en-US" sz="1400" dirty="0" err="1">
                <a:solidFill>
                  <a:srgbClr val="6600FF"/>
                </a:solidFill>
              </a:rPr>
              <a:t>Treemaps</a:t>
            </a:r>
            <a:r>
              <a:rPr lang="en-US" sz="1400" dirty="0">
                <a:solidFill>
                  <a:srgbClr val="6600FF"/>
                </a:solidFill>
              </a:rPr>
              <a:t> effectively display larger dimension sets using colours and sizes to display one or more dimensions, and up to two measures.</a:t>
            </a:r>
          </a:p>
        </p:txBody>
      </p:sp>
    </p:spTree>
    <p:extLst>
      <p:ext uri="{BB962C8B-B14F-4D97-AF65-F5344CB8AC3E}">
        <p14:creationId xmlns:p14="http://schemas.microsoft.com/office/powerpoint/2010/main" val="3423262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8141390" cy="1589733"/>
          </a:xfrm>
        </p:spPr>
        <p:txBody>
          <a:bodyPr anchor="b"/>
          <a:lstStyle/>
          <a:p>
            <a:r>
              <a:rPr lang="en-GB" sz="4400" dirty="0">
                <a:latin typeface="Roboto Medium" panose="02000000000000000000" pitchFamily="2" charset="0"/>
                <a:ea typeface="Roboto Medium" panose="02000000000000000000" pitchFamily="2" charset="0"/>
              </a:rPr>
              <a:t>Visualisation of</a:t>
            </a:r>
            <a:br>
              <a:rPr lang="en-GB" sz="4400" dirty="0">
                <a:latin typeface="Roboto Medium" panose="02000000000000000000" pitchFamily="2" charset="0"/>
                <a:ea typeface="Roboto Medium" panose="02000000000000000000" pitchFamily="2" charset="0"/>
              </a:rPr>
            </a:br>
            <a:r>
              <a:rPr lang="en-GB" sz="4400" dirty="0">
                <a:latin typeface="Roboto Medium" panose="02000000000000000000" pitchFamily="2" charset="0"/>
                <a:ea typeface="Roboto Medium" panose="02000000000000000000" pitchFamily="2" charset="0"/>
              </a:rPr>
              <a:t>Time Series Data</a:t>
            </a:r>
            <a:endParaRPr lang="en-US" sz="4400" dirty="0">
              <a:latin typeface="Roboto Medium" panose="02000000000000000000" pitchFamily="2" charset="0"/>
              <a:ea typeface="Roboto Medium" panose="02000000000000000000" pitchFamily="2" charset="0"/>
            </a:endParaRPr>
          </a:p>
        </p:txBody>
      </p:sp>
      <p:sp>
        <p:nvSpPr>
          <p:cNvPr id="3" name="Subtitle 2"/>
          <p:cNvSpPr>
            <a:spLocks noGrp="1"/>
          </p:cNvSpPr>
          <p:nvPr>
            <p:ph type="subTitle" idx="1"/>
          </p:nvPr>
        </p:nvSpPr>
        <p:spPr>
          <a:xfrm>
            <a:off x="253128" y="2836465"/>
            <a:ext cx="6400800" cy="934184"/>
          </a:xfrm>
        </p:spPr>
        <p:txBody>
          <a:bodyPr anchor="b"/>
          <a:lstStyle/>
          <a:p>
            <a:endParaRPr lang="en-US" dirty="0"/>
          </a:p>
        </p:txBody>
      </p:sp>
    </p:spTree>
    <p:extLst>
      <p:ext uri="{BB962C8B-B14F-4D97-AF65-F5344CB8AC3E}">
        <p14:creationId xmlns:p14="http://schemas.microsoft.com/office/powerpoint/2010/main" val="3467397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Time Series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Discrete (bucketed) time series data</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Discrete time series data values are from specific points or blocks of time, and there is a finite number of possible values</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A </a:t>
            </a:r>
            <a:r>
              <a:rPr lang="en-GB" sz="1800" b="1" dirty="0">
                <a:latin typeface="Roboto Light" panose="02000000000000000000" pitchFamily="2" charset="0"/>
                <a:ea typeface="Roboto Light" panose="02000000000000000000" pitchFamily="2" charset="0"/>
              </a:rPr>
              <a:t>line chart</a:t>
            </a:r>
            <a:r>
              <a:rPr lang="en-GB" sz="1800" dirty="0">
                <a:latin typeface="Roboto Light" panose="02000000000000000000" pitchFamily="2" charset="0"/>
                <a:ea typeface="Roboto Light" panose="02000000000000000000" pitchFamily="2" charset="0"/>
              </a:rPr>
              <a:t> is the most effective way to display time series data. A line chart for discrete time series data places breaks between time units like year, quarter, month and day</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Bar, stacked bar charts, and scatterplots can also be used to display time series data</a:t>
            </a:r>
          </a:p>
        </p:txBody>
      </p:sp>
      <p:sp>
        <p:nvSpPr>
          <p:cNvPr id="5" name="Rectangle 4">
            <a:extLst>
              <a:ext uri="{FF2B5EF4-FFF2-40B4-BE49-F238E27FC236}">
                <a16:creationId xmlns:a16="http://schemas.microsoft.com/office/drawing/2014/main" id="{17616776-F361-43F8-AC65-BB21469EEEA5}"/>
              </a:ext>
            </a:extLst>
          </p:cNvPr>
          <p:cNvSpPr/>
          <p:nvPr/>
        </p:nvSpPr>
        <p:spPr>
          <a:xfrm>
            <a:off x="1737375" y="4051052"/>
            <a:ext cx="6744225" cy="957563"/>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r>
              <a:rPr lang="en-US" sz="1200" dirty="0">
                <a:solidFill>
                  <a:srgbClr val="6600FF"/>
                </a:solidFill>
              </a:rPr>
              <a:t>The power of “Time Series Analysis” lies in looking for trends in temporal data and forecasting i.e., based on what I see in the past, can I predict the future? Is this pattern seasonal/cyclical? </a:t>
            </a:r>
          </a:p>
          <a:p>
            <a:pPr algn="just"/>
            <a:endParaRPr lang="en-US" sz="1200" dirty="0">
              <a:solidFill>
                <a:srgbClr val="6600FF"/>
              </a:solidFill>
            </a:endParaRPr>
          </a:p>
          <a:p>
            <a:pPr algn="just"/>
            <a:r>
              <a:rPr lang="en-US" sz="1200" dirty="0">
                <a:solidFill>
                  <a:srgbClr val="6600FF"/>
                </a:solidFill>
              </a:rPr>
              <a:t>A whole picture view is more important than the individual data points</a:t>
            </a:r>
          </a:p>
        </p:txBody>
      </p:sp>
    </p:spTree>
    <p:extLst>
      <p:ext uri="{BB962C8B-B14F-4D97-AF65-F5344CB8AC3E}">
        <p14:creationId xmlns:p14="http://schemas.microsoft.com/office/powerpoint/2010/main" val="27879056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Time Series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Continuous (unbroken) time series data</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Visualising continuous time series data is similar to visualising discrete time series data. We still have a discrete number of data points, even if the dataset is continuous</a:t>
            </a:r>
          </a:p>
          <a:p>
            <a:pPr marL="177800" indent="-177800">
              <a:spcBef>
                <a:spcPts val="0"/>
              </a:spcBef>
              <a:spcAft>
                <a:spcPts val="1200"/>
              </a:spcAft>
              <a:buClr>
                <a:srgbClr val="CE0000"/>
              </a:buClr>
              <a:buFont typeface="System Font Regular"/>
              <a:buChar char="‣"/>
            </a:pPr>
            <a:r>
              <a:rPr lang="en-GB" sz="1800" b="1" dirty="0">
                <a:latin typeface="Roboto Light" panose="02000000000000000000" pitchFamily="2" charset="0"/>
                <a:ea typeface="Roboto Light" panose="02000000000000000000" pitchFamily="2" charset="0"/>
              </a:rPr>
              <a:t>Line chart </a:t>
            </a:r>
            <a:r>
              <a:rPr lang="en-GB" sz="1800" dirty="0">
                <a:latin typeface="Roboto Light" panose="02000000000000000000" pitchFamily="2" charset="0"/>
                <a:ea typeface="Roboto Light" panose="02000000000000000000" pitchFamily="2" charset="0"/>
              </a:rPr>
              <a:t>for continuous time series data is presented as unbroken lines</a:t>
            </a:r>
          </a:p>
          <a:p>
            <a:pPr marL="177800" indent="-177800">
              <a:spcBef>
                <a:spcPts val="0"/>
              </a:spcBef>
              <a:spcAft>
                <a:spcPts val="1200"/>
              </a:spcAft>
              <a:buClr>
                <a:srgbClr val="CE0000"/>
              </a:buClr>
              <a:buFont typeface="System Font Regular"/>
              <a:buChar char="‣"/>
            </a:pPr>
            <a:r>
              <a:rPr lang="en-GB" sz="1800" b="1" dirty="0">
                <a:latin typeface="Roboto Light" panose="02000000000000000000" pitchFamily="2" charset="0"/>
                <a:ea typeface="Roboto Light" panose="02000000000000000000" pitchFamily="2" charset="0"/>
              </a:rPr>
              <a:t>Step charts</a:t>
            </a:r>
            <a:r>
              <a:rPr lang="en-GB" sz="1800" dirty="0">
                <a:latin typeface="Roboto Light" panose="02000000000000000000" pitchFamily="2" charset="0"/>
                <a:ea typeface="Roboto Light" panose="02000000000000000000" pitchFamily="2" charset="0"/>
              </a:rPr>
              <a:t> are appropriate if the measure stays at a value for a long time and all of a sudden declines or inclines</a:t>
            </a:r>
          </a:p>
          <a:p>
            <a:pPr marL="177800" indent="-177800">
              <a:spcBef>
                <a:spcPts val="0"/>
              </a:spcBef>
              <a:spcAft>
                <a:spcPts val="1200"/>
              </a:spcAft>
              <a:buClr>
                <a:srgbClr val="CE0000"/>
              </a:buClr>
              <a:buFont typeface="System Font Regular"/>
              <a:buChar char="‣"/>
            </a:pPr>
            <a:r>
              <a:rPr lang="en-GB" sz="1800" b="1" dirty="0">
                <a:latin typeface="Roboto Light" panose="02000000000000000000" pitchFamily="2" charset="0"/>
                <a:ea typeface="Roboto Light" panose="02000000000000000000" pitchFamily="2" charset="0"/>
              </a:rPr>
              <a:t>Trendlines </a:t>
            </a:r>
            <a:r>
              <a:rPr lang="en-GB" sz="1800" dirty="0">
                <a:latin typeface="Roboto Light" panose="02000000000000000000" pitchFamily="2" charset="0"/>
                <a:ea typeface="Roboto Light" panose="02000000000000000000" pitchFamily="2" charset="0"/>
              </a:rPr>
              <a:t>are useful in the presence of noisy data or large amounts of data</a:t>
            </a:r>
          </a:p>
        </p:txBody>
      </p:sp>
    </p:spTree>
    <p:extLst>
      <p:ext uri="{BB962C8B-B14F-4D97-AF65-F5344CB8AC3E}">
        <p14:creationId xmlns:p14="http://schemas.microsoft.com/office/powerpoint/2010/main" val="1438888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1433513" y="165497"/>
            <a:ext cx="565785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US" altLang="en-US" sz="2100" dirty="0">
                <a:solidFill>
                  <a:schemeClr val="bg1"/>
                </a:solidFill>
                <a:latin typeface="Lucida Sans" panose="020B0602030504020204" pitchFamily="34" charset="0"/>
                <a:ea typeface="ヒラギノ角ゴ Pro W3"/>
                <a:cs typeface="ヒラギノ角ゴ Pro W3"/>
              </a:rPr>
              <a:t>Learning Objectives of ANL201	</a:t>
            </a:r>
            <a:endParaRPr lang="en-SG" altLang="en-US" sz="21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1076394" y="353854"/>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fontScale="92500" lnSpcReduction="10000"/>
          </a:bodyPr>
          <a:lstStyle/>
          <a:p>
            <a:r>
              <a:rPr lang="en-US" dirty="0"/>
              <a:t>By the end of this Course</a:t>
            </a:r>
            <a:endParaRPr lang="en-SG" dirty="0"/>
          </a:p>
        </p:txBody>
      </p:sp>
      <p:sp>
        <p:nvSpPr>
          <p:cNvPr id="6148" name="Text Placeholder 3"/>
          <p:cNvSpPr>
            <a:spLocks noGrp="1"/>
          </p:cNvSpPr>
          <p:nvPr>
            <p:ph type="body" sz="quarter" idx="11"/>
          </p:nvPr>
        </p:nvSpPr>
        <p:spPr bwMode="auto">
          <a:xfrm>
            <a:off x="1130399" y="698481"/>
            <a:ext cx="7292929" cy="37465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Understand concepts of Business Performance, Measurement, Balanced Scorecard Model and Data Visualization</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Compare stages of Data Visualization Process</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Data Visualization Components</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Design Principles of a Business Performance Dashboard</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Appropriateness of Data Visualization techniques based on available data</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Appropriates of Business Performance Measure against Business Strategy of Organization</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marL="0" indent="0"/>
            <a:r>
              <a:rPr lang="en-US" altLang="en-US" dirty="0">
                <a:latin typeface="Lucida Sans" panose="020B0602030504020204" pitchFamily="34" charset="0"/>
                <a:ea typeface="ヒラギノ角ゴ Pro W3"/>
                <a:cs typeface="ヒラギノ角ゴ Pro W3"/>
              </a:rPr>
              <a:t>Required Textbooks:</a:t>
            </a:r>
          </a:p>
          <a:p>
            <a:pPr>
              <a:buFont typeface="+mj-lt"/>
              <a:buAutoNum type="arabicPeriod"/>
            </a:pPr>
            <a:r>
              <a:rPr lang="en-US" altLang="en-US" dirty="0" err="1">
                <a:latin typeface="Lucida Sans" panose="020B0602030504020204" pitchFamily="34" charset="0"/>
                <a:ea typeface="ヒラギノ角ゴ Pro W3"/>
                <a:cs typeface="ヒラギノ角ゴ Pro W3"/>
              </a:rPr>
              <a:t>Yau</a:t>
            </a:r>
            <a:r>
              <a:rPr lang="en-US" altLang="en-US" dirty="0">
                <a:latin typeface="Lucida Sans" panose="020B0602030504020204" pitchFamily="34" charset="0"/>
                <a:ea typeface="ヒラギノ角ゴ Pro W3"/>
                <a:cs typeface="ヒラギノ角ゴ Pro W3"/>
              </a:rPr>
              <a:t>, N,.(2013). Data Points: Visualization that Means Something</a:t>
            </a:r>
          </a:p>
          <a:p>
            <a:pPr>
              <a:buFont typeface="+mj-lt"/>
              <a:buAutoNum type="arabicPeriod"/>
            </a:pPr>
            <a:r>
              <a:rPr lang="en-US" altLang="en-US" dirty="0">
                <a:latin typeface="Lucida Sans" panose="020B0602030504020204" pitchFamily="34" charset="0"/>
                <a:ea typeface="ヒラギノ角ゴ Pro W3"/>
                <a:cs typeface="ヒラギノ角ゴ Pro W3"/>
              </a:rPr>
              <a:t>Murray, D. G. (2013). Tableau Your Data </a:t>
            </a:r>
            <a:endParaRPr lang="en-SG" altLang="en-US" dirty="0">
              <a:latin typeface="Lucida Sans" panose="020B0602030504020204" pitchFamily="34" charset="0"/>
              <a:ea typeface="ヒラギノ角ゴ Pro W3"/>
              <a:cs typeface="ヒラギノ角ゴ Pro W3"/>
            </a:endParaRPr>
          </a:p>
        </p:txBody>
      </p:sp>
    </p:spTree>
    <p:custDataLst>
      <p:tags r:id="rId1"/>
    </p:custDataLst>
    <p:extLst>
      <p:ext uri="{BB962C8B-B14F-4D97-AF65-F5344CB8AC3E}">
        <p14:creationId xmlns:p14="http://schemas.microsoft.com/office/powerpoint/2010/main" val="42909650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Time Series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time series data</a:t>
            </a:r>
          </a:p>
        </p:txBody>
      </p:sp>
      <p:sp>
        <p:nvSpPr>
          <p:cNvPr id="4" name="Content Placeholder 3"/>
          <p:cNvSpPr>
            <a:spLocks noGrp="1"/>
          </p:cNvSpPr>
          <p:nvPr>
            <p:ph idx="1"/>
          </p:nvPr>
        </p:nvSpPr>
        <p:spPr/>
        <p:txBody>
          <a:bodyPr numCol="2">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Line Chart</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Sparkline Chart</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Gantt Chart</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Trendline</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Reference Line</a:t>
            </a:r>
          </a:p>
        </p:txBody>
      </p:sp>
      <p:sp>
        <p:nvSpPr>
          <p:cNvPr id="6" name="Rectangle 5">
            <a:extLst>
              <a:ext uri="{FF2B5EF4-FFF2-40B4-BE49-F238E27FC236}">
                <a16:creationId xmlns:a16="http://schemas.microsoft.com/office/drawing/2014/main" id="{A7A086FC-B2EA-4496-BBA1-09B63B6CB7EE}"/>
              </a:ext>
            </a:extLst>
          </p:cNvPr>
          <p:cNvSpPr/>
          <p:nvPr/>
        </p:nvSpPr>
        <p:spPr>
          <a:xfrm>
            <a:off x="3558975" y="1318773"/>
            <a:ext cx="5167425" cy="31562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rgbClr val="6600FF"/>
                </a:solidFill>
              </a:rPr>
              <a:t>Powerful Story Telling Tool – Crude Price &amp; History</a:t>
            </a:r>
          </a:p>
        </p:txBody>
      </p:sp>
    </p:spTree>
    <p:extLst>
      <p:ext uri="{BB962C8B-B14F-4D97-AF65-F5344CB8AC3E}">
        <p14:creationId xmlns:p14="http://schemas.microsoft.com/office/powerpoint/2010/main" val="22025524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Time Series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time series data – line chart</a:t>
            </a:r>
          </a:p>
        </p:txBody>
      </p:sp>
      <p:sp>
        <p:nvSpPr>
          <p:cNvPr id="7" name="Rectangle 6">
            <a:extLst>
              <a:ext uri="{FF2B5EF4-FFF2-40B4-BE49-F238E27FC236}">
                <a16:creationId xmlns:a16="http://schemas.microsoft.com/office/drawing/2014/main" id="{2D5072DE-4A25-7A4D-A5BC-7CC96A59307E}"/>
              </a:ext>
            </a:extLst>
          </p:cNvPr>
          <p:cNvSpPr/>
          <p:nvPr/>
        </p:nvSpPr>
        <p:spPr>
          <a:xfrm>
            <a:off x="1386509" y="4689754"/>
            <a:ext cx="6370982"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2"/>
              </a:rPr>
              <a:t>https://help.tableau.com/current/pro/desktop/en-us/buildexamples_line.htm</a:t>
            </a:r>
            <a:r>
              <a:rPr lang="en-US" sz="1200" dirty="0">
                <a:latin typeface="Roboto" panose="02000000000000000000" pitchFamily="2" charset="0"/>
                <a:ea typeface="Roboto" panose="02000000000000000000" pitchFamily="2" charset="0"/>
              </a:rPr>
              <a:t> </a:t>
            </a:r>
          </a:p>
        </p:txBody>
      </p:sp>
      <p:pic>
        <p:nvPicPr>
          <p:cNvPr id="8" name="Picture 7">
            <a:extLst>
              <a:ext uri="{FF2B5EF4-FFF2-40B4-BE49-F238E27FC236}">
                <a16:creationId xmlns:a16="http://schemas.microsoft.com/office/drawing/2014/main" id="{30D6D5BE-FD5F-4645-84D5-BFF40BDD9D4E}"/>
              </a:ext>
            </a:extLst>
          </p:cNvPr>
          <p:cNvPicPr>
            <a:picLocks noChangeAspect="1"/>
          </p:cNvPicPr>
          <p:nvPr/>
        </p:nvPicPr>
        <p:blipFill>
          <a:blip r:embed="rId3"/>
          <a:stretch>
            <a:fillRect/>
          </a:stretch>
        </p:blipFill>
        <p:spPr>
          <a:xfrm>
            <a:off x="2806811" y="1659328"/>
            <a:ext cx="3298010" cy="2956647"/>
          </a:xfrm>
          <a:prstGeom prst="rect">
            <a:avLst/>
          </a:prstGeom>
        </p:spPr>
      </p:pic>
      <p:sp>
        <p:nvSpPr>
          <p:cNvPr id="6" name="Rectangle 5">
            <a:extLst>
              <a:ext uri="{FF2B5EF4-FFF2-40B4-BE49-F238E27FC236}">
                <a16:creationId xmlns:a16="http://schemas.microsoft.com/office/drawing/2014/main" id="{A19BFB5A-358A-4E89-9351-3936522F59D8}"/>
              </a:ext>
            </a:extLst>
          </p:cNvPr>
          <p:cNvSpPr/>
          <p:nvPr/>
        </p:nvSpPr>
        <p:spPr>
          <a:xfrm>
            <a:off x="6285600" y="1634401"/>
            <a:ext cx="2598187" cy="223196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rgbClr val="6600FF"/>
                </a:solidFill>
              </a:rPr>
              <a:t>Useful for data that does not stay constant i.e., is variable.</a:t>
            </a:r>
          </a:p>
          <a:p>
            <a:pPr algn="ctr"/>
            <a:endParaRPr lang="en-US" sz="1200" dirty="0">
              <a:solidFill>
                <a:srgbClr val="6600FF"/>
              </a:solidFill>
            </a:endParaRPr>
          </a:p>
          <a:p>
            <a:pPr algn="ctr"/>
            <a:r>
              <a:rPr lang="en-US" sz="1200" dirty="0">
                <a:solidFill>
                  <a:srgbClr val="6600FF"/>
                </a:solidFill>
              </a:rPr>
              <a:t>Data that stays constant, then suddenly changes, then stays constant </a:t>
            </a:r>
            <a:r>
              <a:rPr lang="en-US" sz="1200" dirty="0" err="1">
                <a:solidFill>
                  <a:srgbClr val="6600FF"/>
                </a:solidFill>
              </a:rPr>
              <a:t>etc</a:t>
            </a:r>
            <a:r>
              <a:rPr lang="en-US" sz="1200" dirty="0">
                <a:solidFill>
                  <a:srgbClr val="6600FF"/>
                </a:solidFill>
              </a:rPr>
              <a:t> is better visualized with a “step” graph</a:t>
            </a:r>
          </a:p>
          <a:p>
            <a:pPr algn="ctr"/>
            <a:endParaRPr lang="en-US" sz="1200" dirty="0">
              <a:solidFill>
                <a:srgbClr val="6600FF"/>
              </a:solidFill>
            </a:endParaRPr>
          </a:p>
          <a:p>
            <a:pPr algn="ctr"/>
            <a:r>
              <a:rPr lang="en-US" sz="1200" dirty="0">
                <a:solidFill>
                  <a:srgbClr val="6600FF"/>
                </a:solidFill>
              </a:rPr>
              <a:t>Data that is TOO highly variable (noisy data) sometimes needs to be smoothed and/or a “trend line” can be applied to make sense of it</a:t>
            </a:r>
          </a:p>
        </p:txBody>
      </p:sp>
    </p:spTree>
    <p:extLst>
      <p:ext uri="{BB962C8B-B14F-4D97-AF65-F5344CB8AC3E}">
        <p14:creationId xmlns:p14="http://schemas.microsoft.com/office/powerpoint/2010/main" val="10598103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Time Series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time series data – sparkline chart</a:t>
            </a:r>
          </a:p>
        </p:txBody>
      </p:sp>
      <p:sp>
        <p:nvSpPr>
          <p:cNvPr id="7" name="Rectangle 6">
            <a:extLst>
              <a:ext uri="{FF2B5EF4-FFF2-40B4-BE49-F238E27FC236}">
                <a16:creationId xmlns:a16="http://schemas.microsoft.com/office/drawing/2014/main" id="{2D5072DE-4A25-7A4D-A5BC-7CC96A59307E}"/>
              </a:ext>
            </a:extLst>
          </p:cNvPr>
          <p:cNvSpPr/>
          <p:nvPr/>
        </p:nvSpPr>
        <p:spPr>
          <a:xfrm>
            <a:off x="1386509" y="4689754"/>
            <a:ext cx="6370982"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3"/>
              </a:rPr>
              <a:t>https://kb.tableau.com/articles/howto/creating-sparklines</a:t>
            </a:r>
            <a:r>
              <a:rPr lang="en-US" sz="1200" dirty="0">
                <a:latin typeface="Roboto" panose="02000000000000000000" pitchFamily="2" charset="0"/>
                <a:ea typeface="Roboto" panose="02000000000000000000" pitchFamily="2" charset="0"/>
              </a:rPr>
              <a:t> </a:t>
            </a:r>
          </a:p>
        </p:txBody>
      </p:sp>
      <p:pic>
        <p:nvPicPr>
          <p:cNvPr id="8" name="Picture 7">
            <a:extLst>
              <a:ext uri="{FF2B5EF4-FFF2-40B4-BE49-F238E27FC236}">
                <a16:creationId xmlns:a16="http://schemas.microsoft.com/office/drawing/2014/main" id="{5C0DE6AB-0F9F-4F48-83E5-B22957A570CB}"/>
              </a:ext>
            </a:extLst>
          </p:cNvPr>
          <p:cNvPicPr>
            <a:picLocks noChangeAspect="1"/>
          </p:cNvPicPr>
          <p:nvPr/>
        </p:nvPicPr>
        <p:blipFill>
          <a:blip r:embed="rId4"/>
          <a:stretch>
            <a:fillRect/>
          </a:stretch>
        </p:blipFill>
        <p:spPr>
          <a:xfrm>
            <a:off x="1454348" y="1748094"/>
            <a:ext cx="6362700" cy="2762250"/>
          </a:xfrm>
          <a:prstGeom prst="rect">
            <a:avLst/>
          </a:prstGeom>
        </p:spPr>
      </p:pic>
      <p:sp>
        <p:nvSpPr>
          <p:cNvPr id="6" name="Rectangle 5">
            <a:extLst>
              <a:ext uri="{FF2B5EF4-FFF2-40B4-BE49-F238E27FC236}">
                <a16:creationId xmlns:a16="http://schemas.microsoft.com/office/drawing/2014/main" id="{0E5AB7C4-0689-4605-9CC2-DAFF207D3D05}"/>
              </a:ext>
            </a:extLst>
          </p:cNvPr>
          <p:cNvSpPr/>
          <p:nvPr/>
        </p:nvSpPr>
        <p:spPr>
          <a:xfrm>
            <a:off x="4635698" y="4056192"/>
            <a:ext cx="3994987" cy="63356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rgbClr val="6600FF"/>
                </a:solidFill>
              </a:rPr>
              <a:t>Information is displayed in a compact manner. However, this is a difficult plot style to grasp. Each element must be explained, and the audience needs to be guided</a:t>
            </a:r>
          </a:p>
        </p:txBody>
      </p:sp>
    </p:spTree>
    <p:extLst>
      <p:ext uri="{BB962C8B-B14F-4D97-AF65-F5344CB8AC3E}">
        <p14:creationId xmlns:p14="http://schemas.microsoft.com/office/powerpoint/2010/main" val="20017021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Time Series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time series data — </a:t>
            </a:r>
            <a:r>
              <a:rPr lang="en-GB" sz="1800" i="1" dirty="0" err="1">
                <a:latin typeface="Roboto Medium" panose="02000000000000000000" pitchFamily="2" charset="0"/>
                <a:ea typeface="Roboto Medium" panose="02000000000000000000" pitchFamily="2" charset="0"/>
              </a:rPr>
              <a:t>gantt</a:t>
            </a:r>
            <a:r>
              <a:rPr lang="en-GB" sz="1800" i="1" dirty="0">
                <a:latin typeface="Roboto Medium" panose="02000000000000000000" pitchFamily="2" charset="0"/>
                <a:ea typeface="Roboto Medium" panose="02000000000000000000" pitchFamily="2" charset="0"/>
              </a:rPr>
              <a:t> chart</a:t>
            </a:r>
          </a:p>
        </p:txBody>
      </p:sp>
      <p:sp>
        <p:nvSpPr>
          <p:cNvPr id="5" name="Rectangle 4">
            <a:extLst>
              <a:ext uri="{FF2B5EF4-FFF2-40B4-BE49-F238E27FC236}">
                <a16:creationId xmlns:a16="http://schemas.microsoft.com/office/drawing/2014/main" id="{A09F53B0-F293-1944-A028-317F7269FF06}"/>
              </a:ext>
            </a:extLst>
          </p:cNvPr>
          <p:cNvSpPr/>
          <p:nvPr/>
        </p:nvSpPr>
        <p:spPr>
          <a:xfrm>
            <a:off x="4694435" y="4616530"/>
            <a:ext cx="4129426" cy="461665"/>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3"/>
              </a:rPr>
              <a:t>https://help.tableau.com/current/pro/desktop/en-us/buildexamples_gantt.htm</a:t>
            </a:r>
            <a:r>
              <a:rPr lang="en-US" sz="1200" dirty="0">
                <a:latin typeface="Roboto" panose="02000000000000000000" pitchFamily="2" charset="0"/>
                <a:ea typeface="Roboto" panose="02000000000000000000" pitchFamily="2" charset="0"/>
              </a:rPr>
              <a:t> </a:t>
            </a:r>
          </a:p>
        </p:txBody>
      </p:sp>
      <p:pic>
        <p:nvPicPr>
          <p:cNvPr id="8" name="Picture 7">
            <a:extLst>
              <a:ext uri="{FF2B5EF4-FFF2-40B4-BE49-F238E27FC236}">
                <a16:creationId xmlns:a16="http://schemas.microsoft.com/office/drawing/2014/main" id="{4E226237-BDDA-4A96-A7B1-AAC82DD0048F}"/>
              </a:ext>
            </a:extLst>
          </p:cNvPr>
          <p:cNvPicPr>
            <a:picLocks noChangeAspect="1"/>
          </p:cNvPicPr>
          <p:nvPr/>
        </p:nvPicPr>
        <p:blipFill>
          <a:blip r:embed="rId4"/>
          <a:stretch>
            <a:fillRect/>
          </a:stretch>
        </p:blipFill>
        <p:spPr>
          <a:xfrm>
            <a:off x="4911532" y="1595164"/>
            <a:ext cx="3916058" cy="3058870"/>
          </a:xfrm>
          <a:prstGeom prst="rect">
            <a:avLst/>
          </a:prstGeom>
        </p:spPr>
      </p:pic>
      <p:sp>
        <p:nvSpPr>
          <p:cNvPr id="6" name="Rectangle 5">
            <a:extLst>
              <a:ext uri="{FF2B5EF4-FFF2-40B4-BE49-F238E27FC236}">
                <a16:creationId xmlns:a16="http://schemas.microsoft.com/office/drawing/2014/main" id="{958EF0D9-6929-467D-A442-3D96F8514B45}"/>
              </a:ext>
            </a:extLst>
          </p:cNvPr>
          <p:cNvSpPr/>
          <p:nvPr/>
        </p:nvSpPr>
        <p:spPr>
          <a:xfrm>
            <a:off x="431882" y="1721360"/>
            <a:ext cx="4371102" cy="1963009"/>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rgbClr val="6600FF"/>
                </a:solidFill>
              </a:rPr>
              <a:t>Great project managing tool; has duration information and events/resources are visualized as bars. The physical position of the bars denotes start and end time; length is (obviously) duration.</a:t>
            </a:r>
          </a:p>
          <a:p>
            <a:pPr algn="ctr"/>
            <a:endParaRPr lang="en-US" sz="1200" dirty="0">
              <a:solidFill>
                <a:srgbClr val="6600FF"/>
              </a:solidFill>
            </a:endParaRPr>
          </a:p>
          <a:p>
            <a:pPr algn="ctr"/>
            <a:r>
              <a:rPr lang="en-US" sz="1200" dirty="0">
                <a:solidFill>
                  <a:srgbClr val="6600FF"/>
                </a:solidFill>
              </a:rPr>
              <a:t>Gantt charts also allow you to trace the “critical path”. Critical path analysis shows the sequence of scheduled tasks that determine the duration of a project. A critical path analysis identifies which tasks you must complete in order to meet your project deadline.</a:t>
            </a:r>
          </a:p>
        </p:txBody>
      </p:sp>
      <p:pic>
        <p:nvPicPr>
          <p:cNvPr id="4" name="Picture 3">
            <a:extLst>
              <a:ext uri="{FF2B5EF4-FFF2-40B4-BE49-F238E27FC236}">
                <a16:creationId xmlns:a16="http://schemas.microsoft.com/office/drawing/2014/main" id="{3B1CD7BC-EBEF-43F4-B07A-9858CA648C95}"/>
              </a:ext>
            </a:extLst>
          </p:cNvPr>
          <p:cNvPicPr>
            <a:picLocks noChangeAspect="1"/>
          </p:cNvPicPr>
          <p:nvPr/>
        </p:nvPicPr>
        <p:blipFill>
          <a:blip r:embed="rId5"/>
          <a:stretch>
            <a:fillRect/>
          </a:stretch>
        </p:blipFill>
        <p:spPr>
          <a:xfrm>
            <a:off x="1358332" y="3734298"/>
            <a:ext cx="3444652" cy="1269701"/>
          </a:xfrm>
          <a:prstGeom prst="rect">
            <a:avLst/>
          </a:prstGeom>
        </p:spPr>
      </p:pic>
    </p:spTree>
    <p:extLst>
      <p:ext uri="{BB962C8B-B14F-4D97-AF65-F5344CB8AC3E}">
        <p14:creationId xmlns:p14="http://schemas.microsoft.com/office/powerpoint/2010/main" val="23582700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Time Series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time series data — adding a trend line</a:t>
            </a:r>
          </a:p>
        </p:txBody>
      </p:sp>
      <p:sp>
        <p:nvSpPr>
          <p:cNvPr id="5" name="Rectangle 4">
            <a:extLst>
              <a:ext uri="{FF2B5EF4-FFF2-40B4-BE49-F238E27FC236}">
                <a16:creationId xmlns:a16="http://schemas.microsoft.com/office/drawing/2014/main" id="{A09F53B0-F293-1944-A028-317F7269FF06}"/>
              </a:ext>
            </a:extLst>
          </p:cNvPr>
          <p:cNvSpPr/>
          <p:nvPr/>
        </p:nvSpPr>
        <p:spPr>
          <a:xfrm>
            <a:off x="1386509" y="4689754"/>
            <a:ext cx="6370982"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3"/>
              </a:rPr>
              <a:t>https://help.tableau.com/current/pro/desktop/en-us/trendlines_add.htm</a:t>
            </a:r>
            <a:r>
              <a:rPr lang="en-US" sz="1200" dirty="0">
                <a:latin typeface="Roboto" panose="02000000000000000000" pitchFamily="2" charset="0"/>
                <a:ea typeface="Roboto" panose="02000000000000000000" pitchFamily="2" charset="0"/>
              </a:rPr>
              <a:t> </a:t>
            </a:r>
          </a:p>
        </p:txBody>
      </p:sp>
      <p:pic>
        <p:nvPicPr>
          <p:cNvPr id="9" name="Picture 8">
            <a:extLst>
              <a:ext uri="{FF2B5EF4-FFF2-40B4-BE49-F238E27FC236}">
                <a16:creationId xmlns:a16="http://schemas.microsoft.com/office/drawing/2014/main" id="{EC876897-2AFD-4BA4-BB32-12DABBA1F9F9}"/>
              </a:ext>
            </a:extLst>
          </p:cNvPr>
          <p:cNvPicPr>
            <a:picLocks noChangeAspect="1"/>
          </p:cNvPicPr>
          <p:nvPr/>
        </p:nvPicPr>
        <p:blipFill>
          <a:blip r:embed="rId4"/>
          <a:stretch>
            <a:fillRect/>
          </a:stretch>
        </p:blipFill>
        <p:spPr>
          <a:xfrm>
            <a:off x="2390590" y="1769115"/>
            <a:ext cx="4362820" cy="2841529"/>
          </a:xfrm>
          <a:prstGeom prst="rect">
            <a:avLst/>
          </a:prstGeom>
          <a:ln>
            <a:solidFill>
              <a:schemeClr val="accent1"/>
            </a:solidFill>
          </a:ln>
        </p:spPr>
      </p:pic>
    </p:spTree>
    <p:extLst>
      <p:ext uri="{BB962C8B-B14F-4D97-AF65-F5344CB8AC3E}">
        <p14:creationId xmlns:p14="http://schemas.microsoft.com/office/powerpoint/2010/main" val="34423561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Time Series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time series data — adding a reference line/band/distribution/boxes</a:t>
            </a:r>
          </a:p>
        </p:txBody>
      </p:sp>
      <p:sp>
        <p:nvSpPr>
          <p:cNvPr id="5" name="Rectangle 4">
            <a:extLst>
              <a:ext uri="{FF2B5EF4-FFF2-40B4-BE49-F238E27FC236}">
                <a16:creationId xmlns:a16="http://schemas.microsoft.com/office/drawing/2014/main" id="{A09F53B0-F293-1944-A028-317F7269FF06}"/>
              </a:ext>
            </a:extLst>
          </p:cNvPr>
          <p:cNvSpPr/>
          <p:nvPr/>
        </p:nvSpPr>
        <p:spPr>
          <a:xfrm>
            <a:off x="1386509" y="4689754"/>
            <a:ext cx="6370982"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3"/>
              </a:rPr>
              <a:t>https://help.tableau.com/current/pro/desktop/en-us/reference_lines.htm</a:t>
            </a:r>
            <a:r>
              <a:rPr lang="en-US" sz="1200" dirty="0">
                <a:latin typeface="Roboto" panose="02000000000000000000" pitchFamily="2" charset="0"/>
                <a:ea typeface="Roboto" panose="02000000000000000000" pitchFamily="2" charset="0"/>
              </a:rPr>
              <a:t> </a:t>
            </a:r>
          </a:p>
        </p:txBody>
      </p:sp>
      <p:pic>
        <p:nvPicPr>
          <p:cNvPr id="8" name="Picture 7">
            <a:extLst>
              <a:ext uri="{FF2B5EF4-FFF2-40B4-BE49-F238E27FC236}">
                <a16:creationId xmlns:a16="http://schemas.microsoft.com/office/drawing/2014/main" id="{181B60D6-65B0-4B6F-9970-50EAA727BE16}"/>
              </a:ext>
            </a:extLst>
          </p:cNvPr>
          <p:cNvPicPr>
            <a:picLocks noChangeAspect="1"/>
          </p:cNvPicPr>
          <p:nvPr/>
        </p:nvPicPr>
        <p:blipFill>
          <a:blip r:embed="rId4"/>
          <a:stretch>
            <a:fillRect/>
          </a:stretch>
        </p:blipFill>
        <p:spPr>
          <a:xfrm>
            <a:off x="2487529" y="1639975"/>
            <a:ext cx="4109014" cy="3049779"/>
          </a:xfrm>
          <a:prstGeom prst="rect">
            <a:avLst/>
          </a:prstGeom>
          <a:ln>
            <a:solidFill>
              <a:schemeClr val="accent1"/>
            </a:solidFill>
          </a:ln>
        </p:spPr>
      </p:pic>
    </p:spTree>
    <p:extLst>
      <p:ext uri="{BB962C8B-B14F-4D97-AF65-F5344CB8AC3E}">
        <p14:creationId xmlns:p14="http://schemas.microsoft.com/office/powerpoint/2010/main" val="17590116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B9A1-2712-4290-8335-A61F254BB99E}"/>
              </a:ext>
            </a:extLst>
          </p:cNvPr>
          <p:cNvSpPr>
            <a:spLocks noGrp="1"/>
          </p:cNvSpPr>
          <p:nvPr>
            <p:ph type="title"/>
          </p:nvPr>
        </p:nvSpPr>
        <p:spPr/>
        <p:txBody>
          <a:bodyPr/>
          <a:lstStyle/>
          <a:p>
            <a:r>
              <a:rPr lang="en-US" sz="3200" dirty="0">
                <a:latin typeface="Roboto Medium"/>
              </a:rPr>
              <a:t>Discussion </a:t>
            </a:r>
          </a:p>
        </p:txBody>
      </p:sp>
      <p:sp>
        <p:nvSpPr>
          <p:cNvPr id="4" name="Content Placeholder 3">
            <a:extLst>
              <a:ext uri="{FF2B5EF4-FFF2-40B4-BE49-F238E27FC236}">
                <a16:creationId xmlns:a16="http://schemas.microsoft.com/office/drawing/2014/main" id="{E2B28B8A-8ECD-49F6-9F3E-D3076F3F4284}"/>
              </a:ext>
            </a:extLst>
          </p:cNvPr>
          <p:cNvSpPr>
            <a:spLocks noGrp="1"/>
          </p:cNvSpPr>
          <p:nvPr>
            <p:ph idx="1"/>
          </p:nvPr>
        </p:nvSpPr>
        <p:spPr/>
        <p:txBody>
          <a:bodyPr/>
          <a:lstStyle/>
          <a:p>
            <a:r>
              <a:rPr lang="en-US" dirty="0"/>
              <a:t>Can you name some of the time series data that an organization (lets assume it’s Amazon Prime) will normally want to </a:t>
            </a:r>
            <a:r>
              <a:rPr lang="en-US" dirty="0" err="1"/>
              <a:t>visualise</a:t>
            </a:r>
            <a:r>
              <a:rPr lang="en-US" dirty="0"/>
              <a:t>?</a:t>
            </a:r>
          </a:p>
        </p:txBody>
      </p:sp>
    </p:spTree>
    <p:extLst>
      <p:ext uri="{BB962C8B-B14F-4D97-AF65-F5344CB8AC3E}">
        <p14:creationId xmlns:p14="http://schemas.microsoft.com/office/powerpoint/2010/main" val="38027906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B9A1-2712-4290-8335-A61F254BB99E}"/>
              </a:ext>
            </a:extLst>
          </p:cNvPr>
          <p:cNvSpPr>
            <a:spLocks noGrp="1"/>
          </p:cNvSpPr>
          <p:nvPr>
            <p:ph type="title"/>
          </p:nvPr>
        </p:nvSpPr>
        <p:spPr>
          <a:xfrm>
            <a:off x="260212" y="330957"/>
            <a:ext cx="8563649" cy="823392"/>
          </a:xfrm>
        </p:spPr>
        <p:txBody>
          <a:bodyPr/>
          <a:lstStyle/>
          <a:p>
            <a:r>
              <a:rPr lang="en-US" sz="3200" dirty="0">
                <a:latin typeface="Roboto Medium"/>
              </a:rPr>
              <a:t>Discussion </a:t>
            </a:r>
          </a:p>
        </p:txBody>
      </p:sp>
      <p:sp>
        <p:nvSpPr>
          <p:cNvPr id="4" name="Content Placeholder 3">
            <a:extLst>
              <a:ext uri="{FF2B5EF4-FFF2-40B4-BE49-F238E27FC236}">
                <a16:creationId xmlns:a16="http://schemas.microsoft.com/office/drawing/2014/main" id="{E2B28B8A-8ECD-49F6-9F3E-D3076F3F4284}"/>
              </a:ext>
            </a:extLst>
          </p:cNvPr>
          <p:cNvSpPr>
            <a:spLocks noGrp="1"/>
          </p:cNvSpPr>
          <p:nvPr>
            <p:ph idx="1"/>
          </p:nvPr>
        </p:nvSpPr>
        <p:spPr>
          <a:xfrm>
            <a:off x="260212" y="900973"/>
            <a:ext cx="8563649" cy="2475553"/>
          </a:xfrm>
        </p:spPr>
        <p:txBody>
          <a:bodyPr/>
          <a:lstStyle/>
          <a:p>
            <a:r>
              <a:rPr lang="en-US" dirty="0"/>
              <a:t>Can you name some of the time series data that an </a:t>
            </a:r>
            <a:r>
              <a:rPr lang="en-US" dirty="0" err="1"/>
              <a:t>organisation</a:t>
            </a:r>
            <a:r>
              <a:rPr lang="en-US" dirty="0"/>
              <a:t> will normally want to </a:t>
            </a:r>
            <a:r>
              <a:rPr lang="en-US" dirty="0" err="1"/>
              <a:t>visualise</a:t>
            </a:r>
            <a:r>
              <a:rPr lang="en-US" dirty="0"/>
              <a:t>?</a:t>
            </a:r>
          </a:p>
        </p:txBody>
      </p:sp>
      <p:pic>
        <p:nvPicPr>
          <p:cNvPr id="5" name="Picture 4"/>
          <p:cNvPicPr>
            <a:picLocks noChangeAspect="1"/>
          </p:cNvPicPr>
          <p:nvPr/>
        </p:nvPicPr>
        <p:blipFill>
          <a:blip r:embed="rId3"/>
          <a:stretch>
            <a:fillRect/>
          </a:stretch>
        </p:blipFill>
        <p:spPr>
          <a:xfrm>
            <a:off x="1617366" y="1238814"/>
            <a:ext cx="5526474" cy="3712312"/>
          </a:xfrm>
          <a:prstGeom prst="rect">
            <a:avLst/>
          </a:prstGeom>
        </p:spPr>
      </p:pic>
      <p:sp>
        <p:nvSpPr>
          <p:cNvPr id="6" name="Rectangle 5"/>
          <p:cNvSpPr/>
          <p:nvPr/>
        </p:nvSpPr>
        <p:spPr>
          <a:xfrm>
            <a:off x="1617366" y="4827842"/>
            <a:ext cx="6685439" cy="415498"/>
          </a:xfrm>
          <a:prstGeom prst="rect">
            <a:avLst/>
          </a:prstGeom>
        </p:spPr>
        <p:txBody>
          <a:bodyPr wrap="square">
            <a:spAutoFit/>
          </a:bodyPr>
          <a:lstStyle/>
          <a:p>
            <a:r>
              <a:rPr lang="en-SG" sz="1050" i="1" dirty="0"/>
              <a:t>Source: </a:t>
            </a:r>
            <a:r>
              <a:rPr lang="en-SG" sz="1050" i="1" dirty="0">
                <a:hlinkClick r:id="rId4"/>
              </a:rPr>
              <a:t>http://dashflows.com/ww2/wp-content/uploads/2014/11/CTT-Wireless.png</a:t>
            </a:r>
            <a:endParaRPr lang="en-SG" sz="1050" i="1" dirty="0"/>
          </a:p>
          <a:p>
            <a:endParaRPr lang="en-SG" sz="1050" i="1" dirty="0"/>
          </a:p>
        </p:txBody>
      </p:sp>
    </p:spTree>
    <p:extLst>
      <p:ext uri="{BB962C8B-B14F-4D97-AF65-F5344CB8AC3E}">
        <p14:creationId xmlns:p14="http://schemas.microsoft.com/office/powerpoint/2010/main" val="18006829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7772400" cy="1589733"/>
          </a:xfrm>
        </p:spPr>
        <p:txBody>
          <a:bodyPr/>
          <a:lstStyle/>
          <a:p>
            <a:r>
              <a:rPr lang="en-GB" dirty="0"/>
              <a:t>Tableau (Class Activity)</a:t>
            </a:r>
            <a:endParaRPr lang="en-US" dirty="0"/>
          </a:p>
        </p:txBody>
      </p:sp>
      <p:sp>
        <p:nvSpPr>
          <p:cNvPr id="3" name="Subtitle 2"/>
          <p:cNvSpPr>
            <a:spLocks noGrp="1"/>
          </p:cNvSpPr>
          <p:nvPr>
            <p:ph type="subTitle" idx="1"/>
          </p:nvPr>
        </p:nvSpPr>
        <p:spPr>
          <a:xfrm>
            <a:off x="253128" y="2836465"/>
            <a:ext cx="6400800" cy="934184"/>
          </a:xfrm>
        </p:spPr>
        <p:txBody>
          <a:bodyPr anchor="b"/>
          <a:lstStyle/>
          <a:p>
            <a:r>
              <a:rPr lang="en-US" dirty="0"/>
              <a:t>(15 min break)</a:t>
            </a:r>
          </a:p>
        </p:txBody>
      </p:sp>
    </p:spTree>
    <p:extLst>
      <p:ext uri="{BB962C8B-B14F-4D97-AF65-F5344CB8AC3E}">
        <p14:creationId xmlns:p14="http://schemas.microsoft.com/office/powerpoint/2010/main" val="18412491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C6E46C5-427C-4285-BE4D-D5B08E1B5E90}"/>
              </a:ext>
            </a:extLst>
          </p:cNvPr>
          <p:cNvPicPr>
            <a:picLocks noChangeAspect="1"/>
          </p:cNvPicPr>
          <p:nvPr/>
        </p:nvPicPr>
        <p:blipFill>
          <a:blip r:embed="rId4"/>
          <a:stretch>
            <a:fillRect/>
          </a:stretch>
        </p:blipFill>
        <p:spPr>
          <a:xfrm>
            <a:off x="1786144" y="10318"/>
            <a:ext cx="5874111" cy="5143500"/>
          </a:xfrm>
          <a:prstGeom prst="rect">
            <a:avLst/>
          </a:prstGeom>
        </p:spPr>
      </p:pic>
    </p:spTree>
    <p:custDataLst>
      <p:tags r:id="rId1"/>
    </p:custDataLst>
    <p:extLst>
      <p:ext uri="{BB962C8B-B14F-4D97-AF65-F5344CB8AC3E}">
        <p14:creationId xmlns:p14="http://schemas.microsoft.com/office/powerpoint/2010/main" val="2810080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257174" y="1246732"/>
            <a:ext cx="8658225" cy="1618932"/>
          </a:xfrm>
        </p:spPr>
        <p:txBody>
          <a:bodyPr/>
          <a:lstStyle>
            <a:lvl1pPr>
              <a:defRPr sz="4500" baseline="0">
                <a:solidFill>
                  <a:srgbClr val="003B5C"/>
                </a:solidFill>
              </a:defRPr>
            </a:lvl1pPr>
          </a:lstStyle>
          <a:p>
            <a:r>
              <a:rPr lang="en-GB" sz="4300" dirty="0">
                <a:solidFill>
                  <a:schemeClr val="bg1"/>
                </a:solidFill>
                <a:latin typeface="Roboto Medium" panose="02000000000000000000" pitchFamily="2" charset="0"/>
                <a:ea typeface="Roboto Medium" panose="02000000000000000000" pitchFamily="2" charset="0"/>
              </a:rPr>
              <a:t>Visualisation for Business</a:t>
            </a:r>
            <a:br>
              <a:rPr lang="en-GB" sz="4300" dirty="0">
                <a:solidFill>
                  <a:schemeClr val="bg1"/>
                </a:solidFill>
                <a:latin typeface="Roboto Medium" panose="02000000000000000000" pitchFamily="2" charset="0"/>
                <a:ea typeface="Roboto Medium" panose="02000000000000000000" pitchFamily="2" charset="0"/>
              </a:rPr>
            </a:br>
            <a:r>
              <a:rPr lang="en-GB" sz="4300" dirty="0">
                <a:solidFill>
                  <a:srgbClr val="DA291C"/>
                </a:solidFill>
                <a:latin typeface="Roboto Medium" panose="02000000000000000000" pitchFamily="2" charset="0"/>
                <a:ea typeface="Roboto Medium" panose="02000000000000000000" pitchFamily="2" charset="0"/>
              </a:rPr>
              <a:t>ANL 201</a:t>
            </a:r>
          </a:p>
        </p:txBody>
      </p:sp>
      <p:sp>
        <p:nvSpPr>
          <p:cNvPr id="3" name="Subtitle 2"/>
          <p:cNvSpPr>
            <a:spLocks noGrp="1"/>
          </p:cNvSpPr>
          <p:nvPr>
            <p:ph type="subTitle" idx="1"/>
          </p:nvPr>
        </p:nvSpPr>
        <p:spPr>
          <a:xfrm>
            <a:off x="253128" y="2865663"/>
            <a:ext cx="6400800" cy="904985"/>
          </a:xfrm>
        </p:spPr>
        <p:txBody>
          <a:bodyPr anchor="b"/>
          <a:lstStyle/>
          <a:p>
            <a:r>
              <a:rPr lang="en-GB" i="1" dirty="0">
                <a:latin typeface="Roboto Medium" panose="02000000000000000000" pitchFamily="2" charset="0"/>
                <a:ea typeface="Roboto Medium" panose="02000000000000000000" pitchFamily="2" charset="0"/>
              </a:rPr>
              <a:t>Basic Data Visualisation Techniques</a:t>
            </a:r>
            <a:br>
              <a:rPr lang="en-GB" i="1" dirty="0">
                <a:latin typeface="Roboto Medium" panose="02000000000000000000" pitchFamily="2" charset="0"/>
                <a:ea typeface="Roboto Medium" panose="02000000000000000000" pitchFamily="2" charset="0"/>
              </a:rPr>
            </a:br>
            <a:r>
              <a:rPr lang="en-GB" i="1" dirty="0">
                <a:latin typeface="Roboto Medium" panose="02000000000000000000" pitchFamily="2" charset="0"/>
                <a:ea typeface="Roboto Medium" panose="02000000000000000000" pitchFamily="2" charset="0"/>
              </a:rPr>
              <a:t>Study Unit 4</a:t>
            </a:r>
          </a:p>
        </p:txBody>
      </p:sp>
      <p:sp>
        <p:nvSpPr>
          <p:cNvPr id="5" name="TextBox 4">
            <a:extLst>
              <a:ext uri="{FF2B5EF4-FFF2-40B4-BE49-F238E27FC236}">
                <a16:creationId xmlns:a16="http://schemas.microsoft.com/office/drawing/2014/main" id="{C68BFD21-8063-2C4D-8B57-5040F83B346B}"/>
              </a:ext>
            </a:extLst>
          </p:cNvPr>
          <p:cNvSpPr txBox="1"/>
          <p:nvPr/>
        </p:nvSpPr>
        <p:spPr>
          <a:xfrm>
            <a:off x="253128" y="3896768"/>
            <a:ext cx="1127232" cy="276999"/>
          </a:xfrm>
          <a:prstGeom prst="rect">
            <a:avLst/>
          </a:prstGeom>
          <a:noFill/>
        </p:spPr>
        <p:txBody>
          <a:bodyPr wrap="none" rtlCol="0">
            <a:spAutoFit/>
          </a:bodyPr>
          <a:lstStyle/>
          <a:p>
            <a:r>
              <a:rPr lang="en-US" sz="1200" dirty="0">
                <a:solidFill>
                  <a:srgbClr val="99D6EA"/>
                </a:solidFill>
                <a:latin typeface="Roboto Medium" panose="02000000000000000000" pitchFamily="2" charset="0"/>
                <a:ea typeface="Roboto Medium" panose="02000000000000000000" pitchFamily="2" charset="0"/>
              </a:rPr>
              <a:t>January 2022</a:t>
            </a:r>
          </a:p>
        </p:txBody>
      </p:sp>
    </p:spTree>
    <p:extLst>
      <p:ext uri="{BB962C8B-B14F-4D97-AF65-F5344CB8AC3E}">
        <p14:creationId xmlns:p14="http://schemas.microsoft.com/office/powerpoint/2010/main" val="184095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itle 1"/>
          <p:cNvSpPr>
            <a:spLocks noGrp="1"/>
          </p:cNvSpPr>
          <p:nvPr>
            <p:ph type="title"/>
          </p:nvPr>
        </p:nvSpPr>
        <p:spPr bwMode="auto">
          <a:xfrm>
            <a:off x="768149" y="67918"/>
            <a:ext cx="6404162" cy="72460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SG" sz="3200" dirty="0">
                <a:latin typeface="Roboto Medium"/>
              </a:rPr>
              <a:t>Tableau (Class Activity)</a:t>
            </a:r>
            <a:endParaRPr lang="en-SG" altLang="en-US" sz="3200" dirty="0">
              <a:latin typeface="Roboto Medium"/>
              <a:ea typeface="ヒラギノ角ゴ Pro W3"/>
              <a:cs typeface="ヒラギノ角ゴ Pro W3"/>
            </a:endParaRPr>
          </a:p>
        </p:txBody>
      </p:sp>
      <p:sp>
        <p:nvSpPr>
          <p:cNvPr id="9" name="TextBox 8"/>
          <p:cNvSpPr txBox="1"/>
          <p:nvPr/>
        </p:nvSpPr>
        <p:spPr>
          <a:xfrm>
            <a:off x="1600200" y="792521"/>
            <a:ext cx="6400800" cy="4185761"/>
          </a:xfrm>
          <a:prstGeom prst="rect">
            <a:avLst/>
          </a:prstGeom>
          <a:noFill/>
        </p:spPr>
        <p:txBody>
          <a:bodyPr wrap="square" rtlCol="0">
            <a:spAutoFit/>
          </a:bodyPr>
          <a:lstStyle/>
          <a:p>
            <a:pPr marL="342900" indent="-342900">
              <a:buFont typeface="+mj-lt"/>
              <a:buAutoNum type="arabicPeriod"/>
            </a:pPr>
            <a:r>
              <a:rPr lang="en-SG" sz="1600" dirty="0">
                <a:latin typeface="Roboto Light"/>
              </a:rPr>
              <a:t>Sit with your GBA’s team mates</a:t>
            </a:r>
          </a:p>
          <a:p>
            <a:pPr marL="342900" indent="-342900">
              <a:buFont typeface="+mj-lt"/>
              <a:buAutoNum type="arabicPeriod"/>
            </a:pPr>
            <a:endParaRPr lang="en-SG" sz="1600" dirty="0">
              <a:latin typeface="Roboto Light"/>
            </a:endParaRPr>
          </a:p>
          <a:p>
            <a:pPr marL="342900" indent="-342900">
              <a:buFont typeface="+mj-lt"/>
              <a:buAutoNum type="arabicPeriod"/>
            </a:pPr>
            <a:r>
              <a:rPr lang="en-SG" sz="1600" dirty="0">
                <a:latin typeface="Roboto Light"/>
              </a:rPr>
              <a:t>Follow your instructor to create the followings:</a:t>
            </a:r>
          </a:p>
          <a:p>
            <a:pPr marL="685800" lvl="1" indent="-342900">
              <a:buFont typeface="Arial" panose="020B0604020202020204" pitchFamily="34" charset="0"/>
              <a:buChar char="•"/>
            </a:pPr>
            <a:r>
              <a:rPr lang="en-SG" sz="1600" dirty="0">
                <a:latin typeface="Roboto Light"/>
              </a:rPr>
              <a:t>Simple report</a:t>
            </a:r>
          </a:p>
          <a:p>
            <a:pPr marL="685800" lvl="1" indent="-342900">
              <a:buFont typeface="Arial" panose="020B0604020202020204" pitchFamily="34" charset="0"/>
              <a:buChar char="•"/>
            </a:pPr>
            <a:r>
              <a:rPr lang="en-SG" sz="1600" dirty="0">
                <a:latin typeface="Roboto Light"/>
              </a:rPr>
              <a:t>Two measures report</a:t>
            </a:r>
          </a:p>
          <a:p>
            <a:pPr marL="685800" lvl="1" indent="-342900">
              <a:buFont typeface="Arial" panose="020B0604020202020204" pitchFamily="34" charset="0"/>
              <a:buChar char="•"/>
            </a:pPr>
            <a:r>
              <a:rPr lang="en-SG" sz="1600" dirty="0">
                <a:latin typeface="Roboto Light"/>
              </a:rPr>
              <a:t>Pie chart</a:t>
            </a:r>
          </a:p>
          <a:p>
            <a:pPr marL="685800" lvl="1" indent="-342900">
              <a:buFont typeface="Arial" panose="020B0604020202020204" pitchFamily="34" charset="0"/>
              <a:buChar char="•"/>
            </a:pPr>
            <a:r>
              <a:rPr lang="en-SG" sz="1600" dirty="0">
                <a:latin typeface="Roboto Light"/>
              </a:rPr>
              <a:t>Bar chart with reference line</a:t>
            </a:r>
          </a:p>
          <a:p>
            <a:pPr marL="685800" lvl="1" indent="-342900">
              <a:buFont typeface="Arial" panose="020B0604020202020204" pitchFamily="34" charset="0"/>
              <a:buChar char="•"/>
            </a:pPr>
            <a:r>
              <a:rPr lang="en-SG" sz="1600" dirty="0">
                <a:latin typeface="Roboto Light"/>
              </a:rPr>
              <a:t>Stacked bar chart</a:t>
            </a:r>
          </a:p>
          <a:p>
            <a:pPr marL="685800" lvl="1" indent="-342900">
              <a:buFont typeface="Arial" panose="020B0604020202020204" pitchFamily="34" charset="0"/>
              <a:buChar char="•"/>
            </a:pPr>
            <a:r>
              <a:rPr lang="en-SG" sz="1600" dirty="0">
                <a:latin typeface="Roboto Light"/>
              </a:rPr>
              <a:t>Line chart with trend line</a:t>
            </a:r>
          </a:p>
          <a:p>
            <a:pPr marL="685800" lvl="1" indent="-342900">
              <a:buFont typeface="Arial" panose="020B0604020202020204" pitchFamily="34" charset="0"/>
              <a:buChar char="•"/>
            </a:pPr>
            <a:r>
              <a:rPr lang="en-SG" sz="1600" dirty="0">
                <a:latin typeface="Roboto Light"/>
              </a:rPr>
              <a:t>Line chart with 2 axis</a:t>
            </a:r>
          </a:p>
          <a:p>
            <a:pPr marL="685800" lvl="1" indent="-342900">
              <a:buFont typeface="Arial" panose="020B0604020202020204" pitchFamily="34" charset="0"/>
              <a:buChar char="•"/>
            </a:pPr>
            <a:r>
              <a:rPr lang="en-SG" sz="1600" dirty="0">
                <a:latin typeface="Roboto Light"/>
              </a:rPr>
              <a:t>Area chart</a:t>
            </a:r>
          </a:p>
          <a:p>
            <a:pPr marL="685800" lvl="1" indent="-342900">
              <a:buFont typeface="Arial" panose="020B0604020202020204" pitchFamily="34" charset="0"/>
              <a:buChar char="•"/>
            </a:pPr>
            <a:r>
              <a:rPr lang="en-SG" sz="1600" dirty="0">
                <a:latin typeface="Roboto Light"/>
              </a:rPr>
              <a:t>Bullet chart</a:t>
            </a:r>
          </a:p>
          <a:p>
            <a:pPr marL="685800" lvl="1" indent="-342900">
              <a:buFont typeface="Arial" panose="020B0604020202020204" pitchFamily="34" charset="0"/>
              <a:buChar char="•"/>
            </a:pPr>
            <a:r>
              <a:rPr lang="en-SG" sz="1600" dirty="0">
                <a:latin typeface="Roboto Light"/>
              </a:rPr>
              <a:t>Gantt chart</a:t>
            </a:r>
          </a:p>
          <a:p>
            <a:pPr marL="685800" lvl="1" indent="-342900">
              <a:buFont typeface="Arial" panose="020B0604020202020204" pitchFamily="34" charset="0"/>
              <a:buChar char="•"/>
            </a:pPr>
            <a:r>
              <a:rPr lang="en-SG" sz="1600" dirty="0">
                <a:latin typeface="Roboto Light"/>
              </a:rPr>
              <a:t>Heat  Map</a:t>
            </a:r>
          </a:p>
          <a:p>
            <a:endParaRPr lang="en-SG" sz="2100" dirty="0"/>
          </a:p>
          <a:p>
            <a:endParaRPr lang="en-SG" sz="2100" dirty="0"/>
          </a:p>
        </p:txBody>
      </p:sp>
    </p:spTree>
    <p:custDataLst>
      <p:tags r:id="rId1"/>
    </p:custDataLst>
    <p:extLst>
      <p:ext uri="{BB962C8B-B14F-4D97-AF65-F5344CB8AC3E}">
        <p14:creationId xmlns:p14="http://schemas.microsoft.com/office/powerpoint/2010/main" val="40671836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4"/>
          <a:stretch>
            <a:fillRect/>
          </a:stretch>
        </p:blipFill>
        <p:spPr>
          <a:xfrm>
            <a:off x="4468691" y="727007"/>
            <a:ext cx="3116495" cy="1983224"/>
          </a:xfrm>
          <a:prstGeom prst="rect">
            <a:avLst/>
          </a:prstGeom>
        </p:spPr>
      </p:pic>
      <p:pic>
        <p:nvPicPr>
          <p:cNvPr id="8" name="Picture 7"/>
          <p:cNvPicPr>
            <a:picLocks noChangeAspect="1"/>
          </p:cNvPicPr>
          <p:nvPr/>
        </p:nvPicPr>
        <p:blipFill>
          <a:blip r:embed="rId5"/>
          <a:stretch>
            <a:fillRect/>
          </a:stretch>
        </p:blipFill>
        <p:spPr>
          <a:xfrm>
            <a:off x="1224554" y="968305"/>
            <a:ext cx="2258851" cy="1717745"/>
          </a:xfrm>
          <a:prstGeom prst="rect">
            <a:avLst/>
          </a:prstGeom>
        </p:spPr>
      </p:pic>
      <p:pic>
        <p:nvPicPr>
          <p:cNvPr id="10" name="Picture 9"/>
          <p:cNvPicPr>
            <a:picLocks noChangeAspect="1"/>
          </p:cNvPicPr>
          <p:nvPr/>
        </p:nvPicPr>
        <p:blipFill>
          <a:blip r:embed="rId6"/>
          <a:stretch>
            <a:fillRect/>
          </a:stretch>
        </p:blipFill>
        <p:spPr>
          <a:xfrm>
            <a:off x="2353979" y="2686051"/>
            <a:ext cx="2982651" cy="2256764"/>
          </a:xfrm>
          <a:prstGeom prst="rect">
            <a:avLst/>
          </a:prstGeom>
        </p:spPr>
      </p:pic>
      <p:sp>
        <p:nvSpPr>
          <p:cNvPr id="11" name="TextBox 10"/>
          <p:cNvSpPr txBox="1"/>
          <p:nvPr/>
        </p:nvSpPr>
        <p:spPr>
          <a:xfrm>
            <a:off x="1680740" y="688298"/>
            <a:ext cx="1346478" cy="300082"/>
          </a:xfrm>
          <a:prstGeom prst="rect">
            <a:avLst/>
          </a:prstGeom>
          <a:noFill/>
        </p:spPr>
        <p:txBody>
          <a:bodyPr wrap="square" rtlCol="0">
            <a:spAutoFit/>
          </a:bodyPr>
          <a:lstStyle/>
          <a:p>
            <a:r>
              <a:rPr lang="en-SG" sz="1350" dirty="0"/>
              <a:t>Simple Report</a:t>
            </a:r>
          </a:p>
        </p:txBody>
      </p:sp>
      <p:sp>
        <p:nvSpPr>
          <p:cNvPr id="12" name="TextBox 11"/>
          <p:cNvSpPr txBox="1"/>
          <p:nvPr/>
        </p:nvSpPr>
        <p:spPr>
          <a:xfrm>
            <a:off x="5943600" y="1770904"/>
            <a:ext cx="1346478" cy="300082"/>
          </a:xfrm>
          <a:prstGeom prst="rect">
            <a:avLst/>
          </a:prstGeom>
          <a:noFill/>
        </p:spPr>
        <p:txBody>
          <a:bodyPr wrap="square" rtlCol="0">
            <a:spAutoFit/>
          </a:bodyPr>
          <a:lstStyle/>
          <a:p>
            <a:r>
              <a:rPr lang="en-SG" sz="1350" dirty="0"/>
              <a:t>Pie Chart</a:t>
            </a:r>
          </a:p>
        </p:txBody>
      </p:sp>
      <p:sp>
        <p:nvSpPr>
          <p:cNvPr id="13" name="TextBox 12"/>
          <p:cNvSpPr txBox="1"/>
          <p:nvPr/>
        </p:nvSpPr>
        <p:spPr>
          <a:xfrm>
            <a:off x="4286250" y="4286251"/>
            <a:ext cx="1346478" cy="507831"/>
          </a:xfrm>
          <a:prstGeom prst="rect">
            <a:avLst/>
          </a:prstGeom>
          <a:noFill/>
        </p:spPr>
        <p:txBody>
          <a:bodyPr wrap="square" rtlCol="0">
            <a:spAutoFit/>
          </a:bodyPr>
          <a:lstStyle/>
          <a:p>
            <a:r>
              <a:rPr lang="en-SG" sz="1350" dirty="0"/>
              <a:t>Two-Measures Report</a:t>
            </a:r>
          </a:p>
        </p:txBody>
      </p:sp>
      <p:sp>
        <p:nvSpPr>
          <p:cNvPr id="14" name="Title 1">
            <a:extLst>
              <a:ext uri="{FF2B5EF4-FFF2-40B4-BE49-F238E27FC236}">
                <a16:creationId xmlns:a16="http://schemas.microsoft.com/office/drawing/2014/main" id="{2D1A4B79-C466-4349-B4E0-6A7FAD82307E}"/>
              </a:ext>
            </a:extLst>
          </p:cNvPr>
          <p:cNvSpPr txBox="1">
            <a:spLocks/>
          </p:cNvSpPr>
          <p:nvPr/>
        </p:nvSpPr>
        <p:spPr bwMode="auto">
          <a:xfrm>
            <a:off x="768149" y="67918"/>
            <a:ext cx="6404162" cy="72460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lvl1pPr algn="l" defTabSz="457200" rtl="0" eaLnBrk="1" latinLnBrk="0" hangingPunct="1">
              <a:spcBef>
                <a:spcPct val="0"/>
              </a:spcBef>
              <a:buNone/>
              <a:defRPr sz="3300" kern="1200">
                <a:solidFill>
                  <a:schemeClr val="tx1"/>
                </a:solidFill>
                <a:latin typeface="Montserrat Medium"/>
                <a:ea typeface="+mj-ea"/>
                <a:cs typeface="Montserrat Medium"/>
              </a:defRPr>
            </a:lvl1pPr>
          </a:lstStyle>
          <a:p>
            <a:r>
              <a:rPr lang="en-SG" sz="3200">
                <a:latin typeface="Roboto Medium"/>
              </a:rPr>
              <a:t>Tableau (Class Activity)</a:t>
            </a:r>
            <a:endParaRPr lang="en-SG" altLang="en-US" sz="3200" dirty="0">
              <a:latin typeface="Roboto Medium"/>
              <a:ea typeface="ヒラギノ角ゴ Pro W3"/>
              <a:cs typeface="ヒラギノ角ゴ Pro W3"/>
            </a:endParaRPr>
          </a:p>
        </p:txBody>
      </p:sp>
    </p:spTree>
    <p:custDataLst>
      <p:tags r:id="rId1"/>
    </p:custDataLst>
    <p:extLst>
      <p:ext uri="{BB962C8B-B14F-4D97-AF65-F5344CB8AC3E}">
        <p14:creationId xmlns:p14="http://schemas.microsoft.com/office/powerpoint/2010/main" val="14860113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5827173" y="1506863"/>
            <a:ext cx="2036358" cy="2814504"/>
          </a:xfrm>
          <a:prstGeom prst="rect">
            <a:avLst/>
          </a:prstGeom>
        </p:spPr>
      </p:pic>
      <p:sp>
        <p:nvSpPr>
          <p:cNvPr id="7" name="TextBox 6"/>
          <p:cNvSpPr txBox="1"/>
          <p:nvPr/>
        </p:nvSpPr>
        <p:spPr>
          <a:xfrm>
            <a:off x="5809645" y="4343400"/>
            <a:ext cx="1346478" cy="507831"/>
          </a:xfrm>
          <a:prstGeom prst="rect">
            <a:avLst/>
          </a:prstGeom>
          <a:noFill/>
        </p:spPr>
        <p:txBody>
          <a:bodyPr wrap="square" rtlCol="0">
            <a:spAutoFit/>
          </a:bodyPr>
          <a:lstStyle/>
          <a:p>
            <a:r>
              <a:rPr lang="en-SG" sz="1350" dirty="0"/>
              <a:t>Stacked Bar Chart</a:t>
            </a:r>
          </a:p>
        </p:txBody>
      </p:sp>
      <p:pic>
        <p:nvPicPr>
          <p:cNvPr id="8" name="Picture 7"/>
          <p:cNvPicPr>
            <a:picLocks noChangeAspect="1"/>
          </p:cNvPicPr>
          <p:nvPr/>
        </p:nvPicPr>
        <p:blipFill>
          <a:blip r:embed="rId4"/>
          <a:stretch>
            <a:fillRect/>
          </a:stretch>
        </p:blipFill>
        <p:spPr>
          <a:xfrm>
            <a:off x="1239522" y="968519"/>
            <a:ext cx="4551158" cy="2369660"/>
          </a:xfrm>
          <a:prstGeom prst="rect">
            <a:avLst/>
          </a:prstGeom>
        </p:spPr>
      </p:pic>
      <p:sp>
        <p:nvSpPr>
          <p:cNvPr id="9" name="TextBox 8"/>
          <p:cNvSpPr txBox="1"/>
          <p:nvPr/>
        </p:nvSpPr>
        <p:spPr>
          <a:xfrm>
            <a:off x="1239522" y="3314701"/>
            <a:ext cx="1346478" cy="507831"/>
          </a:xfrm>
          <a:prstGeom prst="rect">
            <a:avLst/>
          </a:prstGeom>
          <a:noFill/>
        </p:spPr>
        <p:txBody>
          <a:bodyPr wrap="square" rtlCol="0">
            <a:spAutoFit/>
          </a:bodyPr>
          <a:lstStyle/>
          <a:p>
            <a:r>
              <a:rPr lang="en-SG" sz="1350" dirty="0"/>
              <a:t>Bar Chart with reference line</a:t>
            </a:r>
          </a:p>
        </p:txBody>
      </p:sp>
      <p:sp>
        <p:nvSpPr>
          <p:cNvPr id="10" name="Title 1">
            <a:extLst>
              <a:ext uri="{FF2B5EF4-FFF2-40B4-BE49-F238E27FC236}">
                <a16:creationId xmlns:a16="http://schemas.microsoft.com/office/drawing/2014/main" id="{27E2A3A5-A6D1-4BC2-A5D4-A2A0AE0A477A}"/>
              </a:ext>
            </a:extLst>
          </p:cNvPr>
          <p:cNvSpPr txBox="1">
            <a:spLocks/>
          </p:cNvSpPr>
          <p:nvPr/>
        </p:nvSpPr>
        <p:spPr bwMode="auto">
          <a:xfrm>
            <a:off x="768149" y="67918"/>
            <a:ext cx="6404162" cy="72460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lvl1pPr algn="l" defTabSz="457200" rtl="0" eaLnBrk="1" latinLnBrk="0" hangingPunct="1">
              <a:spcBef>
                <a:spcPct val="0"/>
              </a:spcBef>
              <a:buNone/>
              <a:defRPr sz="3300" kern="1200">
                <a:solidFill>
                  <a:schemeClr val="tx1"/>
                </a:solidFill>
                <a:latin typeface="Montserrat Medium"/>
                <a:ea typeface="+mj-ea"/>
                <a:cs typeface="Montserrat Medium"/>
              </a:defRPr>
            </a:lvl1pPr>
          </a:lstStyle>
          <a:p>
            <a:r>
              <a:rPr lang="en-SG" sz="3200">
                <a:latin typeface="Roboto Medium"/>
              </a:rPr>
              <a:t>Tableau (Class Activity)</a:t>
            </a:r>
            <a:endParaRPr lang="en-SG" altLang="en-US" sz="3200" dirty="0">
              <a:latin typeface="Roboto Medium"/>
              <a:ea typeface="ヒラギノ角ゴ Pro W3"/>
              <a:cs typeface="ヒラギノ角ゴ Pro W3"/>
            </a:endParaRPr>
          </a:p>
        </p:txBody>
      </p:sp>
    </p:spTree>
    <p:extLst>
      <p:ext uri="{BB962C8B-B14F-4D97-AF65-F5344CB8AC3E}">
        <p14:creationId xmlns:p14="http://schemas.microsoft.com/office/powerpoint/2010/main" val="8659922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084632-9195-4FC7-A398-B756F963E80A}"/>
              </a:ext>
            </a:extLst>
          </p:cNvPr>
          <p:cNvSpPr>
            <a:spLocks noGrp="1"/>
          </p:cNvSpPr>
          <p:nvPr>
            <p:ph type="title"/>
          </p:nvPr>
        </p:nvSpPr>
        <p:spPr>
          <a:xfrm>
            <a:off x="1558235" y="1187598"/>
            <a:ext cx="5955958" cy="528851"/>
          </a:xfrm>
        </p:spPr>
        <p:txBody>
          <a:bodyPr/>
          <a:lstStyle/>
          <a:p>
            <a:endParaRPr lang="en-SG" dirty="0"/>
          </a:p>
        </p:txBody>
      </p:sp>
      <p:pic>
        <p:nvPicPr>
          <p:cNvPr id="5" name="Picture 4"/>
          <p:cNvPicPr>
            <a:picLocks noChangeAspect="1"/>
          </p:cNvPicPr>
          <p:nvPr/>
        </p:nvPicPr>
        <p:blipFill>
          <a:blip r:embed="rId4"/>
          <a:stretch>
            <a:fillRect/>
          </a:stretch>
        </p:blipFill>
        <p:spPr>
          <a:xfrm>
            <a:off x="1149858" y="793669"/>
            <a:ext cx="4972050" cy="2607473"/>
          </a:xfrm>
          <a:prstGeom prst="rect">
            <a:avLst/>
          </a:prstGeom>
        </p:spPr>
      </p:pic>
      <p:sp>
        <p:nvSpPr>
          <p:cNvPr id="8" name="TextBox 7"/>
          <p:cNvSpPr txBox="1"/>
          <p:nvPr/>
        </p:nvSpPr>
        <p:spPr>
          <a:xfrm>
            <a:off x="2171700" y="1129474"/>
            <a:ext cx="1346478" cy="507831"/>
          </a:xfrm>
          <a:prstGeom prst="rect">
            <a:avLst/>
          </a:prstGeom>
          <a:noFill/>
        </p:spPr>
        <p:txBody>
          <a:bodyPr wrap="square" rtlCol="0">
            <a:spAutoFit/>
          </a:bodyPr>
          <a:lstStyle/>
          <a:p>
            <a:r>
              <a:rPr lang="en-SG" sz="1350" dirty="0"/>
              <a:t>Line Chart with trend line</a:t>
            </a:r>
          </a:p>
        </p:txBody>
      </p:sp>
      <p:pic>
        <p:nvPicPr>
          <p:cNvPr id="9" name="Picture 8"/>
          <p:cNvPicPr>
            <a:picLocks noChangeAspect="1"/>
          </p:cNvPicPr>
          <p:nvPr/>
        </p:nvPicPr>
        <p:blipFill>
          <a:blip r:embed="rId5"/>
          <a:stretch>
            <a:fillRect/>
          </a:stretch>
        </p:blipFill>
        <p:spPr>
          <a:xfrm>
            <a:off x="3086101" y="2554000"/>
            <a:ext cx="4428092" cy="2345534"/>
          </a:xfrm>
          <a:prstGeom prst="rect">
            <a:avLst/>
          </a:prstGeom>
        </p:spPr>
      </p:pic>
      <p:sp>
        <p:nvSpPr>
          <p:cNvPr id="10" name="TextBox 9"/>
          <p:cNvSpPr txBox="1"/>
          <p:nvPr/>
        </p:nvSpPr>
        <p:spPr>
          <a:xfrm>
            <a:off x="5372100" y="4229101"/>
            <a:ext cx="1346478" cy="507831"/>
          </a:xfrm>
          <a:prstGeom prst="rect">
            <a:avLst/>
          </a:prstGeom>
          <a:noFill/>
        </p:spPr>
        <p:txBody>
          <a:bodyPr wrap="square" rtlCol="0">
            <a:spAutoFit/>
          </a:bodyPr>
          <a:lstStyle/>
          <a:p>
            <a:r>
              <a:rPr lang="en-SG" sz="1350" dirty="0"/>
              <a:t>Line Chart with 2 Y-axis</a:t>
            </a:r>
          </a:p>
        </p:txBody>
      </p:sp>
      <p:sp>
        <p:nvSpPr>
          <p:cNvPr id="11" name="Title 1">
            <a:extLst>
              <a:ext uri="{FF2B5EF4-FFF2-40B4-BE49-F238E27FC236}">
                <a16:creationId xmlns:a16="http://schemas.microsoft.com/office/drawing/2014/main" id="{D2A2DB27-616D-4B41-9CA6-CFA5ED851F60}"/>
              </a:ext>
            </a:extLst>
          </p:cNvPr>
          <p:cNvSpPr txBox="1">
            <a:spLocks/>
          </p:cNvSpPr>
          <p:nvPr/>
        </p:nvSpPr>
        <p:spPr bwMode="auto">
          <a:xfrm>
            <a:off x="768149" y="67918"/>
            <a:ext cx="6404162" cy="72460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lvl1pPr algn="l" defTabSz="457200" rtl="0" eaLnBrk="1" latinLnBrk="0" hangingPunct="1">
              <a:spcBef>
                <a:spcPct val="0"/>
              </a:spcBef>
              <a:buNone/>
              <a:defRPr sz="3300" kern="1200">
                <a:solidFill>
                  <a:schemeClr val="tx1"/>
                </a:solidFill>
                <a:latin typeface="Montserrat Medium"/>
                <a:ea typeface="+mj-ea"/>
                <a:cs typeface="Montserrat Medium"/>
              </a:defRPr>
            </a:lvl1pPr>
          </a:lstStyle>
          <a:p>
            <a:r>
              <a:rPr lang="en-SG" sz="3200">
                <a:latin typeface="Roboto Medium"/>
              </a:rPr>
              <a:t>Tableau (Class Activity)</a:t>
            </a:r>
            <a:endParaRPr lang="en-SG" altLang="en-US" sz="3200" dirty="0">
              <a:latin typeface="Roboto Medium"/>
              <a:ea typeface="ヒラギノ角ゴ Pro W3"/>
              <a:cs typeface="ヒラギノ角ゴ Pro W3"/>
            </a:endParaRPr>
          </a:p>
        </p:txBody>
      </p:sp>
    </p:spTree>
    <p:custDataLst>
      <p:tags r:id="rId1"/>
    </p:custDataLst>
    <p:extLst>
      <p:ext uri="{BB962C8B-B14F-4D97-AF65-F5344CB8AC3E}">
        <p14:creationId xmlns:p14="http://schemas.microsoft.com/office/powerpoint/2010/main" val="17002024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446080" y="911392"/>
            <a:ext cx="6172200" cy="3302669"/>
          </a:xfrm>
          <a:prstGeom prst="rect">
            <a:avLst/>
          </a:prstGeom>
        </p:spPr>
        <p:txBody>
          <a:bodyPr vert="horz" lIns="68580" tIns="34290" rIns="68580" bIns="34290" rtlCol="0" anchor="t">
            <a:normAutofit/>
          </a:bodyPr>
          <a:lstStyle>
            <a:lvl1pPr algn="l" defTabSz="457200" rtl="0" eaLnBrk="1" latinLnBrk="0" hangingPunct="1">
              <a:spcBef>
                <a:spcPct val="0"/>
              </a:spcBef>
              <a:buNone/>
              <a:defRPr sz="4400" kern="1200">
                <a:solidFill>
                  <a:schemeClr val="tx1"/>
                </a:solidFill>
                <a:latin typeface="Montserrat Medium"/>
                <a:ea typeface="+mj-ea"/>
                <a:cs typeface="Montserrat Medium"/>
              </a:defRPr>
            </a:lvl1pPr>
          </a:lstStyle>
          <a:p>
            <a:endParaRPr lang="en-SG" sz="2100" dirty="0"/>
          </a:p>
        </p:txBody>
      </p:sp>
      <p:pic>
        <p:nvPicPr>
          <p:cNvPr id="5" name="Picture 4"/>
          <p:cNvPicPr>
            <a:picLocks noChangeAspect="1"/>
          </p:cNvPicPr>
          <p:nvPr/>
        </p:nvPicPr>
        <p:blipFill>
          <a:blip r:embed="rId4"/>
          <a:stretch>
            <a:fillRect/>
          </a:stretch>
        </p:blipFill>
        <p:spPr>
          <a:xfrm>
            <a:off x="1143000" y="654127"/>
            <a:ext cx="3086100" cy="2634761"/>
          </a:xfrm>
          <a:prstGeom prst="rect">
            <a:avLst/>
          </a:prstGeom>
        </p:spPr>
      </p:pic>
      <p:pic>
        <p:nvPicPr>
          <p:cNvPr id="8" name="Picture 7"/>
          <p:cNvPicPr>
            <a:picLocks noChangeAspect="1"/>
          </p:cNvPicPr>
          <p:nvPr/>
        </p:nvPicPr>
        <p:blipFill>
          <a:blip r:embed="rId5"/>
          <a:stretch>
            <a:fillRect/>
          </a:stretch>
        </p:blipFill>
        <p:spPr>
          <a:xfrm>
            <a:off x="1223971" y="3343945"/>
            <a:ext cx="6696059" cy="1525235"/>
          </a:xfrm>
          <a:prstGeom prst="rect">
            <a:avLst/>
          </a:prstGeom>
        </p:spPr>
      </p:pic>
      <p:sp>
        <p:nvSpPr>
          <p:cNvPr id="9" name="TextBox 8"/>
          <p:cNvSpPr txBox="1"/>
          <p:nvPr/>
        </p:nvSpPr>
        <p:spPr>
          <a:xfrm>
            <a:off x="4451209" y="911392"/>
            <a:ext cx="1346478" cy="300082"/>
          </a:xfrm>
          <a:prstGeom prst="rect">
            <a:avLst/>
          </a:prstGeom>
          <a:noFill/>
        </p:spPr>
        <p:txBody>
          <a:bodyPr wrap="square" rtlCol="0">
            <a:spAutoFit/>
          </a:bodyPr>
          <a:lstStyle/>
          <a:p>
            <a:r>
              <a:rPr lang="en-SG" sz="1350" dirty="0"/>
              <a:t>Area Chart</a:t>
            </a:r>
          </a:p>
        </p:txBody>
      </p:sp>
      <p:sp>
        <p:nvSpPr>
          <p:cNvPr id="10" name="TextBox 9"/>
          <p:cNvSpPr txBox="1"/>
          <p:nvPr/>
        </p:nvSpPr>
        <p:spPr>
          <a:xfrm>
            <a:off x="5657850" y="4315155"/>
            <a:ext cx="1346478" cy="300082"/>
          </a:xfrm>
          <a:prstGeom prst="rect">
            <a:avLst/>
          </a:prstGeom>
          <a:noFill/>
        </p:spPr>
        <p:txBody>
          <a:bodyPr wrap="square" rtlCol="0">
            <a:spAutoFit/>
          </a:bodyPr>
          <a:lstStyle/>
          <a:p>
            <a:r>
              <a:rPr lang="en-SG" sz="1350" dirty="0"/>
              <a:t>Bullet Chart</a:t>
            </a:r>
          </a:p>
        </p:txBody>
      </p:sp>
      <p:sp>
        <p:nvSpPr>
          <p:cNvPr id="11" name="Title 1">
            <a:extLst>
              <a:ext uri="{FF2B5EF4-FFF2-40B4-BE49-F238E27FC236}">
                <a16:creationId xmlns:a16="http://schemas.microsoft.com/office/drawing/2014/main" id="{7548B1A4-97EF-4355-A061-2EF9DE1BC244}"/>
              </a:ext>
            </a:extLst>
          </p:cNvPr>
          <p:cNvSpPr>
            <a:spLocks noGrp="1"/>
          </p:cNvSpPr>
          <p:nvPr>
            <p:ph type="title"/>
          </p:nvPr>
        </p:nvSpPr>
        <p:spPr bwMode="auto">
          <a:xfrm>
            <a:off x="768149" y="67918"/>
            <a:ext cx="6404162" cy="72460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SG" sz="3200" dirty="0">
                <a:latin typeface="Roboto Medium"/>
              </a:rPr>
              <a:t>Tableau (Class Activity)</a:t>
            </a:r>
            <a:endParaRPr lang="en-SG" altLang="en-US" sz="3200" dirty="0">
              <a:latin typeface="Roboto Medium"/>
              <a:ea typeface="ヒラギノ角ゴ Pro W3"/>
              <a:cs typeface="ヒラギノ角ゴ Pro W3"/>
            </a:endParaRPr>
          </a:p>
        </p:txBody>
      </p:sp>
    </p:spTree>
    <p:custDataLst>
      <p:tags r:id="rId1"/>
    </p:custDataLst>
    <p:extLst>
      <p:ext uri="{BB962C8B-B14F-4D97-AF65-F5344CB8AC3E}">
        <p14:creationId xmlns:p14="http://schemas.microsoft.com/office/powerpoint/2010/main" val="33401390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4"/>
          <a:stretch>
            <a:fillRect/>
          </a:stretch>
        </p:blipFill>
        <p:spPr>
          <a:xfrm>
            <a:off x="1243738" y="946471"/>
            <a:ext cx="6656525" cy="2050256"/>
          </a:xfrm>
          <a:prstGeom prst="rect">
            <a:avLst/>
          </a:prstGeom>
        </p:spPr>
      </p:pic>
      <p:pic>
        <p:nvPicPr>
          <p:cNvPr id="5" name="Picture 4"/>
          <p:cNvPicPr>
            <a:picLocks noChangeAspect="1"/>
          </p:cNvPicPr>
          <p:nvPr/>
        </p:nvPicPr>
        <p:blipFill>
          <a:blip r:embed="rId5"/>
          <a:stretch>
            <a:fillRect/>
          </a:stretch>
        </p:blipFill>
        <p:spPr>
          <a:xfrm>
            <a:off x="4446683" y="2876595"/>
            <a:ext cx="3314700" cy="2112717"/>
          </a:xfrm>
          <a:prstGeom prst="rect">
            <a:avLst/>
          </a:prstGeom>
        </p:spPr>
      </p:pic>
      <p:sp>
        <p:nvSpPr>
          <p:cNvPr id="6" name="TextBox 5"/>
          <p:cNvSpPr txBox="1"/>
          <p:nvPr/>
        </p:nvSpPr>
        <p:spPr>
          <a:xfrm>
            <a:off x="1485900" y="669471"/>
            <a:ext cx="1346478" cy="300082"/>
          </a:xfrm>
          <a:prstGeom prst="rect">
            <a:avLst/>
          </a:prstGeom>
          <a:noFill/>
        </p:spPr>
        <p:txBody>
          <a:bodyPr wrap="square" rtlCol="0">
            <a:spAutoFit/>
          </a:bodyPr>
          <a:lstStyle/>
          <a:p>
            <a:r>
              <a:rPr lang="en-SG" sz="1350" dirty="0"/>
              <a:t>Gantt Chart</a:t>
            </a:r>
          </a:p>
        </p:txBody>
      </p:sp>
      <p:sp>
        <p:nvSpPr>
          <p:cNvPr id="7" name="TextBox 6"/>
          <p:cNvSpPr txBox="1"/>
          <p:nvPr/>
        </p:nvSpPr>
        <p:spPr>
          <a:xfrm>
            <a:off x="6553784" y="4000500"/>
            <a:ext cx="1346478" cy="300082"/>
          </a:xfrm>
          <a:prstGeom prst="rect">
            <a:avLst/>
          </a:prstGeom>
          <a:noFill/>
        </p:spPr>
        <p:txBody>
          <a:bodyPr wrap="square" rtlCol="0">
            <a:spAutoFit/>
          </a:bodyPr>
          <a:lstStyle/>
          <a:p>
            <a:r>
              <a:rPr lang="en-SG" sz="1350" dirty="0"/>
              <a:t>Heat Map</a:t>
            </a:r>
          </a:p>
        </p:txBody>
      </p:sp>
      <p:sp>
        <p:nvSpPr>
          <p:cNvPr id="9" name="Title 1">
            <a:extLst>
              <a:ext uri="{FF2B5EF4-FFF2-40B4-BE49-F238E27FC236}">
                <a16:creationId xmlns:a16="http://schemas.microsoft.com/office/drawing/2014/main" id="{79DCA720-DDE6-4EF5-BDA8-EFE67524E9BE}"/>
              </a:ext>
            </a:extLst>
          </p:cNvPr>
          <p:cNvSpPr txBox="1">
            <a:spLocks/>
          </p:cNvSpPr>
          <p:nvPr/>
        </p:nvSpPr>
        <p:spPr bwMode="auto">
          <a:xfrm>
            <a:off x="768149" y="67918"/>
            <a:ext cx="6404162" cy="72460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lvl1pPr algn="l" defTabSz="457200" rtl="0" eaLnBrk="1" latinLnBrk="0" hangingPunct="1">
              <a:spcBef>
                <a:spcPct val="0"/>
              </a:spcBef>
              <a:buNone/>
              <a:defRPr sz="3300" kern="1200">
                <a:solidFill>
                  <a:schemeClr val="tx1"/>
                </a:solidFill>
                <a:latin typeface="Montserrat Medium"/>
                <a:ea typeface="+mj-ea"/>
                <a:cs typeface="Montserrat Medium"/>
              </a:defRPr>
            </a:lvl1pPr>
          </a:lstStyle>
          <a:p>
            <a:r>
              <a:rPr lang="en-SG" sz="3200">
                <a:latin typeface="Roboto Medium"/>
              </a:rPr>
              <a:t>Tableau (Class Activity)</a:t>
            </a:r>
            <a:endParaRPr lang="en-SG" altLang="en-US" sz="3200" dirty="0">
              <a:latin typeface="Roboto Medium"/>
              <a:ea typeface="ヒラギノ角ゴ Pro W3"/>
              <a:cs typeface="ヒラギノ角ゴ Pro W3"/>
            </a:endParaRPr>
          </a:p>
        </p:txBody>
      </p:sp>
    </p:spTree>
    <p:custDataLst>
      <p:tags r:id="rId1"/>
    </p:custDataLst>
    <p:extLst>
      <p:ext uri="{BB962C8B-B14F-4D97-AF65-F5344CB8AC3E}">
        <p14:creationId xmlns:p14="http://schemas.microsoft.com/office/powerpoint/2010/main" val="23060386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2"/>
          <p:cNvSpPr>
            <a:spLocks noGrp="1"/>
          </p:cNvSpPr>
          <p:nvPr>
            <p:ph type="sldNum" sz="quarter" idx="10"/>
          </p:nvPr>
        </p:nvSpPr>
        <p:spPr/>
        <p:txBody>
          <a:bodyPr/>
          <a:lstStyle>
            <a:lvl1pPr>
              <a:defRPr b="1">
                <a:solidFill>
                  <a:srgbClr val="FFFFFF"/>
                </a:solidFill>
              </a:defRPr>
            </a:lvl1pPr>
          </a:lstStyle>
          <a:p>
            <a:r>
              <a:rPr lang="en-US" dirty="0" err="1"/>
              <a:t>suss.edu.sg</a:t>
            </a:r>
            <a:endParaRPr lang="en-US" dirty="0"/>
          </a:p>
        </p:txBody>
      </p:sp>
      <p:graphicFrame>
        <p:nvGraphicFramePr>
          <p:cNvPr id="5" name="Table 4">
            <a:extLst>
              <a:ext uri="{FF2B5EF4-FFF2-40B4-BE49-F238E27FC236}">
                <a16:creationId xmlns:a16="http://schemas.microsoft.com/office/drawing/2014/main" id="{4D765161-3549-314B-8558-70A4E2EC5008}"/>
              </a:ext>
            </a:extLst>
          </p:cNvPr>
          <p:cNvGraphicFramePr>
            <a:graphicFrameLocks noGrp="1"/>
          </p:cNvGraphicFramePr>
          <p:nvPr/>
        </p:nvGraphicFramePr>
        <p:xfrm>
          <a:off x="639416" y="1510030"/>
          <a:ext cx="7865168" cy="2123440"/>
        </p:xfrm>
        <a:graphic>
          <a:graphicData uri="http://schemas.openxmlformats.org/drawingml/2006/table">
            <a:tbl>
              <a:tblPr>
                <a:tableStyleId>{5C22544A-7EE6-4342-B048-85BDC9FD1C3A}</a:tableStyleId>
              </a:tblPr>
              <a:tblGrid>
                <a:gridCol w="2188056">
                  <a:extLst>
                    <a:ext uri="{9D8B030D-6E8A-4147-A177-3AD203B41FA5}">
                      <a16:colId xmlns:a16="http://schemas.microsoft.com/office/drawing/2014/main" val="1014771066"/>
                    </a:ext>
                  </a:extLst>
                </a:gridCol>
                <a:gridCol w="5677112">
                  <a:extLst>
                    <a:ext uri="{9D8B030D-6E8A-4147-A177-3AD203B41FA5}">
                      <a16:colId xmlns:a16="http://schemas.microsoft.com/office/drawing/2014/main" val="762084542"/>
                    </a:ext>
                  </a:extLst>
                </a:gridCol>
              </a:tblGrid>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Course Homepage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2"/>
                        </a:rPr>
                        <a:t>https://canvas.suss.edu.sg/courses/31564</a:t>
                      </a:r>
                      <a:r>
                        <a:rPr lang="en-US" b="0" i="0" dirty="0">
                          <a:solidFill>
                            <a:schemeClr val="bg1"/>
                          </a:solidFill>
                          <a:latin typeface="Roboto" panose="02000000000000000000" pitchFamily="2" charset="0"/>
                          <a:ea typeface="Roboto" panose="02000000000000000000" pitchFamily="2" charset="0"/>
                        </a:rPr>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68527007"/>
                  </a:ext>
                </a:extLst>
              </a:tr>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Study Guide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3">
                            <a:extLst>
                              <a:ext uri="{A12FA001-AC4F-418D-AE19-62706E023703}">
                                <ahyp:hlinkClr xmlns:ahyp="http://schemas.microsoft.com/office/drawing/2018/hyperlinkcolor" val="tx"/>
                              </a:ext>
                            </a:extLst>
                          </a:hlinkClick>
                        </a:rPr>
                        <a:t>https://ibookstore.suss.edu.sg/</a:t>
                      </a:r>
                      <a:endParaRPr lang="en-US" b="0" i="0" dirty="0">
                        <a:solidFill>
                          <a:schemeClr val="bg1"/>
                        </a:solidFill>
                        <a:latin typeface="Roboto" panose="02000000000000000000" pitchFamily="2" charset="0"/>
                        <a:ea typeface="Roboto" panose="02000000000000000000"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9591282"/>
                  </a:ext>
                </a:extLst>
              </a:tr>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Tableau Desktop</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4">
                            <a:extLst>
                              <a:ext uri="{A12FA001-AC4F-418D-AE19-62706E023703}">
                                <ahyp:hlinkClr xmlns:ahyp="http://schemas.microsoft.com/office/drawing/2018/hyperlinkcolor" val="tx"/>
                              </a:ext>
                            </a:extLst>
                          </a:hlinkClick>
                        </a:rPr>
                        <a:t>https://www.tableau.com/products/trial</a:t>
                      </a:r>
                      <a:r>
                        <a:rPr lang="en-US" b="0" i="0" dirty="0">
                          <a:solidFill>
                            <a:schemeClr val="bg1"/>
                          </a:solidFill>
                          <a:latin typeface="Roboto" panose="02000000000000000000" pitchFamily="2" charset="0"/>
                          <a:ea typeface="Roboto" panose="02000000000000000000" pitchFamily="2" charset="0"/>
                        </a:rPr>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3142734"/>
                  </a:ext>
                </a:extLst>
              </a:tr>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Tableau Tutorials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5">
                            <a:extLst>
                              <a:ext uri="{A12FA001-AC4F-418D-AE19-62706E023703}">
                                <ahyp:hlinkClr xmlns:ahyp="http://schemas.microsoft.com/office/drawing/2018/hyperlinkcolor" val="tx"/>
                              </a:ext>
                            </a:extLst>
                          </a:hlinkClick>
                        </a:rPr>
                        <a:t>https://www.tableau.com/learn/get-started/creator</a:t>
                      </a:r>
                      <a:r>
                        <a:rPr lang="en-US" b="0" i="0" dirty="0">
                          <a:solidFill>
                            <a:schemeClr val="bg1"/>
                          </a:solidFill>
                          <a:latin typeface="Roboto" panose="02000000000000000000" pitchFamily="2" charset="0"/>
                          <a:ea typeface="Roboto" panose="02000000000000000000" pitchFamily="2" charset="0"/>
                        </a:rPr>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59848074"/>
                  </a:ext>
                </a:extLst>
              </a:tr>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Academic Calendar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6"/>
                        </a:rPr>
                        <a:t>https://www.suss.edu.sg/docs/default-source/contentdoc/oas/pt-2021acadcalendar.pdf</a:t>
                      </a:r>
                      <a:r>
                        <a:rPr lang="en-US" b="0" i="0" dirty="0">
                          <a:solidFill>
                            <a:schemeClr val="bg1"/>
                          </a:solidFill>
                          <a:latin typeface="Roboto" panose="02000000000000000000" pitchFamily="2" charset="0"/>
                          <a:ea typeface="Roboto" panose="02000000000000000000" pitchFamily="2" charset="0"/>
                        </a:rPr>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33694224"/>
                  </a:ext>
                </a:extLst>
              </a:tr>
            </a:tbl>
          </a:graphicData>
        </a:graphic>
      </p:graphicFrame>
    </p:spTree>
    <p:extLst>
      <p:ext uri="{BB962C8B-B14F-4D97-AF65-F5344CB8AC3E}">
        <p14:creationId xmlns:p14="http://schemas.microsoft.com/office/powerpoint/2010/main" val="34436420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6A7090-381B-E841-BB74-41DBCEA7FF0F}"/>
              </a:ext>
            </a:extLst>
          </p:cNvPr>
          <p:cNvSpPr txBox="1"/>
          <p:nvPr/>
        </p:nvSpPr>
        <p:spPr>
          <a:xfrm>
            <a:off x="974035" y="1311965"/>
            <a:ext cx="7215808" cy="2862322"/>
          </a:xfrm>
          <a:prstGeom prst="rect">
            <a:avLst/>
          </a:prstGeom>
          <a:noFill/>
        </p:spPr>
        <p:txBody>
          <a:bodyPr wrap="square" rtlCol="0">
            <a:spAutoFit/>
          </a:bodyPr>
          <a:lstStyle/>
          <a:p>
            <a:r>
              <a:rPr lang="en-US" b="1" dirty="0">
                <a:solidFill>
                  <a:srgbClr val="CE0000"/>
                </a:solidFill>
                <a:latin typeface="Roboto" panose="02000000000000000000" pitchFamily="2" charset="0"/>
                <a:ea typeface="Roboto" panose="02000000000000000000" pitchFamily="2" charset="0"/>
              </a:rPr>
              <a:t>Windows</a:t>
            </a:r>
          </a:p>
          <a:p>
            <a:r>
              <a:rPr lang="en-US" dirty="0">
                <a:latin typeface="Roboto Light" panose="02000000000000000000" pitchFamily="2" charset="0"/>
                <a:ea typeface="Roboto Light" panose="02000000000000000000" pitchFamily="2" charset="0"/>
              </a:rPr>
              <a:t>Windows 7 or newer (64 bit)</a:t>
            </a:r>
          </a:p>
          <a:p>
            <a:r>
              <a:rPr lang="en-US" dirty="0">
                <a:latin typeface="Roboto Light" panose="02000000000000000000" pitchFamily="2" charset="0"/>
                <a:ea typeface="Roboto Light" panose="02000000000000000000" pitchFamily="2" charset="0"/>
              </a:rPr>
              <a:t>Intel Pentium 4 or AMD Opteron processor or faster</a:t>
            </a:r>
          </a:p>
          <a:p>
            <a:r>
              <a:rPr lang="en-US" dirty="0">
                <a:latin typeface="Roboto Light" panose="02000000000000000000" pitchFamily="2" charset="0"/>
                <a:ea typeface="Roboto Light" panose="02000000000000000000" pitchFamily="2" charset="0"/>
              </a:rPr>
              <a:t>2 GB memory</a:t>
            </a:r>
          </a:p>
          <a:p>
            <a:r>
              <a:rPr lang="en-US" dirty="0">
                <a:latin typeface="Roboto Light" panose="02000000000000000000" pitchFamily="2" charset="0"/>
                <a:ea typeface="Roboto Light" panose="02000000000000000000" pitchFamily="2" charset="0"/>
              </a:rPr>
              <a:t>1.5 GB minimum free disk space</a:t>
            </a:r>
          </a:p>
          <a:p>
            <a:endParaRPr lang="en-US" dirty="0">
              <a:latin typeface="Roboto Light" panose="02000000000000000000" pitchFamily="2" charset="0"/>
              <a:ea typeface="Roboto Light" panose="02000000000000000000" pitchFamily="2" charset="0"/>
            </a:endParaRPr>
          </a:p>
          <a:p>
            <a:r>
              <a:rPr lang="en-US" b="1" dirty="0">
                <a:solidFill>
                  <a:srgbClr val="CE0000"/>
                </a:solidFill>
                <a:latin typeface="Roboto" panose="02000000000000000000" pitchFamily="2" charset="0"/>
                <a:ea typeface="Roboto" panose="02000000000000000000" pitchFamily="2" charset="0"/>
              </a:rPr>
              <a:t>Mac</a:t>
            </a:r>
          </a:p>
          <a:p>
            <a:r>
              <a:rPr lang="en-US" dirty="0">
                <a:latin typeface="Roboto Light" panose="02000000000000000000" pitchFamily="2" charset="0"/>
                <a:ea typeface="Roboto Light" panose="02000000000000000000" pitchFamily="2" charset="0"/>
              </a:rPr>
              <a:t>iMac/MacBook computers 2009 or newer</a:t>
            </a:r>
          </a:p>
          <a:p>
            <a:r>
              <a:rPr lang="en-US" dirty="0">
                <a:latin typeface="Roboto Light" panose="02000000000000000000" pitchFamily="2" charset="0"/>
                <a:ea typeface="Roboto Light" panose="02000000000000000000" pitchFamily="2" charset="0"/>
              </a:rPr>
              <a:t>macOS High Sierra 10.13 and macOS Mojave 10.14</a:t>
            </a:r>
          </a:p>
          <a:p>
            <a:r>
              <a:rPr lang="en-US" dirty="0">
                <a:latin typeface="Roboto Light" panose="02000000000000000000" pitchFamily="2" charset="0"/>
                <a:ea typeface="Roboto Light" panose="02000000000000000000" pitchFamily="2" charset="0"/>
              </a:rPr>
              <a:t>1.5 GB minimum free disk space</a:t>
            </a:r>
          </a:p>
        </p:txBody>
      </p:sp>
      <p:sp>
        <p:nvSpPr>
          <p:cNvPr id="5" name="Rectangle 4">
            <a:extLst>
              <a:ext uri="{FF2B5EF4-FFF2-40B4-BE49-F238E27FC236}">
                <a16:creationId xmlns:a16="http://schemas.microsoft.com/office/drawing/2014/main" id="{43782CCC-6DE8-014D-86E0-2D4D61E0D19C}"/>
              </a:ext>
            </a:extLst>
          </p:cNvPr>
          <p:cNvSpPr/>
          <p:nvPr/>
        </p:nvSpPr>
        <p:spPr>
          <a:xfrm>
            <a:off x="974035" y="738380"/>
            <a:ext cx="5610831" cy="461665"/>
          </a:xfrm>
          <a:prstGeom prst="rect">
            <a:avLst/>
          </a:prstGeom>
        </p:spPr>
        <p:txBody>
          <a:bodyPr wrap="none">
            <a:spAutoFit/>
          </a:bodyPr>
          <a:lstStyle/>
          <a:p>
            <a:r>
              <a:rPr lang="en-US" sz="2400" dirty="0">
                <a:solidFill>
                  <a:srgbClr val="003B5C"/>
                </a:solidFill>
                <a:latin typeface="Roboto Medium" panose="02000000000000000000" pitchFamily="2" charset="0"/>
                <a:ea typeface="Roboto Medium" panose="02000000000000000000" pitchFamily="2" charset="0"/>
              </a:rPr>
              <a:t>Tableau Desktop System Requirements</a:t>
            </a:r>
          </a:p>
        </p:txBody>
      </p:sp>
    </p:spTree>
    <p:extLst>
      <p:ext uri="{BB962C8B-B14F-4D97-AF65-F5344CB8AC3E}">
        <p14:creationId xmlns:p14="http://schemas.microsoft.com/office/powerpoint/2010/main" val="8315863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6A7090-381B-E841-BB74-41DBCEA7FF0F}"/>
              </a:ext>
            </a:extLst>
          </p:cNvPr>
          <p:cNvSpPr txBox="1"/>
          <p:nvPr/>
        </p:nvSpPr>
        <p:spPr>
          <a:xfrm>
            <a:off x="974035" y="1311965"/>
            <a:ext cx="7215808" cy="3139321"/>
          </a:xfrm>
          <a:prstGeom prst="rect">
            <a:avLst/>
          </a:prstGeom>
          <a:noFill/>
        </p:spPr>
        <p:txBody>
          <a:bodyPr wrap="square" rtlCol="0">
            <a:spAutoFit/>
          </a:bodyPr>
          <a:lstStyle/>
          <a:p>
            <a:r>
              <a:rPr lang="en-US" b="1" dirty="0">
                <a:solidFill>
                  <a:srgbClr val="CE0000"/>
                </a:solidFill>
                <a:latin typeface="Roboto" panose="02000000000000000000" pitchFamily="2" charset="0"/>
                <a:ea typeface="Roboto" panose="02000000000000000000" pitchFamily="2" charset="0"/>
              </a:rPr>
              <a:t>Windows</a:t>
            </a:r>
          </a:p>
          <a:p>
            <a:r>
              <a:rPr lang="en-US" dirty="0">
                <a:latin typeface="Roboto Light" panose="02000000000000000000" pitchFamily="2" charset="0"/>
                <a:ea typeface="Roboto Light" panose="02000000000000000000" pitchFamily="2" charset="0"/>
              </a:rPr>
              <a:t>Windows 7 or newer (64 bit)</a:t>
            </a:r>
          </a:p>
          <a:p>
            <a:r>
              <a:rPr lang="en-US" dirty="0">
                <a:latin typeface="Roboto Light" panose="02000000000000000000" pitchFamily="2" charset="0"/>
                <a:ea typeface="Roboto Light" panose="02000000000000000000" pitchFamily="2" charset="0"/>
              </a:rPr>
              <a:t>Intel Core i3 or AMD Ryzen 3 Pro or faster</a:t>
            </a:r>
          </a:p>
          <a:p>
            <a:r>
              <a:rPr lang="en-US" dirty="0">
                <a:latin typeface="Roboto Light" panose="02000000000000000000" pitchFamily="2" charset="0"/>
                <a:ea typeface="Roboto Light" panose="02000000000000000000" pitchFamily="2" charset="0"/>
              </a:rPr>
              <a:t>4 GB memory</a:t>
            </a:r>
          </a:p>
          <a:p>
            <a:r>
              <a:rPr lang="en-US" dirty="0">
                <a:latin typeface="Roboto Light" panose="02000000000000000000" pitchFamily="2" charset="0"/>
                <a:ea typeface="Roboto Light" panose="02000000000000000000" pitchFamily="2" charset="0"/>
              </a:rPr>
              <a:t>2 GB minimum free disk space</a:t>
            </a:r>
          </a:p>
          <a:p>
            <a:endParaRPr lang="en-US" dirty="0">
              <a:latin typeface="Roboto Light" panose="02000000000000000000" pitchFamily="2" charset="0"/>
              <a:ea typeface="Roboto Light" panose="02000000000000000000" pitchFamily="2" charset="0"/>
            </a:endParaRPr>
          </a:p>
          <a:p>
            <a:r>
              <a:rPr lang="en-US" b="1" dirty="0">
                <a:solidFill>
                  <a:srgbClr val="CE0000"/>
                </a:solidFill>
                <a:latin typeface="Roboto" panose="02000000000000000000" pitchFamily="2" charset="0"/>
                <a:ea typeface="Roboto" panose="02000000000000000000" pitchFamily="2" charset="0"/>
              </a:rPr>
              <a:t>Mac</a:t>
            </a:r>
          </a:p>
          <a:p>
            <a:r>
              <a:rPr lang="en-US" dirty="0">
                <a:latin typeface="Roboto Light" panose="02000000000000000000" pitchFamily="2" charset="0"/>
                <a:ea typeface="Roboto Light" panose="02000000000000000000" pitchFamily="2" charset="0"/>
              </a:rPr>
              <a:t>macOS High Sierra 10.13 and macOS Mojave 10.14</a:t>
            </a:r>
          </a:p>
          <a:p>
            <a:r>
              <a:rPr lang="en-US" dirty="0">
                <a:latin typeface="Roboto Light" panose="02000000000000000000" pitchFamily="2" charset="0"/>
                <a:ea typeface="Roboto Light" panose="02000000000000000000" pitchFamily="2" charset="0"/>
              </a:rPr>
              <a:t>Intel Core i3 or faster</a:t>
            </a:r>
          </a:p>
          <a:p>
            <a:r>
              <a:rPr lang="en-US" dirty="0">
                <a:latin typeface="Roboto Light" panose="02000000000000000000" pitchFamily="2" charset="0"/>
                <a:ea typeface="Roboto Light" panose="02000000000000000000" pitchFamily="2" charset="0"/>
              </a:rPr>
              <a:t>4 GB memory</a:t>
            </a:r>
          </a:p>
          <a:p>
            <a:r>
              <a:rPr lang="en-US" dirty="0">
                <a:latin typeface="Roboto Light" panose="02000000000000000000" pitchFamily="2" charset="0"/>
                <a:ea typeface="Roboto Light" panose="02000000000000000000" pitchFamily="2" charset="0"/>
              </a:rPr>
              <a:t>2 GB minimum free disk space</a:t>
            </a:r>
          </a:p>
        </p:txBody>
      </p:sp>
      <p:sp>
        <p:nvSpPr>
          <p:cNvPr id="2" name="Rectangle 1">
            <a:extLst>
              <a:ext uri="{FF2B5EF4-FFF2-40B4-BE49-F238E27FC236}">
                <a16:creationId xmlns:a16="http://schemas.microsoft.com/office/drawing/2014/main" id="{3227C611-DB7D-2442-A05A-9E3EC18E1DC0}"/>
              </a:ext>
            </a:extLst>
          </p:cNvPr>
          <p:cNvSpPr/>
          <p:nvPr/>
        </p:nvSpPr>
        <p:spPr>
          <a:xfrm>
            <a:off x="974035" y="738384"/>
            <a:ext cx="6579704" cy="461665"/>
          </a:xfrm>
          <a:prstGeom prst="rect">
            <a:avLst/>
          </a:prstGeom>
        </p:spPr>
        <p:txBody>
          <a:bodyPr wrap="square">
            <a:spAutoFit/>
          </a:bodyPr>
          <a:lstStyle/>
          <a:p>
            <a:r>
              <a:rPr lang="en-US" sz="2400" dirty="0">
                <a:solidFill>
                  <a:srgbClr val="003B5C"/>
                </a:solidFill>
                <a:latin typeface="Roboto Medium" panose="02000000000000000000" pitchFamily="2" charset="0"/>
                <a:ea typeface="Roboto Medium" panose="02000000000000000000" pitchFamily="2" charset="0"/>
              </a:rPr>
              <a:t>Tableau Prep Builder System Requirements</a:t>
            </a:r>
          </a:p>
        </p:txBody>
      </p:sp>
    </p:spTree>
    <p:extLst>
      <p:ext uri="{BB962C8B-B14F-4D97-AF65-F5344CB8AC3E}">
        <p14:creationId xmlns:p14="http://schemas.microsoft.com/office/powerpoint/2010/main" val="2296224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7772400" cy="1589733"/>
          </a:xfrm>
        </p:spPr>
        <p:txBody>
          <a:bodyPr anchor="b"/>
          <a:lstStyle/>
          <a:p>
            <a:r>
              <a:rPr lang="en-GB" sz="4400" dirty="0">
                <a:latin typeface="Roboto Medium" panose="02000000000000000000" pitchFamily="2" charset="0"/>
                <a:ea typeface="Roboto Medium" panose="02000000000000000000" pitchFamily="2" charset="0"/>
              </a:rPr>
              <a:t>Visualisation of </a:t>
            </a:r>
            <a:br>
              <a:rPr lang="en-GB" sz="4400" dirty="0">
                <a:latin typeface="Roboto Medium" panose="02000000000000000000" pitchFamily="2" charset="0"/>
                <a:ea typeface="Roboto Medium" panose="02000000000000000000" pitchFamily="2" charset="0"/>
              </a:rPr>
            </a:br>
            <a:r>
              <a:rPr lang="en-GB" sz="4400" dirty="0">
                <a:latin typeface="Roboto Medium" panose="02000000000000000000" pitchFamily="2" charset="0"/>
                <a:ea typeface="Roboto Medium" panose="02000000000000000000" pitchFamily="2" charset="0"/>
              </a:rPr>
              <a:t>Categorical Data</a:t>
            </a:r>
            <a:endParaRPr lang="en-US" sz="4400" dirty="0">
              <a:latin typeface="Roboto Medium" panose="02000000000000000000" pitchFamily="2" charset="0"/>
              <a:ea typeface="Roboto Medium" panose="02000000000000000000" pitchFamily="2" charset="0"/>
            </a:endParaRPr>
          </a:p>
        </p:txBody>
      </p:sp>
      <p:sp>
        <p:nvSpPr>
          <p:cNvPr id="3" name="Subtitle 2"/>
          <p:cNvSpPr>
            <a:spLocks noGrp="1"/>
          </p:cNvSpPr>
          <p:nvPr>
            <p:ph type="subTitle" idx="1"/>
          </p:nvPr>
        </p:nvSpPr>
        <p:spPr>
          <a:xfrm>
            <a:off x="253128" y="2836465"/>
            <a:ext cx="6400800" cy="934184"/>
          </a:xfrm>
        </p:spPr>
        <p:txBody>
          <a:bodyPr anchor="b"/>
          <a:lstStyle/>
          <a:p>
            <a:endParaRPr lang="en-US" dirty="0"/>
          </a:p>
        </p:txBody>
      </p:sp>
    </p:spTree>
    <p:extLst>
      <p:ext uri="{BB962C8B-B14F-4D97-AF65-F5344CB8AC3E}">
        <p14:creationId xmlns:p14="http://schemas.microsoft.com/office/powerpoint/2010/main" val="1077727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Categorical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Best practices for visualising categorical data</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With categorical data, we often look for both </a:t>
            </a:r>
            <a:r>
              <a:rPr lang="en-GB" sz="1800" i="1" dirty="0">
                <a:solidFill>
                  <a:srgbClr val="01385B"/>
                </a:solidFill>
                <a:latin typeface="Roboto" panose="02000000000000000000" pitchFamily="2" charset="0"/>
                <a:ea typeface="Roboto" panose="02000000000000000000" pitchFamily="2" charset="0"/>
              </a:rPr>
              <a:t>maximum</a:t>
            </a:r>
            <a:r>
              <a:rPr lang="en-GB" sz="1800" dirty="0">
                <a:latin typeface="Roboto Light" panose="02000000000000000000" pitchFamily="2" charset="0"/>
                <a:ea typeface="Roboto Light" panose="02000000000000000000" pitchFamily="2" charset="0"/>
              </a:rPr>
              <a:t> and </a:t>
            </a:r>
            <a:r>
              <a:rPr lang="en-GB" sz="1800" i="1" dirty="0">
                <a:solidFill>
                  <a:srgbClr val="01385B"/>
                </a:solidFill>
                <a:latin typeface="Roboto" panose="02000000000000000000" pitchFamily="2" charset="0"/>
                <a:ea typeface="Roboto" panose="02000000000000000000" pitchFamily="2" charset="0"/>
              </a:rPr>
              <a:t>minimum</a:t>
            </a:r>
            <a:r>
              <a:rPr lang="en-GB" sz="1800" dirty="0">
                <a:latin typeface="Roboto Light" panose="02000000000000000000" pitchFamily="2" charset="0"/>
                <a:ea typeface="Roboto Light" panose="02000000000000000000" pitchFamily="2" charset="0"/>
              </a:rPr>
              <a:t> values because they give us a sense of the data range, and they can be easily found by sorting the values</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Next we look at the </a:t>
            </a:r>
            <a:r>
              <a:rPr lang="en-GB" sz="1800" i="1" dirty="0">
                <a:solidFill>
                  <a:srgbClr val="01385B"/>
                </a:solidFill>
                <a:latin typeface="Roboto" panose="02000000000000000000" pitchFamily="2" charset="0"/>
                <a:ea typeface="Roboto" panose="02000000000000000000" pitchFamily="2" charset="0"/>
              </a:rPr>
              <a:t>distribution</a:t>
            </a:r>
            <a:r>
              <a:rPr lang="en-GB" sz="1800" dirty="0">
                <a:latin typeface="Roboto Light" panose="02000000000000000000" pitchFamily="2" charset="0"/>
                <a:ea typeface="Roboto Light" panose="02000000000000000000" pitchFamily="2" charset="0"/>
              </a:rPr>
              <a:t> of the data, i.e., whether it is positively skewed, negatively skewed, or normally distributed</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Finally, we look for </a:t>
            </a:r>
            <a:r>
              <a:rPr lang="en-GB" sz="1800" i="1" dirty="0">
                <a:solidFill>
                  <a:srgbClr val="01385B"/>
                </a:solidFill>
                <a:latin typeface="Roboto" panose="02000000000000000000" pitchFamily="2" charset="0"/>
                <a:ea typeface="Roboto" panose="02000000000000000000" pitchFamily="2" charset="0"/>
              </a:rPr>
              <a:t>structure</a:t>
            </a:r>
            <a:r>
              <a:rPr lang="en-GB" sz="1800" dirty="0">
                <a:latin typeface="Roboto Light" panose="02000000000000000000" pitchFamily="2" charset="0"/>
                <a:ea typeface="Roboto Light" panose="02000000000000000000" pitchFamily="2" charset="0"/>
              </a:rPr>
              <a:t> and </a:t>
            </a:r>
            <a:r>
              <a:rPr lang="en-GB" sz="1800" i="1" dirty="0">
                <a:solidFill>
                  <a:srgbClr val="01385B"/>
                </a:solidFill>
                <a:latin typeface="Roboto" panose="02000000000000000000" pitchFamily="2" charset="0"/>
                <a:ea typeface="Roboto" panose="02000000000000000000" pitchFamily="2" charset="0"/>
              </a:rPr>
              <a:t>patterns</a:t>
            </a:r>
            <a:r>
              <a:rPr lang="en-GB" sz="1800" dirty="0">
                <a:latin typeface="Roboto Light" panose="02000000000000000000" pitchFamily="2" charset="0"/>
                <a:ea typeface="Roboto Light" panose="02000000000000000000" pitchFamily="2" charset="0"/>
              </a:rPr>
              <a:t>. If several categories have similar/different values, it is worth asking why and what makes the categories similar or different</a:t>
            </a:r>
          </a:p>
        </p:txBody>
      </p:sp>
    </p:spTree>
    <p:extLst>
      <p:ext uri="{BB962C8B-B14F-4D97-AF65-F5344CB8AC3E}">
        <p14:creationId xmlns:p14="http://schemas.microsoft.com/office/powerpoint/2010/main" val="284064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Categorical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categorical data</a:t>
            </a:r>
          </a:p>
        </p:txBody>
      </p:sp>
      <p:sp>
        <p:nvSpPr>
          <p:cNvPr id="4" name="Content Placeholder 3"/>
          <p:cNvSpPr>
            <a:spLocks noGrp="1"/>
          </p:cNvSpPr>
          <p:nvPr>
            <p:ph idx="1"/>
          </p:nvPr>
        </p:nvSpPr>
        <p:spPr>
          <a:xfrm>
            <a:off x="260212" y="1905100"/>
            <a:ext cx="8563649" cy="1961263"/>
          </a:xfrm>
        </p:spPr>
        <p:txBody>
          <a:bodyPr numCol="2">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Bar / Stacked Bar Chart</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Side-by-side Bar Chart</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Pie Chart</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Area Chart</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Heat Map</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Tree Map</a:t>
            </a:r>
          </a:p>
        </p:txBody>
      </p:sp>
    </p:spTree>
    <p:extLst>
      <p:ext uri="{BB962C8B-B14F-4D97-AF65-F5344CB8AC3E}">
        <p14:creationId xmlns:p14="http://schemas.microsoft.com/office/powerpoint/2010/main" val="1725270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C9F39-EB81-4370-B2A8-CF1588F60BDC}"/>
              </a:ext>
            </a:extLst>
          </p:cNvPr>
          <p:cNvSpPr>
            <a:spLocks noGrp="1"/>
          </p:cNvSpPr>
          <p:nvPr>
            <p:ph type="title"/>
          </p:nvPr>
        </p:nvSpPr>
        <p:spPr/>
        <p:txBody>
          <a:bodyPr/>
          <a:lstStyle/>
          <a:p>
            <a:r>
              <a:rPr lang="en-GB" sz="2400" dirty="0">
                <a:latin typeface="Roboto Medium" panose="02000000000000000000" pitchFamily="2" charset="0"/>
                <a:ea typeface="Roboto Medium" panose="02000000000000000000" pitchFamily="2" charset="0"/>
              </a:rPr>
              <a:t>Visualisation of Categorical Data</a:t>
            </a:r>
            <a:endParaRPr lang="en-SG" dirty="0"/>
          </a:p>
        </p:txBody>
      </p:sp>
      <p:sp>
        <p:nvSpPr>
          <p:cNvPr id="3" name="Content Placeholder 2">
            <a:extLst>
              <a:ext uri="{FF2B5EF4-FFF2-40B4-BE49-F238E27FC236}">
                <a16:creationId xmlns:a16="http://schemas.microsoft.com/office/drawing/2014/main" id="{13F3CC7C-7EEC-4BE3-9E02-3F8A4C17C086}"/>
              </a:ext>
            </a:extLst>
          </p:cNvPr>
          <p:cNvSpPr>
            <a:spLocks noGrp="1"/>
          </p:cNvSpPr>
          <p:nvPr>
            <p:ph idx="10"/>
          </p:nvPr>
        </p:nvSpPr>
        <p:spPr/>
        <p:txBody>
          <a:bodyPr/>
          <a:lstStyle/>
          <a:p>
            <a:r>
              <a:rPr lang="en-US" dirty="0" err="1"/>
              <a:t>Qn</a:t>
            </a:r>
            <a:r>
              <a:rPr lang="en-US" dirty="0"/>
              <a:t>: What does the data trend look like?</a:t>
            </a:r>
            <a:endParaRPr lang="en-SG" dirty="0"/>
          </a:p>
        </p:txBody>
      </p:sp>
      <p:sp>
        <p:nvSpPr>
          <p:cNvPr id="5" name="TextBox 4">
            <a:extLst>
              <a:ext uri="{FF2B5EF4-FFF2-40B4-BE49-F238E27FC236}">
                <a16:creationId xmlns:a16="http://schemas.microsoft.com/office/drawing/2014/main" id="{D9BCA21E-7E57-4955-9B4E-C6A7AD4C7A7F}"/>
              </a:ext>
            </a:extLst>
          </p:cNvPr>
          <p:cNvSpPr txBox="1"/>
          <p:nvPr/>
        </p:nvSpPr>
        <p:spPr>
          <a:xfrm>
            <a:off x="6737826" y="3173669"/>
            <a:ext cx="2219568" cy="133500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marL="285750" indent="-285750">
              <a:buFont typeface="Arial" panose="020B0604020202020204" pitchFamily="34" charset="0"/>
              <a:buChar char="•"/>
              <a:defRPr sz="1200">
                <a:solidFill>
                  <a:srgbClr val="6600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lgn="ctr">
              <a:buNone/>
            </a:pPr>
            <a:r>
              <a:rPr lang="en-US" sz="1400" dirty="0"/>
              <a:t>For categorical data, the sum of the parts = whole.</a:t>
            </a:r>
          </a:p>
          <a:p>
            <a:pPr marL="0" indent="0" algn="ctr">
              <a:buNone/>
            </a:pPr>
            <a:endParaRPr lang="en-US" sz="1400" dirty="0"/>
          </a:p>
          <a:p>
            <a:pPr marL="0" indent="0" algn="ctr">
              <a:buNone/>
            </a:pPr>
            <a:r>
              <a:rPr lang="en-US" sz="1400" dirty="0"/>
              <a:t>Therefore, it lends itself easily to proportional measurements</a:t>
            </a:r>
            <a:endParaRPr lang="en-SG" sz="1400" dirty="0"/>
          </a:p>
        </p:txBody>
      </p:sp>
      <p:graphicFrame>
        <p:nvGraphicFramePr>
          <p:cNvPr id="7" name="Table 6">
            <a:extLst>
              <a:ext uri="{FF2B5EF4-FFF2-40B4-BE49-F238E27FC236}">
                <a16:creationId xmlns:a16="http://schemas.microsoft.com/office/drawing/2014/main" id="{FF8774E9-3D9C-4ECC-BE11-575CDEABBD82}"/>
              </a:ext>
            </a:extLst>
          </p:cNvPr>
          <p:cNvGraphicFramePr>
            <a:graphicFrameLocks noGrp="1"/>
          </p:cNvGraphicFramePr>
          <p:nvPr>
            <p:extLst>
              <p:ext uri="{D42A27DB-BD31-4B8C-83A1-F6EECF244321}">
                <p14:modId xmlns:p14="http://schemas.microsoft.com/office/powerpoint/2010/main" val="3400584108"/>
              </p:ext>
            </p:extLst>
          </p:nvPr>
        </p:nvGraphicFramePr>
        <p:xfrm>
          <a:off x="355600" y="1809591"/>
          <a:ext cx="2387600" cy="923925"/>
        </p:xfrm>
        <a:graphic>
          <a:graphicData uri="http://schemas.openxmlformats.org/drawingml/2006/table">
            <a:tbl>
              <a:tblPr/>
              <a:tblGrid>
                <a:gridCol w="596900">
                  <a:extLst>
                    <a:ext uri="{9D8B030D-6E8A-4147-A177-3AD203B41FA5}">
                      <a16:colId xmlns:a16="http://schemas.microsoft.com/office/drawing/2014/main" val="1081783649"/>
                    </a:ext>
                  </a:extLst>
                </a:gridCol>
                <a:gridCol w="596900">
                  <a:extLst>
                    <a:ext uri="{9D8B030D-6E8A-4147-A177-3AD203B41FA5}">
                      <a16:colId xmlns:a16="http://schemas.microsoft.com/office/drawing/2014/main" val="2263282413"/>
                    </a:ext>
                  </a:extLst>
                </a:gridCol>
                <a:gridCol w="596900">
                  <a:extLst>
                    <a:ext uri="{9D8B030D-6E8A-4147-A177-3AD203B41FA5}">
                      <a16:colId xmlns:a16="http://schemas.microsoft.com/office/drawing/2014/main" val="2506003480"/>
                    </a:ext>
                  </a:extLst>
                </a:gridCol>
                <a:gridCol w="596900">
                  <a:extLst>
                    <a:ext uri="{9D8B030D-6E8A-4147-A177-3AD203B41FA5}">
                      <a16:colId xmlns:a16="http://schemas.microsoft.com/office/drawing/2014/main" val="3398642583"/>
                    </a:ext>
                  </a:extLst>
                </a:gridCol>
              </a:tblGrid>
              <a:tr h="152400">
                <a:tc gridSpan="4">
                  <a:txBody>
                    <a:bodyPr/>
                    <a:lstStyle/>
                    <a:p>
                      <a:pPr marL="0" algn="ctr" defTabSz="457200" rtl="0" eaLnBrk="1" fontAlgn="ctr" latinLnBrk="0" hangingPunct="1"/>
                      <a:r>
                        <a:rPr lang="en-SG" sz="900" b="1" i="0" u="none" strike="noStrike" kern="1200" dirty="0">
                          <a:solidFill>
                            <a:srgbClr val="002060"/>
                          </a:solidFill>
                          <a:effectLst/>
                          <a:latin typeface="Arial" panose="020B0604020202020204" pitchFamily="34" charset="0"/>
                          <a:ea typeface="+mn-ea"/>
                          <a:cs typeface="+mn-cs"/>
                        </a:rPr>
                        <a:t>Dataset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SG"/>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684340358"/>
                  </a:ext>
                </a:extLst>
              </a:tr>
              <a:tr h="161925">
                <a:tc>
                  <a:txBody>
                    <a:bodyPr/>
                    <a:lstStyle/>
                    <a:p>
                      <a:pPr algn="ctr" fontAlgn="ctr"/>
                      <a:r>
                        <a:rPr lang="en-SG" sz="900" b="0" i="0" u="none" strike="noStrike" dirty="0">
                          <a:solidFill>
                            <a:srgbClr val="000000"/>
                          </a:solidFill>
                          <a:effectLst/>
                          <a:latin typeface="Arial" panose="020B060402020202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algn="ctr" defTabSz="457200" rtl="0" eaLnBrk="1" fontAlgn="ctr" latinLnBrk="0" hangingPunct="1"/>
                      <a:r>
                        <a:rPr lang="en-SG" sz="900" b="0" i="0" u="none" strike="noStrike" kern="1200">
                          <a:solidFill>
                            <a:srgbClr val="002060"/>
                          </a:solidFill>
                          <a:effectLst/>
                          <a:latin typeface="Arial" panose="020B0604020202020204" pitchFamily="34" charset="0"/>
                          <a:ea typeface="+mn-ea"/>
                          <a:cs typeface="+mn-cs"/>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341932649"/>
                  </a:ext>
                </a:extLst>
              </a:tr>
              <a:tr h="152400">
                <a:tc>
                  <a:txBody>
                    <a:bodyPr/>
                    <a:lstStyle/>
                    <a:p>
                      <a:pPr algn="ctr" fontAlgn="ctr"/>
                      <a:r>
                        <a:rPr lang="en-SG" sz="900" b="0" i="0" u="none" strike="noStrike">
                          <a:solidFill>
                            <a:srgbClr val="000000"/>
                          </a:solidFill>
                          <a:effectLst/>
                          <a:latin typeface="Arial" panose="020B060402020202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algn="ctr" defTabSz="457200" rtl="0" eaLnBrk="1" fontAlgn="ctr" latinLnBrk="0" hangingPunct="1"/>
                      <a:r>
                        <a:rPr lang="en-SG" sz="900" b="0" i="0" u="none" strike="noStrike" kern="1200">
                          <a:solidFill>
                            <a:srgbClr val="002060"/>
                          </a:solidFill>
                          <a:effectLst/>
                          <a:latin typeface="Arial" panose="020B0604020202020204" pitchFamily="34" charset="0"/>
                          <a:ea typeface="+mn-ea"/>
                          <a:cs typeface="+mn-cs"/>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746641454"/>
                  </a:ext>
                </a:extLst>
              </a:tr>
              <a:tr h="152400">
                <a:tc>
                  <a:txBody>
                    <a:bodyPr/>
                    <a:lstStyle/>
                    <a:p>
                      <a:pPr algn="ctr" fontAlgn="ctr"/>
                      <a:r>
                        <a:rPr lang="en-SG" sz="900" b="0" i="0" u="none" strike="noStrike">
                          <a:solidFill>
                            <a:srgbClr val="000000"/>
                          </a:solidFill>
                          <a:effectLst/>
                          <a:latin typeface="Arial" panose="020B060402020202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541525964"/>
                  </a:ext>
                </a:extLst>
              </a:tr>
              <a:tr h="152400">
                <a:tc>
                  <a:txBody>
                    <a:bodyPr/>
                    <a:lstStyle/>
                    <a:p>
                      <a:pPr algn="ctr" fontAlgn="ctr"/>
                      <a:r>
                        <a:rPr lang="en-SG" sz="900" b="0" i="0" u="none" strike="noStrike">
                          <a:solidFill>
                            <a:srgbClr val="000000"/>
                          </a:solidFill>
                          <a:effectLst/>
                          <a:latin typeface="Arial" panose="020B060402020202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algn="ctr" defTabSz="457200" rtl="0" eaLnBrk="1" fontAlgn="ctr" latinLnBrk="0" hangingPunct="1"/>
                      <a:r>
                        <a:rPr lang="en-SG" sz="900" b="0" i="0" u="none" strike="noStrike" kern="1200">
                          <a:solidFill>
                            <a:srgbClr val="002060"/>
                          </a:solidFill>
                          <a:effectLst/>
                          <a:latin typeface="Arial" panose="020B0604020202020204" pitchFamily="34" charset="0"/>
                          <a:ea typeface="+mn-ea"/>
                          <a:cs typeface="+mn-cs"/>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759464475"/>
                  </a:ext>
                </a:extLst>
              </a:tr>
              <a:tr h="152400">
                <a:tc>
                  <a:txBody>
                    <a:bodyPr/>
                    <a:lstStyle/>
                    <a:p>
                      <a:pPr algn="ctr" fontAlgn="ctr"/>
                      <a:r>
                        <a:rPr lang="en-SG" sz="900" b="0" i="0" u="none" strike="noStrike">
                          <a:solidFill>
                            <a:srgbClr val="000000"/>
                          </a:solidFill>
                          <a:effectLst/>
                          <a:latin typeface="Arial" panose="020B060402020202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038138512"/>
                  </a:ext>
                </a:extLst>
              </a:tr>
            </a:tbl>
          </a:graphicData>
        </a:graphic>
      </p:graphicFrame>
      <p:sp>
        <p:nvSpPr>
          <p:cNvPr id="8" name="Arrow: Right 7">
            <a:extLst>
              <a:ext uri="{FF2B5EF4-FFF2-40B4-BE49-F238E27FC236}">
                <a16:creationId xmlns:a16="http://schemas.microsoft.com/office/drawing/2014/main" id="{944DFE5C-B71D-4334-93AE-997998B9AE91}"/>
              </a:ext>
            </a:extLst>
          </p:cNvPr>
          <p:cNvSpPr/>
          <p:nvPr/>
        </p:nvSpPr>
        <p:spPr>
          <a:xfrm rot="5400000">
            <a:off x="1254797" y="2826043"/>
            <a:ext cx="589205" cy="484632"/>
          </a:xfrm>
          <a:prstGeom prst="rightArrow">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dirty="0"/>
          </a:p>
        </p:txBody>
      </p:sp>
      <p:graphicFrame>
        <p:nvGraphicFramePr>
          <p:cNvPr id="9" name="Table 8">
            <a:extLst>
              <a:ext uri="{FF2B5EF4-FFF2-40B4-BE49-F238E27FC236}">
                <a16:creationId xmlns:a16="http://schemas.microsoft.com/office/drawing/2014/main" id="{F592FBE0-5D89-4982-8707-B1C9DF5B40BD}"/>
              </a:ext>
            </a:extLst>
          </p:cNvPr>
          <p:cNvGraphicFramePr>
            <a:graphicFrameLocks noGrp="1"/>
          </p:cNvGraphicFramePr>
          <p:nvPr>
            <p:extLst>
              <p:ext uri="{D42A27DB-BD31-4B8C-83A1-F6EECF244321}">
                <p14:modId xmlns:p14="http://schemas.microsoft.com/office/powerpoint/2010/main" val="3992501918"/>
              </p:ext>
            </p:extLst>
          </p:nvPr>
        </p:nvGraphicFramePr>
        <p:xfrm>
          <a:off x="355600" y="3570373"/>
          <a:ext cx="2387600" cy="923925"/>
        </p:xfrm>
        <a:graphic>
          <a:graphicData uri="http://schemas.openxmlformats.org/drawingml/2006/table">
            <a:tbl>
              <a:tblPr>
                <a:tableStyleId>{5C22544A-7EE6-4342-B048-85BDC9FD1C3A}</a:tableStyleId>
              </a:tblPr>
              <a:tblGrid>
                <a:gridCol w="596900">
                  <a:extLst>
                    <a:ext uri="{9D8B030D-6E8A-4147-A177-3AD203B41FA5}">
                      <a16:colId xmlns:a16="http://schemas.microsoft.com/office/drawing/2014/main" val="353780931"/>
                    </a:ext>
                  </a:extLst>
                </a:gridCol>
                <a:gridCol w="596900">
                  <a:extLst>
                    <a:ext uri="{9D8B030D-6E8A-4147-A177-3AD203B41FA5}">
                      <a16:colId xmlns:a16="http://schemas.microsoft.com/office/drawing/2014/main" val="2951159584"/>
                    </a:ext>
                  </a:extLst>
                </a:gridCol>
                <a:gridCol w="596900">
                  <a:extLst>
                    <a:ext uri="{9D8B030D-6E8A-4147-A177-3AD203B41FA5}">
                      <a16:colId xmlns:a16="http://schemas.microsoft.com/office/drawing/2014/main" val="1949492650"/>
                    </a:ext>
                  </a:extLst>
                </a:gridCol>
                <a:gridCol w="596900">
                  <a:extLst>
                    <a:ext uri="{9D8B030D-6E8A-4147-A177-3AD203B41FA5}">
                      <a16:colId xmlns:a16="http://schemas.microsoft.com/office/drawing/2014/main" val="4294266051"/>
                    </a:ext>
                  </a:extLst>
                </a:gridCol>
              </a:tblGrid>
              <a:tr h="152400">
                <a:tc gridSpan="4">
                  <a:txBody>
                    <a:bodyPr/>
                    <a:lstStyle/>
                    <a:p>
                      <a:pPr marL="0" algn="ctr" defTabSz="457200" rtl="0" eaLnBrk="1" fontAlgn="ctr" latinLnBrk="0" hangingPunct="1"/>
                      <a:r>
                        <a:rPr lang="en-SG" sz="900" b="1" i="0" u="none" strike="noStrike" kern="1200" dirty="0">
                          <a:solidFill>
                            <a:srgbClr val="002060"/>
                          </a:solidFill>
                          <a:effectLst/>
                          <a:latin typeface="Arial" panose="020B0604020202020204" pitchFamily="34" charset="0"/>
                          <a:ea typeface="+mn-ea"/>
                          <a:cs typeface="+mn-cs"/>
                        </a:rPr>
                        <a:t>Dataset (Sorted)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SG"/>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1493971602"/>
                  </a:ext>
                </a:extLst>
              </a:tr>
              <a:tr h="161925">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457200" rtl="0" eaLnBrk="1" fontAlgn="ctr" latinLnBrk="0" hangingPunct="1"/>
                      <a:r>
                        <a:rPr lang="en-SG" sz="900" b="0" i="0" u="none" strike="noStrike" kern="1200">
                          <a:solidFill>
                            <a:srgbClr val="002060"/>
                          </a:solidFill>
                          <a:effectLst/>
                          <a:latin typeface="Arial" panose="020B0604020202020204" pitchFamily="34" charset="0"/>
                          <a:ea typeface="+mn-ea"/>
                          <a:cs typeface="+mn-cs"/>
                        </a:rPr>
                        <a:t>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29116898"/>
                  </a:ext>
                </a:extLst>
              </a:tr>
              <a:tr h="152400">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457200" rtl="0" eaLnBrk="1" fontAlgn="ctr" latinLnBrk="0" hangingPunct="1"/>
                      <a:r>
                        <a:rPr lang="en-SG" sz="900" b="0" i="0" u="none" strike="noStrike" kern="1200">
                          <a:solidFill>
                            <a:srgbClr val="002060"/>
                          </a:solidFill>
                          <a:effectLst/>
                          <a:latin typeface="Arial" panose="020B0604020202020204" pitchFamily="34" charset="0"/>
                          <a:ea typeface="+mn-ea"/>
                          <a:cs typeface="+mn-cs"/>
                        </a:rPr>
                        <a:t>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79149249"/>
                  </a:ext>
                </a:extLst>
              </a:tr>
              <a:tr h="152400">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457200" rtl="0" eaLnBrk="1" fontAlgn="ctr" latinLnBrk="0" hangingPunct="1"/>
                      <a:r>
                        <a:rPr lang="en-SG" sz="900" b="0" i="0" u="none" strike="noStrike" kern="1200">
                          <a:solidFill>
                            <a:srgbClr val="002060"/>
                          </a:solidFill>
                          <a:effectLst/>
                          <a:latin typeface="Arial" panose="020B0604020202020204" pitchFamily="34" charset="0"/>
                          <a:ea typeface="+mn-ea"/>
                          <a:cs typeface="+mn-cs"/>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91797577"/>
                  </a:ext>
                </a:extLst>
              </a:tr>
              <a:tr h="152400">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457200" rtl="0" eaLnBrk="1" fontAlgn="ctr" latinLnBrk="0" hangingPunct="1"/>
                      <a:r>
                        <a:rPr lang="en-SG" sz="900" b="0" i="0" u="none" strike="noStrike" kern="1200">
                          <a:solidFill>
                            <a:srgbClr val="002060"/>
                          </a:solidFill>
                          <a:effectLst/>
                          <a:latin typeface="Arial" panose="020B0604020202020204" pitchFamily="34" charset="0"/>
                          <a:ea typeface="+mn-ea"/>
                          <a:cs typeface="+mn-cs"/>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84431809"/>
                  </a:ext>
                </a:extLst>
              </a:tr>
              <a:tr h="152400">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86596383"/>
                  </a:ext>
                </a:extLst>
              </a:tr>
            </a:tbl>
          </a:graphicData>
        </a:graphic>
      </p:graphicFrame>
      <p:sp>
        <p:nvSpPr>
          <p:cNvPr id="10" name="Arrow: Right 9">
            <a:extLst>
              <a:ext uri="{FF2B5EF4-FFF2-40B4-BE49-F238E27FC236}">
                <a16:creationId xmlns:a16="http://schemas.microsoft.com/office/drawing/2014/main" id="{84859C90-B343-4A9B-84C9-7EB35400D13F}"/>
              </a:ext>
            </a:extLst>
          </p:cNvPr>
          <p:cNvSpPr/>
          <p:nvPr/>
        </p:nvSpPr>
        <p:spPr>
          <a:xfrm rot="20391223">
            <a:off x="2940638" y="2401259"/>
            <a:ext cx="697548" cy="484632"/>
          </a:xfrm>
          <a:prstGeom prst="rightArrow">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dirty="0"/>
          </a:p>
        </p:txBody>
      </p:sp>
      <p:sp>
        <p:nvSpPr>
          <p:cNvPr id="11" name="Arrow: Right 10">
            <a:extLst>
              <a:ext uri="{FF2B5EF4-FFF2-40B4-BE49-F238E27FC236}">
                <a16:creationId xmlns:a16="http://schemas.microsoft.com/office/drawing/2014/main" id="{DADFCAA7-930D-4A85-98C1-A87F5FFFDF1A}"/>
              </a:ext>
            </a:extLst>
          </p:cNvPr>
          <p:cNvSpPr/>
          <p:nvPr/>
        </p:nvSpPr>
        <p:spPr>
          <a:xfrm rot="1039756">
            <a:off x="2934862" y="3463040"/>
            <a:ext cx="697548" cy="484632"/>
          </a:xfrm>
          <a:prstGeom prst="rightArrow">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dirty="0"/>
          </a:p>
        </p:txBody>
      </p:sp>
      <p:sp>
        <p:nvSpPr>
          <p:cNvPr id="14" name="TextBox 13">
            <a:extLst>
              <a:ext uri="{FF2B5EF4-FFF2-40B4-BE49-F238E27FC236}">
                <a16:creationId xmlns:a16="http://schemas.microsoft.com/office/drawing/2014/main" id="{46C0E035-6C7F-4A31-8187-6040397CA9F3}"/>
              </a:ext>
            </a:extLst>
          </p:cNvPr>
          <p:cNvSpPr txBox="1"/>
          <p:nvPr/>
        </p:nvSpPr>
        <p:spPr>
          <a:xfrm>
            <a:off x="3810819" y="1783097"/>
            <a:ext cx="1718988" cy="1208093"/>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marL="285750" indent="-285750">
              <a:buFont typeface="Arial" panose="020B0604020202020204" pitchFamily="34" charset="0"/>
              <a:buChar char="•"/>
              <a:defRPr sz="1200">
                <a:solidFill>
                  <a:srgbClr val="6600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lgn="ctr">
              <a:buNone/>
            </a:pPr>
            <a:r>
              <a:rPr lang="en-US" sz="1400" dirty="0"/>
              <a:t>Maximum = 1</a:t>
            </a:r>
          </a:p>
          <a:p>
            <a:pPr marL="0" indent="0" algn="ctr">
              <a:buNone/>
            </a:pPr>
            <a:r>
              <a:rPr lang="en-US" sz="1400" dirty="0"/>
              <a:t>Minimum = 7</a:t>
            </a:r>
          </a:p>
          <a:p>
            <a:pPr marL="0" indent="0" algn="ctr">
              <a:buNone/>
            </a:pPr>
            <a:r>
              <a:rPr lang="en-US" sz="1400" dirty="0"/>
              <a:t>Mean	 = 2.79</a:t>
            </a:r>
          </a:p>
          <a:p>
            <a:pPr marL="0" indent="0" algn="ctr">
              <a:buNone/>
            </a:pPr>
            <a:r>
              <a:rPr lang="en-US" sz="1400" dirty="0"/>
              <a:t>Median = 2.00</a:t>
            </a:r>
          </a:p>
          <a:p>
            <a:pPr marL="0" indent="0" algn="ctr">
              <a:buNone/>
            </a:pPr>
            <a:r>
              <a:rPr lang="en-US" sz="1400" dirty="0"/>
              <a:t>Mode = 2.00</a:t>
            </a:r>
            <a:endParaRPr lang="en-SG" sz="1400" dirty="0"/>
          </a:p>
        </p:txBody>
      </p:sp>
      <p:sp>
        <p:nvSpPr>
          <p:cNvPr id="15" name="TextBox 14">
            <a:extLst>
              <a:ext uri="{FF2B5EF4-FFF2-40B4-BE49-F238E27FC236}">
                <a16:creationId xmlns:a16="http://schemas.microsoft.com/office/drawing/2014/main" id="{C72D244B-2488-4FB1-A4C4-FD5F9650FECF}"/>
              </a:ext>
            </a:extLst>
          </p:cNvPr>
          <p:cNvSpPr txBox="1"/>
          <p:nvPr/>
        </p:nvSpPr>
        <p:spPr>
          <a:xfrm>
            <a:off x="5640321" y="2087185"/>
            <a:ext cx="1338828" cy="646331"/>
          </a:xfrm>
          <a:prstGeom prst="rect">
            <a:avLst/>
          </a:prstGeom>
          <a:noFill/>
        </p:spPr>
        <p:txBody>
          <a:bodyPr wrap="none" rtlCol="0">
            <a:spAutoFit/>
          </a:bodyPr>
          <a:lstStyle/>
          <a:p>
            <a:r>
              <a:rPr lang="en-US" dirty="0"/>
              <a:t>Data </a:t>
            </a:r>
          </a:p>
          <a:p>
            <a:r>
              <a:rPr lang="en-US" dirty="0"/>
              <a:t>Exploration</a:t>
            </a:r>
            <a:endParaRPr lang="en-SG" dirty="0"/>
          </a:p>
        </p:txBody>
      </p:sp>
      <p:graphicFrame>
        <p:nvGraphicFramePr>
          <p:cNvPr id="16" name="Table 15">
            <a:extLst>
              <a:ext uri="{FF2B5EF4-FFF2-40B4-BE49-F238E27FC236}">
                <a16:creationId xmlns:a16="http://schemas.microsoft.com/office/drawing/2014/main" id="{DAF7537B-6FDF-44BA-B1CD-0620F72FC97C}"/>
              </a:ext>
            </a:extLst>
          </p:cNvPr>
          <p:cNvGraphicFramePr>
            <a:graphicFrameLocks noGrp="1"/>
          </p:cNvGraphicFramePr>
          <p:nvPr>
            <p:extLst>
              <p:ext uri="{D42A27DB-BD31-4B8C-83A1-F6EECF244321}">
                <p14:modId xmlns:p14="http://schemas.microsoft.com/office/powerpoint/2010/main" val="1574737666"/>
              </p:ext>
            </p:extLst>
          </p:nvPr>
        </p:nvGraphicFramePr>
        <p:xfrm>
          <a:off x="3984513" y="3417972"/>
          <a:ext cx="1512000" cy="1228725"/>
        </p:xfrm>
        <a:graphic>
          <a:graphicData uri="http://schemas.openxmlformats.org/drawingml/2006/table">
            <a:tbl>
              <a:tblPr>
                <a:tableStyleId>{5C22544A-7EE6-4342-B048-85BDC9FD1C3A}</a:tableStyleId>
              </a:tblPr>
              <a:tblGrid>
                <a:gridCol w="756000">
                  <a:extLst>
                    <a:ext uri="{9D8B030D-6E8A-4147-A177-3AD203B41FA5}">
                      <a16:colId xmlns:a16="http://schemas.microsoft.com/office/drawing/2014/main" val="3649957175"/>
                    </a:ext>
                  </a:extLst>
                </a:gridCol>
                <a:gridCol w="756000">
                  <a:extLst>
                    <a:ext uri="{9D8B030D-6E8A-4147-A177-3AD203B41FA5}">
                      <a16:colId xmlns:a16="http://schemas.microsoft.com/office/drawing/2014/main" val="779016287"/>
                    </a:ext>
                  </a:extLst>
                </a:gridCol>
              </a:tblGrid>
              <a:tr h="161925">
                <a:tc>
                  <a:txBody>
                    <a:bodyPr/>
                    <a:lstStyle/>
                    <a:p>
                      <a:pPr marL="0" algn="ctr" defTabSz="457200" rtl="0" eaLnBrk="1" fontAlgn="ctr" latinLnBrk="0" hangingPunct="1"/>
                      <a:r>
                        <a:rPr lang="en-SG" sz="900" b="1" i="0" u="none" strike="noStrike" kern="1200" dirty="0">
                          <a:solidFill>
                            <a:srgbClr val="002060"/>
                          </a:solidFill>
                          <a:effectLst/>
                          <a:latin typeface="Arial" panose="020B0604020202020204" pitchFamily="34" charset="0"/>
                          <a:ea typeface="+mn-ea"/>
                          <a:cs typeface="+mn-cs"/>
                        </a:rPr>
                        <a:t>Interval</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457200" rtl="0" eaLnBrk="1" fontAlgn="ctr" latinLnBrk="0" hangingPunct="1"/>
                      <a:r>
                        <a:rPr lang="en-SG" sz="900" b="1" i="0" u="none" strike="noStrike" kern="1200">
                          <a:solidFill>
                            <a:srgbClr val="002060"/>
                          </a:solidFill>
                          <a:effectLst/>
                          <a:latin typeface="Arial" panose="020B0604020202020204" pitchFamily="34" charset="0"/>
                          <a:ea typeface="+mn-ea"/>
                          <a:cs typeface="+mn-cs"/>
                        </a:rPr>
                        <a:t>Frequency</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1561241"/>
                  </a:ext>
                </a:extLst>
              </a:tr>
              <a:tr h="152400">
                <a:tc>
                  <a:txBody>
                    <a:bodyPr/>
                    <a:lstStyle/>
                    <a:p>
                      <a:pPr marL="0" algn="ctr" defTabSz="457200" rtl="0" eaLnBrk="1" fontAlgn="ctr" latinLnBrk="0" hangingPunct="1"/>
                      <a:r>
                        <a:rPr lang="en-SG" sz="900" b="1" i="0" u="none" strike="noStrike" kern="1200" dirty="0">
                          <a:solidFill>
                            <a:srgbClr val="002060"/>
                          </a:solidFill>
                          <a:effectLst/>
                          <a:latin typeface="Arial" panose="020B0604020202020204" pitchFamily="34" charset="0"/>
                          <a:ea typeface="+mn-ea"/>
                          <a:cs typeface="+mn-cs"/>
                        </a:rPr>
                        <a:t>0 to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457200" rtl="0" eaLnBrk="1" fontAlgn="ctr" latinLnBrk="0" hangingPunct="1"/>
                      <a:r>
                        <a:rPr lang="en-SG" sz="900" b="1" i="0" u="none" strike="noStrike" kern="1200">
                          <a:solidFill>
                            <a:srgbClr val="002060"/>
                          </a:solidFill>
                          <a:effectLst/>
                          <a:latin typeface="Arial" panose="020B0604020202020204" pitchFamily="34" charset="0"/>
                          <a:ea typeface="+mn-ea"/>
                          <a:cs typeface="+mn-cs"/>
                        </a:rPr>
                        <a:t>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0944604"/>
                  </a:ext>
                </a:extLst>
              </a:tr>
              <a:tr h="152400">
                <a:tc>
                  <a:txBody>
                    <a:bodyPr/>
                    <a:lstStyle/>
                    <a:p>
                      <a:pPr marL="0" algn="ctr" defTabSz="457200" rtl="0" eaLnBrk="1" fontAlgn="ctr" latinLnBrk="0" hangingPunct="1"/>
                      <a:r>
                        <a:rPr lang="en-SG" sz="900" b="1" i="0" u="none" strike="noStrike" kern="1200" dirty="0">
                          <a:solidFill>
                            <a:srgbClr val="002060"/>
                          </a:solidFill>
                          <a:effectLst/>
                          <a:latin typeface="Arial" panose="020B0604020202020204" pitchFamily="34" charset="0"/>
                          <a:ea typeface="+mn-ea"/>
                          <a:cs typeface="+mn-cs"/>
                        </a:rPr>
                        <a:t>1 to 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457200" rtl="0" eaLnBrk="1" fontAlgn="ctr" latinLnBrk="0" hangingPunct="1"/>
                      <a:r>
                        <a:rPr lang="en-SG" sz="900" b="1" i="0" u="none" strike="noStrike" kern="1200">
                          <a:solidFill>
                            <a:srgbClr val="002060"/>
                          </a:solidFill>
                          <a:effectLst/>
                          <a:latin typeface="Arial" panose="020B0604020202020204" pitchFamily="34" charset="0"/>
                          <a:ea typeface="+mn-ea"/>
                          <a:cs typeface="+mn-cs"/>
                        </a:rPr>
                        <a:t>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0628081"/>
                  </a:ext>
                </a:extLst>
              </a:tr>
              <a:tr h="152400">
                <a:tc>
                  <a:txBody>
                    <a:bodyPr/>
                    <a:lstStyle/>
                    <a:p>
                      <a:pPr marL="0" algn="ctr" defTabSz="457200" rtl="0" eaLnBrk="1" fontAlgn="ctr" latinLnBrk="0" hangingPunct="1"/>
                      <a:r>
                        <a:rPr lang="en-SG" sz="900" b="1" i="0" u="none" strike="noStrike" kern="1200">
                          <a:solidFill>
                            <a:srgbClr val="002060"/>
                          </a:solidFill>
                          <a:effectLst/>
                          <a:latin typeface="Arial" panose="020B0604020202020204" pitchFamily="34" charset="0"/>
                          <a:ea typeface="+mn-ea"/>
                          <a:cs typeface="+mn-cs"/>
                        </a:rPr>
                        <a:t>2 to 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457200" rtl="0" eaLnBrk="1" fontAlgn="ctr" latinLnBrk="0" hangingPunct="1"/>
                      <a:r>
                        <a:rPr lang="en-SG" sz="900" b="1" i="0" u="none" strike="noStrike" kern="1200" dirty="0">
                          <a:solidFill>
                            <a:srgbClr val="002060"/>
                          </a:solidFill>
                          <a:effectLst/>
                          <a:latin typeface="Arial" panose="020B0604020202020204" pitchFamily="34" charset="0"/>
                          <a:ea typeface="+mn-ea"/>
                          <a:cs typeface="+mn-cs"/>
                        </a:rPr>
                        <a:t>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4434266"/>
                  </a:ext>
                </a:extLst>
              </a:tr>
              <a:tr h="152400">
                <a:tc>
                  <a:txBody>
                    <a:bodyPr/>
                    <a:lstStyle/>
                    <a:p>
                      <a:pPr marL="0" algn="ctr" defTabSz="457200" rtl="0" eaLnBrk="1" fontAlgn="ctr" latinLnBrk="0" hangingPunct="1"/>
                      <a:r>
                        <a:rPr lang="en-SG" sz="900" b="1" i="0" u="none" strike="noStrike" kern="1200">
                          <a:solidFill>
                            <a:srgbClr val="002060"/>
                          </a:solidFill>
                          <a:effectLst/>
                          <a:latin typeface="Arial" panose="020B0604020202020204" pitchFamily="34" charset="0"/>
                          <a:ea typeface="+mn-ea"/>
                          <a:cs typeface="+mn-cs"/>
                        </a:rPr>
                        <a:t>3 to 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457200" rtl="0" eaLnBrk="1" fontAlgn="ctr" latinLnBrk="0" hangingPunct="1"/>
                      <a:r>
                        <a:rPr lang="en-SG" sz="900" b="1" i="0" u="none" strike="noStrike" kern="1200" dirty="0">
                          <a:solidFill>
                            <a:srgbClr val="002060"/>
                          </a:solidFill>
                          <a:effectLst/>
                          <a:latin typeface="Arial" panose="020B0604020202020204" pitchFamily="34" charset="0"/>
                          <a:ea typeface="+mn-ea"/>
                          <a:cs typeface="+mn-cs"/>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1873036"/>
                  </a:ext>
                </a:extLst>
              </a:tr>
              <a:tr h="152400">
                <a:tc>
                  <a:txBody>
                    <a:bodyPr/>
                    <a:lstStyle/>
                    <a:p>
                      <a:pPr marL="0" algn="ctr" defTabSz="457200" rtl="0" eaLnBrk="1" fontAlgn="ctr" latinLnBrk="0" hangingPunct="1"/>
                      <a:r>
                        <a:rPr lang="en-SG" sz="900" b="1" i="0" u="none" strike="noStrike" kern="1200">
                          <a:solidFill>
                            <a:srgbClr val="002060"/>
                          </a:solidFill>
                          <a:effectLst/>
                          <a:latin typeface="Arial" panose="020B0604020202020204" pitchFamily="34" charset="0"/>
                          <a:ea typeface="+mn-ea"/>
                          <a:cs typeface="+mn-cs"/>
                        </a:rPr>
                        <a:t>4 to 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457200" rtl="0" eaLnBrk="1" fontAlgn="ctr" latinLnBrk="0" hangingPunct="1"/>
                      <a:r>
                        <a:rPr lang="en-SG" sz="900" b="1" i="0" u="none" strike="noStrike" kern="1200" dirty="0">
                          <a:solidFill>
                            <a:srgbClr val="002060"/>
                          </a:solidFill>
                          <a:effectLst/>
                          <a:latin typeface="Arial" panose="020B0604020202020204" pitchFamily="34" charset="0"/>
                          <a:ea typeface="+mn-ea"/>
                          <a:cs typeface="+mn-cs"/>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77705667"/>
                  </a:ext>
                </a:extLst>
              </a:tr>
              <a:tr h="152400">
                <a:tc>
                  <a:txBody>
                    <a:bodyPr/>
                    <a:lstStyle/>
                    <a:p>
                      <a:pPr marL="0" algn="ctr" defTabSz="457200" rtl="0" eaLnBrk="1" fontAlgn="ctr" latinLnBrk="0" hangingPunct="1"/>
                      <a:r>
                        <a:rPr lang="en-SG" sz="900" b="1" i="0" u="none" strike="noStrike" kern="1200">
                          <a:solidFill>
                            <a:srgbClr val="002060"/>
                          </a:solidFill>
                          <a:effectLst/>
                          <a:latin typeface="Arial" panose="020B0604020202020204" pitchFamily="34" charset="0"/>
                          <a:ea typeface="+mn-ea"/>
                          <a:cs typeface="+mn-cs"/>
                        </a:rPr>
                        <a:t>5 to 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457200" rtl="0" eaLnBrk="1" fontAlgn="ctr" latinLnBrk="0" hangingPunct="1"/>
                      <a:r>
                        <a:rPr lang="en-SG" sz="900" b="1" i="0" u="none" strike="noStrike" kern="1200" dirty="0">
                          <a:solidFill>
                            <a:srgbClr val="002060"/>
                          </a:solidFill>
                          <a:effectLst/>
                          <a:latin typeface="Arial" panose="020B0604020202020204" pitchFamily="34" charset="0"/>
                          <a:ea typeface="+mn-ea"/>
                          <a:cs typeface="+mn-cs"/>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97652420"/>
                  </a:ext>
                </a:extLst>
              </a:tr>
              <a:tr h="152400">
                <a:tc>
                  <a:txBody>
                    <a:bodyPr/>
                    <a:lstStyle/>
                    <a:p>
                      <a:pPr marL="0" algn="ctr" defTabSz="457200" rtl="0" eaLnBrk="1" fontAlgn="ctr" latinLnBrk="0" hangingPunct="1"/>
                      <a:r>
                        <a:rPr lang="en-SG" sz="900" b="1" i="0" u="none" strike="noStrike" kern="1200" dirty="0">
                          <a:solidFill>
                            <a:srgbClr val="002060"/>
                          </a:solidFill>
                          <a:effectLst/>
                          <a:latin typeface="Arial" panose="020B0604020202020204" pitchFamily="34" charset="0"/>
                          <a:ea typeface="+mn-ea"/>
                          <a:cs typeface="+mn-cs"/>
                        </a:rPr>
                        <a:t>6 to 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457200" rtl="0" eaLnBrk="1" fontAlgn="ctr" latinLnBrk="0" hangingPunct="1"/>
                      <a:r>
                        <a:rPr lang="en-SG" sz="900" b="1" i="0" u="none" strike="noStrike" kern="1200" dirty="0">
                          <a:solidFill>
                            <a:srgbClr val="002060"/>
                          </a:solidFill>
                          <a:effectLst/>
                          <a:latin typeface="Arial" panose="020B0604020202020204" pitchFamily="34" charset="0"/>
                          <a:ea typeface="+mn-ea"/>
                          <a:cs typeface="+mn-cs"/>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90069654"/>
                  </a:ext>
                </a:extLst>
              </a:tr>
            </a:tbl>
          </a:graphicData>
        </a:graphic>
      </p:graphicFrame>
      <p:sp>
        <p:nvSpPr>
          <p:cNvPr id="17" name="TextBox 16">
            <a:extLst>
              <a:ext uri="{FF2B5EF4-FFF2-40B4-BE49-F238E27FC236}">
                <a16:creationId xmlns:a16="http://schemas.microsoft.com/office/drawing/2014/main" id="{40EBEA4C-B981-45A7-B1F7-AD923027DE70}"/>
              </a:ext>
            </a:extLst>
          </p:cNvPr>
          <p:cNvSpPr txBox="1"/>
          <p:nvPr/>
        </p:nvSpPr>
        <p:spPr>
          <a:xfrm>
            <a:off x="5640321" y="3653361"/>
            <a:ext cx="954107" cy="369332"/>
          </a:xfrm>
          <a:prstGeom prst="rect">
            <a:avLst/>
          </a:prstGeom>
          <a:noFill/>
        </p:spPr>
        <p:txBody>
          <a:bodyPr wrap="none" rtlCol="0">
            <a:spAutoFit/>
          </a:bodyPr>
          <a:lstStyle/>
          <a:p>
            <a:r>
              <a:rPr lang="en-US" dirty="0"/>
              <a:t>Binning</a:t>
            </a:r>
            <a:endParaRPr lang="en-SG" dirty="0"/>
          </a:p>
        </p:txBody>
      </p:sp>
    </p:spTree>
    <p:extLst>
      <p:ext uri="{BB962C8B-B14F-4D97-AF65-F5344CB8AC3E}">
        <p14:creationId xmlns:p14="http://schemas.microsoft.com/office/powerpoint/2010/main" val="1189708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AFDD8-CF79-4C3F-8ED3-119BFF541681}"/>
              </a:ext>
            </a:extLst>
          </p:cNvPr>
          <p:cNvSpPr>
            <a:spLocks noGrp="1"/>
          </p:cNvSpPr>
          <p:nvPr>
            <p:ph type="title"/>
          </p:nvPr>
        </p:nvSpPr>
        <p:spPr/>
        <p:txBody>
          <a:bodyPr/>
          <a:lstStyle/>
          <a:p>
            <a:r>
              <a:rPr lang="en-GB" sz="2000" dirty="0">
                <a:latin typeface="Roboto Medium" panose="02000000000000000000" pitchFamily="2" charset="0"/>
                <a:ea typeface="Roboto Medium" panose="02000000000000000000" pitchFamily="2" charset="0"/>
              </a:rPr>
              <a:t>Visualisation of Categorical Data</a:t>
            </a:r>
            <a:endParaRPr lang="en-SG" dirty="0"/>
          </a:p>
        </p:txBody>
      </p:sp>
      <p:sp>
        <p:nvSpPr>
          <p:cNvPr id="3" name="Content Placeholder 2">
            <a:extLst>
              <a:ext uri="{FF2B5EF4-FFF2-40B4-BE49-F238E27FC236}">
                <a16:creationId xmlns:a16="http://schemas.microsoft.com/office/drawing/2014/main" id="{E91C1445-B257-4CAB-8952-51D2BCD62707}"/>
              </a:ext>
            </a:extLst>
          </p:cNvPr>
          <p:cNvSpPr>
            <a:spLocks noGrp="1"/>
          </p:cNvSpPr>
          <p:nvPr>
            <p:ph idx="10"/>
          </p:nvPr>
        </p:nvSpPr>
        <p:spPr/>
        <p:txBody>
          <a:bodyPr/>
          <a:lstStyle/>
          <a:p>
            <a:r>
              <a:rPr lang="en-US" dirty="0"/>
              <a:t>After you Explore your data</a:t>
            </a:r>
            <a:endParaRPr lang="en-SG" dirty="0"/>
          </a:p>
        </p:txBody>
      </p:sp>
      <p:graphicFrame>
        <p:nvGraphicFramePr>
          <p:cNvPr id="5" name="Content Placeholder 4">
            <a:extLst>
              <a:ext uri="{FF2B5EF4-FFF2-40B4-BE49-F238E27FC236}">
                <a16:creationId xmlns:a16="http://schemas.microsoft.com/office/drawing/2014/main" id="{0500F1B0-BB9A-441F-AC4E-214D858638CB}"/>
              </a:ext>
            </a:extLst>
          </p:cNvPr>
          <p:cNvGraphicFramePr>
            <a:graphicFrameLocks noGrp="1"/>
          </p:cNvGraphicFramePr>
          <p:nvPr>
            <p:ph idx="1"/>
            <p:extLst>
              <p:ext uri="{D42A27DB-BD31-4B8C-83A1-F6EECF244321}">
                <p14:modId xmlns:p14="http://schemas.microsoft.com/office/powerpoint/2010/main" val="1152838948"/>
              </p:ext>
            </p:extLst>
          </p:nvPr>
        </p:nvGraphicFramePr>
        <p:xfrm>
          <a:off x="290512" y="1583387"/>
          <a:ext cx="8562975" cy="125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Rectangle 10">
            <a:extLst>
              <a:ext uri="{FF2B5EF4-FFF2-40B4-BE49-F238E27FC236}">
                <a16:creationId xmlns:a16="http://schemas.microsoft.com/office/drawing/2014/main" id="{B33D4164-84F2-4179-B982-8EA85AFB7E63}"/>
              </a:ext>
            </a:extLst>
          </p:cNvPr>
          <p:cNvSpPr/>
          <p:nvPr/>
        </p:nvSpPr>
        <p:spPr>
          <a:xfrm>
            <a:off x="4480658" y="2793918"/>
            <a:ext cx="1770185" cy="147732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SG" sz="1400" dirty="0">
                <a:solidFill>
                  <a:srgbClr val="6600FF"/>
                </a:solidFill>
              </a:rPr>
              <a:t>Used when we want to see share of an item as part of total</a:t>
            </a:r>
          </a:p>
        </p:txBody>
      </p:sp>
      <p:sp>
        <p:nvSpPr>
          <p:cNvPr id="12" name="Rectangle 11">
            <a:extLst>
              <a:ext uri="{FF2B5EF4-FFF2-40B4-BE49-F238E27FC236}">
                <a16:creationId xmlns:a16="http://schemas.microsoft.com/office/drawing/2014/main" id="{36270319-65C7-4FF0-A2A7-77938B71ECC4}"/>
              </a:ext>
            </a:extLst>
          </p:cNvPr>
          <p:cNvSpPr/>
          <p:nvPr/>
        </p:nvSpPr>
        <p:spPr>
          <a:xfrm>
            <a:off x="2489200" y="2793917"/>
            <a:ext cx="1770185" cy="954107"/>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SG" sz="1400" dirty="0">
                <a:solidFill>
                  <a:srgbClr val="6600FF"/>
                </a:solidFill>
              </a:rPr>
              <a:t>Each bar is category; y-axis is frequency (relative or absolute)</a:t>
            </a:r>
          </a:p>
        </p:txBody>
      </p:sp>
      <p:sp>
        <p:nvSpPr>
          <p:cNvPr id="13" name="Rectangle 12">
            <a:extLst>
              <a:ext uri="{FF2B5EF4-FFF2-40B4-BE49-F238E27FC236}">
                <a16:creationId xmlns:a16="http://schemas.microsoft.com/office/drawing/2014/main" id="{B561E94A-8462-4406-8871-34C58451F916}"/>
              </a:ext>
            </a:extLst>
          </p:cNvPr>
          <p:cNvSpPr/>
          <p:nvPr/>
        </p:nvSpPr>
        <p:spPr>
          <a:xfrm>
            <a:off x="6535494" y="2852777"/>
            <a:ext cx="2033342" cy="107836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SG" sz="1400" dirty="0">
                <a:solidFill>
                  <a:srgbClr val="6600FF"/>
                </a:solidFill>
              </a:rPr>
              <a:t>Categories shown in descending order of frequency, and separate curve shows cumulative frequency.</a:t>
            </a:r>
          </a:p>
        </p:txBody>
      </p:sp>
    </p:spTree>
    <p:extLst>
      <p:ext uri="{BB962C8B-B14F-4D97-AF65-F5344CB8AC3E}">
        <p14:creationId xmlns:p14="http://schemas.microsoft.com/office/powerpoint/2010/main" val="4116253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AFDD8-CF79-4C3F-8ED3-119BFF541681}"/>
              </a:ext>
            </a:extLst>
          </p:cNvPr>
          <p:cNvSpPr>
            <a:spLocks noGrp="1"/>
          </p:cNvSpPr>
          <p:nvPr>
            <p:ph type="title"/>
          </p:nvPr>
        </p:nvSpPr>
        <p:spPr/>
        <p:txBody>
          <a:bodyPr/>
          <a:lstStyle/>
          <a:p>
            <a:r>
              <a:rPr lang="en-GB" sz="2000" dirty="0">
                <a:latin typeface="Roboto Medium" panose="02000000000000000000" pitchFamily="2" charset="0"/>
                <a:ea typeface="Roboto Medium" panose="02000000000000000000" pitchFamily="2" charset="0"/>
              </a:rPr>
              <a:t>Visualisation of Categorical Data</a:t>
            </a:r>
            <a:endParaRPr lang="en-SG" dirty="0"/>
          </a:p>
        </p:txBody>
      </p:sp>
      <p:sp>
        <p:nvSpPr>
          <p:cNvPr id="3" name="Content Placeholder 2">
            <a:extLst>
              <a:ext uri="{FF2B5EF4-FFF2-40B4-BE49-F238E27FC236}">
                <a16:creationId xmlns:a16="http://schemas.microsoft.com/office/drawing/2014/main" id="{E91C1445-B257-4CAB-8952-51D2BCD62707}"/>
              </a:ext>
            </a:extLst>
          </p:cNvPr>
          <p:cNvSpPr>
            <a:spLocks noGrp="1"/>
          </p:cNvSpPr>
          <p:nvPr>
            <p:ph idx="10"/>
          </p:nvPr>
        </p:nvSpPr>
        <p:spPr/>
        <p:txBody>
          <a:bodyPr/>
          <a:lstStyle/>
          <a:p>
            <a:r>
              <a:rPr lang="en-US" dirty="0"/>
              <a:t>What is skewness?</a:t>
            </a:r>
            <a:endParaRPr lang="en-SG" dirty="0"/>
          </a:p>
        </p:txBody>
      </p:sp>
      <p:sp>
        <p:nvSpPr>
          <p:cNvPr id="6" name="Rectangle 5">
            <a:extLst>
              <a:ext uri="{FF2B5EF4-FFF2-40B4-BE49-F238E27FC236}">
                <a16:creationId xmlns:a16="http://schemas.microsoft.com/office/drawing/2014/main" id="{15ED185C-1335-41A5-A68D-F9BA65F97718}"/>
              </a:ext>
            </a:extLst>
          </p:cNvPr>
          <p:cNvSpPr/>
          <p:nvPr/>
        </p:nvSpPr>
        <p:spPr>
          <a:xfrm>
            <a:off x="5074782" y="1447007"/>
            <a:ext cx="3749079" cy="2585323"/>
          </a:xfrm>
          <a:prstGeom prst="rect">
            <a:avLst/>
          </a:prstGeom>
        </p:spPr>
        <p:txBody>
          <a:bodyPr wrap="square">
            <a:spAutoFit/>
          </a:bodyPr>
          <a:lstStyle/>
          <a:p>
            <a:pPr algn="just"/>
            <a:r>
              <a:rPr lang="en-US" dirty="0"/>
              <a:t>Measure of asymmetry that indicates whether the observations in a dataset are concentrated on one side </a:t>
            </a:r>
          </a:p>
          <a:p>
            <a:pPr marL="285750" indent="-285750" algn="just">
              <a:buFont typeface="Arial" panose="020B0604020202020204" pitchFamily="34" charset="0"/>
              <a:buChar char="•"/>
            </a:pPr>
            <a:r>
              <a:rPr lang="en-US" dirty="0"/>
              <a:t>Right (positive) skewness - outliers are to the right (long tail to the right)</a:t>
            </a:r>
          </a:p>
          <a:p>
            <a:pPr marL="285750" indent="-285750" algn="just">
              <a:buFont typeface="Arial" panose="020B0604020202020204" pitchFamily="34" charset="0"/>
              <a:buChar char="•"/>
            </a:pPr>
            <a:r>
              <a:rPr lang="en-US" dirty="0"/>
              <a:t>Left (negative) skewness - outliers are to the left</a:t>
            </a:r>
            <a:endParaRPr lang="en-SG" dirty="0"/>
          </a:p>
        </p:txBody>
      </p:sp>
      <p:pic>
        <p:nvPicPr>
          <p:cNvPr id="7" name="Picture 6">
            <a:extLst>
              <a:ext uri="{FF2B5EF4-FFF2-40B4-BE49-F238E27FC236}">
                <a16:creationId xmlns:a16="http://schemas.microsoft.com/office/drawing/2014/main" id="{EB441FF7-D97F-4CF5-9A78-FE0C4B47EAE4}"/>
              </a:ext>
            </a:extLst>
          </p:cNvPr>
          <p:cNvPicPr>
            <a:picLocks noChangeAspect="1"/>
          </p:cNvPicPr>
          <p:nvPr/>
        </p:nvPicPr>
        <p:blipFill>
          <a:blip r:embed="rId2"/>
          <a:stretch>
            <a:fillRect/>
          </a:stretch>
        </p:blipFill>
        <p:spPr>
          <a:xfrm>
            <a:off x="609037" y="1745474"/>
            <a:ext cx="3968111" cy="2120887"/>
          </a:xfrm>
          <a:prstGeom prst="rect">
            <a:avLst/>
          </a:prstGeom>
        </p:spPr>
      </p:pic>
    </p:spTree>
    <p:extLst>
      <p:ext uri="{BB962C8B-B14F-4D97-AF65-F5344CB8AC3E}">
        <p14:creationId xmlns:p14="http://schemas.microsoft.com/office/powerpoint/2010/main" val="184564129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Custom 20">
      <a:dk1>
        <a:srgbClr val="000000"/>
      </a:dk1>
      <a:lt1>
        <a:srgbClr val="FFFFFF"/>
      </a:lt1>
      <a:dk2>
        <a:srgbClr val="003B5C"/>
      </a:dk2>
      <a:lt2>
        <a:srgbClr val="FFFFFF"/>
      </a:lt2>
      <a:accent1>
        <a:srgbClr val="003B5C"/>
      </a:accent1>
      <a:accent2>
        <a:srgbClr val="DA291C"/>
      </a:accent2>
      <a:accent3>
        <a:srgbClr val="99D6EA"/>
      </a:accent3>
      <a:accent4>
        <a:srgbClr val="C8C9C7"/>
      </a:accent4>
      <a:accent5>
        <a:srgbClr val="042A4A"/>
      </a:accent5>
      <a:accent6>
        <a:srgbClr val="DA291C"/>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Office Theme">
  <a:themeElements>
    <a:clrScheme name="Custom 20">
      <a:dk1>
        <a:srgbClr val="000000"/>
      </a:dk1>
      <a:lt1>
        <a:srgbClr val="FFFFFF"/>
      </a:lt1>
      <a:dk2>
        <a:srgbClr val="003B5C"/>
      </a:dk2>
      <a:lt2>
        <a:srgbClr val="FFFFFF"/>
      </a:lt2>
      <a:accent1>
        <a:srgbClr val="003B5C"/>
      </a:accent1>
      <a:accent2>
        <a:srgbClr val="DA291C"/>
      </a:accent2>
      <a:accent3>
        <a:srgbClr val="99D6EA"/>
      </a:accent3>
      <a:accent4>
        <a:srgbClr val="C8C9C7"/>
      </a:accent4>
      <a:accent5>
        <a:srgbClr val="042A4A"/>
      </a:accent5>
      <a:accent6>
        <a:srgbClr val="DA291C"/>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8908F21-3091-5F4C-90D0-EDE5679A45E1}">
  <we:reference id="wa104381063" version="1.0.0.1" store="en-001" storeType="OMEX"/>
  <we:alternateReferences>
    <we:reference id="wa104381063" version="1.0.0.1" store=""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customXml/itemProps3.xml><?xml version="1.0" encoding="utf-8"?>
<ds:datastoreItem xmlns:ds="http://schemas.openxmlformats.org/officeDocument/2006/customXml" ds:itemID="{87D2A1B0-FF3E-4009-940D-AED0EB70AA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7766</TotalTime>
  <Words>4036</Words>
  <Application>Microsoft Office PowerPoint</Application>
  <PresentationFormat>On-screen Show (16:9)</PresentationFormat>
  <Paragraphs>414</Paragraphs>
  <Slides>38</Slides>
  <Notes>18</Notes>
  <HiddenSlides>2</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38</vt:i4>
      </vt:variant>
    </vt:vector>
  </HeadingPairs>
  <TitlesOfParts>
    <vt:vector size="52" baseType="lpstr">
      <vt:lpstr>Arial</vt:lpstr>
      <vt:lpstr>Calibri</vt:lpstr>
      <vt:lpstr>Lucida sans</vt:lpstr>
      <vt:lpstr>Lucida sans</vt:lpstr>
      <vt:lpstr>Montserrat Medium</vt:lpstr>
      <vt:lpstr>Roboto</vt:lpstr>
      <vt:lpstr>Roboto Light</vt:lpstr>
      <vt:lpstr>Roboto Medium</vt:lpstr>
      <vt:lpstr>System Font Regular</vt:lpstr>
      <vt:lpstr>Wingdings</vt:lpstr>
      <vt:lpstr>Office Theme</vt:lpstr>
      <vt:lpstr>3_Office Theme</vt:lpstr>
      <vt:lpstr>1_Office Theme</vt:lpstr>
      <vt:lpstr>2_Office Theme</vt:lpstr>
      <vt:lpstr>ANL201 – Study Units</vt:lpstr>
      <vt:lpstr>Learning Objectives of ANL201 </vt:lpstr>
      <vt:lpstr>Visualisation for Business ANL 201</vt:lpstr>
      <vt:lpstr>Visualisation of  Categorical Data</vt:lpstr>
      <vt:lpstr>Visualisation of Categorical Data</vt:lpstr>
      <vt:lpstr>Visualisation of Categorical Data</vt:lpstr>
      <vt:lpstr>Visualisation of Categorical Data</vt:lpstr>
      <vt:lpstr>Visualisation of Categorical Data</vt:lpstr>
      <vt:lpstr>Visualisation of Categorical Data</vt:lpstr>
      <vt:lpstr>Visualisation of Categorical Data</vt:lpstr>
      <vt:lpstr>Visualisation of Categorical Data</vt:lpstr>
      <vt:lpstr>Visualisation of Categorical Data</vt:lpstr>
      <vt:lpstr>Visualisation of Categorical Data</vt:lpstr>
      <vt:lpstr>Visualisation of Categorical Data</vt:lpstr>
      <vt:lpstr>Visualisation of Categorical Data</vt:lpstr>
      <vt:lpstr>Visualisation of Categorical Data</vt:lpstr>
      <vt:lpstr>Visualisation of Time Series Data</vt:lpstr>
      <vt:lpstr>Visualisation of Time Series Data</vt:lpstr>
      <vt:lpstr>Visualisation of Time Series Data</vt:lpstr>
      <vt:lpstr>Visualisation of Time Series Data</vt:lpstr>
      <vt:lpstr>Visualisation of Time Series Data</vt:lpstr>
      <vt:lpstr>Visualisation of Time Series Data</vt:lpstr>
      <vt:lpstr>Visualisation of Time Series Data</vt:lpstr>
      <vt:lpstr>Visualisation of Time Series Data</vt:lpstr>
      <vt:lpstr>Visualisation of Time Series Data</vt:lpstr>
      <vt:lpstr>Discussion </vt:lpstr>
      <vt:lpstr>Discussion </vt:lpstr>
      <vt:lpstr>Tableau (Class Activity)</vt:lpstr>
      <vt:lpstr>PowerPoint Presentation</vt:lpstr>
      <vt:lpstr>Tableau (Class Activity)</vt:lpstr>
      <vt:lpstr>PowerPoint Presentation</vt:lpstr>
      <vt:lpstr>PowerPoint Presentation</vt:lpstr>
      <vt:lpstr>PowerPoint Presentation</vt:lpstr>
      <vt:lpstr>Tableau (Class Activity)</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Munish Kumar</cp:lastModifiedBy>
  <cp:revision>293</cp:revision>
  <dcterms:created xsi:type="dcterms:W3CDTF">2010-04-12T23:12:02Z</dcterms:created>
  <dcterms:modified xsi:type="dcterms:W3CDTF">2022-01-10T03:34:59Z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