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0"/>
  </p:notesMasterIdLst>
  <p:sldIdLst>
    <p:sldId id="256" r:id="rId2"/>
    <p:sldId id="259" r:id="rId3"/>
    <p:sldId id="261" r:id="rId4"/>
    <p:sldId id="262" r:id="rId5"/>
    <p:sldId id="263" r:id="rId6"/>
    <p:sldId id="257" r:id="rId7"/>
    <p:sldId id="258" r:id="rId8"/>
    <p:sldId id="260"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9EFF29"/>
    <a:srgbClr val="C80064"/>
    <a:srgbClr val="C33A1F"/>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6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10/20/2022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8</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10/20/2022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10/20/2022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76577" y="1895168"/>
            <a:ext cx="4688099" cy="1230804"/>
          </a:xfrm>
        </p:spPr>
        <p:txBody>
          <a:bodyPr>
            <a:normAutofit/>
          </a:bodyPr>
          <a:lstStyle/>
          <a:p>
            <a:r>
              <a:rPr lang="en-US" sz="2800" dirty="0"/>
              <a:t>Random Forest Algorithm</a:t>
            </a:r>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92106" y="244549"/>
            <a:ext cx="6283782" cy="723015"/>
          </a:xfrm>
        </p:spPr>
        <p:txBody>
          <a:bodyPr>
            <a:normAutofit/>
          </a:bodyPr>
          <a:lstStyle/>
          <a:p>
            <a:r>
              <a:rPr lang="en-US" sz="2800" dirty="0"/>
              <a:t>Introduction</a:t>
            </a:r>
          </a:p>
        </p:txBody>
      </p:sp>
      <p:sp>
        <p:nvSpPr>
          <p:cNvPr id="5" name="Content Placeholder 4"/>
          <p:cNvSpPr>
            <a:spLocks noGrp="1"/>
          </p:cNvSpPr>
          <p:nvPr>
            <p:ph idx="1"/>
          </p:nvPr>
        </p:nvSpPr>
        <p:spPr>
          <a:xfrm>
            <a:off x="1988288" y="1063261"/>
            <a:ext cx="6687600" cy="3349255"/>
          </a:xfrm>
        </p:spPr>
        <p:txBody>
          <a:bodyPr>
            <a:normAutofit/>
          </a:bodyPr>
          <a:lstStyle/>
          <a:p>
            <a:r>
              <a:rPr lang="en-US" sz="1800" dirty="0"/>
              <a:t>Random forest is a Supervised Machine Learning Algorithm that is used widely in Classification and Regression problems. It builds decision trees on different samples and takes their majority vote for classification and average in case of regression.</a:t>
            </a:r>
          </a:p>
          <a:p>
            <a:pPr marL="0" indent="0">
              <a:buNone/>
            </a:pPr>
            <a:endParaRPr lang="en-US" sz="1800" dirty="0"/>
          </a:p>
          <a:p>
            <a:r>
              <a:rPr lang="en-US" sz="1800" dirty="0"/>
              <a:t>It can handle continuous variables as in the case of regression and categorical variables as in the case of classification. It performs better results for classification problems.</a:t>
            </a:r>
          </a:p>
        </p:txBody>
      </p:sp>
    </p:spTree>
    <p:extLst>
      <p:ext uri="{BB962C8B-B14F-4D97-AF65-F5344CB8AC3E}">
        <p14:creationId xmlns:p14="http://schemas.microsoft.com/office/powerpoint/2010/main" val="110163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92106" y="244549"/>
            <a:ext cx="6283782" cy="723015"/>
          </a:xfrm>
        </p:spPr>
        <p:txBody>
          <a:bodyPr>
            <a:normAutofit/>
          </a:bodyPr>
          <a:lstStyle/>
          <a:p>
            <a:r>
              <a:rPr lang="en-US" sz="2800" dirty="0"/>
              <a:t>Real Life Analogy</a:t>
            </a:r>
          </a:p>
        </p:txBody>
      </p:sp>
      <p:sp>
        <p:nvSpPr>
          <p:cNvPr id="5" name="Content Placeholder 4"/>
          <p:cNvSpPr>
            <a:spLocks noGrp="1"/>
          </p:cNvSpPr>
          <p:nvPr>
            <p:ph idx="1"/>
          </p:nvPr>
        </p:nvSpPr>
        <p:spPr>
          <a:xfrm>
            <a:off x="1988288" y="1063261"/>
            <a:ext cx="6687600" cy="3835690"/>
          </a:xfrm>
        </p:spPr>
        <p:txBody>
          <a:bodyPr>
            <a:normAutofit/>
          </a:bodyPr>
          <a:lstStyle/>
          <a:p>
            <a:pPr marL="0" indent="0">
              <a:buNone/>
            </a:pPr>
            <a:r>
              <a:rPr lang="en-US" sz="1800" dirty="0"/>
              <a:t>A student named X wants to choose a course after his 10+2, and he is confused about the choice of course. He decides to consult various people. He asks them varied questions like why he should choose, job opportunities, course fee, etc. Finally, after consulting various people about the course he decides to take the course suggested by most of the people.</a:t>
            </a:r>
          </a:p>
          <a:p>
            <a:pPr marL="0" indent="0">
              <a:buNone/>
            </a:pPr>
            <a:endParaRPr lang="en-US" sz="1800" dirty="0"/>
          </a:p>
          <a:p>
            <a:endParaRPr lang="en-US" sz="1800" dirty="0"/>
          </a:p>
        </p:txBody>
      </p:sp>
      <p:pic>
        <p:nvPicPr>
          <p:cNvPr id="3" name="Picture 2">
            <a:extLst>
              <a:ext uri="{FF2B5EF4-FFF2-40B4-BE49-F238E27FC236}">
                <a16:creationId xmlns:a16="http://schemas.microsoft.com/office/drawing/2014/main" id="{5C6427B1-93CA-42F7-BB64-D7279F19413E}"/>
              </a:ext>
            </a:extLst>
          </p:cNvPr>
          <p:cNvPicPr>
            <a:picLocks noChangeAspect="1"/>
          </p:cNvPicPr>
          <p:nvPr/>
        </p:nvPicPr>
        <p:blipFill>
          <a:blip r:embed="rId2"/>
          <a:stretch>
            <a:fillRect/>
          </a:stretch>
        </p:blipFill>
        <p:spPr>
          <a:xfrm>
            <a:off x="2392106" y="2870791"/>
            <a:ext cx="5933187" cy="1878870"/>
          </a:xfrm>
          <a:prstGeom prst="rect">
            <a:avLst/>
          </a:prstGeom>
        </p:spPr>
      </p:pic>
    </p:spTree>
    <p:extLst>
      <p:ext uri="{BB962C8B-B14F-4D97-AF65-F5344CB8AC3E}">
        <p14:creationId xmlns:p14="http://schemas.microsoft.com/office/powerpoint/2010/main" val="2412949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92106" y="31890"/>
            <a:ext cx="6283782" cy="489104"/>
          </a:xfrm>
        </p:spPr>
        <p:txBody>
          <a:bodyPr>
            <a:normAutofit fontScale="90000"/>
          </a:bodyPr>
          <a:lstStyle/>
          <a:p>
            <a:r>
              <a:rPr lang="en-US" sz="2800" dirty="0"/>
              <a:t>Working of Random Forest Algorithm</a:t>
            </a:r>
          </a:p>
        </p:txBody>
      </p:sp>
      <p:sp>
        <p:nvSpPr>
          <p:cNvPr id="5" name="Content Placeholder 4"/>
          <p:cNvSpPr>
            <a:spLocks noGrp="1"/>
          </p:cNvSpPr>
          <p:nvPr>
            <p:ph idx="1"/>
          </p:nvPr>
        </p:nvSpPr>
        <p:spPr>
          <a:xfrm>
            <a:off x="1988288" y="425302"/>
            <a:ext cx="6687600" cy="4686308"/>
          </a:xfrm>
        </p:spPr>
        <p:txBody>
          <a:bodyPr>
            <a:normAutofit/>
          </a:bodyPr>
          <a:lstStyle/>
          <a:p>
            <a:pPr marL="0" indent="0">
              <a:buNone/>
            </a:pPr>
            <a:r>
              <a:rPr lang="en-US" sz="1400" dirty="0"/>
              <a:t>Random forest is an ensemble technique. Ensemble simply means combining multiple models. A collection of models is used to make predictions rather than an individual model. Ensemble uses two types of methods: </a:t>
            </a:r>
          </a:p>
          <a:p>
            <a:r>
              <a:rPr lang="en-US" sz="1400" b="1" dirty="0"/>
              <a:t>Bagging</a:t>
            </a:r>
            <a:r>
              <a:rPr lang="en-US" sz="1400" dirty="0"/>
              <a:t>: It creates a different training subset from sample training data with replacement &amp; the final output is based on majority voting. For example,  Random Forest.</a:t>
            </a:r>
          </a:p>
          <a:p>
            <a:r>
              <a:rPr lang="en-US" sz="1400" b="1" dirty="0"/>
              <a:t>Boosting:</a:t>
            </a:r>
            <a:r>
              <a:rPr lang="en-US" sz="1400" dirty="0"/>
              <a:t> It combines weak learners into strong learners by creating sequential models such that the final model has the highest accuracy. For example,  ADA BOOST, XG BOOST.</a:t>
            </a:r>
          </a:p>
          <a:p>
            <a:pPr marL="0" indent="0">
              <a:buNone/>
            </a:pPr>
            <a:endParaRPr lang="en-US" sz="1400" dirty="0"/>
          </a:p>
          <a:p>
            <a:pPr marL="0" indent="0">
              <a:buNone/>
            </a:pPr>
            <a:endParaRPr lang="en-US" sz="1000" b="0" i="0" dirty="0">
              <a:solidFill>
                <a:srgbClr val="222222"/>
              </a:solidFill>
              <a:effectLst/>
              <a:latin typeface="Lato" panose="020F0502020204030203" pitchFamily="34" charset="0"/>
            </a:endParaRPr>
          </a:p>
          <a:p>
            <a:pPr marL="0" indent="0" algn="l">
              <a:buNone/>
            </a:pPr>
            <a:endParaRPr lang="en-US" sz="1200" b="0" i="0" dirty="0">
              <a:solidFill>
                <a:srgbClr val="222222"/>
              </a:solidFill>
              <a:effectLst/>
              <a:latin typeface="Lato" panose="020F0502020204030203" pitchFamily="34" charset="0"/>
            </a:endParaRPr>
          </a:p>
          <a:p>
            <a:pPr marL="0" indent="0">
              <a:buNone/>
            </a:pPr>
            <a:endParaRPr lang="en-US" sz="1800" dirty="0"/>
          </a:p>
          <a:p>
            <a:pPr marL="0" indent="0">
              <a:buNone/>
            </a:pPr>
            <a:endParaRPr lang="en-US" sz="1800" dirty="0"/>
          </a:p>
          <a:p>
            <a:endParaRPr lang="en-US" sz="1800" dirty="0"/>
          </a:p>
          <a:p>
            <a:pPr marL="0" indent="0">
              <a:buNone/>
            </a:pPr>
            <a:endParaRPr lang="en-US" sz="1800" dirty="0"/>
          </a:p>
          <a:p>
            <a:endParaRPr lang="en-US" sz="1800" dirty="0"/>
          </a:p>
        </p:txBody>
      </p:sp>
      <p:pic>
        <p:nvPicPr>
          <p:cNvPr id="6" name="Picture 5">
            <a:extLst>
              <a:ext uri="{FF2B5EF4-FFF2-40B4-BE49-F238E27FC236}">
                <a16:creationId xmlns:a16="http://schemas.microsoft.com/office/drawing/2014/main" id="{DD9E9E08-8631-4E0D-ADE9-6ECB63AB3A5A}"/>
              </a:ext>
            </a:extLst>
          </p:cNvPr>
          <p:cNvPicPr>
            <a:picLocks noChangeAspect="1"/>
          </p:cNvPicPr>
          <p:nvPr/>
        </p:nvPicPr>
        <p:blipFill>
          <a:blip r:embed="rId2"/>
          <a:stretch>
            <a:fillRect/>
          </a:stretch>
        </p:blipFill>
        <p:spPr>
          <a:xfrm>
            <a:off x="1988288" y="2488019"/>
            <a:ext cx="6771721" cy="2559793"/>
          </a:xfrm>
          <a:prstGeom prst="rect">
            <a:avLst/>
          </a:prstGeom>
        </p:spPr>
      </p:pic>
    </p:spTree>
    <p:extLst>
      <p:ext uri="{BB962C8B-B14F-4D97-AF65-F5344CB8AC3E}">
        <p14:creationId xmlns:p14="http://schemas.microsoft.com/office/powerpoint/2010/main" val="2267882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92106" y="244549"/>
            <a:ext cx="6283782" cy="723015"/>
          </a:xfrm>
        </p:spPr>
        <p:txBody>
          <a:bodyPr>
            <a:normAutofit/>
          </a:bodyPr>
          <a:lstStyle/>
          <a:p>
            <a:r>
              <a:rPr lang="en-US" sz="2800" dirty="0"/>
              <a:t>Real Life Analogy</a:t>
            </a:r>
          </a:p>
        </p:txBody>
      </p:sp>
      <p:sp>
        <p:nvSpPr>
          <p:cNvPr id="5" name="Content Placeholder 4"/>
          <p:cNvSpPr>
            <a:spLocks noGrp="1"/>
          </p:cNvSpPr>
          <p:nvPr>
            <p:ph idx="1"/>
          </p:nvPr>
        </p:nvSpPr>
        <p:spPr>
          <a:xfrm>
            <a:off x="1988288" y="1063261"/>
            <a:ext cx="6687600" cy="3835690"/>
          </a:xfrm>
        </p:spPr>
        <p:txBody>
          <a:bodyPr>
            <a:normAutofit/>
          </a:bodyPr>
          <a:lstStyle/>
          <a:p>
            <a:r>
              <a:rPr lang="en-US" sz="1800" dirty="0"/>
              <a:t>A student named X wants to choose a course after his 10+2, and he is confused about the choice of course. He decides to consult various people. He asks them varied questions like why he should choose, job opportunities, course fee, etc. Finally, after consulting various people about the course he decides to take the course suggested by most of the people.</a:t>
            </a:r>
          </a:p>
          <a:p>
            <a:pPr marL="0" indent="0">
              <a:buNone/>
            </a:pPr>
            <a:endParaRPr lang="en-US" sz="1800" dirty="0"/>
          </a:p>
          <a:p>
            <a:endParaRPr lang="en-US" sz="1800" dirty="0"/>
          </a:p>
        </p:txBody>
      </p:sp>
      <p:pic>
        <p:nvPicPr>
          <p:cNvPr id="3" name="Picture 2">
            <a:extLst>
              <a:ext uri="{FF2B5EF4-FFF2-40B4-BE49-F238E27FC236}">
                <a16:creationId xmlns:a16="http://schemas.microsoft.com/office/drawing/2014/main" id="{5C6427B1-93CA-42F7-BB64-D7279F19413E}"/>
              </a:ext>
            </a:extLst>
          </p:cNvPr>
          <p:cNvPicPr>
            <a:picLocks noChangeAspect="1"/>
          </p:cNvPicPr>
          <p:nvPr/>
        </p:nvPicPr>
        <p:blipFill>
          <a:blip r:embed="rId2"/>
          <a:stretch>
            <a:fillRect/>
          </a:stretch>
        </p:blipFill>
        <p:spPr>
          <a:xfrm>
            <a:off x="2392106" y="2870791"/>
            <a:ext cx="5933187" cy="1878870"/>
          </a:xfrm>
          <a:prstGeom prst="rect">
            <a:avLst/>
          </a:prstGeom>
        </p:spPr>
      </p:pic>
    </p:spTree>
    <p:extLst>
      <p:ext uri="{BB962C8B-B14F-4D97-AF65-F5344CB8AC3E}">
        <p14:creationId xmlns:p14="http://schemas.microsoft.com/office/powerpoint/2010/main" val="3084531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Slide Title</a:t>
            </a:r>
          </a:p>
        </p:txBody>
      </p:sp>
      <p:sp>
        <p:nvSpPr>
          <p:cNvPr id="3" name="Content Placeholder 2"/>
          <p:cNvSpPr>
            <a:spLocks noGrp="1"/>
          </p:cNvSpPr>
          <p:nvPr>
            <p:ph idx="1"/>
          </p:nvPr>
        </p:nvSpPr>
        <p:spPr>
          <a:xfrm>
            <a:off x="463714" y="1307805"/>
            <a:ext cx="8246070" cy="3470671"/>
          </a:xfrm>
        </p:spPr>
        <p:txBody>
          <a:bodyPr/>
          <a:lstStyle/>
          <a:p>
            <a:r>
              <a:rPr lang="en-US" dirty="0"/>
              <a:t>Make Effective Presentations</a:t>
            </a:r>
          </a:p>
          <a:p>
            <a:r>
              <a:rPr lang="en-US" dirty="0"/>
              <a:t>Using Awesome Backgrounds</a:t>
            </a:r>
          </a:p>
          <a:p>
            <a:r>
              <a:rPr lang="en-US" dirty="0"/>
              <a:t>Engage your Audience</a:t>
            </a:r>
          </a:p>
          <a:p>
            <a:r>
              <a:rPr lang="en-US" dirty="0"/>
              <a:t>Capture Audience Attention</a:t>
            </a:r>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Slide Title</a:t>
            </a:r>
          </a:p>
        </p:txBody>
      </p:sp>
      <p:sp>
        <p:nvSpPr>
          <p:cNvPr id="5" name="Text Placeholder 4"/>
          <p:cNvSpPr>
            <a:spLocks noGrp="1"/>
          </p:cNvSpPr>
          <p:nvPr>
            <p:ph type="body" idx="1"/>
          </p:nvPr>
        </p:nvSpPr>
        <p:spPr/>
        <p:txBody>
          <a:bodyPr/>
          <a:lstStyle/>
          <a:p>
            <a:r>
              <a:rPr lang="en-US"/>
              <a:t>Product A</a:t>
            </a:r>
            <a:endParaRPr lang="en-US" dirty="0"/>
          </a:p>
        </p:txBody>
      </p:sp>
      <p:sp>
        <p:nvSpPr>
          <p:cNvPr id="6" name="Content Placeholder 5"/>
          <p:cNvSpPr>
            <a:spLocks noGrp="1"/>
          </p:cNvSpPr>
          <p:nvPr>
            <p:ph sz="half" idx="2"/>
          </p:nvPr>
        </p:nvSpPr>
        <p:spPr/>
        <p:txBody>
          <a:bodyPr/>
          <a:lstStyle/>
          <a:p>
            <a:r>
              <a:rPr lang="en-US"/>
              <a:t>Feature 1</a:t>
            </a:r>
          </a:p>
          <a:p>
            <a:r>
              <a:rPr lang="en-US"/>
              <a:t>Feature 2</a:t>
            </a:r>
          </a:p>
          <a:p>
            <a:r>
              <a:rPr lang="en-US"/>
              <a:t>Feature 3</a:t>
            </a:r>
            <a:endParaRPr lang="en-US" dirty="0"/>
          </a:p>
        </p:txBody>
      </p:sp>
      <p:sp>
        <p:nvSpPr>
          <p:cNvPr id="7" name="Text Placeholder 6"/>
          <p:cNvSpPr>
            <a:spLocks noGrp="1"/>
          </p:cNvSpPr>
          <p:nvPr>
            <p:ph type="body" sz="quarter" idx="3"/>
          </p:nvPr>
        </p:nvSpPr>
        <p:spPr/>
        <p:txBody>
          <a:bodyPr/>
          <a:lstStyle/>
          <a:p>
            <a:r>
              <a:rPr lang="en-US"/>
              <a:t>Product B</a:t>
            </a:r>
          </a:p>
        </p:txBody>
      </p:sp>
      <p:sp>
        <p:nvSpPr>
          <p:cNvPr id="8" name="Content Placeholder 7"/>
          <p:cNvSpPr>
            <a:spLocks noGrp="1"/>
          </p:cNvSpPr>
          <p:nvPr>
            <p:ph sz="quarter" idx="4"/>
          </p:nvPr>
        </p:nvSpPr>
        <p:spPr/>
        <p:txBody>
          <a:bodyPr/>
          <a:lstStyle/>
          <a:p>
            <a:r>
              <a:rPr lang="en-US"/>
              <a:t>Feature 1</a:t>
            </a:r>
          </a:p>
          <a:p>
            <a:r>
              <a:rPr lang="en-US"/>
              <a:t>Feature 2</a:t>
            </a:r>
          </a:p>
          <a:p>
            <a:r>
              <a:rPr lang="en-US"/>
              <a:t>Feature 3</a:t>
            </a:r>
          </a:p>
        </p:txBody>
      </p:sp>
    </p:spTree>
    <p:extLst>
      <p:ext uri="{BB962C8B-B14F-4D97-AF65-F5344CB8AC3E}">
        <p14:creationId xmlns:p14="http://schemas.microsoft.com/office/powerpoint/2010/main" val="4170783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websites\free-power-point-templates\2012\logos.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00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356</Words>
  <Application>Microsoft Office PowerPoint</Application>
  <PresentationFormat>On-screen Show (16:9)</PresentationFormat>
  <Paragraphs>34</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Lato</vt:lpstr>
      <vt:lpstr>Office Theme</vt:lpstr>
      <vt:lpstr>Random Forest Algorithm</vt:lpstr>
      <vt:lpstr>Introduction</vt:lpstr>
      <vt:lpstr>Real Life Analogy</vt:lpstr>
      <vt:lpstr>Working of Random Forest Algorithm</vt:lpstr>
      <vt:lpstr>Real Life Analogy</vt:lpstr>
      <vt:lpstr>Slide Title</vt:lpstr>
      <vt:lpstr>Slide Title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2022-10-20T16:24:00Z</dcterms:modified>
</cp:coreProperties>
</file>