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5"/>
  </p:notesMasterIdLst>
  <p:sldIdLst>
    <p:sldId id="256" r:id="rId2"/>
    <p:sldId id="257" r:id="rId3"/>
    <p:sldId id="258" r:id="rId4"/>
    <p:sldId id="259" r:id="rId5"/>
    <p:sldId id="260" r:id="rId6"/>
    <p:sldId id="267" r:id="rId7"/>
    <p:sldId id="261" r:id="rId8"/>
    <p:sldId id="268"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82" d="100"/>
          <a:sy n="82" d="100"/>
        </p:scale>
        <p:origin x="68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t>29-04-2024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4458" y="2438400"/>
            <a:ext cx="8943084" cy="567463"/>
          </a:xfrm>
          <a:prstGeom prst="rect">
            <a:avLst/>
          </a:prstGeom>
        </p:spPr>
        <p:txBody>
          <a:bodyPr vert="horz" wrap="square" lIns="0" tIns="13335" rIns="0" bIns="0" rtlCol="0">
            <a:spAutoFit/>
          </a:bodyPr>
          <a:lstStyle/>
          <a:p>
            <a:pPr marL="12700" algn="ctr">
              <a:lnSpc>
                <a:spcPct val="100000"/>
              </a:lnSpc>
              <a:spcBef>
                <a:spcPts val="105"/>
              </a:spcBef>
            </a:pPr>
            <a:r>
              <a:rPr lang="en-IN" sz="3600" b="1" spc="5" dirty="0">
                <a:solidFill>
                  <a:srgbClr val="1CACE3"/>
                </a:solidFill>
                <a:latin typeface="Arial" panose="020B0604020202020204"/>
                <a:cs typeface="Arial" panose="020B0604020202020204"/>
              </a:rPr>
              <a:t>WEBSITE BLOCKER</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932555" y="990600"/>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470181"/>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endParaRPr sz="2000" dirty="0">
              <a:latin typeface="Arial" panose="020B0604020202020204"/>
              <a:cs typeface="Arial" panose="020B0604020202020204"/>
            </a:endParaRPr>
          </a:p>
          <a:p>
            <a:pPr marL="2763520">
              <a:lnSpc>
                <a:spcPct val="100000"/>
              </a:lnSpc>
            </a:pPr>
            <a:r>
              <a:rPr lang="en-IN" sz="2000" b="1" spc="10" dirty="0">
                <a:solidFill>
                  <a:srgbClr val="1382AC"/>
                </a:solidFill>
                <a:latin typeface="Arial" panose="020B0604020202020204"/>
                <a:cs typeface="Arial" panose="020B0604020202020204"/>
              </a:rPr>
              <a:t>MUNISHWARAN.R</a:t>
            </a:r>
            <a:r>
              <a:rPr sz="2000" b="1" dirty="0">
                <a:solidFill>
                  <a:srgbClr val="1382AC"/>
                </a:solidFill>
                <a:latin typeface="Arial" panose="020B0604020202020204"/>
                <a:cs typeface="Arial" panose="020B0604020202020204"/>
              </a:rPr>
              <a:t>-</a:t>
            </a:r>
            <a:r>
              <a:rPr lang="en-IN" sz="2000" b="1" dirty="0">
                <a:solidFill>
                  <a:srgbClr val="1382AC"/>
                </a:solidFill>
                <a:latin typeface="Arial" panose="020B0604020202020204"/>
                <a:cs typeface="Arial" panose="020B0604020202020204"/>
              </a:rPr>
              <a:t>2021311024</a:t>
            </a:r>
          </a:p>
          <a:p>
            <a:pPr marL="2763520">
              <a:lnSpc>
                <a:spcPct val="100000"/>
              </a:lnSpc>
            </a:pPr>
            <a:r>
              <a:rPr lang="en-IN" sz="2000" b="1" dirty="0">
                <a:solidFill>
                  <a:srgbClr val="1382AC"/>
                </a:solidFill>
                <a:latin typeface="Arial" panose="020B0604020202020204"/>
                <a:cs typeface="Arial" panose="020B0604020202020204"/>
              </a:rPr>
              <a:t>B.TECH PETROLEUM ENGINEERING AND TECHNOLOGY</a:t>
            </a:r>
          </a:p>
          <a:p>
            <a:pPr marL="2763520">
              <a:lnSpc>
                <a:spcPct val="100000"/>
              </a:lnSpc>
            </a:pPr>
            <a:r>
              <a:rPr lang="en-IN" sz="2000" b="1" dirty="0">
                <a:solidFill>
                  <a:srgbClr val="1382AC"/>
                </a:solidFill>
                <a:latin typeface="Arial" panose="020B0604020202020204"/>
                <a:cs typeface="Arial" panose="020B0604020202020204"/>
              </a:rPr>
              <a:t>ALAGAPPA COLLEGE OF TECHNOLOGY</a:t>
            </a:r>
          </a:p>
          <a:p>
            <a:pPr marL="2763520">
              <a:lnSpc>
                <a:spcPct val="100000"/>
              </a:lnSpc>
            </a:pPr>
            <a:r>
              <a:rPr lang="en-IN" sz="2000" b="1">
                <a:solidFill>
                  <a:srgbClr val="1382AC"/>
                </a:solidFill>
                <a:latin typeface="Arial" panose="020B0604020202020204"/>
                <a:cs typeface="Arial" panose="020B0604020202020204"/>
              </a:rPr>
              <a:t>ANNA UNIVERSITY-CHENNAI-25</a:t>
            </a:r>
            <a:endParaRPr lang="en-IN" sz="2000" b="1" dirty="0">
              <a:solidFill>
                <a:srgbClr val="1382AC"/>
              </a:solidFill>
              <a:latin typeface="Arial" panose="020B0604020202020204"/>
              <a:cs typeface="Arial" panose="020B0604020202020204"/>
            </a:endParaRP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2554545"/>
          </a:xfrm>
          <a:prstGeom prst="rect">
            <a:avLst/>
          </a:prstGeom>
          <a:noFill/>
        </p:spPr>
        <p:txBody>
          <a:bodyPr wrap="square" rtlCol="0">
            <a:spAutoFit/>
          </a:bodyPr>
          <a:lstStyle/>
          <a:p>
            <a:r>
              <a:rPr lang="en-US" sz="2000" b="0" i="0" dirty="0">
                <a:solidFill>
                  <a:srgbClr val="0D0D0D"/>
                </a:solidFill>
                <a:effectLst/>
                <a:latin typeface="Söhne"/>
              </a:rPr>
              <a:t>The implementation of our website-blocking system has successfully achieved the objective of restricting access to specified websites during predefined hours. By modifying the hosts file, the system effectively controls access without requiring complex infrastructure or additional software. The solution's customizable blocking times and automation via system schedulers make it adaptable for various use cases, including workplaces and educational environments. With robust error handling and administrative permission checks, the system operates securely. Future enhancements can focus on user-friendly interfaces and additional security features to improve usability and broaden its applicability.</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4401205"/>
          </a:xfrm>
          <a:prstGeom prst="rect">
            <a:avLst/>
          </a:prstGeom>
          <a:noFill/>
        </p:spPr>
        <p:txBody>
          <a:bodyPr wrap="square" rtlCol="0">
            <a:spAutoFit/>
          </a:bodyPr>
          <a:lstStyle/>
          <a:p>
            <a:pPr algn="l"/>
            <a:r>
              <a:rPr lang="en-US" sz="2000" b="0" i="0" dirty="0">
                <a:solidFill>
                  <a:srgbClr val="0D0D0D"/>
                </a:solidFill>
                <a:effectLst/>
                <a:latin typeface="Söhne"/>
              </a:rPr>
              <a:t>The future scope for the website-blocking system involves several key areas that can enhance its functionality, usability, and security. Here are some directions for future development:</a:t>
            </a:r>
          </a:p>
          <a:p>
            <a:pPr algn="l">
              <a:buFont typeface="+mj-lt"/>
              <a:buAutoNum type="arabicPeriod"/>
            </a:pPr>
            <a:r>
              <a:rPr lang="en-US" sz="2000" b="1" i="0" dirty="0">
                <a:solidFill>
                  <a:srgbClr val="0D0D0D"/>
                </a:solidFill>
                <a:effectLst/>
                <a:latin typeface="Söhne"/>
              </a:rPr>
              <a:t>Graphical User Interface (GUI)</a:t>
            </a:r>
            <a:r>
              <a:rPr lang="en-US" sz="2000" b="0" i="0" dirty="0">
                <a:solidFill>
                  <a:srgbClr val="0D0D0D"/>
                </a:solidFill>
                <a:effectLst/>
                <a:latin typeface="Söhne"/>
              </a:rPr>
              <a:t>: Introducing a GUI can make the system more user-friendly, allowing users to easily configure blocking times and websites without command-line interaction. This would expand the system's appeal to a broader audience.</a:t>
            </a:r>
          </a:p>
          <a:p>
            <a:pPr algn="l">
              <a:buFont typeface="+mj-lt"/>
              <a:buAutoNum type="arabicPeriod"/>
            </a:pPr>
            <a:r>
              <a:rPr lang="en-US" sz="2000" b="1" i="0" dirty="0">
                <a:solidFill>
                  <a:srgbClr val="0D0D0D"/>
                </a:solidFill>
                <a:effectLst/>
                <a:latin typeface="Söhne"/>
              </a:rPr>
              <a:t>Advanced Scheduling Options</a:t>
            </a:r>
            <a:r>
              <a:rPr lang="en-US" sz="2000" b="0" i="0" dirty="0">
                <a:solidFill>
                  <a:srgbClr val="0D0D0D"/>
                </a:solidFill>
                <a:effectLst/>
                <a:latin typeface="Söhne"/>
              </a:rPr>
              <a:t>: Adding more complex scheduling capabilities, such as blocking websites on specific days of the week or setting custom time intervals, would provide greater flexibility for users with varying needs.</a:t>
            </a:r>
          </a:p>
          <a:p>
            <a:pPr algn="l">
              <a:buFont typeface="+mj-lt"/>
              <a:buAutoNum type="arabicPeriod"/>
            </a:pPr>
            <a:r>
              <a:rPr lang="en-US" sz="2000" b="1" i="0" dirty="0">
                <a:solidFill>
                  <a:srgbClr val="0D0D0D"/>
                </a:solidFill>
                <a:effectLst/>
                <a:latin typeface="Söhne"/>
              </a:rPr>
              <a:t>User Authentication and Permissions</a:t>
            </a:r>
            <a:r>
              <a:rPr lang="en-US" sz="2000" b="0" i="0" dirty="0">
                <a:solidFill>
                  <a:srgbClr val="0D0D0D"/>
                </a:solidFill>
                <a:effectLst/>
                <a:latin typeface="Söhne"/>
              </a:rPr>
              <a:t>: Implementing a user authentication system can help control who can modify the blocking settings, adding an extra layer of security. This feature would be particularly useful in multi-user environments.</a:t>
            </a:r>
          </a:p>
          <a:p>
            <a:pPr algn="l">
              <a:buFont typeface="+mj-lt"/>
              <a:buAutoNum type="arabicPeriod"/>
            </a:pPr>
            <a:r>
              <a:rPr lang="en-US" sz="2000" b="1" i="0" dirty="0">
                <a:solidFill>
                  <a:srgbClr val="0D0D0D"/>
                </a:solidFill>
                <a:effectLst/>
                <a:latin typeface="Söhne"/>
              </a:rPr>
              <a:t>Integration with Parental Control Systems</a:t>
            </a:r>
            <a:r>
              <a:rPr lang="en-US" sz="2000" b="0" i="0" dirty="0">
                <a:solidFill>
                  <a:srgbClr val="0D0D0D"/>
                </a:solidFill>
                <a:effectLst/>
                <a:latin typeface="Söhne"/>
              </a:rPr>
              <a:t>: Integrating the website-blocking system with existing parental control solutions would allow for comprehensive control over internet usage, benefiting families with children.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p>
          <a:p>
            <a:r>
              <a:rPr lang="en-US" sz="2000" dirty="0"/>
              <a:t>Project Objective :https://www.scribd.com/document/36253350/04-Project-Billing- System </a:t>
            </a:r>
          </a:p>
          <a:p>
            <a:r>
              <a:rPr lang="en-US" sz="2000" dirty="0"/>
              <a:t>Scopes and Limitation: https://kungfumas.files.wordpress.com/2017/09/099.pdf</a:t>
            </a:r>
          </a:p>
          <a:p>
            <a:r>
              <a:rPr lang="en-US" sz="2000" dirty="0"/>
              <a:t>Feasibility study: http://www.slideshare.net/alok104/synopsis-on-billing-system-27487568</a:t>
            </a:r>
          </a:p>
          <a:p>
            <a:r>
              <a:rPr lang="en-US" sz="2000" dirty="0"/>
              <a:t>UML Diagram : https://www.techopedia.com/definition/3243/unified-modeling-language-uml/</a:t>
            </a:r>
          </a:p>
          <a:p>
            <a:r>
              <a:rPr lang="en-US" sz="2000" dirty="0"/>
              <a:t>Use Case Diagram: http://whatis.techtarget.com/definition/use-case-diagram</a:t>
            </a:r>
          </a:p>
          <a:p>
            <a:r>
              <a:rPr lang="en-US" sz="2000" dirty="0"/>
              <a:t>Class Diagram: http://searchmicroservices.techtarget.com/definition/class-diagram</a:t>
            </a:r>
          </a:p>
          <a:p>
            <a:r>
              <a:rPr lang="en-US" sz="2000" dirty="0"/>
              <a:t>Sequence Diagram : https://creately.com/blog/diagrams/sequence-diagram-tutorial/</a:t>
            </a:r>
          </a:p>
          <a:p>
            <a:r>
              <a:rPr lang="en-US" sz="2000" dirty="0"/>
              <a:t>ER Diagram: http://searchcrm.techtarget.com/definition/entity-relationship-diagram</a:t>
            </a:r>
          </a:p>
          <a:p>
            <a:r>
              <a:rPr lang="en-US" sz="2000" dirty="0"/>
              <a:t>Interfaces : https://www.youtube.com/watch?v=9K5sS7j5wWI</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787400" y="1187767"/>
            <a:ext cx="10744200" cy="5324535"/>
          </a:xfrm>
          <a:prstGeom prst="rect">
            <a:avLst/>
          </a:prstGeom>
          <a:noFill/>
        </p:spPr>
        <p:txBody>
          <a:bodyPr wrap="square" rtlCol="0">
            <a:spAutoFit/>
          </a:bodyPr>
          <a:lstStyle/>
          <a:p>
            <a:r>
              <a:rPr lang="en-US" sz="2000" b="1" dirty="0"/>
              <a:t>Distraction During Work: </a:t>
            </a:r>
          </a:p>
          <a:p>
            <a:r>
              <a:rPr lang="en-US" sz="2000" dirty="0"/>
              <a:t>Access to distracting websites during work hours reduces productivity and focus.</a:t>
            </a:r>
          </a:p>
          <a:p>
            <a:endParaRPr lang="en-US" sz="2000" dirty="0"/>
          </a:p>
          <a:p>
            <a:r>
              <a:rPr lang="en-US" sz="2000" b="1" dirty="0"/>
              <a:t>Automatic Blocking: </a:t>
            </a:r>
          </a:p>
          <a:p>
            <a:r>
              <a:rPr lang="en-US" sz="2000" dirty="0"/>
              <a:t>A system is needed to automatically block certain websites during specified work hours.</a:t>
            </a:r>
          </a:p>
          <a:p>
            <a:endParaRPr lang="en-US" sz="2000" dirty="0"/>
          </a:p>
          <a:p>
            <a:r>
              <a:rPr lang="en-US" sz="2000" b="1" dirty="0"/>
              <a:t>Flexibility and Automation: </a:t>
            </a:r>
          </a:p>
          <a:p>
            <a:r>
              <a:rPr lang="en-US" sz="2000" dirty="0"/>
              <a:t>The solution should allow customization of blocking times and run continuously without manual intervention.</a:t>
            </a:r>
          </a:p>
          <a:p>
            <a:endParaRPr lang="en-US" sz="2000" dirty="0"/>
          </a:p>
          <a:p>
            <a:r>
              <a:rPr lang="en-US" sz="2000" b="1" dirty="0"/>
              <a:t>Error Handling: </a:t>
            </a:r>
          </a:p>
          <a:p>
            <a:r>
              <a:rPr lang="en-US" sz="2000" dirty="0"/>
              <a:t>The system must manage errors, especially </a:t>
            </a:r>
            <a:r>
              <a:rPr lang="en-US" sz="2000" dirty="0" err="1"/>
              <a:t>PermissionError</a:t>
            </a:r>
            <a:r>
              <a:rPr lang="en-US" sz="2000" dirty="0"/>
              <a:t>, and provide clear instructions for resolution.</a:t>
            </a:r>
          </a:p>
          <a:p>
            <a:endParaRPr lang="en-US" sz="2000" dirty="0"/>
          </a:p>
          <a:p>
            <a:r>
              <a:rPr lang="en-US" sz="2000" b="1" dirty="0"/>
              <a:t>Cross-Platform Compatibility: </a:t>
            </a:r>
          </a:p>
          <a:p>
            <a:r>
              <a:rPr lang="en-US" sz="2000" dirty="0"/>
              <a:t>The solution should work on multiple operating systems, correctly identifying the system hosts file to modify.</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197098"/>
            <a:ext cx="10998200" cy="5324535"/>
          </a:xfrm>
          <a:prstGeom prst="rect">
            <a:avLst/>
          </a:prstGeom>
          <a:noFill/>
        </p:spPr>
        <p:txBody>
          <a:bodyPr wrap="square" rtlCol="0">
            <a:spAutoFit/>
          </a:bodyPr>
          <a:lstStyle/>
          <a:p>
            <a:r>
              <a:rPr lang="en-US" sz="2000" b="1" dirty="0"/>
              <a:t>Permissions Handling: </a:t>
            </a:r>
          </a:p>
          <a:p>
            <a:r>
              <a:rPr lang="en-US" sz="2000" dirty="0"/>
              <a:t>Ensure the script has administrative/</a:t>
            </a:r>
            <a:r>
              <a:rPr lang="en-US" sz="2000" dirty="0" err="1"/>
              <a:t>sudo</a:t>
            </a:r>
            <a:r>
              <a:rPr lang="en-US" sz="2000" dirty="0"/>
              <a:t> privileges to modify the hosts file. Use try/except to handle</a:t>
            </a:r>
          </a:p>
          <a:p>
            <a:r>
              <a:rPr lang="en-US" sz="2000" dirty="0" err="1"/>
              <a:t>PermissionError</a:t>
            </a:r>
            <a:r>
              <a:rPr lang="en-US" sz="2000" dirty="0"/>
              <a:t> and inform the user to run with elevated permissions.</a:t>
            </a:r>
          </a:p>
          <a:p>
            <a:endParaRPr lang="en-US" sz="2000" dirty="0"/>
          </a:p>
          <a:p>
            <a:r>
              <a:rPr lang="en-US" sz="2000" b="1" dirty="0"/>
              <a:t>Error Handling: </a:t>
            </a:r>
          </a:p>
          <a:p>
            <a:r>
              <a:rPr lang="en-US" sz="2000" dirty="0"/>
              <a:t>Expand exception handling to catch other errors like </a:t>
            </a:r>
            <a:r>
              <a:rPr lang="en-US" sz="2000" dirty="0" err="1"/>
              <a:t>FileNotFoundError</a:t>
            </a:r>
            <a:r>
              <a:rPr lang="en-US" sz="2000" dirty="0"/>
              <a:t> and </a:t>
            </a:r>
            <a:r>
              <a:rPr lang="en-US" sz="2000" dirty="0" err="1"/>
              <a:t>IOError</a:t>
            </a:r>
            <a:r>
              <a:rPr lang="en-US" sz="2000" dirty="0"/>
              <a:t>. Log errors with clear messages for easier debugging.</a:t>
            </a:r>
          </a:p>
          <a:p>
            <a:endParaRPr lang="en-US" sz="2000" dirty="0"/>
          </a:p>
          <a:p>
            <a:r>
              <a:rPr lang="en-US" sz="2000" b="1" dirty="0"/>
              <a:t>Optimize File Operations: </a:t>
            </a:r>
          </a:p>
          <a:p>
            <a:r>
              <a:rPr lang="en-US" sz="2000" dirty="0"/>
              <a:t>Updating the file only when changes are necessary, especially when unblocking.</a:t>
            </a:r>
          </a:p>
          <a:p>
            <a:endParaRPr lang="en-US" sz="2000" dirty="0"/>
          </a:p>
          <a:p>
            <a:r>
              <a:rPr lang="en-US" sz="2000" b="1" dirty="0"/>
              <a:t>Ensure Unique Entries: </a:t>
            </a:r>
          </a:p>
          <a:p>
            <a:r>
              <a:rPr lang="en-US" sz="2000" dirty="0"/>
              <a:t>Before adding a site, ensure it doesn't already exist in the hosts file to prevent duplication.</a:t>
            </a:r>
          </a:p>
          <a:p>
            <a:endParaRPr lang="en-US" sz="2000" dirty="0"/>
          </a:p>
          <a:p>
            <a:r>
              <a:rPr lang="en-US" sz="2000" b="1" dirty="0"/>
              <a:t>Command-Line Flexibility: </a:t>
            </a:r>
          </a:p>
          <a:p>
            <a:r>
              <a:rPr lang="en-US" sz="2000" dirty="0"/>
              <a:t>Allow command-line arguments for start and end hours. This approach makes the script more flexible and configurable.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78842" y="1066800"/>
            <a:ext cx="10820400" cy="480131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A system approach involves considering the overall structure and context in which the code operates. Instead of focusing solely on the implementation details of a specific function, the system approach considers interactions with external components, user needs, maintainability, security, and scalability.</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Here's a broader system approach for the website-blocking script:</a:t>
            </a:r>
          </a:p>
          <a:p>
            <a:pPr algn="l"/>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System Architecture</a:t>
            </a:r>
          </a:p>
          <a:p>
            <a:pPr algn="l"/>
            <a:r>
              <a:rPr lang="en-US" b="1" i="0" dirty="0">
                <a:solidFill>
                  <a:srgbClr val="0D0D0D"/>
                </a:solidFill>
                <a:effectLst/>
                <a:highlight>
                  <a:srgbClr val="FFFFFF"/>
                </a:highlight>
                <a:latin typeface="Söhne"/>
              </a:rPr>
              <a:t>Functionality: </a:t>
            </a:r>
          </a:p>
          <a:p>
            <a:pPr algn="l"/>
            <a:r>
              <a:rPr lang="en-US" b="0" i="0" dirty="0">
                <a:solidFill>
                  <a:srgbClr val="0D0D0D"/>
                </a:solidFill>
                <a:effectLst/>
                <a:highlight>
                  <a:srgbClr val="FFFFFF"/>
                </a:highlight>
                <a:latin typeface="Söhne"/>
              </a:rPr>
              <a:t>The system blocks specific websites during certain times of the day by modifying the system's hosts file to redirect site requests to a local address, effectively blocking access.</a:t>
            </a:r>
          </a:p>
          <a:p>
            <a:pPr algn="l"/>
            <a:r>
              <a:rPr lang="en-US" b="1" i="0" dirty="0">
                <a:solidFill>
                  <a:srgbClr val="0D0D0D"/>
                </a:solidFill>
                <a:effectLst/>
                <a:highlight>
                  <a:srgbClr val="FFFFFF"/>
                </a:highlight>
                <a:latin typeface="Söhne"/>
              </a:rPr>
              <a:t>Input/Output: </a:t>
            </a:r>
            <a:r>
              <a:rPr lang="en-US" b="0" i="0" dirty="0">
                <a:solidFill>
                  <a:srgbClr val="0D0D0D"/>
                </a:solidFill>
                <a:effectLst/>
                <a:highlight>
                  <a:srgbClr val="FFFFFF"/>
                </a:highlight>
                <a:latin typeface="Söhne"/>
              </a:rPr>
              <a:t>The system takes start and end hours as input to determine the blocking period. It modifies the hosts file to block/unblock sites.</a:t>
            </a:r>
          </a:p>
          <a:p>
            <a:pPr algn="l"/>
            <a:r>
              <a:rPr lang="en-US" b="1" i="0" dirty="0">
                <a:solidFill>
                  <a:srgbClr val="0D0D0D"/>
                </a:solidFill>
                <a:effectLst/>
                <a:highlight>
                  <a:srgbClr val="FFFFFF"/>
                </a:highlight>
                <a:latin typeface="Söhne"/>
              </a:rPr>
              <a:t>Operating System Compatibility: </a:t>
            </a:r>
            <a:r>
              <a:rPr lang="en-US" b="0" i="0" dirty="0">
                <a:solidFill>
                  <a:srgbClr val="0D0D0D"/>
                </a:solidFill>
                <a:effectLst/>
                <a:highlight>
                  <a:srgbClr val="FFFFFF"/>
                </a:highlight>
                <a:latin typeface="Söhne"/>
              </a:rPr>
              <a:t>The code considers both Linux and Windows environments for compatibility.</a:t>
            </a:r>
          </a:p>
          <a:p>
            <a:pPr algn="l"/>
            <a:r>
              <a:rPr lang="en-US" b="1" i="0" dirty="0">
                <a:solidFill>
                  <a:srgbClr val="0D0D0D"/>
                </a:solidFill>
                <a:effectLst/>
                <a:highlight>
                  <a:srgbClr val="FFFFFF"/>
                </a:highlight>
                <a:latin typeface="Söhne"/>
              </a:rPr>
              <a:t>Permission Handling: </a:t>
            </a:r>
            <a:r>
              <a:rPr lang="en-US" b="0" i="0" dirty="0">
                <a:solidFill>
                  <a:srgbClr val="0D0D0D"/>
                </a:solidFill>
                <a:effectLst/>
                <a:highlight>
                  <a:srgbClr val="FFFFFF"/>
                </a:highlight>
                <a:latin typeface="Söhne"/>
              </a:rPr>
              <a:t>The system requires administrative/</a:t>
            </a:r>
            <a:r>
              <a:rPr lang="en-US" b="0" i="0" dirty="0" err="1">
                <a:solidFill>
                  <a:srgbClr val="0D0D0D"/>
                </a:solidFill>
                <a:effectLst/>
                <a:highlight>
                  <a:srgbClr val="FFFFFF"/>
                </a:highlight>
                <a:latin typeface="Söhne"/>
              </a:rPr>
              <a:t>sudo</a:t>
            </a:r>
            <a:r>
              <a:rPr lang="en-US" b="0" i="0" dirty="0">
                <a:solidFill>
                  <a:srgbClr val="0D0D0D"/>
                </a:solidFill>
                <a:effectLst/>
                <a:highlight>
                  <a:srgbClr val="FFFFFF"/>
                </a:highlight>
                <a:latin typeface="Söhne"/>
              </a:rPr>
              <a:t> permissions to modify the hosts file. This is critical for ensuring the code runs smoothly.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br>
              <a:rPr lang="en-US" sz="2000" b="0" i="0" dirty="0">
                <a:solidFill>
                  <a:srgbClr val="0D0D0D"/>
                </a:solidFill>
                <a:effectLst/>
                <a:highlight>
                  <a:srgbClr val="FFFFFF"/>
                </a:highlight>
                <a:latin typeface="Söhne"/>
              </a:rPr>
            </a:br>
            <a:r>
              <a:rPr lang="en-US" sz="2000" i="0" dirty="0">
                <a:solidFill>
                  <a:srgbClr val="0D0D0D"/>
                </a:solidFill>
                <a:effectLst/>
                <a:highlight>
                  <a:srgbClr val="FFFFFF"/>
                </a:highlight>
                <a:latin typeface="Söhne"/>
              </a:rPr>
              <a:t>Components</a:t>
            </a:r>
            <a:br>
              <a:rPr lang="en-US" sz="2000" i="0" dirty="0">
                <a:solidFill>
                  <a:srgbClr val="0D0D0D"/>
                </a:solidFill>
                <a:effectLst/>
                <a:highlight>
                  <a:srgbClr val="FFFFFF"/>
                </a:highlight>
                <a:latin typeface="Söhne"/>
              </a:rPr>
            </a:br>
            <a:r>
              <a:rPr lang="en-US" sz="2000" i="0" dirty="0">
                <a:solidFill>
                  <a:srgbClr val="0D0D0D"/>
                </a:solidFill>
                <a:effectLst/>
                <a:highlight>
                  <a:srgbClr val="FFFFFF"/>
                </a:highlight>
                <a:latin typeface="Söhne"/>
              </a:rPr>
              <a:t>User Interface: </a:t>
            </a:r>
            <a:r>
              <a:rPr lang="en-US" sz="2000" b="0" i="0" dirty="0">
                <a:solidFill>
                  <a:srgbClr val="0D0D0D"/>
                </a:solidFill>
                <a:effectLst/>
                <a:highlight>
                  <a:srgbClr val="FFFFFF"/>
                </a:highlight>
                <a:latin typeface="Söhne"/>
              </a:rPr>
              <a:t>A command-line interface (CLI) to provide input for start and end hours. Users can run the script with desired parameters.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Hosts File Modification: A function to read, update, and write to the hosts file based on the specified block/unblock times.</a:t>
            </a:r>
            <a:br>
              <a:rPr lang="en-US" sz="2000" b="0" i="0" dirty="0">
                <a:solidFill>
                  <a:srgbClr val="0D0D0D"/>
                </a:solidFill>
                <a:effectLst/>
                <a:highlight>
                  <a:srgbClr val="FFFFFF"/>
                </a:highlight>
                <a:latin typeface="Söhne"/>
              </a:rPr>
            </a:br>
            <a:r>
              <a:rPr lang="en-US" sz="2000" i="0" dirty="0">
                <a:solidFill>
                  <a:srgbClr val="0D0D0D"/>
                </a:solidFill>
                <a:effectLst/>
                <a:highlight>
                  <a:srgbClr val="FFFFFF"/>
                </a:highlight>
                <a:latin typeface="Söhne"/>
              </a:rPr>
              <a:t>Error Handling: </a:t>
            </a:r>
            <a:r>
              <a:rPr lang="en-US" sz="2000" b="0" i="0" dirty="0">
                <a:solidFill>
                  <a:srgbClr val="0D0D0D"/>
                </a:solidFill>
                <a:effectLst/>
                <a:highlight>
                  <a:srgbClr val="FFFFFF"/>
                </a:highlight>
                <a:latin typeface="Söhne"/>
              </a:rPr>
              <a:t>Robust error handling to manage permissions, file-related issues, and unexpected exceptions.</a:t>
            </a:r>
            <a:br>
              <a:rPr lang="en-US" sz="2000" b="0" i="0" dirty="0">
                <a:solidFill>
                  <a:srgbClr val="0D0D0D"/>
                </a:solidFill>
                <a:effectLst/>
                <a:highlight>
                  <a:srgbClr val="FFFFFF"/>
                </a:highlight>
                <a:latin typeface="Söhne"/>
              </a:rPr>
            </a:br>
            <a:r>
              <a:rPr lang="en-US" sz="2000" i="0" dirty="0">
                <a:solidFill>
                  <a:srgbClr val="0D0D0D"/>
                </a:solidFill>
                <a:effectLst/>
                <a:highlight>
                  <a:srgbClr val="FFFFFF"/>
                </a:highlight>
                <a:latin typeface="Söhne"/>
              </a:rPr>
              <a:t>Monitoring and Scheduling: </a:t>
            </a:r>
            <a:r>
              <a:rPr lang="en-US" sz="2000" b="0" i="0" dirty="0">
                <a:solidFill>
                  <a:srgbClr val="0D0D0D"/>
                </a:solidFill>
                <a:effectLst/>
                <a:highlight>
                  <a:srgbClr val="FFFFFF"/>
                </a:highlight>
                <a:latin typeface="Söhne"/>
              </a:rPr>
              <a:t>A mechanism to continuously monitor the current time and determine if the blocking period is active.</a:t>
            </a:r>
            <a:br>
              <a:rPr lang="en-US" sz="2000" b="0" i="0" dirty="0">
                <a:solidFill>
                  <a:srgbClr val="0D0D0D"/>
                </a:solidFill>
                <a:effectLst/>
                <a:highlight>
                  <a:srgbClr val="FFFFFF"/>
                </a:highlight>
                <a:latin typeface="Söhne"/>
              </a:rPr>
            </a:br>
            <a:r>
              <a:rPr lang="en-US" sz="2000" i="0" dirty="0">
                <a:solidFill>
                  <a:srgbClr val="0D0D0D"/>
                </a:solidFill>
                <a:effectLst/>
                <a:highlight>
                  <a:srgbClr val="FFFFFF"/>
                </a:highlight>
                <a:latin typeface="Söhne"/>
              </a:rPr>
              <a:t>Logging and Feedback: </a:t>
            </a:r>
            <a:r>
              <a:rPr lang="en-US" sz="2000" b="0" i="0" dirty="0">
                <a:solidFill>
                  <a:srgbClr val="0D0D0D"/>
                </a:solidFill>
                <a:effectLst/>
                <a:highlight>
                  <a:srgbClr val="FFFFFF"/>
                </a:highlight>
                <a:latin typeface="Söhne"/>
              </a:rPr>
              <a:t>System logs and outputs to provide feedback to the user on the blocking status and potential issues.</a:t>
            </a:r>
            <a:br>
              <a:rPr lang="en-US" sz="2000" b="0" i="0" dirty="0">
                <a:solidFill>
                  <a:srgbClr val="0D0D0D"/>
                </a:solidFill>
                <a:effectLst/>
                <a:highlight>
                  <a:srgbClr val="FFFFFF"/>
                </a:highlight>
                <a:latin typeface="Söhne"/>
              </a:rPr>
            </a:br>
            <a:br>
              <a:rPr lang="en-US" sz="2000" b="0" i="0" dirty="0">
                <a:solidFill>
                  <a:srgbClr val="1F2328"/>
                </a:solidFill>
                <a:effectLst/>
                <a:highlight>
                  <a:srgbClr val="FFFFFF"/>
                </a:highlight>
                <a:latin typeface="-apple-system"/>
              </a:rPr>
            </a:br>
            <a:endParaRPr lang="en-IN" sz="2000"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4524315"/>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Website Blocking</a:t>
            </a:r>
          </a:p>
          <a:p>
            <a:pPr algn="l"/>
            <a:endParaRPr lang="en-US" b="1"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Inputs: </a:t>
            </a:r>
          </a:p>
          <a:p>
            <a:pPr algn="l"/>
            <a:r>
              <a:rPr lang="en-US" i="0" dirty="0">
                <a:solidFill>
                  <a:srgbClr val="0D0D0D"/>
                </a:solidFill>
                <a:effectLst/>
                <a:highlight>
                  <a:srgbClr val="FFFFFF"/>
                </a:highlight>
                <a:latin typeface="Söhne"/>
              </a:rPr>
              <a:t>Define a list of websites to block, start and end hours for blocking, and the hosts file path (varies by OS). Set the redirect address (e.g., 127.0.0.1).</a:t>
            </a:r>
          </a:p>
          <a:p>
            <a:pPr algn="l"/>
            <a:endParaRPr lang="en-US"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Blocking Logic:</a:t>
            </a:r>
          </a:p>
          <a:p>
            <a:pPr algn="l"/>
            <a:r>
              <a:rPr lang="en-US" i="0" dirty="0">
                <a:solidFill>
                  <a:srgbClr val="0D0D0D"/>
                </a:solidFill>
                <a:effectLst/>
                <a:highlight>
                  <a:srgbClr val="FFFFFF"/>
                </a:highlight>
                <a:latin typeface="Söhne"/>
              </a:rPr>
              <a:t>Check if the current time is within the blocking period.</a:t>
            </a:r>
          </a:p>
          <a:p>
            <a:pPr algn="l"/>
            <a:r>
              <a:rPr lang="en-US" i="0" dirty="0">
                <a:solidFill>
                  <a:srgbClr val="0D0D0D"/>
                </a:solidFill>
                <a:effectLst/>
                <a:highlight>
                  <a:srgbClr val="FFFFFF"/>
                </a:highlight>
                <a:latin typeface="Söhne"/>
              </a:rPr>
              <a:t>If yes, ensure blocked sites are in the hosts file.</a:t>
            </a:r>
          </a:p>
          <a:p>
            <a:pPr algn="l"/>
            <a:r>
              <a:rPr lang="en-US" i="0" dirty="0">
                <a:solidFill>
                  <a:srgbClr val="0D0D0D"/>
                </a:solidFill>
                <a:effectLst/>
                <a:highlight>
                  <a:srgbClr val="FFFFFF"/>
                </a:highlight>
                <a:latin typeface="Söhne"/>
              </a:rPr>
              <a:t>If not, remove the blocked sites from the hosts file.</a:t>
            </a:r>
          </a:p>
          <a:p>
            <a:pPr algn="l"/>
            <a:endParaRPr lang="en-US"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Error Handling:</a:t>
            </a:r>
          </a:p>
          <a:p>
            <a:pPr algn="l"/>
            <a:r>
              <a:rPr lang="en-US" i="0" dirty="0">
                <a:solidFill>
                  <a:srgbClr val="0D0D0D"/>
                </a:solidFill>
                <a:effectLst/>
                <a:highlight>
                  <a:srgbClr val="FFFFFF"/>
                </a:highlight>
                <a:latin typeface="Söhne"/>
              </a:rPr>
              <a:t>Handle </a:t>
            </a:r>
            <a:r>
              <a:rPr lang="en-US" i="0" dirty="0" err="1">
                <a:solidFill>
                  <a:srgbClr val="0D0D0D"/>
                </a:solidFill>
                <a:effectLst/>
                <a:highlight>
                  <a:srgbClr val="FFFFFF"/>
                </a:highlight>
                <a:latin typeface="Söhne"/>
              </a:rPr>
              <a:t>PermissionError</a:t>
            </a:r>
            <a:r>
              <a:rPr lang="en-US" i="0" dirty="0">
                <a:solidFill>
                  <a:srgbClr val="0D0D0D"/>
                </a:solidFill>
                <a:effectLst/>
                <a:highlight>
                  <a:srgbClr val="FFFFFF"/>
                </a:highlight>
                <a:latin typeface="Söhne"/>
              </a:rPr>
              <a:t> for cases when administrative privileges are lacking.</a:t>
            </a:r>
          </a:p>
          <a:p>
            <a:pPr algn="l"/>
            <a:r>
              <a:rPr lang="en-US" i="0" dirty="0">
                <a:solidFill>
                  <a:srgbClr val="0D0D0D"/>
                </a:solidFill>
                <a:effectLst/>
                <a:highlight>
                  <a:srgbClr val="FFFFFF"/>
                </a:highlight>
                <a:latin typeface="Söhne"/>
              </a:rPr>
              <a:t>Catch other exceptions like file I/O errors and handle them gracefully.</a:t>
            </a:r>
          </a:p>
          <a:p>
            <a:pPr algn="l"/>
            <a:endParaRPr lang="en-US"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Loop: </a:t>
            </a:r>
            <a:r>
              <a:rPr lang="en-US" i="0" dirty="0">
                <a:solidFill>
                  <a:srgbClr val="0D0D0D"/>
                </a:solidFill>
                <a:effectLst/>
                <a:highlight>
                  <a:srgbClr val="FFFFFF"/>
                </a:highlight>
                <a:latin typeface="Söhne"/>
              </a:rPr>
              <a:t>Implement a loop that checks the blocking logic periodically (e.g., every 3 seconds).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5262979"/>
          </a:xfrm>
        </p:spPr>
        <p:txBody>
          <a:bodyPr/>
          <a:lstStyle/>
          <a:p>
            <a:r>
              <a:rPr lang="en-US" sz="1800" i="0" dirty="0">
                <a:solidFill>
                  <a:srgbClr val="0D0D0D"/>
                </a:solidFill>
                <a:effectLst/>
                <a:highlight>
                  <a:srgbClr val="FFFFFF"/>
                </a:highlight>
                <a:latin typeface="Söhne"/>
              </a:rPr>
              <a:t>Deployment Plan</a:t>
            </a:r>
            <a:br>
              <a:rPr lang="en-US" sz="1800" i="0" dirty="0">
                <a:solidFill>
                  <a:srgbClr val="0D0D0D"/>
                </a:solidFill>
                <a:effectLst/>
                <a:highlight>
                  <a:srgbClr val="FFFFFF"/>
                </a:highlight>
                <a:latin typeface="Söhne"/>
              </a:rPr>
            </a:br>
            <a:br>
              <a:rPr lang="en-US" sz="1800" b="0" i="0" dirty="0">
                <a:solidFill>
                  <a:srgbClr val="0D0D0D"/>
                </a:solidFill>
                <a:effectLst/>
                <a:highlight>
                  <a:srgbClr val="FFFFFF"/>
                </a:highlight>
                <a:latin typeface="Söhne"/>
              </a:rPr>
            </a:br>
            <a:r>
              <a:rPr lang="en-US" sz="1800" i="0" dirty="0">
                <a:solidFill>
                  <a:srgbClr val="0D0D0D"/>
                </a:solidFill>
                <a:effectLst/>
                <a:highlight>
                  <a:srgbClr val="FFFFFF"/>
                </a:highlight>
                <a:latin typeface="Söhne"/>
              </a:rPr>
              <a:t>Preparation: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Ensure Python is installed.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Determine the correct hosts file path based on OS (Linux or Windows).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Obtain administrative/</a:t>
            </a:r>
            <a:r>
              <a:rPr lang="en-US" sz="1800" b="0" i="0" dirty="0" err="1">
                <a:solidFill>
                  <a:srgbClr val="0D0D0D"/>
                </a:solidFill>
                <a:effectLst/>
                <a:highlight>
                  <a:srgbClr val="FFFFFF"/>
                </a:highlight>
                <a:latin typeface="Söhne"/>
              </a:rPr>
              <a:t>sudo</a:t>
            </a:r>
            <a:r>
              <a:rPr lang="en-US" sz="1800" b="0" i="0" dirty="0">
                <a:solidFill>
                  <a:srgbClr val="0D0D0D"/>
                </a:solidFill>
                <a:effectLst/>
                <a:highlight>
                  <a:srgbClr val="FFFFFF"/>
                </a:highlight>
                <a:latin typeface="Söhne"/>
              </a:rPr>
              <a:t> permissions to modify the hosts file.</a:t>
            </a:r>
            <a:br>
              <a:rPr lang="en-US" sz="1800" b="0" i="0" dirty="0">
                <a:solidFill>
                  <a:srgbClr val="0D0D0D"/>
                </a:solidFill>
                <a:effectLst/>
                <a:highlight>
                  <a:srgbClr val="FFFFFF"/>
                </a:highlight>
                <a:latin typeface="Söhne"/>
              </a:rPr>
            </a:br>
            <a:br>
              <a:rPr lang="en-US" sz="1800" b="0" i="0" dirty="0">
                <a:solidFill>
                  <a:srgbClr val="0D0D0D"/>
                </a:solidFill>
                <a:effectLst/>
                <a:highlight>
                  <a:srgbClr val="FFFFFF"/>
                </a:highlight>
                <a:latin typeface="Söhne"/>
              </a:rPr>
            </a:br>
            <a:r>
              <a:rPr lang="en-US" sz="1800" i="0" dirty="0">
                <a:solidFill>
                  <a:srgbClr val="0D0D0D"/>
                </a:solidFill>
                <a:effectLst/>
                <a:highlight>
                  <a:srgbClr val="FFFFFF"/>
                </a:highlight>
                <a:latin typeface="Söhne"/>
              </a:rPr>
              <a:t>Configuration: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Define the list of websites to block.</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Set the start and end hours for blocking.</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Ensure the script is run with appropriate permissions.</a:t>
            </a:r>
            <a:br>
              <a:rPr lang="en-US" sz="1800" b="0" i="0" dirty="0">
                <a:solidFill>
                  <a:srgbClr val="0D0D0D"/>
                </a:solidFill>
                <a:effectLst/>
                <a:highlight>
                  <a:srgbClr val="FFFFFF"/>
                </a:highlight>
                <a:latin typeface="Söhne"/>
              </a:rPr>
            </a:br>
            <a:br>
              <a:rPr lang="en-US" sz="1800" b="0" i="0" dirty="0">
                <a:solidFill>
                  <a:srgbClr val="0D0D0D"/>
                </a:solidFill>
                <a:effectLst/>
                <a:highlight>
                  <a:srgbClr val="FFFFFF"/>
                </a:highlight>
                <a:latin typeface="Söhne"/>
              </a:rPr>
            </a:br>
            <a:r>
              <a:rPr lang="en-US" sz="1800" i="0" dirty="0">
                <a:solidFill>
                  <a:srgbClr val="0D0D0D"/>
                </a:solidFill>
                <a:effectLst/>
                <a:highlight>
                  <a:srgbClr val="FFFFFF"/>
                </a:highlight>
                <a:latin typeface="Söhne"/>
              </a:rPr>
              <a:t>Execution: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script via command-line with the specified start and end times.</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Monitor for errors during execution and correct as needed.</a:t>
            </a:r>
            <a:br>
              <a:rPr lang="en-US" sz="1800" b="0" i="0" dirty="0">
                <a:solidFill>
                  <a:srgbClr val="0D0D0D"/>
                </a:solidFill>
                <a:effectLst/>
                <a:highlight>
                  <a:srgbClr val="FFFFFF"/>
                </a:highlight>
                <a:latin typeface="Söhne"/>
              </a:rPr>
            </a:br>
            <a:br>
              <a:rPr lang="en-US" sz="1800" b="0" i="0" dirty="0">
                <a:solidFill>
                  <a:srgbClr val="0D0D0D"/>
                </a:solidFill>
                <a:effectLst/>
                <a:highlight>
                  <a:srgbClr val="FFFFFF"/>
                </a:highlight>
                <a:latin typeface="Söhne"/>
              </a:rPr>
            </a:br>
            <a:r>
              <a:rPr lang="en-US" sz="1800" i="0" dirty="0">
                <a:solidFill>
                  <a:srgbClr val="0D0D0D"/>
                </a:solidFill>
                <a:effectLst/>
                <a:highlight>
                  <a:srgbClr val="FFFFFF"/>
                </a:highlight>
                <a:latin typeface="Söhne"/>
              </a:rPr>
              <a:t>Automation: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 a system scheduler (like </a:t>
            </a:r>
            <a:r>
              <a:rPr lang="en-US" sz="1800" b="0" i="0" dirty="0" err="1">
                <a:solidFill>
                  <a:srgbClr val="0D0D0D"/>
                </a:solidFill>
                <a:effectLst/>
                <a:highlight>
                  <a:srgbClr val="FFFFFF"/>
                </a:highlight>
                <a:latin typeface="Söhne"/>
              </a:rPr>
              <a:t>cron</a:t>
            </a:r>
            <a:r>
              <a:rPr lang="en-US" sz="1800" b="0" i="0" dirty="0">
                <a:solidFill>
                  <a:srgbClr val="0D0D0D"/>
                </a:solidFill>
                <a:effectLst/>
                <a:highlight>
                  <a:srgbClr val="FFFFFF"/>
                </a:highlight>
                <a:latin typeface="Söhne"/>
              </a:rPr>
              <a:t> on Linux or Task Scheduler on Windows) to automate the script execution.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Define tasks to run the script during specified times.</a:t>
            </a:r>
            <a:endParaRPr lang="en-IN" sz="1800"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4524315"/>
          </a:xfrm>
          <a:prstGeom prst="rect">
            <a:avLst/>
          </a:prstGeom>
          <a:noFill/>
        </p:spPr>
        <p:txBody>
          <a:bodyPr wrap="square" rtlCol="0">
            <a:spAutoFit/>
          </a:bodyPr>
          <a:lstStyle/>
          <a:p>
            <a:pPr algn="l"/>
            <a:r>
              <a:rPr lang="en-US" b="0" i="0" dirty="0">
                <a:solidFill>
                  <a:srgbClr val="0D0D0D"/>
                </a:solidFill>
                <a:effectLst/>
                <a:latin typeface="Söhne"/>
              </a:rPr>
              <a:t>Key outcomes of this implementation include:</a:t>
            </a:r>
          </a:p>
          <a:p>
            <a:pPr algn="l"/>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Customizable Blocking Times</a:t>
            </a:r>
            <a:r>
              <a:rPr lang="en-US" b="0" i="0" dirty="0">
                <a:solidFill>
                  <a:srgbClr val="0D0D0D"/>
                </a:solidFill>
                <a:effectLst/>
                <a:latin typeface="Söhne"/>
              </a:rPr>
              <a:t>: The system allows for flexible configuration of blocking hours, supporting different schedules.</a:t>
            </a: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Automated Execution</a:t>
            </a:r>
            <a:r>
              <a:rPr lang="en-US" b="0" i="0" dirty="0">
                <a:solidFill>
                  <a:srgbClr val="0D0D0D"/>
                </a:solidFill>
                <a:effectLst/>
                <a:latin typeface="Söhne"/>
              </a:rPr>
              <a:t>: By integrating with system schedulers, the blocking and unblocking process is automated, reducing manual intervention.</a:t>
            </a: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Error Handling and Security</a:t>
            </a:r>
            <a:r>
              <a:rPr lang="en-US" b="0" i="0" dirty="0">
                <a:solidFill>
                  <a:srgbClr val="0D0D0D"/>
                </a:solidFill>
                <a:effectLst/>
                <a:latin typeface="Söhne"/>
              </a:rPr>
              <a:t>: The system includes robust error handling to manage permission-related issues and prevent unintended data corruption. Administrative/</a:t>
            </a:r>
            <a:r>
              <a:rPr lang="en-US" b="0" i="0" dirty="0" err="1">
                <a:solidFill>
                  <a:srgbClr val="0D0D0D"/>
                </a:solidFill>
                <a:effectLst/>
                <a:latin typeface="Söhne"/>
              </a:rPr>
              <a:t>sudo</a:t>
            </a:r>
            <a:r>
              <a:rPr lang="en-US" b="0" i="0" dirty="0">
                <a:solidFill>
                  <a:srgbClr val="0D0D0D"/>
                </a:solidFill>
                <a:effectLst/>
                <a:latin typeface="Söhne"/>
              </a:rPr>
              <a:t> permissions are required for execution.</a:t>
            </a: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Operational Stability</a:t>
            </a:r>
            <a:r>
              <a:rPr lang="en-US" b="0" i="0" dirty="0">
                <a:solidFill>
                  <a:srgbClr val="0D0D0D"/>
                </a:solidFill>
                <a:effectLst/>
                <a:latin typeface="Söhne"/>
              </a:rPr>
              <a:t>: The blocking algorithm operates in a loop, periodically checking the current time to determine if website blocking or unblocking is needed, with optimized file operations for efficiency.</a:t>
            </a:r>
          </a:p>
          <a:p>
            <a:pPr algn="l">
              <a:buFont typeface="Arial" panose="020B0604020202020204" pitchFamily="34" charset="0"/>
              <a:buChar char="•"/>
            </a:pP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User-Friendly Command-Line Interface</a:t>
            </a:r>
            <a:r>
              <a:rPr lang="en-US" b="0" i="0" dirty="0">
                <a:solidFill>
                  <a:srgbClr val="0D0D0D"/>
                </a:solidFill>
                <a:effectLst/>
                <a:latin typeface="Söhne"/>
              </a:rPr>
              <a:t>: The system uses a command-line interface for configuration, enabling easy customization and 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1407</Words>
  <Application>Microsoft Office PowerPoint</Application>
  <PresentationFormat>Widescreen</PresentationFormat>
  <Paragraphs>114</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Aptos</vt: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 Components User Interface: A command-line interface (CLI) to provide input for start and end hours. Users can run the script with desired parameters. Hosts File Modification: A function to read, update, and write to the hosts file based on the specified block/unblock times. Error Handling: Robust error handling to manage permissions, file-related issues, and unexpected exceptions. Monitoring and Scheduling: A mechanism to continuously monitor the current time and determine if the blocking period is active. Logging and Feedback: System logs and outputs to provide feedback to the user on the blocking status and potential issues.  </vt:lpstr>
      <vt:lpstr>ALGORITHM &amp; DEPLOYMENT</vt:lpstr>
      <vt:lpstr>Deployment Plan  Preparation: Ensure Python is installed. Determine the correct hosts file path based on OS (Linux or Windows). Obtain administrative/sudo permissions to modify the hosts file.  Configuration: Define the list of websites to block. Set the start and end hours for blocking. Ensure the script is run with appropriate permissions.  Execution: Run the script via command-line with the specified start and end times. Monitor for errors during execution and correct as needed.  Automation: Use a system scheduler (like cron on Linux or Task Scheduler on Windows) to automate the script execution. Define tasks to run the script during specified times.</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2024-04-29T16:49:24Z</dcterms:created>
  <dcterms:modified xsi:type="dcterms:W3CDTF">2024-04-29T16:50:12Z</dcterms:modified>
</cp:coreProperties>
</file>