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F9E4D6-E918-455D-A91F-D78A2F64301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0B8AFF0-7917-474D-A8B6-E0D1F69B87F7}">
      <dgm:prSet/>
      <dgm:spPr/>
      <dgm:t>
        <a:bodyPr/>
        <a:lstStyle/>
        <a:p>
          <a:r>
            <a:rPr lang="en-US" b="0" i="0"/>
            <a:t>Medicare is a health plan offered by government for aged (above 65) and differently abled people. </a:t>
          </a:r>
          <a:endParaRPr lang="en-US"/>
        </a:p>
      </dgm:t>
    </dgm:pt>
    <dgm:pt modelId="{0FB7ADC0-B95B-4A82-BC54-2C68F7D197F8}" type="parTrans" cxnId="{30B128C9-03AE-4190-ABA7-7F1BA2EAD5E8}">
      <dgm:prSet/>
      <dgm:spPr/>
      <dgm:t>
        <a:bodyPr/>
        <a:lstStyle/>
        <a:p>
          <a:endParaRPr lang="en-US"/>
        </a:p>
      </dgm:t>
    </dgm:pt>
    <dgm:pt modelId="{ECA80F7C-6746-4456-9721-9C935707451D}" type="sibTrans" cxnId="{30B128C9-03AE-4190-ABA7-7F1BA2EAD5E8}">
      <dgm:prSet/>
      <dgm:spPr/>
      <dgm:t>
        <a:bodyPr/>
        <a:lstStyle/>
        <a:p>
          <a:endParaRPr lang="en-US"/>
        </a:p>
      </dgm:t>
    </dgm:pt>
    <dgm:pt modelId="{221A469F-664C-4FAA-9F02-B7493D124D03}">
      <dgm:prSet/>
      <dgm:spPr/>
      <dgm:t>
        <a:bodyPr/>
        <a:lstStyle/>
        <a:p>
          <a:r>
            <a:rPr lang="en-US" b="0" i="0"/>
            <a:t>Government itself can do this by running an insurance company, but have to follow a certain rules and policies which are not practically possible for the government. So the insurance companies sell these Medicare plans and government pays premium for it.</a:t>
          </a:r>
          <a:endParaRPr lang="en-US"/>
        </a:p>
      </dgm:t>
    </dgm:pt>
    <dgm:pt modelId="{F7CC6713-BCE7-4577-B99F-8B035E771536}" type="parTrans" cxnId="{DD8E78AA-9AC8-4318-8E92-9481FDC2B8F1}">
      <dgm:prSet/>
      <dgm:spPr/>
      <dgm:t>
        <a:bodyPr/>
        <a:lstStyle/>
        <a:p>
          <a:endParaRPr lang="en-US"/>
        </a:p>
      </dgm:t>
    </dgm:pt>
    <dgm:pt modelId="{5A032C87-7F22-4C1D-90C9-4574080773B3}" type="sibTrans" cxnId="{DD8E78AA-9AC8-4318-8E92-9481FDC2B8F1}">
      <dgm:prSet/>
      <dgm:spPr/>
      <dgm:t>
        <a:bodyPr/>
        <a:lstStyle/>
        <a:p>
          <a:endParaRPr lang="en-US"/>
        </a:p>
      </dgm:t>
    </dgm:pt>
    <dgm:pt modelId="{156C52B8-4E86-4119-A372-EEAD0FBE2364}">
      <dgm:prSet/>
      <dgm:spPr/>
      <dgm:t>
        <a:bodyPr/>
        <a:lstStyle/>
        <a:p>
          <a:r>
            <a:rPr lang="en-US" b="0" i="0"/>
            <a:t>To compare the health plans between different insurance companies a standard number is provided for every Medicare plans. So that same plan is offered by different insurance companies but the benefits of the plan can be defined by every individual insurance company</a:t>
          </a:r>
          <a:endParaRPr lang="en-US"/>
        </a:p>
      </dgm:t>
    </dgm:pt>
    <dgm:pt modelId="{E6033F24-6A18-4669-9AFE-D3AE49E59681}" type="parTrans" cxnId="{0E0B9FC7-79DF-4106-A157-C73DA5E1E581}">
      <dgm:prSet/>
      <dgm:spPr/>
      <dgm:t>
        <a:bodyPr/>
        <a:lstStyle/>
        <a:p>
          <a:endParaRPr lang="en-US"/>
        </a:p>
      </dgm:t>
    </dgm:pt>
    <dgm:pt modelId="{CA00D0EF-661E-45A3-9DDF-30D54E42C87D}" type="sibTrans" cxnId="{0E0B9FC7-79DF-4106-A157-C73DA5E1E581}">
      <dgm:prSet/>
      <dgm:spPr/>
      <dgm:t>
        <a:bodyPr/>
        <a:lstStyle/>
        <a:p>
          <a:endParaRPr lang="en-US"/>
        </a:p>
      </dgm:t>
    </dgm:pt>
    <dgm:pt modelId="{FED7F7D4-7635-4840-BC36-E74A10DD9F6A}" type="pres">
      <dgm:prSet presAssocID="{E6F9E4D6-E918-455D-A91F-D78A2F64301D}" presName="root" presStyleCnt="0">
        <dgm:presLayoutVars>
          <dgm:dir/>
          <dgm:resizeHandles val="exact"/>
        </dgm:presLayoutVars>
      </dgm:prSet>
      <dgm:spPr/>
    </dgm:pt>
    <dgm:pt modelId="{1B490A43-3B81-4AE3-8A4D-E2D811F328AF}" type="pres">
      <dgm:prSet presAssocID="{60B8AFF0-7917-474D-A8B6-E0D1F69B87F7}" presName="compNode" presStyleCnt="0"/>
      <dgm:spPr/>
    </dgm:pt>
    <dgm:pt modelId="{2A330E19-1AB7-47BB-B656-CF2B1693D97E}" type="pres">
      <dgm:prSet presAssocID="{60B8AFF0-7917-474D-A8B6-E0D1F69B87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lth"/>
        </a:ext>
      </dgm:extLst>
    </dgm:pt>
    <dgm:pt modelId="{7D6EF07A-3F57-4B8B-95E8-1BB7CC4B5993}" type="pres">
      <dgm:prSet presAssocID="{60B8AFF0-7917-474D-A8B6-E0D1F69B87F7}" presName="spaceRect" presStyleCnt="0"/>
      <dgm:spPr/>
    </dgm:pt>
    <dgm:pt modelId="{EC0AEA3F-BDAA-4EDE-934E-27B4457C58A2}" type="pres">
      <dgm:prSet presAssocID="{60B8AFF0-7917-474D-A8B6-E0D1F69B87F7}" presName="textRect" presStyleLbl="revTx" presStyleIdx="0" presStyleCnt="3">
        <dgm:presLayoutVars>
          <dgm:chMax val="1"/>
          <dgm:chPref val="1"/>
        </dgm:presLayoutVars>
      </dgm:prSet>
      <dgm:spPr/>
    </dgm:pt>
    <dgm:pt modelId="{C357EA35-F605-4054-8811-103DC5DB96B3}" type="pres">
      <dgm:prSet presAssocID="{ECA80F7C-6746-4456-9721-9C935707451D}" presName="sibTrans" presStyleCnt="0"/>
      <dgm:spPr/>
    </dgm:pt>
    <dgm:pt modelId="{E58B73B2-CA19-4032-8A65-A8D03D9298B1}" type="pres">
      <dgm:prSet presAssocID="{221A469F-664C-4FAA-9F02-B7493D124D03}" presName="compNode" presStyleCnt="0"/>
      <dgm:spPr/>
    </dgm:pt>
    <dgm:pt modelId="{8D6FF33B-589B-4CDC-B476-258823D416A1}" type="pres">
      <dgm:prSet presAssocID="{221A469F-664C-4FAA-9F02-B7493D124D0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Secure"/>
        </a:ext>
      </dgm:extLst>
    </dgm:pt>
    <dgm:pt modelId="{5B75F04F-2715-42EB-A4CF-8387C9EB764E}" type="pres">
      <dgm:prSet presAssocID="{221A469F-664C-4FAA-9F02-B7493D124D03}" presName="spaceRect" presStyleCnt="0"/>
      <dgm:spPr/>
    </dgm:pt>
    <dgm:pt modelId="{49AE7429-98CB-42CB-8745-21806C1506D0}" type="pres">
      <dgm:prSet presAssocID="{221A469F-664C-4FAA-9F02-B7493D124D03}" presName="textRect" presStyleLbl="revTx" presStyleIdx="1" presStyleCnt="3">
        <dgm:presLayoutVars>
          <dgm:chMax val="1"/>
          <dgm:chPref val="1"/>
        </dgm:presLayoutVars>
      </dgm:prSet>
      <dgm:spPr/>
    </dgm:pt>
    <dgm:pt modelId="{5540C7EB-F37C-4796-8C66-3BAB7C8B5C71}" type="pres">
      <dgm:prSet presAssocID="{5A032C87-7F22-4C1D-90C9-4574080773B3}" presName="sibTrans" presStyleCnt="0"/>
      <dgm:spPr/>
    </dgm:pt>
    <dgm:pt modelId="{D11BD2C8-100B-4599-948E-1E5424C6EC58}" type="pres">
      <dgm:prSet presAssocID="{156C52B8-4E86-4119-A372-EEAD0FBE2364}" presName="compNode" presStyleCnt="0"/>
      <dgm:spPr/>
    </dgm:pt>
    <dgm:pt modelId="{3A028027-0675-43ED-8464-1DDC85D120EC}" type="pres">
      <dgm:prSet presAssocID="{156C52B8-4E86-4119-A372-EEAD0FBE236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ancial"/>
        </a:ext>
      </dgm:extLst>
    </dgm:pt>
    <dgm:pt modelId="{AEE30EFB-7C51-40B1-B46B-AE7F578CB6F9}" type="pres">
      <dgm:prSet presAssocID="{156C52B8-4E86-4119-A372-EEAD0FBE2364}" presName="spaceRect" presStyleCnt="0"/>
      <dgm:spPr/>
    </dgm:pt>
    <dgm:pt modelId="{71FBEDEA-7D46-4CAD-A040-65742225E9A7}" type="pres">
      <dgm:prSet presAssocID="{156C52B8-4E86-4119-A372-EEAD0FBE2364}" presName="textRect" presStyleLbl="revTx" presStyleIdx="2" presStyleCnt="3">
        <dgm:presLayoutVars>
          <dgm:chMax val="1"/>
          <dgm:chPref val="1"/>
        </dgm:presLayoutVars>
      </dgm:prSet>
      <dgm:spPr/>
    </dgm:pt>
  </dgm:ptLst>
  <dgm:cxnLst>
    <dgm:cxn modelId="{4C56ED77-42D7-4D21-B1C9-75BD719F625B}" type="presOf" srcId="{60B8AFF0-7917-474D-A8B6-E0D1F69B87F7}" destId="{EC0AEA3F-BDAA-4EDE-934E-27B4457C58A2}" srcOrd="0" destOrd="0" presId="urn:microsoft.com/office/officeart/2018/2/layout/IconLabelList"/>
    <dgm:cxn modelId="{F724597C-6CB3-42DF-9812-3434871A4062}" type="presOf" srcId="{221A469F-664C-4FAA-9F02-B7493D124D03}" destId="{49AE7429-98CB-42CB-8745-21806C1506D0}" srcOrd="0" destOrd="0" presId="urn:microsoft.com/office/officeart/2018/2/layout/IconLabelList"/>
    <dgm:cxn modelId="{999F3A84-B38B-46E7-9903-3CD148F18F65}" type="presOf" srcId="{E6F9E4D6-E918-455D-A91F-D78A2F64301D}" destId="{FED7F7D4-7635-4840-BC36-E74A10DD9F6A}" srcOrd="0" destOrd="0" presId="urn:microsoft.com/office/officeart/2018/2/layout/IconLabelList"/>
    <dgm:cxn modelId="{1A85E588-366F-47F3-BAD0-AD2441EB019D}" type="presOf" srcId="{156C52B8-4E86-4119-A372-EEAD0FBE2364}" destId="{71FBEDEA-7D46-4CAD-A040-65742225E9A7}" srcOrd="0" destOrd="0" presId="urn:microsoft.com/office/officeart/2018/2/layout/IconLabelList"/>
    <dgm:cxn modelId="{DD8E78AA-9AC8-4318-8E92-9481FDC2B8F1}" srcId="{E6F9E4D6-E918-455D-A91F-D78A2F64301D}" destId="{221A469F-664C-4FAA-9F02-B7493D124D03}" srcOrd="1" destOrd="0" parTransId="{F7CC6713-BCE7-4577-B99F-8B035E771536}" sibTransId="{5A032C87-7F22-4C1D-90C9-4574080773B3}"/>
    <dgm:cxn modelId="{0E0B9FC7-79DF-4106-A157-C73DA5E1E581}" srcId="{E6F9E4D6-E918-455D-A91F-D78A2F64301D}" destId="{156C52B8-4E86-4119-A372-EEAD0FBE2364}" srcOrd="2" destOrd="0" parTransId="{E6033F24-6A18-4669-9AFE-D3AE49E59681}" sibTransId="{CA00D0EF-661E-45A3-9DDF-30D54E42C87D}"/>
    <dgm:cxn modelId="{30B128C9-03AE-4190-ABA7-7F1BA2EAD5E8}" srcId="{E6F9E4D6-E918-455D-A91F-D78A2F64301D}" destId="{60B8AFF0-7917-474D-A8B6-E0D1F69B87F7}" srcOrd="0" destOrd="0" parTransId="{0FB7ADC0-B95B-4A82-BC54-2C68F7D197F8}" sibTransId="{ECA80F7C-6746-4456-9721-9C935707451D}"/>
    <dgm:cxn modelId="{B0356A01-D809-403D-8414-643028EF5E0F}" type="presParOf" srcId="{FED7F7D4-7635-4840-BC36-E74A10DD9F6A}" destId="{1B490A43-3B81-4AE3-8A4D-E2D811F328AF}" srcOrd="0" destOrd="0" presId="urn:microsoft.com/office/officeart/2018/2/layout/IconLabelList"/>
    <dgm:cxn modelId="{462C57A7-212B-4043-8CDE-9429452069A3}" type="presParOf" srcId="{1B490A43-3B81-4AE3-8A4D-E2D811F328AF}" destId="{2A330E19-1AB7-47BB-B656-CF2B1693D97E}" srcOrd="0" destOrd="0" presId="urn:microsoft.com/office/officeart/2018/2/layout/IconLabelList"/>
    <dgm:cxn modelId="{1F5FEAA0-34F9-4256-A75F-C4BB9653C7E1}" type="presParOf" srcId="{1B490A43-3B81-4AE3-8A4D-E2D811F328AF}" destId="{7D6EF07A-3F57-4B8B-95E8-1BB7CC4B5993}" srcOrd="1" destOrd="0" presId="urn:microsoft.com/office/officeart/2018/2/layout/IconLabelList"/>
    <dgm:cxn modelId="{80A47D90-3E2E-4139-9A9E-C84D9225347E}" type="presParOf" srcId="{1B490A43-3B81-4AE3-8A4D-E2D811F328AF}" destId="{EC0AEA3F-BDAA-4EDE-934E-27B4457C58A2}" srcOrd="2" destOrd="0" presId="urn:microsoft.com/office/officeart/2018/2/layout/IconLabelList"/>
    <dgm:cxn modelId="{8F401284-60CF-4E17-97EE-400FC4ED2A7A}" type="presParOf" srcId="{FED7F7D4-7635-4840-BC36-E74A10DD9F6A}" destId="{C357EA35-F605-4054-8811-103DC5DB96B3}" srcOrd="1" destOrd="0" presId="urn:microsoft.com/office/officeart/2018/2/layout/IconLabelList"/>
    <dgm:cxn modelId="{2B1A0C34-9385-4E54-A8CC-EE64AB165424}" type="presParOf" srcId="{FED7F7D4-7635-4840-BC36-E74A10DD9F6A}" destId="{E58B73B2-CA19-4032-8A65-A8D03D9298B1}" srcOrd="2" destOrd="0" presId="urn:microsoft.com/office/officeart/2018/2/layout/IconLabelList"/>
    <dgm:cxn modelId="{E74F791C-73A2-4862-B460-DA29CAB5C390}" type="presParOf" srcId="{E58B73B2-CA19-4032-8A65-A8D03D9298B1}" destId="{8D6FF33B-589B-4CDC-B476-258823D416A1}" srcOrd="0" destOrd="0" presId="urn:microsoft.com/office/officeart/2018/2/layout/IconLabelList"/>
    <dgm:cxn modelId="{FDFF27F6-49FF-451F-AEE4-0C06E3878E98}" type="presParOf" srcId="{E58B73B2-CA19-4032-8A65-A8D03D9298B1}" destId="{5B75F04F-2715-42EB-A4CF-8387C9EB764E}" srcOrd="1" destOrd="0" presId="urn:microsoft.com/office/officeart/2018/2/layout/IconLabelList"/>
    <dgm:cxn modelId="{0CDBD839-DC1D-498C-A08C-BA7E9273F83D}" type="presParOf" srcId="{E58B73B2-CA19-4032-8A65-A8D03D9298B1}" destId="{49AE7429-98CB-42CB-8745-21806C1506D0}" srcOrd="2" destOrd="0" presId="urn:microsoft.com/office/officeart/2018/2/layout/IconLabelList"/>
    <dgm:cxn modelId="{E6EE99EB-7ED3-4E51-A667-1FD40DC2AA4A}" type="presParOf" srcId="{FED7F7D4-7635-4840-BC36-E74A10DD9F6A}" destId="{5540C7EB-F37C-4796-8C66-3BAB7C8B5C71}" srcOrd="3" destOrd="0" presId="urn:microsoft.com/office/officeart/2018/2/layout/IconLabelList"/>
    <dgm:cxn modelId="{586AE1BA-92F1-44D8-B364-A5EE883E98B3}" type="presParOf" srcId="{FED7F7D4-7635-4840-BC36-E74A10DD9F6A}" destId="{D11BD2C8-100B-4599-948E-1E5424C6EC58}" srcOrd="4" destOrd="0" presId="urn:microsoft.com/office/officeart/2018/2/layout/IconLabelList"/>
    <dgm:cxn modelId="{0BE4C8E8-162A-4A7F-AE74-95792626E304}" type="presParOf" srcId="{D11BD2C8-100B-4599-948E-1E5424C6EC58}" destId="{3A028027-0675-43ED-8464-1DDC85D120EC}" srcOrd="0" destOrd="0" presId="urn:microsoft.com/office/officeart/2018/2/layout/IconLabelList"/>
    <dgm:cxn modelId="{108127FA-1255-49D8-BEFA-A9613FC53163}" type="presParOf" srcId="{D11BD2C8-100B-4599-948E-1E5424C6EC58}" destId="{AEE30EFB-7C51-40B1-B46B-AE7F578CB6F9}" srcOrd="1" destOrd="0" presId="urn:microsoft.com/office/officeart/2018/2/layout/IconLabelList"/>
    <dgm:cxn modelId="{3015CF3C-1F1F-4603-873D-C912F78BB947}" type="presParOf" srcId="{D11BD2C8-100B-4599-948E-1E5424C6EC58}" destId="{71FBEDEA-7D46-4CAD-A040-65742225E9A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A163DC-D83A-4F0A-9493-2971C425E4C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FB55FDC-095B-40C1-BD94-D22F104682B7}">
      <dgm:prSet/>
      <dgm:spPr/>
      <dgm:t>
        <a:bodyPr/>
        <a:lstStyle/>
        <a:p>
          <a:r>
            <a:rPr lang="en-US" dirty="0"/>
            <a:t>Medicare is a health plan offered by government for aged (above 65) and differently abled people.</a:t>
          </a:r>
        </a:p>
      </dgm:t>
    </dgm:pt>
    <dgm:pt modelId="{20E441C4-E8D5-4BF6-AAF8-AB0BF0EBE000}" type="parTrans" cxnId="{78E81AF7-E053-43FE-AA8C-E4E076E89F59}">
      <dgm:prSet/>
      <dgm:spPr/>
      <dgm:t>
        <a:bodyPr/>
        <a:lstStyle/>
        <a:p>
          <a:endParaRPr lang="en-US"/>
        </a:p>
      </dgm:t>
    </dgm:pt>
    <dgm:pt modelId="{1672463C-E323-4AE4-975C-9F336844E210}" type="sibTrans" cxnId="{78E81AF7-E053-43FE-AA8C-E4E076E89F59}">
      <dgm:prSet/>
      <dgm:spPr/>
      <dgm:t>
        <a:bodyPr/>
        <a:lstStyle/>
        <a:p>
          <a:endParaRPr lang="en-US"/>
        </a:p>
      </dgm:t>
    </dgm:pt>
    <dgm:pt modelId="{330E7DEE-9C0B-4D29-BBC3-A054DF37F698}">
      <dgm:prSet/>
      <dgm:spPr/>
      <dgm:t>
        <a:bodyPr/>
        <a:lstStyle/>
        <a:p>
          <a:r>
            <a:rPr lang="en-US" dirty="0"/>
            <a:t>Government itself can do this by running an insurance company, but have to follow a certain rules and policies which are not practically possible for the government. So the insurance companies sell these Medicare plans and government pays premium for it.</a:t>
          </a:r>
        </a:p>
      </dgm:t>
    </dgm:pt>
    <dgm:pt modelId="{39F35771-010F-47BA-B0B4-36C67E83B91A}" type="parTrans" cxnId="{C8FDFF32-F840-4216-B32A-D5CD197756AC}">
      <dgm:prSet/>
      <dgm:spPr/>
      <dgm:t>
        <a:bodyPr/>
        <a:lstStyle/>
        <a:p>
          <a:endParaRPr lang="en-US"/>
        </a:p>
      </dgm:t>
    </dgm:pt>
    <dgm:pt modelId="{88EE22DD-534C-4B59-B5FE-A48D3089064D}" type="sibTrans" cxnId="{C8FDFF32-F840-4216-B32A-D5CD197756AC}">
      <dgm:prSet/>
      <dgm:spPr/>
      <dgm:t>
        <a:bodyPr/>
        <a:lstStyle/>
        <a:p>
          <a:endParaRPr lang="en-US"/>
        </a:p>
      </dgm:t>
    </dgm:pt>
    <dgm:pt modelId="{E66DD396-B5D1-4458-B35B-C042ED894C94}">
      <dgm:prSet/>
      <dgm:spPr/>
      <dgm:t>
        <a:bodyPr/>
        <a:lstStyle/>
        <a:p>
          <a:r>
            <a:rPr lang="en-US" dirty="0"/>
            <a:t>In order to stream line/manage this process we have CMS (Center for Medicare and Medicaid services). The main objective of CMS is to ensure cost cutting and quality service.</a:t>
          </a:r>
        </a:p>
      </dgm:t>
    </dgm:pt>
    <dgm:pt modelId="{7329DD35-8E0A-4BD6-8FFE-5086E256D158}" type="parTrans" cxnId="{7C4D4F8E-2E87-4400-A744-4F7425D07911}">
      <dgm:prSet/>
      <dgm:spPr/>
      <dgm:t>
        <a:bodyPr/>
        <a:lstStyle/>
        <a:p>
          <a:endParaRPr lang="en-US"/>
        </a:p>
      </dgm:t>
    </dgm:pt>
    <dgm:pt modelId="{611619D5-817E-43A1-8B0C-7526EA07F364}" type="sibTrans" cxnId="{7C4D4F8E-2E87-4400-A744-4F7425D07911}">
      <dgm:prSet/>
      <dgm:spPr/>
      <dgm:t>
        <a:bodyPr/>
        <a:lstStyle/>
        <a:p>
          <a:endParaRPr lang="en-US"/>
        </a:p>
      </dgm:t>
    </dgm:pt>
    <dgm:pt modelId="{8724A602-4B04-4486-86E0-0C718518E258}" type="pres">
      <dgm:prSet presAssocID="{A3A163DC-D83A-4F0A-9493-2971C425E4CB}" presName="linear" presStyleCnt="0">
        <dgm:presLayoutVars>
          <dgm:animLvl val="lvl"/>
          <dgm:resizeHandles val="exact"/>
        </dgm:presLayoutVars>
      </dgm:prSet>
      <dgm:spPr/>
    </dgm:pt>
    <dgm:pt modelId="{F8E9BD3C-CFC2-409F-AB80-6D418EAC5FE0}" type="pres">
      <dgm:prSet presAssocID="{9FB55FDC-095B-40C1-BD94-D22F104682B7}" presName="parentText" presStyleLbl="node1" presStyleIdx="0" presStyleCnt="3">
        <dgm:presLayoutVars>
          <dgm:chMax val="0"/>
          <dgm:bulletEnabled val="1"/>
        </dgm:presLayoutVars>
      </dgm:prSet>
      <dgm:spPr/>
    </dgm:pt>
    <dgm:pt modelId="{7CDCFF83-9832-46F9-A760-9BE9F8EECD56}" type="pres">
      <dgm:prSet presAssocID="{1672463C-E323-4AE4-975C-9F336844E210}" presName="spacer" presStyleCnt="0"/>
      <dgm:spPr/>
    </dgm:pt>
    <dgm:pt modelId="{2636D467-5A72-4A73-B6FC-740E09B0A794}" type="pres">
      <dgm:prSet presAssocID="{330E7DEE-9C0B-4D29-BBC3-A054DF37F698}" presName="parentText" presStyleLbl="node1" presStyleIdx="1" presStyleCnt="3">
        <dgm:presLayoutVars>
          <dgm:chMax val="0"/>
          <dgm:bulletEnabled val="1"/>
        </dgm:presLayoutVars>
      </dgm:prSet>
      <dgm:spPr/>
    </dgm:pt>
    <dgm:pt modelId="{FAE81032-9525-4886-A025-8C0C553396A4}" type="pres">
      <dgm:prSet presAssocID="{88EE22DD-534C-4B59-B5FE-A48D3089064D}" presName="spacer" presStyleCnt="0"/>
      <dgm:spPr/>
    </dgm:pt>
    <dgm:pt modelId="{F1BDC7CD-44A2-427C-B351-6A5821858A13}" type="pres">
      <dgm:prSet presAssocID="{E66DD396-B5D1-4458-B35B-C042ED894C94}" presName="parentText" presStyleLbl="node1" presStyleIdx="2" presStyleCnt="3">
        <dgm:presLayoutVars>
          <dgm:chMax val="0"/>
          <dgm:bulletEnabled val="1"/>
        </dgm:presLayoutVars>
      </dgm:prSet>
      <dgm:spPr/>
    </dgm:pt>
  </dgm:ptLst>
  <dgm:cxnLst>
    <dgm:cxn modelId="{C8FDFF32-F840-4216-B32A-D5CD197756AC}" srcId="{A3A163DC-D83A-4F0A-9493-2971C425E4CB}" destId="{330E7DEE-9C0B-4D29-BBC3-A054DF37F698}" srcOrd="1" destOrd="0" parTransId="{39F35771-010F-47BA-B0B4-36C67E83B91A}" sibTransId="{88EE22DD-534C-4B59-B5FE-A48D3089064D}"/>
    <dgm:cxn modelId="{9921E179-79A8-4EC9-927E-00D6CB62F225}" type="presOf" srcId="{A3A163DC-D83A-4F0A-9493-2971C425E4CB}" destId="{8724A602-4B04-4486-86E0-0C718518E258}" srcOrd="0" destOrd="0" presId="urn:microsoft.com/office/officeart/2005/8/layout/vList2"/>
    <dgm:cxn modelId="{7C4D4F8E-2E87-4400-A744-4F7425D07911}" srcId="{A3A163DC-D83A-4F0A-9493-2971C425E4CB}" destId="{E66DD396-B5D1-4458-B35B-C042ED894C94}" srcOrd="2" destOrd="0" parTransId="{7329DD35-8E0A-4BD6-8FFE-5086E256D158}" sibTransId="{611619D5-817E-43A1-8B0C-7526EA07F364}"/>
    <dgm:cxn modelId="{2DB12091-1611-416B-9FB8-8D8BCC7A02D8}" type="presOf" srcId="{E66DD396-B5D1-4458-B35B-C042ED894C94}" destId="{F1BDC7CD-44A2-427C-B351-6A5821858A13}" srcOrd="0" destOrd="0" presId="urn:microsoft.com/office/officeart/2005/8/layout/vList2"/>
    <dgm:cxn modelId="{92521CD1-C952-4F2E-8B57-3326982DAAAD}" type="presOf" srcId="{330E7DEE-9C0B-4D29-BBC3-A054DF37F698}" destId="{2636D467-5A72-4A73-B6FC-740E09B0A794}" srcOrd="0" destOrd="0" presId="urn:microsoft.com/office/officeart/2005/8/layout/vList2"/>
    <dgm:cxn modelId="{605ABFF6-5075-4186-AE4F-863AED629421}" type="presOf" srcId="{9FB55FDC-095B-40C1-BD94-D22F104682B7}" destId="{F8E9BD3C-CFC2-409F-AB80-6D418EAC5FE0}" srcOrd="0" destOrd="0" presId="urn:microsoft.com/office/officeart/2005/8/layout/vList2"/>
    <dgm:cxn modelId="{78E81AF7-E053-43FE-AA8C-E4E076E89F59}" srcId="{A3A163DC-D83A-4F0A-9493-2971C425E4CB}" destId="{9FB55FDC-095B-40C1-BD94-D22F104682B7}" srcOrd="0" destOrd="0" parTransId="{20E441C4-E8D5-4BF6-AAF8-AB0BF0EBE000}" sibTransId="{1672463C-E323-4AE4-975C-9F336844E210}"/>
    <dgm:cxn modelId="{93F7503E-9D4F-484D-9898-32FFDB2A7F75}" type="presParOf" srcId="{8724A602-4B04-4486-86E0-0C718518E258}" destId="{F8E9BD3C-CFC2-409F-AB80-6D418EAC5FE0}" srcOrd="0" destOrd="0" presId="urn:microsoft.com/office/officeart/2005/8/layout/vList2"/>
    <dgm:cxn modelId="{F2CACB9B-69DA-4DD0-BC3F-B19FD4C38A17}" type="presParOf" srcId="{8724A602-4B04-4486-86E0-0C718518E258}" destId="{7CDCFF83-9832-46F9-A760-9BE9F8EECD56}" srcOrd="1" destOrd="0" presId="urn:microsoft.com/office/officeart/2005/8/layout/vList2"/>
    <dgm:cxn modelId="{153E7391-3C6E-4B75-B506-D407A0CCC730}" type="presParOf" srcId="{8724A602-4B04-4486-86E0-0C718518E258}" destId="{2636D467-5A72-4A73-B6FC-740E09B0A794}" srcOrd="2" destOrd="0" presId="urn:microsoft.com/office/officeart/2005/8/layout/vList2"/>
    <dgm:cxn modelId="{9391385F-9A2F-474F-842F-7D31D47CDFD8}" type="presParOf" srcId="{8724A602-4B04-4486-86E0-0C718518E258}" destId="{FAE81032-9525-4886-A025-8C0C553396A4}" srcOrd="3" destOrd="0" presId="urn:microsoft.com/office/officeart/2005/8/layout/vList2"/>
    <dgm:cxn modelId="{68A262F3-F44C-444A-9C85-E6668687267C}" type="presParOf" srcId="{8724A602-4B04-4486-86E0-0C718518E258}" destId="{F1BDC7CD-44A2-427C-B351-6A5821858A13}"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30E19-1AB7-47BB-B656-CF2B1693D97E}">
      <dsp:nvSpPr>
        <dsp:cNvPr id="0" name=""/>
        <dsp:cNvSpPr/>
      </dsp:nvSpPr>
      <dsp:spPr>
        <a:xfrm>
          <a:off x="3198388" y="222424"/>
          <a:ext cx="722988" cy="722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0AEA3F-BDAA-4EDE-934E-27B4457C58A2}">
      <dsp:nvSpPr>
        <dsp:cNvPr id="0" name=""/>
        <dsp:cNvSpPr/>
      </dsp:nvSpPr>
      <dsp:spPr>
        <a:xfrm>
          <a:off x="2756561" y="1389444"/>
          <a:ext cx="1606640" cy="1792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Medicare is a health plan offered by government for aged (above 65) and differently abled people. </a:t>
          </a:r>
          <a:endParaRPr lang="en-US" sz="1100" kern="1200"/>
        </a:p>
      </dsp:txBody>
      <dsp:txXfrm>
        <a:off x="2756561" y="1389444"/>
        <a:ext cx="1606640" cy="1792408"/>
      </dsp:txXfrm>
    </dsp:sp>
    <dsp:sp modelId="{8D6FF33B-589B-4CDC-B476-258823D416A1}">
      <dsp:nvSpPr>
        <dsp:cNvPr id="0" name=""/>
        <dsp:cNvSpPr/>
      </dsp:nvSpPr>
      <dsp:spPr>
        <a:xfrm>
          <a:off x="5086190" y="222424"/>
          <a:ext cx="722988" cy="722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AE7429-98CB-42CB-8745-21806C1506D0}">
      <dsp:nvSpPr>
        <dsp:cNvPr id="0" name=""/>
        <dsp:cNvSpPr/>
      </dsp:nvSpPr>
      <dsp:spPr>
        <a:xfrm>
          <a:off x="4644364" y="1389444"/>
          <a:ext cx="1606640" cy="1792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Government itself can do this by running an insurance company, but have to follow a certain rules and policies which are not practically possible for the government. So the insurance companies sell these Medicare plans and government pays premium for it.</a:t>
          </a:r>
          <a:endParaRPr lang="en-US" sz="1100" kern="1200"/>
        </a:p>
      </dsp:txBody>
      <dsp:txXfrm>
        <a:off x="4644364" y="1389444"/>
        <a:ext cx="1606640" cy="1792408"/>
      </dsp:txXfrm>
    </dsp:sp>
    <dsp:sp modelId="{3A028027-0675-43ED-8464-1DDC85D120EC}">
      <dsp:nvSpPr>
        <dsp:cNvPr id="0" name=""/>
        <dsp:cNvSpPr/>
      </dsp:nvSpPr>
      <dsp:spPr>
        <a:xfrm>
          <a:off x="6973993" y="222424"/>
          <a:ext cx="722988" cy="722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1FBEDEA-7D46-4CAD-A040-65742225E9A7}">
      <dsp:nvSpPr>
        <dsp:cNvPr id="0" name=""/>
        <dsp:cNvSpPr/>
      </dsp:nvSpPr>
      <dsp:spPr>
        <a:xfrm>
          <a:off x="6532167" y="1389444"/>
          <a:ext cx="1606640" cy="1792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To compare the health plans between different insurance companies a standard number is provided for every Medicare plans. So that same plan is offered by different insurance companies but the benefits of the plan can be defined by every individual insurance company</a:t>
          </a:r>
          <a:endParaRPr lang="en-US" sz="1100" kern="1200"/>
        </a:p>
      </dsp:txBody>
      <dsp:txXfrm>
        <a:off x="6532167" y="1389444"/>
        <a:ext cx="1606640" cy="17924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9BD3C-CFC2-409F-AB80-6D418EAC5FE0}">
      <dsp:nvSpPr>
        <dsp:cNvPr id="0" name=""/>
        <dsp:cNvSpPr/>
      </dsp:nvSpPr>
      <dsp:spPr>
        <a:xfrm>
          <a:off x="0" y="53110"/>
          <a:ext cx="10895369" cy="1062871"/>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Medicare is a health plan offered by government for aged (above 65) and differently abled people.</a:t>
          </a:r>
        </a:p>
      </dsp:txBody>
      <dsp:txXfrm>
        <a:off x="51885" y="104995"/>
        <a:ext cx="10791599" cy="959101"/>
      </dsp:txXfrm>
    </dsp:sp>
    <dsp:sp modelId="{2636D467-5A72-4A73-B6FC-740E09B0A794}">
      <dsp:nvSpPr>
        <dsp:cNvPr id="0" name=""/>
        <dsp:cNvSpPr/>
      </dsp:nvSpPr>
      <dsp:spPr>
        <a:xfrm>
          <a:off x="0" y="1170702"/>
          <a:ext cx="10895369" cy="1062871"/>
        </a:xfrm>
        <a:prstGeom prst="roundRect">
          <a:avLst/>
        </a:prstGeom>
        <a:solidFill>
          <a:schemeClr val="accent5">
            <a:hueOff val="3118619"/>
            <a:satOff val="-2006"/>
            <a:lumOff val="137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Government itself can do this by running an insurance company, but have to follow a certain rules and policies which are not practically possible for the government. So the insurance companies sell these Medicare plans and government pays premium for it.</a:t>
          </a:r>
        </a:p>
      </dsp:txBody>
      <dsp:txXfrm>
        <a:off x="51885" y="1222587"/>
        <a:ext cx="10791599" cy="959101"/>
      </dsp:txXfrm>
    </dsp:sp>
    <dsp:sp modelId="{F1BDC7CD-44A2-427C-B351-6A5821858A13}">
      <dsp:nvSpPr>
        <dsp:cNvPr id="0" name=""/>
        <dsp:cNvSpPr/>
      </dsp:nvSpPr>
      <dsp:spPr>
        <a:xfrm>
          <a:off x="0" y="2288294"/>
          <a:ext cx="10895369" cy="1062871"/>
        </a:xfrm>
        <a:prstGeom prst="roundRect">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In order to stream line/manage this process we have CMS (Center for Medicare and Medicaid services). The main objective of CMS is to ensure cost cutting and quality service.</a:t>
          </a:r>
        </a:p>
      </dsp:txBody>
      <dsp:txXfrm>
        <a:off x="51885" y="2340179"/>
        <a:ext cx="10791599" cy="95910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9FC27F-7F00-42E7-BF7D-A08551AC67DD}"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E968A-5425-4F22-9667-DF0DBC908BB2}" type="slidenum">
              <a:rPr lang="en-US" smtClean="0"/>
              <a:t>‹#›</a:t>
            </a:fld>
            <a:endParaRPr lang="en-US"/>
          </a:p>
        </p:txBody>
      </p:sp>
    </p:spTree>
    <p:extLst>
      <p:ext uri="{BB962C8B-B14F-4D97-AF65-F5344CB8AC3E}">
        <p14:creationId xmlns:p14="http://schemas.microsoft.com/office/powerpoint/2010/main" val="2440517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9FC27F-7F00-42E7-BF7D-A08551AC67DD}"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E968A-5425-4F22-9667-DF0DBC908BB2}" type="slidenum">
              <a:rPr lang="en-US" smtClean="0"/>
              <a:t>‹#›</a:t>
            </a:fld>
            <a:endParaRPr lang="en-US"/>
          </a:p>
        </p:txBody>
      </p:sp>
    </p:spTree>
    <p:extLst>
      <p:ext uri="{BB962C8B-B14F-4D97-AF65-F5344CB8AC3E}">
        <p14:creationId xmlns:p14="http://schemas.microsoft.com/office/powerpoint/2010/main" val="246737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19FC27F-7F00-42E7-BF7D-A08551AC67DD}"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E968A-5425-4F22-9667-DF0DBC908BB2}" type="slidenum">
              <a:rPr lang="en-US" smtClean="0"/>
              <a:t>‹#›</a:t>
            </a:fld>
            <a:endParaRPr lang="en-US"/>
          </a:p>
        </p:txBody>
      </p:sp>
    </p:spTree>
    <p:extLst>
      <p:ext uri="{BB962C8B-B14F-4D97-AF65-F5344CB8AC3E}">
        <p14:creationId xmlns:p14="http://schemas.microsoft.com/office/powerpoint/2010/main" val="367757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19FC27F-7F00-42E7-BF7D-A08551AC67DD}"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E968A-5425-4F22-9667-DF0DBC908BB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21448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9FC27F-7F00-42E7-BF7D-A08551AC67DD}"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E968A-5425-4F22-9667-DF0DBC908BB2}" type="slidenum">
              <a:rPr lang="en-US" smtClean="0"/>
              <a:t>‹#›</a:t>
            </a:fld>
            <a:endParaRPr lang="en-US"/>
          </a:p>
        </p:txBody>
      </p:sp>
    </p:spTree>
    <p:extLst>
      <p:ext uri="{BB962C8B-B14F-4D97-AF65-F5344CB8AC3E}">
        <p14:creationId xmlns:p14="http://schemas.microsoft.com/office/powerpoint/2010/main" val="2880838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19FC27F-7F00-42E7-BF7D-A08551AC67DD}" type="datetimeFigureOut">
              <a:rPr lang="en-US" smtClean="0"/>
              <a:t>7/12/2019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E968A-5425-4F22-9667-DF0DBC908BB2}" type="slidenum">
              <a:rPr lang="en-US" smtClean="0"/>
              <a:t>‹#›</a:t>
            </a:fld>
            <a:endParaRPr lang="en-US"/>
          </a:p>
        </p:txBody>
      </p:sp>
    </p:spTree>
    <p:extLst>
      <p:ext uri="{BB962C8B-B14F-4D97-AF65-F5344CB8AC3E}">
        <p14:creationId xmlns:p14="http://schemas.microsoft.com/office/powerpoint/2010/main" val="2866922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19FC27F-7F00-42E7-BF7D-A08551AC67DD}" type="datetimeFigureOut">
              <a:rPr lang="en-US" smtClean="0"/>
              <a:t>7/12/2019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E968A-5425-4F22-9667-DF0DBC908BB2}" type="slidenum">
              <a:rPr lang="en-US" smtClean="0"/>
              <a:t>‹#›</a:t>
            </a:fld>
            <a:endParaRPr lang="en-US"/>
          </a:p>
        </p:txBody>
      </p:sp>
    </p:spTree>
    <p:extLst>
      <p:ext uri="{BB962C8B-B14F-4D97-AF65-F5344CB8AC3E}">
        <p14:creationId xmlns:p14="http://schemas.microsoft.com/office/powerpoint/2010/main" val="1061701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9FC27F-7F00-42E7-BF7D-A08551AC67DD}"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E968A-5425-4F22-9667-DF0DBC908BB2}" type="slidenum">
              <a:rPr lang="en-US" smtClean="0"/>
              <a:t>‹#›</a:t>
            </a:fld>
            <a:endParaRPr lang="en-US"/>
          </a:p>
        </p:txBody>
      </p:sp>
    </p:spTree>
    <p:extLst>
      <p:ext uri="{BB962C8B-B14F-4D97-AF65-F5344CB8AC3E}">
        <p14:creationId xmlns:p14="http://schemas.microsoft.com/office/powerpoint/2010/main" val="1598642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9FC27F-7F00-42E7-BF7D-A08551AC67DD}"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E968A-5425-4F22-9667-DF0DBC908BB2}" type="slidenum">
              <a:rPr lang="en-US" smtClean="0"/>
              <a:t>‹#›</a:t>
            </a:fld>
            <a:endParaRPr lang="en-US"/>
          </a:p>
        </p:txBody>
      </p:sp>
    </p:spTree>
    <p:extLst>
      <p:ext uri="{BB962C8B-B14F-4D97-AF65-F5344CB8AC3E}">
        <p14:creationId xmlns:p14="http://schemas.microsoft.com/office/powerpoint/2010/main" val="629074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19FC27F-7F00-42E7-BF7D-A08551AC67DD}"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E968A-5425-4F22-9667-DF0DBC908BB2}" type="slidenum">
              <a:rPr lang="en-US" smtClean="0"/>
              <a:t>‹#›</a:t>
            </a:fld>
            <a:endParaRPr lang="en-US"/>
          </a:p>
        </p:txBody>
      </p:sp>
    </p:spTree>
    <p:extLst>
      <p:ext uri="{BB962C8B-B14F-4D97-AF65-F5344CB8AC3E}">
        <p14:creationId xmlns:p14="http://schemas.microsoft.com/office/powerpoint/2010/main" val="151701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9FC27F-7F00-42E7-BF7D-A08551AC67DD}"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E968A-5425-4F22-9667-DF0DBC908BB2}" type="slidenum">
              <a:rPr lang="en-US" smtClean="0"/>
              <a:t>‹#›</a:t>
            </a:fld>
            <a:endParaRPr lang="en-US"/>
          </a:p>
        </p:txBody>
      </p:sp>
    </p:spTree>
    <p:extLst>
      <p:ext uri="{BB962C8B-B14F-4D97-AF65-F5344CB8AC3E}">
        <p14:creationId xmlns:p14="http://schemas.microsoft.com/office/powerpoint/2010/main" val="578660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9FC27F-7F00-42E7-BF7D-A08551AC67DD}"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E968A-5425-4F22-9667-DF0DBC908BB2}" type="slidenum">
              <a:rPr lang="en-US" smtClean="0"/>
              <a:t>‹#›</a:t>
            </a:fld>
            <a:endParaRPr lang="en-US"/>
          </a:p>
        </p:txBody>
      </p:sp>
    </p:spTree>
    <p:extLst>
      <p:ext uri="{BB962C8B-B14F-4D97-AF65-F5344CB8AC3E}">
        <p14:creationId xmlns:p14="http://schemas.microsoft.com/office/powerpoint/2010/main" val="2704955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9FC27F-7F00-42E7-BF7D-A08551AC67DD}" type="datetimeFigureOut">
              <a:rPr lang="en-US" smtClean="0"/>
              <a:t>7/12/2019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CE968A-5425-4F22-9667-DF0DBC908BB2}" type="slidenum">
              <a:rPr lang="en-US" smtClean="0"/>
              <a:t>‹#›</a:t>
            </a:fld>
            <a:endParaRPr lang="en-US"/>
          </a:p>
        </p:txBody>
      </p:sp>
    </p:spTree>
    <p:extLst>
      <p:ext uri="{BB962C8B-B14F-4D97-AF65-F5344CB8AC3E}">
        <p14:creationId xmlns:p14="http://schemas.microsoft.com/office/powerpoint/2010/main" val="174113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19FC27F-7F00-42E7-BF7D-A08551AC67DD}" type="datetimeFigureOut">
              <a:rPr lang="en-US" smtClean="0"/>
              <a:t>7/12/2019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ACE968A-5425-4F22-9667-DF0DBC908BB2}" type="slidenum">
              <a:rPr lang="en-US" smtClean="0"/>
              <a:t>‹#›</a:t>
            </a:fld>
            <a:endParaRPr lang="en-US"/>
          </a:p>
        </p:txBody>
      </p:sp>
    </p:spTree>
    <p:extLst>
      <p:ext uri="{BB962C8B-B14F-4D97-AF65-F5344CB8AC3E}">
        <p14:creationId xmlns:p14="http://schemas.microsoft.com/office/powerpoint/2010/main" val="2698910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19FC27F-7F00-42E7-BF7D-A08551AC67DD}" type="datetimeFigureOut">
              <a:rPr lang="en-US" smtClean="0"/>
              <a:t>7/12/2019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ACE968A-5425-4F22-9667-DF0DBC908BB2}" type="slidenum">
              <a:rPr lang="en-US" smtClean="0"/>
              <a:t>‹#›</a:t>
            </a:fld>
            <a:endParaRPr lang="en-US"/>
          </a:p>
        </p:txBody>
      </p:sp>
    </p:spTree>
    <p:extLst>
      <p:ext uri="{BB962C8B-B14F-4D97-AF65-F5344CB8AC3E}">
        <p14:creationId xmlns:p14="http://schemas.microsoft.com/office/powerpoint/2010/main" val="391832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19FC27F-7F00-42E7-BF7D-A08551AC67DD}" type="datetimeFigureOut">
              <a:rPr lang="en-US" smtClean="0"/>
              <a:t>7/12/2019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ACE968A-5425-4F22-9667-DF0DBC908BB2}" type="slidenum">
              <a:rPr lang="en-US" smtClean="0"/>
              <a:t>‹#›</a:t>
            </a:fld>
            <a:endParaRPr lang="en-US"/>
          </a:p>
        </p:txBody>
      </p:sp>
    </p:spTree>
    <p:extLst>
      <p:ext uri="{BB962C8B-B14F-4D97-AF65-F5344CB8AC3E}">
        <p14:creationId xmlns:p14="http://schemas.microsoft.com/office/powerpoint/2010/main" val="739301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9FC27F-7F00-42E7-BF7D-A08551AC67DD}"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E968A-5425-4F22-9667-DF0DBC908BB2}" type="slidenum">
              <a:rPr lang="en-US" smtClean="0"/>
              <a:t>‹#›</a:t>
            </a:fld>
            <a:endParaRPr lang="en-US"/>
          </a:p>
        </p:txBody>
      </p:sp>
    </p:spTree>
    <p:extLst>
      <p:ext uri="{BB962C8B-B14F-4D97-AF65-F5344CB8AC3E}">
        <p14:creationId xmlns:p14="http://schemas.microsoft.com/office/powerpoint/2010/main" val="2867367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19FC27F-7F00-42E7-BF7D-A08551AC67DD}" type="datetimeFigureOut">
              <a:rPr lang="en-US" smtClean="0"/>
              <a:t>7/12/2019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ACE968A-5425-4F22-9667-DF0DBC908BB2}" type="slidenum">
              <a:rPr lang="en-US" smtClean="0"/>
              <a:t>‹#›</a:t>
            </a:fld>
            <a:endParaRPr lang="en-US"/>
          </a:p>
        </p:txBody>
      </p:sp>
      <p:sp>
        <p:nvSpPr>
          <p:cNvPr id="13" name="MSIPCMContentMarking" descr="{&quot;HashCode&quot;:-356254672,&quot;Placement&quot;:&quot;Footer&quot;}">
            <a:extLst>
              <a:ext uri="{FF2B5EF4-FFF2-40B4-BE49-F238E27FC236}">
                <a16:creationId xmlns:a16="http://schemas.microsoft.com/office/drawing/2014/main" id="{7E425D84-1BA0-4A4B-A387-AA8C086C7A3E}"/>
              </a:ext>
            </a:extLst>
          </p:cNvPr>
          <p:cNvSpPr txBox="1"/>
          <p:nvPr userDrawn="1"/>
        </p:nvSpPr>
        <p:spPr>
          <a:xfrm>
            <a:off x="0" y="6629836"/>
            <a:ext cx="709159" cy="228163"/>
          </a:xfrm>
          <a:prstGeom prst="rect">
            <a:avLst/>
          </a:prstGeom>
          <a:noFill/>
        </p:spPr>
        <p:txBody>
          <a:bodyPr vert="horz" wrap="square" lIns="0" tIns="0" rIns="0" bIns="0" rtlCol="0" anchor="ctr" anchorCtr="1">
            <a:spAutoFit/>
          </a:bodyPr>
          <a:lstStyle/>
          <a:p>
            <a:pPr algn="l">
              <a:spcBef>
                <a:spcPts val="0"/>
              </a:spcBef>
              <a:spcAft>
                <a:spcPts val="0"/>
              </a:spcAft>
            </a:pPr>
            <a:r>
              <a:rPr lang="en-US" sz="800">
                <a:solidFill>
                  <a:srgbClr val="414141"/>
                </a:solidFill>
                <a:latin typeface="Calibri" panose="020F0502020204030204" pitchFamily="34" charset="0"/>
              </a:rPr>
              <a:t>Proprietary</a:t>
            </a:r>
          </a:p>
        </p:txBody>
      </p:sp>
    </p:spTree>
    <p:extLst>
      <p:ext uri="{BB962C8B-B14F-4D97-AF65-F5344CB8AC3E}">
        <p14:creationId xmlns:p14="http://schemas.microsoft.com/office/powerpoint/2010/main" val="42887115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creativecommons.org/licenses/by-sa/3.0/" TargetMode="External"/><Relationship Id="rId7" Type="http://schemas.openxmlformats.org/officeDocument/2006/relationships/diagramColors" Target="../diagrams/colors2.xml"/><Relationship Id="rId2" Type="http://schemas.openxmlformats.org/officeDocument/2006/relationships/hyperlink" Target="https://en.wikipedia.org/wiki/Medicare_Part_D" TargetMode="Externa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Medicare_Part_D" TargetMode="External"/><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5"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71E82CA-1F73-4F31-9430-00B3BE1554DD}"/>
              </a:ext>
            </a:extLst>
          </p:cNvPr>
          <p:cNvSpPr>
            <a:spLocks noGrp="1"/>
          </p:cNvSpPr>
          <p:nvPr>
            <p:ph type="title"/>
          </p:nvPr>
        </p:nvSpPr>
        <p:spPr>
          <a:xfrm>
            <a:off x="648930" y="629267"/>
            <a:ext cx="9252154" cy="1016654"/>
          </a:xfrm>
        </p:spPr>
        <p:txBody>
          <a:bodyPr>
            <a:normAutofit/>
          </a:bodyPr>
          <a:lstStyle/>
          <a:p>
            <a:pPr>
              <a:lnSpc>
                <a:spcPct val="90000"/>
              </a:lnSpc>
            </a:pPr>
            <a:r>
              <a:rPr lang="en-US" sz="3300" b="1">
                <a:solidFill>
                  <a:srgbClr val="EBEBEB"/>
                </a:solidFill>
              </a:rPr>
              <a:t>Introduction: </a:t>
            </a:r>
            <a:br>
              <a:rPr lang="en-US" sz="3300">
                <a:solidFill>
                  <a:srgbClr val="EBEBEB"/>
                </a:solidFill>
              </a:rPr>
            </a:br>
            <a:endParaRPr lang="en-US" sz="3300">
              <a:solidFill>
                <a:srgbClr val="EBEBEB"/>
              </a:solidFill>
            </a:endParaRPr>
          </a:p>
        </p:txBody>
      </p:sp>
      <p:sp>
        <p:nvSpPr>
          <p:cNvPr id="17" name="Rectangle 16">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Freeform: Shape 18">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8" name="Content Placeholder 5">
            <a:extLst>
              <a:ext uri="{FF2B5EF4-FFF2-40B4-BE49-F238E27FC236}">
                <a16:creationId xmlns:a16="http://schemas.microsoft.com/office/drawing/2014/main" id="{91C8998D-D2CA-42B6-A729-652EB7A8F2B9}"/>
              </a:ext>
            </a:extLst>
          </p:cNvPr>
          <p:cNvGraphicFramePr>
            <a:graphicFrameLocks noGrp="1"/>
          </p:cNvGraphicFramePr>
          <p:nvPr>
            <p:ph idx="1"/>
            <p:extLst>
              <p:ext uri="{D42A27DB-BD31-4B8C-83A1-F6EECF244321}">
                <p14:modId xmlns:p14="http://schemas.microsoft.com/office/powerpoint/2010/main" val="2293596925"/>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346400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6" name="Title 5">
            <a:extLst>
              <a:ext uri="{FF2B5EF4-FFF2-40B4-BE49-F238E27FC236}">
                <a16:creationId xmlns:a16="http://schemas.microsoft.com/office/drawing/2014/main" id="{1372CE51-7348-4E4A-A7FF-1170DE2E11E2}"/>
              </a:ext>
            </a:extLst>
          </p:cNvPr>
          <p:cNvSpPr>
            <a:spLocks noGrp="1"/>
          </p:cNvSpPr>
          <p:nvPr>
            <p:ph type="title"/>
          </p:nvPr>
        </p:nvSpPr>
        <p:spPr>
          <a:xfrm>
            <a:off x="648930" y="629267"/>
            <a:ext cx="9252154" cy="1016654"/>
          </a:xfrm>
        </p:spPr>
        <p:txBody>
          <a:bodyPr>
            <a:normAutofit/>
          </a:bodyPr>
          <a:lstStyle/>
          <a:p>
            <a:r>
              <a:rPr lang="en-US">
                <a:solidFill>
                  <a:srgbClr val="EBEBEB"/>
                </a:solidFill>
              </a:rPr>
              <a:t>Medicare Stars</a:t>
            </a:r>
          </a:p>
        </p:txBody>
      </p:sp>
      <p:sp>
        <p:nvSpPr>
          <p:cNvPr id="26" name="Rectangle 25">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17" name="TextBox 16">
            <a:extLst>
              <a:ext uri="{FF2B5EF4-FFF2-40B4-BE49-F238E27FC236}">
                <a16:creationId xmlns:a16="http://schemas.microsoft.com/office/drawing/2014/main" id="{46C25936-5F09-47B6-9A2A-37AA7C4D4E89}"/>
              </a:ext>
            </a:extLst>
          </p:cNvPr>
          <p:cNvSpPr txBox="1"/>
          <p:nvPr/>
        </p:nvSpPr>
        <p:spPr>
          <a:xfrm>
            <a:off x="9511458" y="6870700"/>
            <a:ext cx="26805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2" tooltip="https://en.wikipedia.org/wiki/Medicare_Part_D">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3"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graphicFrame>
        <p:nvGraphicFramePr>
          <p:cNvPr id="16" name="Content Placeholder 6">
            <a:extLst>
              <a:ext uri="{FF2B5EF4-FFF2-40B4-BE49-F238E27FC236}">
                <a16:creationId xmlns:a16="http://schemas.microsoft.com/office/drawing/2014/main" id="{ABAED073-CAE3-4119-90C4-FB65F7395716}"/>
              </a:ext>
            </a:extLst>
          </p:cNvPr>
          <p:cNvGraphicFramePr>
            <a:graphicFrameLocks noGrp="1"/>
          </p:cNvGraphicFramePr>
          <p:nvPr>
            <p:ph idx="1"/>
            <p:extLst>
              <p:ext uri="{D42A27DB-BD31-4B8C-83A1-F6EECF244321}">
                <p14:modId xmlns:p14="http://schemas.microsoft.com/office/powerpoint/2010/main" val="397286963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6766789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0D47B-D92F-44E9-A759-5201CBF03712}"/>
              </a:ext>
            </a:extLst>
          </p:cNvPr>
          <p:cNvSpPr>
            <a:spLocks noGrp="1"/>
          </p:cNvSpPr>
          <p:nvPr>
            <p:ph type="title"/>
          </p:nvPr>
        </p:nvSpPr>
        <p:spPr/>
        <p:txBody>
          <a:bodyPr/>
          <a:lstStyle/>
          <a:p>
            <a:r>
              <a:rPr lang="en-US" b="1" dirty="0"/>
              <a:t>Centers For Medicare &amp; Medicaid Services (CMS)</a:t>
            </a:r>
          </a:p>
        </p:txBody>
      </p:sp>
      <p:pic>
        <p:nvPicPr>
          <p:cNvPr id="6" name="Content Placeholder 5">
            <a:extLst>
              <a:ext uri="{FF2B5EF4-FFF2-40B4-BE49-F238E27FC236}">
                <a16:creationId xmlns:a16="http://schemas.microsoft.com/office/drawing/2014/main" id="{AC4C0813-535F-430E-8866-C2ED795FD35D}"/>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84725" y="2434828"/>
            <a:ext cx="5195888" cy="2597944"/>
          </a:xfrm>
        </p:spPr>
      </p:pic>
      <p:sp>
        <p:nvSpPr>
          <p:cNvPr id="4" name="Text Placeholder 3">
            <a:extLst>
              <a:ext uri="{FF2B5EF4-FFF2-40B4-BE49-F238E27FC236}">
                <a16:creationId xmlns:a16="http://schemas.microsoft.com/office/drawing/2014/main" id="{C3A1A48A-610C-404E-9225-5DD318489BAB}"/>
              </a:ext>
            </a:extLst>
          </p:cNvPr>
          <p:cNvSpPr>
            <a:spLocks noGrp="1"/>
          </p:cNvSpPr>
          <p:nvPr>
            <p:ph type="body" sz="half" idx="2"/>
          </p:nvPr>
        </p:nvSpPr>
        <p:spPr/>
        <p:txBody>
          <a:bodyPr>
            <a:normAutofit/>
          </a:bodyPr>
          <a:lstStyle/>
          <a:p>
            <a:r>
              <a:rPr lang="en-US" dirty="0"/>
              <a:t>→The main objective of CMS is to ensure cost cutting and quality service.  </a:t>
            </a:r>
          </a:p>
          <a:p>
            <a:r>
              <a:rPr lang="en-US" dirty="0"/>
              <a:t>→ If the rating is higher the member population will increase, obviously it’s a profit for the insurance company. CMS also provides incentive/bonus to the insurance company for the number of members in higher rating health plans.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42189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007F8F-BB4E-4E25-8B36-EC4BEEE45F89}"/>
              </a:ext>
            </a:extLst>
          </p:cNvPr>
          <p:cNvSpPr>
            <a:spLocks noGrp="1"/>
          </p:cNvSpPr>
          <p:nvPr>
            <p:ph type="title"/>
          </p:nvPr>
        </p:nvSpPr>
        <p:spPr>
          <a:xfrm>
            <a:off x="4872012" y="1447800"/>
            <a:ext cx="5222325" cy="3329581"/>
          </a:xfrm>
        </p:spPr>
        <p:txBody>
          <a:bodyPr vert="horz" lIns="91440" tIns="45720" rIns="91440" bIns="45720" rtlCol="0" anchor="b">
            <a:normAutofit/>
          </a:bodyPr>
          <a:lstStyle/>
          <a:p>
            <a:r>
              <a:rPr lang="en-US" sz="6700" b="0" i="0" kern="1200" dirty="0">
                <a:solidFill>
                  <a:srgbClr val="EBEBEB"/>
                </a:solidFill>
                <a:latin typeface="+mj-lt"/>
                <a:ea typeface="+mj-ea"/>
                <a:cs typeface="+mj-cs"/>
              </a:rPr>
              <a:t> Workflow in Medicare Stars Team</a:t>
            </a:r>
          </a:p>
        </p:txBody>
      </p:sp>
      <p:sp>
        <p:nvSpPr>
          <p:cNvPr id="24"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Graphic 6" descr="Star">
            <a:extLst>
              <a:ext uri="{FF2B5EF4-FFF2-40B4-BE49-F238E27FC236}">
                <a16:creationId xmlns:a16="http://schemas.microsoft.com/office/drawing/2014/main" id="{3B03BC9F-D805-492B-A46D-8A2EEEE393E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7240" y="2074882"/>
            <a:ext cx="2936836" cy="2936836"/>
          </a:xfrm>
          <a:prstGeom prst="rect">
            <a:avLst/>
          </a:prstGeom>
          <a:effectLst/>
        </p:spPr>
      </p:pic>
    </p:spTree>
    <p:extLst>
      <p:ext uri="{BB962C8B-B14F-4D97-AF65-F5344CB8AC3E}">
        <p14:creationId xmlns:p14="http://schemas.microsoft.com/office/powerpoint/2010/main" val="9243279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1890DE95-0C42-43B2-91AD-69F7228B2427}"/>
              </a:ext>
            </a:extLst>
          </p:cNvPr>
          <p:cNvSpPr/>
          <p:nvPr/>
        </p:nvSpPr>
        <p:spPr>
          <a:xfrm>
            <a:off x="4394616" y="704538"/>
            <a:ext cx="3402767" cy="719528"/>
          </a:xfrm>
          <a:prstGeom prst="roundRect">
            <a:avLst/>
          </a:prstGeom>
          <a:solidFill>
            <a:schemeClr val="accent6">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latin typeface="Calibri" panose="020F0502020204030204" pitchFamily="34" charset="0"/>
                <a:cs typeface="Calibri" panose="020F0502020204030204" pitchFamily="34" charset="0"/>
              </a:rPr>
              <a:t>Multiple Input Sources Vendors through Government</a:t>
            </a:r>
          </a:p>
        </p:txBody>
      </p:sp>
      <p:sp>
        <p:nvSpPr>
          <p:cNvPr id="15" name="Arrow: Down 14">
            <a:extLst>
              <a:ext uri="{FF2B5EF4-FFF2-40B4-BE49-F238E27FC236}">
                <a16:creationId xmlns:a16="http://schemas.microsoft.com/office/drawing/2014/main" id="{391FAF08-20DA-4BA2-9B1D-E00C8D98D7E9}"/>
              </a:ext>
            </a:extLst>
          </p:cNvPr>
          <p:cNvSpPr/>
          <p:nvPr/>
        </p:nvSpPr>
        <p:spPr>
          <a:xfrm>
            <a:off x="5768339" y="1439056"/>
            <a:ext cx="655319" cy="944380"/>
          </a:xfrm>
          <a:prstGeom prst="downArrow">
            <a:avLst/>
          </a:prstGeom>
          <a:solidFill>
            <a:schemeClr val="bg2">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bg1"/>
              </a:solidFill>
              <a:latin typeface="Calibri" panose="020F0502020204030204" pitchFamily="34" charset="0"/>
              <a:cs typeface="Calibri" panose="020F0502020204030204" pitchFamily="34" charset="0"/>
            </a:endParaRPr>
          </a:p>
        </p:txBody>
      </p:sp>
      <p:sp>
        <p:nvSpPr>
          <p:cNvPr id="16" name="Oval 15">
            <a:extLst>
              <a:ext uri="{FF2B5EF4-FFF2-40B4-BE49-F238E27FC236}">
                <a16:creationId xmlns:a16="http://schemas.microsoft.com/office/drawing/2014/main" id="{28E3BF2D-EF3E-46C9-B111-F7357EBED668}"/>
              </a:ext>
            </a:extLst>
          </p:cNvPr>
          <p:cNvSpPr/>
          <p:nvPr/>
        </p:nvSpPr>
        <p:spPr>
          <a:xfrm>
            <a:off x="4527031" y="2383435"/>
            <a:ext cx="3120452" cy="944379"/>
          </a:xfrm>
          <a:prstGeom prst="ellipse">
            <a:avLst/>
          </a:prstGeom>
          <a:solidFill>
            <a:schemeClr val="accent3"/>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latin typeface="Calibri" panose="020F0502020204030204" pitchFamily="34" charset="0"/>
                <a:cs typeface="Calibri" panose="020F0502020204030204" pitchFamily="34" charset="0"/>
              </a:rPr>
              <a:t>Data Engine</a:t>
            </a:r>
          </a:p>
        </p:txBody>
      </p:sp>
      <p:sp>
        <p:nvSpPr>
          <p:cNvPr id="31" name="Rectangle 30">
            <a:extLst>
              <a:ext uri="{FF2B5EF4-FFF2-40B4-BE49-F238E27FC236}">
                <a16:creationId xmlns:a16="http://schemas.microsoft.com/office/drawing/2014/main" id="{108572CC-FDAF-4AF0-88B5-5BAFE1169958}"/>
              </a:ext>
            </a:extLst>
          </p:cNvPr>
          <p:cNvSpPr/>
          <p:nvPr/>
        </p:nvSpPr>
        <p:spPr>
          <a:xfrm>
            <a:off x="2257839" y="4549132"/>
            <a:ext cx="1220643" cy="588936"/>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latin typeface="Calibri" panose="020F0502020204030204" pitchFamily="34" charset="0"/>
                <a:cs typeface="Calibri" panose="020F0502020204030204" pitchFamily="34" charset="0"/>
              </a:rPr>
              <a:t>SOP</a:t>
            </a:r>
          </a:p>
        </p:txBody>
      </p:sp>
      <p:sp>
        <p:nvSpPr>
          <p:cNvPr id="32" name="Rectangle 31">
            <a:extLst>
              <a:ext uri="{FF2B5EF4-FFF2-40B4-BE49-F238E27FC236}">
                <a16:creationId xmlns:a16="http://schemas.microsoft.com/office/drawing/2014/main" id="{5741EFB2-9D4E-4208-9923-80E2C3434257}"/>
              </a:ext>
            </a:extLst>
          </p:cNvPr>
          <p:cNvSpPr/>
          <p:nvPr/>
        </p:nvSpPr>
        <p:spPr>
          <a:xfrm>
            <a:off x="4268069" y="4549132"/>
            <a:ext cx="1165886" cy="588936"/>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latin typeface="Calibri" panose="020F0502020204030204" pitchFamily="34" charset="0"/>
                <a:cs typeface="Calibri" panose="020F0502020204030204" pitchFamily="34" charset="0"/>
              </a:rPr>
              <a:t>MAP</a:t>
            </a:r>
          </a:p>
        </p:txBody>
      </p:sp>
      <p:sp>
        <p:nvSpPr>
          <p:cNvPr id="33" name="Rectangle 32">
            <a:extLst>
              <a:ext uri="{FF2B5EF4-FFF2-40B4-BE49-F238E27FC236}">
                <a16:creationId xmlns:a16="http://schemas.microsoft.com/office/drawing/2014/main" id="{5E11DE26-E359-4FB5-A6E5-CE7BEE63A432}"/>
              </a:ext>
            </a:extLst>
          </p:cNvPr>
          <p:cNvSpPr/>
          <p:nvPr/>
        </p:nvSpPr>
        <p:spPr>
          <a:xfrm>
            <a:off x="2769032" y="3580108"/>
            <a:ext cx="6653938" cy="340963"/>
          </a:xfrm>
          <a:prstGeom prst="rect">
            <a:avLst/>
          </a:prstGeom>
          <a:solidFill>
            <a:schemeClr val="bg2">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bg1"/>
              </a:solidFill>
              <a:latin typeface="Calibri" panose="020F0502020204030204" pitchFamily="34" charset="0"/>
              <a:cs typeface="Calibri" panose="020F0502020204030204" pitchFamily="34" charset="0"/>
            </a:endParaRPr>
          </a:p>
        </p:txBody>
      </p:sp>
      <p:sp>
        <p:nvSpPr>
          <p:cNvPr id="34" name="Rectangle 33">
            <a:extLst>
              <a:ext uri="{FF2B5EF4-FFF2-40B4-BE49-F238E27FC236}">
                <a16:creationId xmlns:a16="http://schemas.microsoft.com/office/drawing/2014/main" id="{483AAF42-27C7-4A58-980B-2E041C3282DC}"/>
              </a:ext>
            </a:extLst>
          </p:cNvPr>
          <p:cNvSpPr/>
          <p:nvPr/>
        </p:nvSpPr>
        <p:spPr>
          <a:xfrm>
            <a:off x="5935851" y="3327814"/>
            <a:ext cx="356461" cy="252294"/>
          </a:xfrm>
          <a:prstGeom prst="rect">
            <a:avLst/>
          </a:prstGeom>
          <a:solidFill>
            <a:schemeClr val="bg2">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bg1"/>
              </a:solidFill>
              <a:latin typeface="Calibri" panose="020F0502020204030204" pitchFamily="34" charset="0"/>
              <a:cs typeface="Calibri" panose="020F0502020204030204" pitchFamily="34" charset="0"/>
            </a:endParaRPr>
          </a:p>
        </p:txBody>
      </p:sp>
      <p:sp>
        <p:nvSpPr>
          <p:cNvPr id="35" name="Arrow: Down 34">
            <a:extLst>
              <a:ext uri="{FF2B5EF4-FFF2-40B4-BE49-F238E27FC236}">
                <a16:creationId xmlns:a16="http://schemas.microsoft.com/office/drawing/2014/main" id="{123832C8-792A-4BCC-9DA0-680A96A14579}"/>
              </a:ext>
            </a:extLst>
          </p:cNvPr>
          <p:cNvSpPr/>
          <p:nvPr/>
        </p:nvSpPr>
        <p:spPr>
          <a:xfrm>
            <a:off x="2664100" y="3921071"/>
            <a:ext cx="408123" cy="588936"/>
          </a:xfrm>
          <a:prstGeom prst="downArrow">
            <a:avLst/>
          </a:prstGeom>
          <a:solidFill>
            <a:schemeClr val="bg2">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bg1"/>
              </a:solidFill>
              <a:latin typeface="Calibri" panose="020F0502020204030204" pitchFamily="34" charset="0"/>
              <a:cs typeface="Calibri" panose="020F0502020204030204" pitchFamily="34" charset="0"/>
            </a:endParaRPr>
          </a:p>
        </p:txBody>
      </p:sp>
      <p:sp>
        <p:nvSpPr>
          <p:cNvPr id="37" name="Arrow: Down 36">
            <a:extLst>
              <a:ext uri="{FF2B5EF4-FFF2-40B4-BE49-F238E27FC236}">
                <a16:creationId xmlns:a16="http://schemas.microsoft.com/office/drawing/2014/main" id="{FE521648-F040-4747-A61E-3546AFB71D2D}"/>
              </a:ext>
            </a:extLst>
          </p:cNvPr>
          <p:cNvSpPr/>
          <p:nvPr/>
        </p:nvSpPr>
        <p:spPr>
          <a:xfrm>
            <a:off x="4646951" y="3921071"/>
            <a:ext cx="408123" cy="588935"/>
          </a:xfrm>
          <a:prstGeom prst="downArrow">
            <a:avLst/>
          </a:prstGeom>
          <a:solidFill>
            <a:schemeClr val="bg2">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bg1"/>
              </a:solidFill>
              <a:latin typeface="Calibri" panose="020F0502020204030204" pitchFamily="34" charset="0"/>
              <a:cs typeface="Calibri" panose="020F0502020204030204" pitchFamily="34" charset="0"/>
            </a:endParaRPr>
          </a:p>
        </p:txBody>
      </p:sp>
      <p:sp>
        <p:nvSpPr>
          <p:cNvPr id="38" name="Arrow: Down 37">
            <a:extLst>
              <a:ext uri="{FF2B5EF4-FFF2-40B4-BE49-F238E27FC236}">
                <a16:creationId xmlns:a16="http://schemas.microsoft.com/office/drawing/2014/main" id="{8B99DCD1-731D-43A8-954D-65289D93DFB0}"/>
              </a:ext>
            </a:extLst>
          </p:cNvPr>
          <p:cNvSpPr/>
          <p:nvPr/>
        </p:nvSpPr>
        <p:spPr>
          <a:xfrm>
            <a:off x="6747184" y="3921070"/>
            <a:ext cx="408123" cy="588936"/>
          </a:xfrm>
          <a:prstGeom prst="downArrow">
            <a:avLst/>
          </a:prstGeom>
          <a:solidFill>
            <a:schemeClr val="bg2">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bg1"/>
              </a:solidFill>
              <a:latin typeface="Calibri" panose="020F0502020204030204" pitchFamily="34" charset="0"/>
              <a:cs typeface="Calibri" panose="020F0502020204030204" pitchFamily="34" charset="0"/>
            </a:endParaRPr>
          </a:p>
        </p:txBody>
      </p:sp>
      <p:sp>
        <p:nvSpPr>
          <p:cNvPr id="39" name="Arrow: Down 38">
            <a:extLst>
              <a:ext uri="{FF2B5EF4-FFF2-40B4-BE49-F238E27FC236}">
                <a16:creationId xmlns:a16="http://schemas.microsoft.com/office/drawing/2014/main" id="{813A82AF-8A92-4A8F-9D57-A433FFFB8F4A}"/>
              </a:ext>
            </a:extLst>
          </p:cNvPr>
          <p:cNvSpPr/>
          <p:nvPr/>
        </p:nvSpPr>
        <p:spPr>
          <a:xfrm>
            <a:off x="9120503" y="3921071"/>
            <a:ext cx="408123" cy="588934"/>
          </a:xfrm>
          <a:prstGeom prst="downArrow">
            <a:avLst/>
          </a:prstGeom>
          <a:solidFill>
            <a:schemeClr val="bg2">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bg1"/>
              </a:solidFill>
              <a:latin typeface="Calibri" panose="020F0502020204030204" pitchFamily="34" charset="0"/>
              <a:cs typeface="Calibri" panose="020F0502020204030204" pitchFamily="34" charset="0"/>
            </a:endParaRPr>
          </a:p>
        </p:txBody>
      </p:sp>
      <p:sp>
        <p:nvSpPr>
          <p:cNvPr id="49" name="Rectangle 48">
            <a:extLst>
              <a:ext uri="{FF2B5EF4-FFF2-40B4-BE49-F238E27FC236}">
                <a16:creationId xmlns:a16="http://schemas.microsoft.com/office/drawing/2014/main" id="{EF3DF815-9D4F-4B2B-990B-06A33626A472}"/>
              </a:ext>
            </a:extLst>
          </p:cNvPr>
          <p:cNvSpPr/>
          <p:nvPr/>
        </p:nvSpPr>
        <p:spPr>
          <a:xfrm>
            <a:off x="6223542" y="4549132"/>
            <a:ext cx="1491149" cy="588936"/>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latin typeface="Calibri" panose="020F0502020204030204" pitchFamily="34" charset="0"/>
                <a:cs typeface="Calibri" panose="020F0502020204030204" pitchFamily="34" charset="0"/>
              </a:rPr>
              <a:t>Reporting</a:t>
            </a:r>
          </a:p>
        </p:txBody>
      </p:sp>
      <p:sp>
        <p:nvSpPr>
          <p:cNvPr id="50" name="Rectangle 49">
            <a:extLst>
              <a:ext uri="{FF2B5EF4-FFF2-40B4-BE49-F238E27FC236}">
                <a16:creationId xmlns:a16="http://schemas.microsoft.com/office/drawing/2014/main" id="{ADE7E5D2-7250-493B-97A6-310E21DFA75C}"/>
              </a:ext>
            </a:extLst>
          </p:cNvPr>
          <p:cNvSpPr/>
          <p:nvPr/>
        </p:nvSpPr>
        <p:spPr>
          <a:xfrm>
            <a:off x="8331528" y="4511274"/>
            <a:ext cx="1986071" cy="1274929"/>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latin typeface="Calibri" panose="020F0502020204030204" pitchFamily="34" charset="0"/>
                <a:cs typeface="Calibri" panose="020F0502020204030204" pitchFamily="34" charset="0"/>
              </a:rPr>
              <a:t>QIA</a:t>
            </a:r>
          </a:p>
          <a:p>
            <a:pPr algn="ctr"/>
            <a:r>
              <a:rPr lang="en-US" sz="1500" b="1" dirty="0">
                <a:solidFill>
                  <a:schemeClr val="bg1"/>
                </a:solidFill>
                <a:latin typeface="Calibri" panose="020F0502020204030204" pitchFamily="34" charset="0"/>
                <a:cs typeface="Calibri" panose="020F0502020204030204" pitchFamily="34" charset="0"/>
              </a:rPr>
              <a:t>PSP</a:t>
            </a:r>
          </a:p>
          <a:p>
            <a:pPr algn="ctr"/>
            <a:r>
              <a:rPr lang="en-US" sz="1500" b="1" dirty="0">
                <a:solidFill>
                  <a:schemeClr val="bg1"/>
                </a:solidFill>
                <a:latin typeface="Calibri" panose="020F0502020204030204" pitchFamily="34" charset="0"/>
                <a:cs typeface="Calibri" panose="020F0502020204030204" pitchFamily="34" charset="0"/>
              </a:rPr>
              <a:t>APPEALS</a:t>
            </a:r>
          </a:p>
          <a:p>
            <a:pPr algn="ctr"/>
            <a:r>
              <a:rPr lang="en-US" sz="1500" b="1" dirty="0">
                <a:solidFill>
                  <a:schemeClr val="bg1"/>
                </a:solidFill>
                <a:latin typeface="Calibri" panose="020F0502020204030204" pitchFamily="34" charset="0"/>
                <a:cs typeface="Calibri" panose="020F0502020204030204" pitchFamily="34" charset="0"/>
              </a:rPr>
              <a:t>MSP</a:t>
            </a:r>
          </a:p>
        </p:txBody>
      </p:sp>
      <p:sp>
        <p:nvSpPr>
          <p:cNvPr id="52" name="Speech Bubble: Rectangle with Corners Rounded 51">
            <a:extLst>
              <a:ext uri="{FF2B5EF4-FFF2-40B4-BE49-F238E27FC236}">
                <a16:creationId xmlns:a16="http://schemas.microsoft.com/office/drawing/2014/main" id="{577C9713-92B0-4D83-A368-89980D1B3D93}"/>
              </a:ext>
            </a:extLst>
          </p:cNvPr>
          <p:cNvSpPr/>
          <p:nvPr/>
        </p:nvSpPr>
        <p:spPr>
          <a:xfrm>
            <a:off x="8331527" y="1034321"/>
            <a:ext cx="3402767" cy="719528"/>
          </a:xfrm>
          <a:prstGeom prst="wedgeRoundRectCallout">
            <a:avLst>
              <a:gd name="adj1" fmla="val -67595"/>
              <a:gd name="adj2" fmla="val -21528"/>
              <a:gd name="adj3" fmla="val 16667"/>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bg1"/>
                </a:solidFill>
                <a:latin typeface="Calibri" panose="020F0502020204030204" pitchFamily="34" charset="0"/>
                <a:cs typeface="Calibri" panose="020F0502020204030204" pitchFamily="34" charset="0"/>
              </a:rPr>
              <a:t>It will contains the patient medical history data</a:t>
            </a:r>
          </a:p>
        </p:txBody>
      </p:sp>
      <p:sp>
        <p:nvSpPr>
          <p:cNvPr id="53" name="Speech Bubble: Rectangle with Corners Rounded 52">
            <a:extLst>
              <a:ext uri="{FF2B5EF4-FFF2-40B4-BE49-F238E27FC236}">
                <a16:creationId xmlns:a16="http://schemas.microsoft.com/office/drawing/2014/main" id="{2115EDCC-7B95-4F24-8114-AB2033C8C263}"/>
              </a:ext>
            </a:extLst>
          </p:cNvPr>
          <p:cNvSpPr/>
          <p:nvPr/>
        </p:nvSpPr>
        <p:spPr>
          <a:xfrm>
            <a:off x="1252025" y="1209822"/>
            <a:ext cx="2608445" cy="719528"/>
          </a:xfrm>
          <a:prstGeom prst="wedgeRoundRectCallout">
            <a:avLst>
              <a:gd name="adj1" fmla="val 130714"/>
              <a:gd name="adj2" fmla="val 21442"/>
              <a:gd name="adj3" fmla="val 16667"/>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bg1"/>
                </a:solidFill>
                <a:latin typeface="Calibri" panose="020F0502020204030204" pitchFamily="34" charset="0"/>
                <a:cs typeface="Calibri" panose="020F0502020204030204" pitchFamily="34" charset="0"/>
              </a:rPr>
              <a:t>Isolate the Medicare details (Above 65 Age )</a:t>
            </a:r>
          </a:p>
        </p:txBody>
      </p:sp>
    </p:spTree>
    <p:extLst>
      <p:ext uri="{BB962C8B-B14F-4D97-AF65-F5344CB8AC3E}">
        <p14:creationId xmlns:p14="http://schemas.microsoft.com/office/powerpoint/2010/main" val="2806638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113</TotalTime>
  <Words>321</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Gothic</vt:lpstr>
      <vt:lpstr>Wingdings 3</vt:lpstr>
      <vt:lpstr>Ion</vt:lpstr>
      <vt:lpstr>Introduction:  </vt:lpstr>
      <vt:lpstr>Medicare Stars</vt:lpstr>
      <vt:lpstr>Centers For Medicare &amp; Medicaid Services (CMS)</vt:lpstr>
      <vt:lpstr> Workflow in Medicare Stars Team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Medicare Stars</dc:title>
  <dc:creator>Sujatha, Bhuvaneshwari</dc:creator>
  <cp:lastModifiedBy>Sujatha, Bhuvaneshwari</cp:lastModifiedBy>
  <cp:revision>10</cp:revision>
  <dcterms:created xsi:type="dcterms:W3CDTF">2019-07-12T11:59:47Z</dcterms:created>
  <dcterms:modified xsi:type="dcterms:W3CDTF">2019-07-12T13:53:00Z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7599526-06ca-49cc-9fa9-5307800a949a_Enabled">
    <vt:lpwstr>True</vt:lpwstr>
  </property>
  <property fmtid="{D5CDD505-2E9C-101B-9397-08002B2CF9AE}" pid="3" name="MSIP_Label_67599526-06ca-49cc-9fa9-5307800a949a_SiteId">
    <vt:lpwstr>fabb61b8-3afe-4e75-b934-a47f782b8cd7</vt:lpwstr>
  </property>
  <property fmtid="{D5CDD505-2E9C-101B-9397-08002B2CF9AE}" pid="4" name="MSIP_Label_67599526-06ca-49cc-9fa9-5307800a949a_Owner">
    <vt:lpwstr>SujathaB@aetna.com</vt:lpwstr>
  </property>
  <property fmtid="{D5CDD505-2E9C-101B-9397-08002B2CF9AE}" pid="5" name="MSIP_Label_67599526-06ca-49cc-9fa9-5307800a949a_SetDate">
    <vt:lpwstr>2019-07-12T12:00:12.3021492Z</vt:lpwstr>
  </property>
  <property fmtid="{D5CDD505-2E9C-101B-9397-08002B2CF9AE}" pid="6" name="MSIP_Label_67599526-06ca-49cc-9fa9-5307800a949a_Name">
    <vt:lpwstr>Proprietary</vt:lpwstr>
  </property>
  <property fmtid="{D5CDD505-2E9C-101B-9397-08002B2CF9AE}" pid="7" name="MSIP_Label_67599526-06ca-49cc-9fa9-5307800a949a_Application">
    <vt:lpwstr>Microsoft Azure Information Protection</vt:lpwstr>
  </property>
  <property fmtid="{D5CDD505-2E9C-101B-9397-08002B2CF9AE}" pid="8" name="MSIP_Label_67599526-06ca-49cc-9fa9-5307800a949a_ActionId">
    <vt:lpwstr>e3304974-08d8-4276-8acb-c8b100908058</vt:lpwstr>
  </property>
  <property fmtid="{D5CDD505-2E9C-101B-9397-08002B2CF9AE}" pid="9" name="MSIP_Label_67599526-06ca-49cc-9fa9-5307800a949a_Extended_MSFT_Method">
    <vt:lpwstr>Automatic</vt:lpwstr>
  </property>
  <property fmtid="{D5CDD505-2E9C-101B-9397-08002B2CF9AE}" pid="10" name="Sensitivity">
    <vt:lpwstr>Proprietary</vt:lpwstr>
  </property>
</Properties>
</file>