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8" r:id="rId3"/>
    <p:sldId id="263" r:id="rId4"/>
    <p:sldId id="264" r:id="rId5"/>
    <p:sldId id="265" r:id="rId6"/>
    <p:sldId id="275" r:id="rId7"/>
    <p:sldId id="283" r:id="rId8"/>
    <p:sldId id="279" r:id="rId9"/>
    <p:sldId id="277" r:id="rId10"/>
    <p:sldId id="266" r:id="rId11"/>
    <p:sldId id="267" r:id="rId12"/>
    <p:sldId id="280" r:id="rId13"/>
    <p:sldId id="257" r:id="rId14"/>
    <p:sldId id="285" r:id="rId15"/>
    <p:sldId id="286" r:id="rId16"/>
    <p:sldId id="281" r:id="rId17"/>
    <p:sldId id="260" r:id="rId18"/>
    <p:sldId id="278" r:id="rId19"/>
    <p:sldId id="282" r:id="rId20"/>
    <p:sldId id="262" r:id="rId21"/>
    <p:sldId id="268" r:id="rId22"/>
    <p:sldId id="272" r:id="rId23"/>
    <p:sldId id="273" r:id="rId24"/>
    <p:sldId id="284" r:id="rId25"/>
    <p:sldId id="274" r:id="rId26"/>
  </p:sldIdLst>
  <p:sldSz cx="12192000" cy="6858000"/>
  <p:notesSz cx="6858000" cy="9144000"/>
  <p:embeddedFontLst>
    <p:embeddedFont>
      <p:font typeface="Calibri" panose="020F050202020403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th Nelson" initials="RN" lastIdx="19" clrIdx="0">
    <p:extLst>
      <p:ext uri="{19B8F6BF-5375-455C-9EA6-DF929625EA0E}">
        <p15:presenceInfo xmlns:p15="http://schemas.microsoft.com/office/powerpoint/2012/main" userId="Ruth Nelson" providerId="None"/>
      </p:ext>
    </p:extLst>
  </p:cmAuthor>
  <p:cmAuthor id="2" name="Amandeep Kalra" initials="AK" lastIdx="24" clrIdx="1">
    <p:extLst>
      <p:ext uri="{19B8F6BF-5375-455C-9EA6-DF929625EA0E}">
        <p15:presenceInfo xmlns:p15="http://schemas.microsoft.com/office/powerpoint/2012/main" userId="Amandeep Kal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95" autoAdjust="0"/>
    <p:restoredTop sz="92029" autoAdjust="0"/>
  </p:normalViewPr>
  <p:slideViewPr>
    <p:cSldViewPr snapToGrid="0">
      <p:cViewPr varScale="1">
        <p:scale>
          <a:sx n="80" d="100"/>
          <a:sy n="80" d="100"/>
        </p:scale>
        <p:origin x="11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09T08:13:42.148" idx="19">
    <p:pos x="10" y="10"/>
    <p:text>Removed link between link breaker and root.</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11-07T13:57:32.214" idx="6">
    <p:pos x="10" y="10"/>
    <p:text>Settings not clear</p:text>
    <p:extLst>
      <p:ext uri="{C676402C-5697-4E1C-873F-D02D1690AC5C}">
        <p15:threadingInfo xmlns:p15="http://schemas.microsoft.com/office/powerpoint/2012/main" timeZoneBias="480"/>
      </p:ext>
    </p:extLst>
  </p:cm>
  <p:cm authorId="2" dt="2017-11-07T13:57:57.862" idx="7">
    <p:pos x="10" y="106"/>
    <p:text>why push button on the link breaker</p:text>
    <p:extLst>
      <p:ext uri="{C676402C-5697-4E1C-873F-D02D1690AC5C}">
        <p15:threadingInfo xmlns:p15="http://schemas.microsoft.com/office/powerpoint/2012/main" timeZoneBias="480">
          <p15:parentCm authorId="2" idx="6"/>
        </p15:threadingInfo>
      </p:ext>
    </p:extLst>
  </p:cm>
  <p:cm authorId="2" dt="2017-11-07T14:01:02.484" idx="8">
    <p:pos x="10" y="202"/>
    <p:text>meaning of LED's on  the link breaker</p:text>
    <p:extLst>
      <p:ext uri="{C676402C-5697-4E1C-873F-D02D1690AC5C}">
        <p15:threadingInfo xmlns:p15="http://schemas.microsoft.com/office/powerpoint/2012/main" timeZoneBias="480">
          <p15:parentCm authorId="2" idx="6"/>
        </p15:threadingInfo>
      </p:ext>
    </p:extLst>
  </p:cm>
  <p:cm authorId="2" dt="2017-11-08T10:22:47.215" idx="17">
    <p:pos x="10" y="298"/>
    <p:text>When lin kbreaker powers up  both are red and one goes from red to green showing the status of the link and other tells ifyou are under computer control or not. amber means it is under computer control and the button is disables</p:text>
    <p:extLst>
      <p:ext uri="{C676402C-5697-4E1C-873F-D02D1690AC5C}">
        <p15:threadingInfo xmlns:p15="http://schemas.microsoft.com/office/powerpoint/2012/main" timeZoneBias="480">
          <p15:parentCm authorId="2" idx="6"/>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4"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D0832-EB79-49CB-971B-B9A124305C80}" type="datetimeFigureOut">
              <a:rPr lang="en-US" smtClean="0"/>
              <a:t>11/9/2017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90F75-9FF7-4BE4-9355-3691DFAFAB51}" type="slidenum">
              <a:rPr lang="en-US" smtClean="0"/>
              <a:t>‹#›</a:t>
            </a:fld>
            <a:endParaRPr lang="en-US" dirty="0"/>
          </a:p>
        </p:txBody>
      </p:sp>
    </p:spTree>
    <p:extLst>
      <p:ext uri="{BB962C8B-B14F-4D97-AF65-F5344CB8AC3E}">
        <p14:creationId xmlns:p14="http://schemas.microsoft.com/office/powerpoint/2010/main" val="744011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rung ladder</a:t>
            </a:r>
          </a:p>
          <a:p>
            <a:endParaRPr lang="en-US" dirty="0"/>
          </a:p>
          <a:p>
            <a:r>
              <a:rPr lang="en-US" dirty="0"/>
              <a:t>Sender</a:t>
            </a:r>
            <a:r>
              <a:rPr lang="en-US" baseline="0" dirty="0"/>
              <a:t> into 2A and subscriber into 2B</a:t>
            </a:r>
            <a:endParaRPr lang="en-US" dirty="0"/>
          </a:p>
        </p:txBody>
      </p:sp>
      <p:sp>
        <p:nvSpPr>
          <p:cNvPr id="4" name="Slide Number Placeholder 3"/>
          <p:cNvSpPr>
            <a:spLocks noGrp="1"/>
          </p:cNvSpPr>
          <p:nvPr>
            <p:ph type="sldNum" sz="quarter" idx="10"/>
          </p:nvPr>
        </p:nvSpPr>
        <p:spPr/>
        <p:txBody>
          <a:bodyPr/>
          <a:lstStyle/>
          <a:p>
            <a:fld id="{10B90F75-9FF7-4BE4-9355-3691DFAFAB51}" type="slidenum">
              <a:rPr lang="en-US" smtClean="0"/>
              <a:t>6</a:t>
            </a:fld>
            <a:endParaRPr lang="en-US" dirty="0"/>
          </a:p>
        </p:txBody>
      </p:sp>
    </p:spTree>
    <p:extLst>
      <p:ext uri="{BB962C8B-B14F-4D97-AF65-F5344CB8AC3E}">
        <p14:creationId xmlns:p14="http://schemas.microsoft.com/office/powerpoint/2010/main" val="213256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rung ladder</a:t>
            </a:r>
          </a:p>
          <a:p>
            <a:endParaRPr lang="en-US" dirty="0"/>
          </a:p>
          <a:p>
            <a:r>
              <a:rPr lang="en-US" dirty="0"/>
              <a:t>Sender</a:t>
            </a:r>
            <a:r>
              <a:rPr lang="en-US" baseline="0" dirty="0"/>
              <a:t> into 2A and subscriber into 2B</a:t>
            </a:r>
            <a:endParaRPr lang="en-US" dirty="0"/>
          </a:p>
        </p:txBody>
      </p:sp>
      <p:sp>
        <p:nvSpPr>
          <p:cNvPr id="4" name="Slide Number Placeholder 3"/>
          <p:cNvSpPr>
            <a:spLocks noGrp="1"/>
          </p:cNvSpPr>
          <p:nvPr>
            <p:ph type="sldNum" sz="quarter" idx="10"/>
          </p:nvPr>
        </p:nvSpPr>
        <p:spPr/>
        <p:txBody>
          <a:bodyPr/>
          <a:lstStyle/>
          <a:p>
            <a:fld id="{10B90F75-9FF7-4BE4-9355-3691DFAFAB51}" type="slidenum">
              <a:rPr lang="en-US" smtClean="0"/>
              <a:t>7</a:t>
            </a:fld>
            <a:endParaRPr lang="en-US" dirty="0"/>
          </a:p>
        </p:txBody>
      </p:sp>
    </p:spTree>
    <p:extLst>
      <p:ext uri="{BB962C8B-B14F-4D97-AF65-F5344CB8AC3E}">
        <p14:creationId xmlns:p14="http://schemas.microsoft.com/office/powerpoint/2010/main" val="4257963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rung ladder</a:t>
            </a:r>
          </a:p>
          <a:p>
            <a:endParaRPr lang="en-US" dirty="0"/>
          </a:p>
          <a:p>
            <a:r>
              <a:rPr lang="en-US" dirty="0"/>
              <a:t>Sender</a:t>
            </a:r>
            <a:r>
              <a:rPr lang="en-US" baseline="0" dirty="0"/>
              <a:t> into 2A and subscriber into 2B</a:t>
            </a:r>
            <a:endParaRPr lang="en-US" dirty="0"/>
          </a:p>
        </p:txBody>
      </p:sp>
      <p:sp>
        <p:nvSpPr>
          <p:cNvPr id="4" name="Slide Number Placeholder 3"/>
          <p:cNvSpPr>
            <a:spLocks noGrp="1"/>
          </p:cNvSpPr>
          <p:nvPr>
            <p:ph type="sldNum" sz="quarter" idx="10"/>
          </p:nvPr>
        </p:nvSpPr>
        <p:spPr/>
        <p:txBody>
          <a:bodyPr/>
          <a:lstStyle/>
          <a:p>
            <a:fld id="{10B90F75-9FF7-4BE4-9355-3691DFAFAB51}" type="slidenum">
              <a:rPr lang="en-US" smtClean="0"/>
              <a:t>8</a:t>
            </a:fld>
            <a:endParaRPr lang="en-US" dirty="0"/>
          </a:p>
        </p:txBody>
      </p:sp>
    </p:spTree>
    <p:extLst>
      <p:ext uri="{BB962C8B-B14F-4D97-AF65-F5344CB8AC3E}">
        <p14:creationId xmlns:p14="http://schemas.microsoft.com/office/powerpoint/2010/main" val="524063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rung ladder</a:t>
            </a:r>
          </a:p>
          <a:p>
            <a:endParaRPr lang="en-US" dirty="0"/>
          </a:p>
          <a:p>
            <a:r>
              <a:rPr lang="en-US" dirty="0"/>
              <a:t>Sender</a:t>
            </a:r>
            <a:r>
              <a:rPr lang="en-US" baseline="0" dirty="0"/>
              <a:t> into 2A and subscriber into 2B</a:t>
            </a:r>
            <a:endParaRPr lang="en-US" dirty="0"/>
          </a:p>
        </p:txBody>
      </p:sp>
      <p:sp>
        <p:nvSpPr>
          <p:cNvPr id="4" name="Slide Number Placeholder 3"/>
          <p:cNvSpPr>
            <a:spLocks noGrp="1"/>
          </p:cNvSpPr>
          <p:nvPr>
            <p:ph type="sldNum" sz="quarter" idx="10"/>
          </p:nvPr>
        </p:nvSpPr>
        <p:spPr/>
        <p:txBody>
          <a:bodyPr/>
          <a:lstStyle/>
          <a:p>
            <a:fld id="{10B90F75-9FF7-4BE4-9355-3691DFAFAB51}" type="slidenum">
              <a:rPr lang="en-US" smtClean="0"/>
              <a:t>9</a:t>
            </a:fld>
            <a:endParaRPr lang="en-US" dirty="0"/>
          </a:p>
        </p:txBody>
      </p:sp>
    </p:spTree>
    <p:extLst>
      <p:ext uri="{BB962C8B-B14F-4D97-AF65-F5344CB8AC3E}">
        <p14:creationId xmlns:p14="http://schemas.microsoft.com/office/powerpoint/2010/main" val="316397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of 40</a:t>
            </a:r>
            <a:r>
              <a:rPr lang="en-US" baseline="0" dirty="0"/>
              <a:t> before you get graphs</a:t>
            </a:r>
            <a:endParaRPr lang="en-US" dirty="0"/>
          </a:p>
        </p:txBody>
      </p:sp>
      <p:sp>
        <p:nvSpPr>
          <p:cNvPr id="4" name="Slide Number Placeholder 3"/>
          <p:cNvSpPr>
            <a:spLocks noGrp="1"/>
          </p:cNvSpPr>
          <p:nvPr>
            <p:ph type="sldNum" sz="quarter" idx="10"/>
          </p:nvPr>
        </p:nvSpPr>
        <p:spPr/>
        <p:txBody>
          <a:bodyPr/>
          <a:lstStyle/>
          <a:p>
            <a:fld id="{10B90F75-9FF7-4BE4-9355-3691DFAFAB51}" type="slidenum">
              <a:rPr lang="en-US" smtClean="0"/>
              <a:t>13</a:t>
            </a:fld>
            <a:endParaRPr lang="en-US" dirty="0"/>
          </a:p>
        </p:txBody>
      </p:sp>
    </p:spTree>
    <p:extLst>
      <p:ext uri="{BB962C8B-B14F-4D97-AF65-F5344CB8AC3E}">
        <p14:creationId xmlns:p14="http://schemas.microsoft.com/office/powerpoint/2010/main" val="2229839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B90F75-9FF7-4BE4-9355-3691DFAFAB51}" type="slidenum">
              <a:rPr lang="en-US" smtClean="0"/>
              <a:t>18</a:t>
            </a:fld>
            <a:endParaRPr lang="en-US" dirty="0"/>
          </a:p>
        </p:txBody>
      </p:sp>
    </p:spTree>
    <p:extLst>
      <p:ext uri="{BB962C8B-B14F-4D97-AF65-F5344CB8AC3E}">
        <p14:creationId xmlns:p14="http://schemas.microsoft.com/office/powerpoint/2010/main" val="2534891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Basic">
    <p:spTree>
      <p:nvGrpSpPr>
        <p:cNvPr id="1" name=""/>
        <p:cNvGrpSpPr/>
        <p:nvPr/>
      </p:nvGrpSpPr>
      <p:grpSpPr>
        <a:xfrm>
          <a:off x="0" y="0"/>
          <a:ext cx="0" cy="0"/>
          <a:chOff x="0" y="0"/>
          <a:chExt cx="0" cy="0"/>
        </a:xfrm>
      </p:grpSpPr>
      <p:sp>
        <p:nvSpPr>
          <p:cNvPr id="9" name="Picture Placeholder 8"/>
          <p:cNvSpPr>
            <a:spLocks noGrp="1"/>
          </p:cNvSpPr>
          <p:nvPr>
            <p:ph type="pic" sz="quarter" idx="11" hasCustomPrompt="1"/>
          </p:nvPr>
        </p:nvSpPr>
        <p:spPr>
          <a:xfrm>
            <a:off x="0" y="4572000"/>
            <a:ext cx="12192000" cy="2286000"/>
          </a:xfrm>
        </p:spPr>
        <p:txBody>
          <a:bodyPr>
            <a:noAutofit/>
          </a:bodyPr>
          <a:lstStyle>
            <a:lvl1pPr marL="0" indent="0">
              <a:buNone/>
              <a:defRPr sz="2400"/>
            </a:lvl1pPr>
          </a:lstStyle>
          <a:p>
            <a:r>
              <a:rPr lang="en-US" dirty="0"/>
              <a:t>[Click to insert Title Slide Image Widescreen 16-9]</a:t>
            </a:r>
          </a:p>
        </p:txBody>
      </p:sp>
      <p:sp>
        <p:nvSpPr>
          <p:cNvPr id="2" name="Title 1"/>
          <p:cNvSpPr>
            <a:spLocks noGrp="1"/>
          </p:cNvSpPr>
          <p:nvPr>
            <p:ph type="ctrTitle"/>
          </p:nvPr>
        </p:nvSpPr>
        <p:spPr>
          <a:xfrm>
            <a:off x="304800" y="2126159"/>
            <a:ext cx="11582400" cy="769441"/>
          </a:xfrm>
        </p:spPr>
        <p:txBody>
          <a:bodyPr wrap="square" anchor="b" anchorCtr="1">
            <a:spAutoFit/>
          </a:bodyPr>
          <a:lstStyle>
            <a:lvl1pPr algn="ctr">
              <a:lnSpc>
                <a:spcPct val="100000"/>
              </a:lnSpc>
              <a:defRPr sz="4400" b="1" cap="none" baseline="0">
                <a:solidFill>
                  <a:schemeClr val="accent6">
                    <a:lumMod val="60000"/>
                    <a:lumOff val="40000"/>
                  </a:schemeClr>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Text Placeholder 3"/>
          <p:cNvSpPr>
            <a:spLocks noGrp="1"/>
          </p:cNvSpPr>
          <p:nvPr>
            <p:ph type="body" sz="quarter" idx="10" hasCustomPrompt="1"/>
          </p:nvPr>
        </p:nvSpPr>
        <p:spPr>
          <a:xfrm>
            <a:off x="304800" y="3084493"/>
            <a:ext cx="11582400" cy="954107"/>
          </a:xfrm>
        </p:spPr>
        <p:txBody>
          <a:bodyPr wrap="square">
            <a:spAutoFit/>
          </a:bodyPr>
          <a:lstStyle>
            <a:lvl1pPr marL="0" indent="0" algn="ctr">
              <a:spcAft>
                <a:spcPts val="0"/>
              </a:spcAft>
              <a:buNone/>
              <a:defRPr sz="2800" baseline="0">
                <a:solidFill>
                  <a:schemeClr val="tx1"/>
                </a:solidFill>
              </a:defRPr>
            </a:lvl1pPr>
          </a:lstStyle>
          <a:p>
            <a:pPr lvl="0"/>
            <a:r>
              <a:rPr lang="en-US" dirty="0"/>
              <a:t>Presenter Name</a:t>
            </a:r>
            <a:br>
              <a:rPr lang="en-US" dirty="0"/>
            </a:br>
            <a:r>
              <a:rPr lang="en-US" dirty="0"/>
              <a:t>Presenter title goes here in italics</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3493" t="19184" r="13177" b="19319"/>
          <a:stretch/>
        </p:blipFill>
        <p:spPr>
          <a:xfrm>
            <a:off x="252737" y="241251"/>
            <a:ext cx="1384797" cy="812894"/>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3493" t="19184" r="13177" b="19319"/>
          <a:stretch/>
        </p:blipFill>
        <p:spPr>
          <a:xfrm>
            <a:off x="252737" y="241251"/>
            <a:ext cx="1384797" cy="812894"/>
          </a:xfrm>
          <a:prstGeom prst="rect">
            <a:avLst/>
          </a:prstGeom>
        </p:spPr>
      </p:pic>
      <p:sp>
        <p:nvSpPr>
          <p:cNvPr id="12" name="Text Placeholder 11"/>
          <p:cNvSpPr>
            <a:spLocks noGrp="1"/>
          </p:cNvSpPr>
          <p:nvPr>
            <p:ph type="body" sz="quarter" idx="12" hasCustomPrompt="1"/>
          </p:nvPr>
        </p:nvSpPr>
        <p:spPr>
          <a:xfrm>
            <a:off x="11164813" y="6494281"/>
            <a:ext cx="733425" cy="103423"/>
          </a:xfrm>
          <a:blipFill>
            <a:blip r:embed="rId3"/>
            <a:stretch>
              <a:fillRect/>
            </a:stretch>
          </a:blipFill>
          <a:ln>
            <a:noFill/>
          </a:ln>
        </p:spPr>
        <p:txBody>
          <a:bodyPr/>
          <a:lstStyle>
            <a:lvl1pPr>
              <a:defRPr sz="100"/>
            </a:lvl1pPr>
          </a:lstStyle>
          <a:p>
            <a:pPr lvl="0"/>
            <a:r>
              <a:rPr lang="en-US" dirty="0"/>
              <a:t>.</a:t>
            </a:r>
          </a:p>
        </p:txBody>
      </p:sp>
    </p:spTree>
    <p:extLst>
      <p:ext uri="{BB962C8B-B14F-4D97-AF65-F5344CB8AC3E}">
        <p14:creationId xmlns:p14="http://schemas.microsoft.com/office/powerpoint/2010/main" val="4119886117"/>
      </p:ext>
    </p:extLst>
  </p:cSld>
  <p:clrMapOvr>
    <a:masterClrMapping/>
  </p:clrMapOvr>
  <p:extLst mod="1">
    <p:ext uri="{DCECCB84-F9BA-43D5-87BE-67443E8EF086}">
      <p15:sldGuideLst xmlns:p15="http://schemas.microsoft.com/office/powerpoint/2012/main">
        <p15:guide id="8" orient="horz" pos="2160">
          <p15:clr>
            <a:srgbClr val="FBAE40"/>
          </p15:clr>
        </p15:guide>
        <p15:guide id="9" pos="3840">
          <p15:clr>
            <a:srgbClr val="FBAE40"/>
          </p15:clr>
        </p15:guide>
        <p15:guide id="10" pos="192">
          <p15:clr>
            <a:srgbClr val="FBAE40"/>
          </p15:clr>
        </p15:guide>
        <p15:guide id="11" orient="horz" pos="96">
          <p15:clr>
            <a:srgbClr val="FBAE40"/>
          </p15:clr>
        </p15:guide>
        <p15:guide id="12" pos="74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Basic No Image">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3493" t="19184" r="13177" b="19319"/>
          <a:stretch/>
        </p:blipFill>
        <p:spPr>
          <a:xfrm>
            <a:off x="252737" y="241251"/>
            <a:ext cx="1384797" cy="812894"/>
          </a:xfrm>
          <a:prstGeom prst="rect">
            <a:avLst/>
          </a:prstGeom>
        </p:spPr>
      </p:pic>
      <p:sp>
        <p:nvSpPr>
          <p:cNvPr id="6" name="TextBox 5"/>
          <p:cNvSpPr txBox="1"/>
          <p:nvPr/>
        </p:nvSpPr>
        <p:spPr>
          <a:xfrm>
            <a:off x="11048999" y="6516002"/>
            <a:ext cx="849239" cy="161583"/>
          </a:xfrm>
          <a:prstGeom prst="rect">
            <a:avLst/>
          </a:prstGeom>
          <a:noFill/>
        </p:spPr>
        <p:txBody>
          <a:bodyPr wrap="square" lIns="0" tIns="0" rIns="0" bIns="0" rtlCol="0">
            <a:spAutoFit/>
          </a:bodyPr>
          <a:lstStyle/>
          <a:p>
            <a:pPr algn="r"/>
            <a:r>
              <a:rPr lang="en-US" sz="1050" b="1" dirty="0">
                <a:solidFill>
                  <a:schemeClr val="bg1"/>
                </a:solidFill>
                <a:latin typeface="Arial" panose="020B0604020202020204" pitchFamily="34" charset="0"/>
                <a:cs typeface="Arial" panose="020B0604020202020204" pitchFamily="34" charset="0"/>
              </a:rPr>
              <a:t>© SEL 2017</a:t>
            </a:r>
            <a:endParaRPr lang="en-US" sz="1050" b="1" dirty="0">
              <a:solidFill>
                <a:schemeClr val="bg1"/>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3493" t="19184" r="13177" b="19319"/>
          <a:stretch/>
        </p:blipFill>
        <p:spPr>
          <a:xfrm>
            <a:off x="252737" y="241251"/>
            <a:ext cx="1384797" cy="812894"/>
          </a:xfrm>
          <a:prstGeom prst="rect">
            <a:avLst/>
          </a:prstGeom>
        </p:spPr>
      </p:pic>
      <p:sp>
        <p:nvSpPr>
          <p:cNvPr id="8" name="TextBox 7"/>
          <p:cNvSpPr txBox="1"/>
          <p:nvPr userDrawn="1"/>
        </p:nvSpPr>
        <p:spPr>
          <a:xfrm>
            <a:off x="11048999" y="6516002"/>
            <a:ext cx="849239" cy="161583"/>
          </a:xfrm>
          <a:prstGeom prst="rect">
            <a:avLst/>
          </a:prstGeom>
          <a:noFill/>
        </p:spPr>
        <p:txBody>
          <a:bodyPr wrap="square" lIns="0" tIns="0" rIns="0" bIns="0" rtlCol="0">
            <a:spAutoFit/>
          </a:bodyPr>
          <a:lstStyle/>
          <a:p>
            <a:pPr algn="r"/>
            <a:r>
              <a:rPr lang="en-US" sz="1050" b="1" dirty="0">
                <a:solidFill>
                  <a:schemeClr val="tx1"/>
                </a:solidFill>
                <a:latin typeface="Arial" panose="020B0604020202020204" pitchFamily="34" charset="0"/>
                <a:cs typeface="Arial" panose="020B0604020202020204" pitchFamily="34" charset="0"/>
              </a:rPr>
              <a:t>© SEL 2017</a:t>
            </a:r>
            <a:endParaRPr lang="en-US" sz="1050" b="1" dirty="0">
              <a:solidFill>
                <a:schemeClr val="tx1"/>
              </a:solidFill>
            </a:endParaRPr>
          </a:p>
        </p:txBody>
      </p:sp>
      <p:sp>
        <p:nvSpPr>
          <p:cNvPr id="9" name="Title 1"/>
          <p:cNvSpPr>
            <a:spLocks noGrp="1"/>
          </p:cNvSpPr>
          <p:nvPr>
            <p:ph type="ctrTitle"/>
          </p:nvPr>
        </p:nvSpPr>
        <p:spPr>
          <a:xfrm>
            <a:off x="304800" y="2126159"/>
            <a:ext cx="11582400" cy="769441"/>
          </a:xfrm>
        </p:spPr>
        <p:txBody>
          <a:bodyPr wrap="square" anchor="b" anchorCtr="1">
            <a:spAutoFit/>
          </a:bodyPr>
          <a:lstStyle>
            <a:lvl1pPr algn="ctr">
              <a:lnSpc>
                <a:spcPct val="100000"/>
              </a:lnSpc>
              <a:defRPr sz="4400" b="1" cap="none" baseline="0">
                <a:solidFill>
                  <a:schemeClr val="accent6">
                    <a:lumMod val="60000"/>
                    <a:lumOff val="40000"/>
                  </a:schemeClr>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3"/>
          <p:cNvSpPr>
            <a:spLocks noGrp="1"/>
          </p:cNvSpPr>
          <p:nvPr>
            <p:ph type="body" sz="quarter" idx="10" hasCustomPrompt="1"/>
          </p:nvPr>
        </p:nvSpPr>
        <p:spPr>
          <a:xfrm>
            <a:off x="304800" y="3084493"/>
            <a:ext cx="11582400" cy="954107"/>
          </a:xfrm>
        </p:spPr>
        <p:txBody>
          <a:bodyPr wrap="square">
            <a:spAutoFit/>
          </a:bodyPr>
          <a:lstStyle>
            <a:lvl1pPr marL="0" indent="0" algn="ctr">
              <a:spcAft>
                <a:spcPts val="0"/>
              </a:spcAft>
              <a:buNone/>
              <a:defRPr sz="2800" baseline="0">
                <a:solidFill>
                  <a:schemeClr val="tx1"/>
                </a:solidFill>
              </a:defRPr>
            </a:lvl1pPr>
          </a:lstStyle>
          <a:p>
            <a:pPr lvl="0"/>
            <a:r>
              <a:rPr lang="en-US" dirty="0"/>
              <a:t>Presenter Name</a:t>
            </a:r>
            <a:br>
              <a:rPr lang="en-US" dirty="0"/>
            </a:br>
            <a:r>
              <a:rPr lang="en-US" dirty="0"/>
              <a:t>Presenter title goes here in italics</a:t>
            </a:r>
          </a:p>
        </p:txBody>
      </p:sp>
    </p:spTree>
    <p:extLst>
      <p:ext uri="{BB962C8B-B14F-4D97-AF65-F5344CB8AC3E}">
        <p14:creationId xmlns:p14="http://schemas.microsoft.com/office/powerpoint/2010/main" val="3630331114"/>
      </p:ext>
    </p:extLst>
  </p:cSld>
  <p:clrMapOvr>
    <a:masterClrMapping/>
  </p:clrMapOvr>
  <p:extLst mod="1">
    <p:ext uri="{DCECCB84-F9BA-43D5-87BE-67443E8EF086}">
      <p15:sldGuideLst xmlns:p15="http://schemas.microsoft.com/office/powerpoint/2012/main">
        <p15:guide id="8" orient="horz" pos="2160">
          <p15:clr>
            <a:srgbClr val="FBAE40"/>
          </p15:clr>
        </p15:guide>
        <p15:guide id="9" pos="3840">
          <p15:clr>
            <a:srgbClr val="FBAE40"/>
          </p15:clr>
        </p15:guide>
        <p15:guide id="10" pos="192">
          <p15:clr>
            <a:srgbClr val="FBAE40"/>
          </p15:clr>
        </p15:guide>
        <p15:guide id="11" orient="horz" pos="96">
          <p15:clr>
            <a:srgbClr val="FBAE40"/>
          </p15:clr>
        </p15:guide>
        <p15:guide id="12" pos="74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s -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06551"/>
            <a:ext cx="11582400" cy="1980029"/>
          </a:xfrm>
        </p:spPr>
        <p:txBody>
          <a:bodyPr anchor="t" anchorCtr="1">
            <a:spAutoFit/>
          </a:bodyPr>
          <a:lstStyle>
            <a:lvl1pPr marL="344488" indent="-344488">
              <a:buFont typeface="Arial" panose="020B0604020202020204" pitchFamily="34" charset="0"/>
              <a:buChar char="•"/>
              <a:defRPr>
                <a:latin typeface="Arial" panose="020B0604020202020204" pitchFamily="34" charset="0"/>
                <a:cs typeface="Arial" panose="020B0604020202020204" pitchFamily="34" charset="0"/>
              </a:defRPr>
            </a:lvl1pPr>
            <a:lvl2pPr marL="685800" indent="-341313">
              <a:buFont typeface="Wingdings" panose="05000000000000000000" pitchFamily="2" charset="2"/>
              <a:buChar char="§"/>
              <a:defRPr>
                <a:latin typeface="Arial" panose="020B0604020202020204" pitchFamily="34" charset="0"/>
                <a:cs typeface="Arial" panose="020B0604020202020204" pitchFamily="34" charset="0"/>
              </a:defRPr>
            </a:lvl2pPr>
            <a:lvl3pPr marL="1031875" indent="-344488">
              <a:buFont typeface="Arial" panose="020B0604020202020204" pitchFamily="34" charset="0"/>
              <a:buChar char="–"/>
              <a:defRPr>
                <a:latin typeface="Arial" panose="020B0604020202020204" pitchFamily="34" charset="0"/>
                <a:cs typeface="Arial" panose="020B0604020202020204" pitchFamily="34" charset="0"/>
              </a:defRPr>
            </a:lvl3pPr>
          </a:lstStyle>
          <a:p>
            <a:pPr lvl="0"/>
            <a:r>
              <a:rPr lang="en-US"/>
              <a:t>Edit Master text styles</a:t>
            </a:r>
          </a:p>
          <a:p>
            <a:pPr lvl="1"/>
            <a:r>
              <a:rPr lang="en-US"/>
              <a:t>Second level</a:t>
            </a:r>
          </a:p>
          <a:p>
            <a:pPr lvl="2"/>
            <a:r>
              <a:rPr lang="en-US"/>
              <a:t>Third level</a:t>
            </a:r>
          </a:p>
        </p:txBody>
      </p:sp>
      <p:sp>
        <p:nvSpPr>
          <p:cNvPr id="6" name="Title 5"/>
          <p:cNvSpPr>
            <a:spLocks noGrp="1"/>
          </p:cNvSpPr>
          <p:nvPr>
            <p:ph type="title"/>
          </p:nvPr>
        </p:nvSpPr>
        <p:spPr/>
        <p:txBody>
          <a:bodyPr/>
          <a:lstStyle>
            <a:lvl1pPr>
              <a:lnSpc>
                <a:spcPct val="100000"/>
              </a:lnSpc>
              <a:defRPr/>
            </a:lvl1pPr>
          </a:lstStyle>
          <a:p>
            <a:r>
              <a:rPr lang="en-US"/>
              <a:t>Click to edit Master title style</a:t>
            </a:r>
            <a:endParaRPr lang="de-DE" dirty="0"/>
          </a:p>
        </p:txBody>
      </p:sp>
    </p:spTree>
    <p:extLst>
      <p:ext uri="{BB962C8B-B14F-4D97-AF65-F5344CB8AC3E}">
        <p14:creationId xmlns:p14="http://schemas.microsoft.com/office/powerpoint/2010/main" val="2964662304"/>
      </p:ext>
    </p:extLst>
  </p:cSld>
  <p:clrMapOvr>
    <a:masterClrMapping/>
  </p:clrMapOvr>
  <p:extLst mod="1">
    <p:ext uri="{DCECCB84-F9BA-43D5-87BE-67443E8EF086}">
      <p15:sldGuideLst xmlns:p15="http://schemas.microsoft.com/office/powerpoint/2012/main">
        <p15:guide id="6" orient="horz" pos="2160">
          <p15:clr>
            <a:srgbClr val="FBAE40"/>
          </p15:clr>
        </p15:guide>
        <p15:guide id="7" pos="3840">
          <p15:clr>
            <a:srgbClr val="FBAE40"/>
          </p15:clr>
        </p15:guide>
        <p15:guide id="8" pos="192">
          <p15:clr>
            <a:srgbClr val="FBAE40"/>
          </p15:clr>
        </p15:guide>
        <p15:guide id="9" orient="horz" pos="96">
          <p15:clr>
            <a:srgbClr val="FBAE40"/>
          </p15:clr>
        </p15:guide>
        <p15:guide id="10" pos="74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LineTitle and Bullets -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87551"/>
            <a:ext cx="11582400" cy="1980029"/>
          </a:xfrm>
        </p:spPr>
        <p:txBody>
          <a:bodyPr anchor="t" anchorCtr="1">
            <a:spAutoFit/>
          </a:bodyPr>
          <a:lstStyle>
            <a:lvl1pPr marL="344488" indent="-344488">
              <a:buFont typeface="Arial" panose="020B0604020202020204" pitchFamily="34" charset="0"/>
              <a:buChar char="•"/>
              <a:defRPr>
                <a:latin typeface="Arial" panose="020B0604020202020204" pitchFamily="34" charset="0"/>
                <a:cs typeface="Arial" panose="020B0604020202020204" pitchFamily="34" charset="0"/>
              </a:defRPr>
            </a:lvl1pPr>
            <a:lvl2pPr marL="685800" indent="-341313">
              <a:buFont typeface="Wingdings" panose="05000000000000000000" pitchFamily="2" charset="2"/>
              <a:buChar char="§"/>
              <a:defRPr>
                <a:latin typeface="Arial" panose="020B0604020202020204" pitchFamily="34" charset="0"/>
                <a:cs typeface="Arial" panose="020B0604020202020204" pitchFamily="34" charset="0"/>
              </a:defRPr>
            </a:lvl2pPr>
            <a:lvl3pPr marL="1031875" indent="-344488">
              <a:buFont typeface="Arial" panose="020B0604020202020204" pitchFamily="34" charset="0"/>
              <a:buChar char="–"/>
              <a:defRPr>
                <a:latin typeface="Arial" panose="020B0604020202020204" pitchFamily="34" charset="0"/>
                <a:cs typeface="Arial" panose="020B0604020202020204" pitchFamily="34" charset="0"/>
              </a:defRPr>
            </a:lvl3p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p:nvPr>
        </p:nvSpPr>
        <p:spPr/>
        <p:txBody>
          <a:bodyPr/>
          <a:lstStyle>
            <a:lvl1pPr>
              <a:lnSpc>
                <a:spcPct val="100000"/>
              </a:lnSpc>
              <a:defRPr/>
            </a:lvl1pPr>
          </a:lstStyle>
          <a:p>
            <a:r>
              <a:rPr lang="en-US"/>
              <a:t>Click to edit Master title style</a:t>
            </a:r>
            <a:endParaRPr lang="de-DE"/>
          </a:p>
        </p:txBody>
      </p:sp>
    </p:spTree>
    <p:extLst>
      <p:ext uri="{BB962C8B-B14F-4D97-AF65-F5344CB8AC3E}">
        <p14:creationId xmlns:p14="http://schemas.microsoft.com/office/powerpoint/2010/main" val="559692238"/>
      </p:ext>
    </p:extLst>
  </p:cSld>
  <p:clrMapOvr>
    <a:masterClrMapping/>
  </p:clrMapOvr>
  <p:extLst mod="1">
    <p:ext uri="{DCECCB84-F9BA-43D5-87BE-67443E8EF086}">
      <p15:sldGuideLst xmlns:p15="http://schemas.microsoft.com/office/powerpoint/2012/main">
        <p15:guide id="7" orient="horz" pos="2160">
          <p15:clr>
            <a:srgbClr val="FBAE40"/>
          </p15:clr>
        </p15:guide>
        <p15:guide id="8" pos="3840">
          <p15:clr>
            <a:srgbClr val="FBAE40"/>
          </p15:clr>
        </p15:guide>
        <p15:guide id="9" pos="192">
          <p15:clr>
            <a:srgbClr val="FBAE40"/>
          </p15:clr>
        </p15:guide>
        <p15:guide id="10" orient="horz" pos="96">
          <p15:clr>
            <a:srgbClr val="FBAE40"/>
          </p15:clr>
        </p15:guide>
        <p15:guide id="11" pos="74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Column - Whit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06551"/>
            <a:ext cx="5572664" cy="2534027"/>
          </a:xfrm>
        </p:spPr>
        <p:txBody>
          <a:bodyPr>
            <a:spAutoFit/>
          </a:bodyPr>
          <a:lstStyle>
            <a:lvl1pPr>
              <a:defRPr sz="3600"/>
            </a:lvl1pPr>
            <a:lvl2pPr marL="685800" indent="-341313">
              <a:defRPr/>
            </a:lvl2pPr>
            <a:lvl3pPr marL="1031875" indent="-344488">
              <a:defRPr/>
            </a:lvl3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360544" y="1306551"/>
            <a:ext cx="5526656" cy="2534027"/>
          </a:xfrm>
        </p:spPr>
        <p:txBody>
          <a:bodyPr vert="horz" lIns="0" tIns="45720" rIns="0" bIns="45720" rtlCol="0">
            <a:spAutoFit/>
          </a:bodyPr>
          <a:lstStyle>
            <a:lvl1pPr>
              <a:defRPr lang="en-US" sz="3600" dirty="0" smtClean="0"/>
            </a:lvl1pPr>
            <a:lvl2pPr>
              <a:defRPr lang="en-US" dirty="0" smtClean="0"/>
            </a:lvl2pPr>
            <a:lvl3pPr>
              <a:defRPr lang="en-US" dirty="0"/>
            </a:lvl3p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p:nvPr>
        </p:nvSpPr>
        <p:spPr/>
        <p:txBody>
          <a:bodyPr/>
          <a:lstStyle>
            <a:lvl1pPr>
              <a:lnSpc>
                <a:spcPct val="100000"/>
              </a:lnSpc>
              <a:defRPr/>
            </a:lvl1pPr>
          </a:lstStyle>
          <a:p>
            <a:r>
              <a:rPr lang="en-US"/>
              <a:t>Click to edit Master title style</a:t>
            </a:r>
            <a:endParaRPr lang="de-DE"/>
          </a:p>
        </p:txBody>
      </p:sp>
    </p:spTree>
    <p:extLst>
      <p:ext uri="{BB962C8B-B14F-4D97-AF65-F5344CB8AC3E}">
        <p14:creationId xmlns:p14="http://schemas.microsoft.com/office/powerpoint/2010/main" val="289311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LineTitle_TwoColumn - Whit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687551"/>
            <a:ext cx="5572664" cy="2534027"/>
          </a:xfrm>
        </p:spPr>
        <p:txBody>
          <a:bodyPr/>
          <a:lstStyle>
            <a:lvl1pPr>
              <a:defRPr sz="3600">
                <a:solidFill>
                  <a:schemeClr val="tx1"/>
                </a:solidFill>
              </a:defRPr>
            </a:lvl1pPr>
            <a:lvl2pPr marL="685800" indent="-341313">
              <a:defRPr>
                <a:solidFill>
                  <a:schemeClr val="tx1"/>
                </a:solidFill>
              </a:defRPr>
            </a:lvl2pPr>
            <a:lvl3pPr marL="1031875" indent="-344488">
              <a:defRPr>
                <a:solidFill>
                  <a:schemeClr val="tx1"/>
                </a:solidFill>
              </a:defRPr>
            </a:lvl3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299200" y="1687551"/>
            <a:ext cx="5588000" cy="2534027"/>
          </a:xfrm>
        </p:spPr>
        <p:txBody>
          <a:bodyPr vert="horz" lIns="0" tIns="45720" rIns="0" bIns="45720" rtlCol="0">
            <a:spAutoFit/>
          </a:bodyPr>
          <a:lstStyle>
            <a:lvl1pPr>
              <a:defRPr lang="en-US" sz="3600" dirty="0" smtClean="0"/>
            </a:lvl1pPr>
            <a:lvl2pPr>
              <a:defRPr lang="en-US" dirty="0" smtClean="0"/>
            </a:lvl2pPr>
            <a:lvl3pPr>
              <a:defRPr lang="en-US" dirty="0"/>
            </a:lvl3p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p:nvPr>
        </p:nvSpPr>
        <p:spPr>
          <a:xfrm>
            <a:off x="304800" y="152400"/>
            <a:ext cx="11582400" cy="1371600"/>
          </a:xfrm>
        </p:spPr>
        <p:txBody>
          <a:bodyPr/>
          <a:lstStyle>
            <a:lvl1pPr>
              <a:lnSpc>
                <a:spcPct val="100000"/>
              </a:lnSpc>
              <a:defRPr/>
            </a:lvl1pPr>
          </a:lstStyle>
          <a:p>
            <a:r>
              <a:rPr lang="en-US"/>
              <a:t>Click to edit Master title style</a:t>
            </a:r>
            <a:endParaRPr lang="de-DE" dirty="0"/>
          </a:p>
        </p:txBody>
      </p:sp>
    </p:spTree>
    <p:extLst>
      <p:ext uri="{BB962C8B-B14F-4D97-AF65-F5344CB8AC3E}">
        <p14:creationId xmlns:p14="http://schemas.microsoft.com/office/powerpoint/2010/main" val="3787108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nSpc>
                <a:spcPct val="100000"/>
              </a:lnSpc>
              <a:defRPr/>
            </a:lvl1pPr>
          </a:lstStyle>
          <a:p>
            <a:r>
              <a:rPr lang="en-US"/>
              <a:t>Click to edit Master title style</a:t>
            </a:r>
            <a:endParaRPr lang="de-DE"/>
          </a:p>
        </p:txBody>
      </p:sp>
    </p:spTree>
    <p:extLst>
      <p:ext uri="{BB962C8B-B14F-4D97-AF65-F5344CB8AC3E}">
        <p14:creationId xmlns:p14="http://schemas.microsoft.com/office/powerpoint/2010/main" val="85308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73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001E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52400"/>
            <a:ext cx="11582400" cy="707886"/>
          </a:xfrm>
          <a:prstGeom prst="rect">
            <a:avLst/>
          </a:prstGeom>
        </p:spPr>
        <p:txBody>
          <a:bodyPr vert="horz" wrap="square" lIns="0" tIns="45720" rIns="0" bIns="45720" rtlCol="0" anchor="t" anchorCtr="0">
            <a:spAutoFit/>
          </a:bodyPr>
          <a:lstStyle/>
          <a:p>
            <a:pPr lvl="0">
              <a:lnSpc>
                <a:spcPct val="100000"/>
              </a:lnSpc>
            </a:pPr>
            <a:r>
              <a:rPr lang="en-US"/>
              <a:t>Click to edit Master title style</a:t>
            </a:r>
            <a:endParaRPr lang="en-US" dirty="0"/>
          </a:p>
        </p:txBody>
      </p:sp>
      <p:sp>
        <p:nvSpPr>
          <p:cNvPr id="3" name="Text Placeholder 2"/>
          <p:cNvSpPr>
            <a:spLocks noGrp="1"/>
          </p:cNvSpPr>
          <p:nvPr>
            <p:ph type="body" idx="1"/>
          </p:nvPr>
        </p:nvSpPr>
        <p:spPr>
          <a:xfrm>
            <a:off x="304800" y="1306551"/>
            <a:ext cx="11582400" cy="5029200"/>
          </a:xfrm>
          <a:prstGeom prst="rect">
            <a:avLst/>
          </a:prstGeom>
        </p:spPr>
        <p:txBody>
          <a:bodyPr vert="horz" lIns="0" tIns="45720" rIns="0" bIns="45720" rtlCol="0" anchor="t" anchorCtr="1">
            <a:spAutoFit/>
          </a:bodyPr>
          <a:lstStyle/>
          <a:p>
            <a:pPr lvl="0"/>
            <a:r>
              <a:rPr lang="en-US" dirty="0"/>
              <a:t>Click to edit Master text styles</a:t>
            </a:r>
          </a:p>
          <a:p>
            <a:pPr lvl="1" indent="-341313"/>
            <a:r>
              <a:rPr lang="en-US" dirty="0"/>
              <a:t>Second level</a:t>
            </a:r>
          </a:p>
          <a:p>
            <a:pPr marL="1031875" lvl="2" indent="-344488"/>
            <a:r>
              <a:rPr lang="en-US" dirty="0"/>
              <a:t>Third level</a:t>
            </a:r>
          </a:p>
        </p:txBody>
      </p:sp>
      <p:sp>
        <p:nvSpPr>
          <p:cNvPr id="4" name="Date Placeholder 3"/>
          <p:cNvSpPr>
            <a:spLocks noGrp="1"/>
          </p:cNvSpPr>
          <p:nvPr>
            <p:ph type="dt" sz="half" idx="2"/>
          </p:nvPr>
        </p:nvSpPr>
        <p:spPr>
          <a:xfrm>
            <a:off x="216244" y="6356350"/>
            <a:ext cx="2743200"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5" name="Footer Placeholder 4"/>
          <p:cNvSpPr>
            <a:spLocks noGrp="1"/>
          </p:cNvSpPr>
          <p:nvPr>
            <p:ph type="ftr" sz="quarter" idx="3"/>
          </p:nvPr>
        </p:nvSpPr>
        <p:spPr>
          <a:xfrm>
            <a:off x="3048000" y="6356350"/>
            <a:ext cx="6096000" cy="365125"/>
          </a:xfrm>
          <a:prstGeom prst="rect">
            <a:avLst/>
          </a:prstGeom>
        </p:spPr>
        <p:txBody>
          <a:bodyPr vert="horz" lIns="91440" tIns="45720" rIns="91440" bIns="45720" rtlCol="0" anchor="ctr"/>
          <a:lstStyle>
            <a:lvl1pPr algn="ctr">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9232556" y="6356350"/>
            <a:ext cx="2743200" cy="365125"/>
          </a:xfrm>
          <a:prstGeom prst="rect">
            <a:avLst/>
          </a:prstGeom>
        </p:spPr>
        <p:txBody>
          <a:bodyPr vert="horz" lIns="91440" tIns="45720" rIns="91440" bIns="45720" rtlCol="0" anchor="ctr"/>
          <a:lstStyle>
            <a:lvl1pPr algn="r">
              <a:defRPr sz="1000">
                <a:solidFill>
                  <a:schemeClr val="tx1"/>
                </a:solidFill>
              </a:defRPr>
            </a:lvl1pPr>
          </a:lstStyle>
          <a:p>
            <a:fld id="{00CEFC1C-2F41-4D3E-BD0C-D06F22731C2A}" type="slidenum">
              <a:rPr lang="en-US" smtClean="0"/>
              <a:pPr/>
              <a:t>‹#›</a:t>
            </a:fld>
            <a:endParaRPr lang="en-US" dirty="0"/>
          </a:p>
        </p:txBody>
      </p:sp>
      <p:sp>
        <p:nvSpPr>
          <p:cNvPr id="7" name="empower - DO NOT DELETE!!!" hidden="1"/>
          <p:cNvSpPr/>
          <p:nvPr userDrawn="1">
            <p:custDataLst>
              <p:tags r:id="rId10"/>
            </p:custDataLst>
          </p:nvPr>
        </p:nvSpPr>
        <p:spPr>
          <a:xfrm>
            <a:off x="0" y="0"/>
            <a:ext cx="0" cy="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schemeClr val="tx1"/>
              </a:solidFill>
            </a:endParaRPr>
          </a:p>
        </p:txBody>
      </p:sp>
      <p:sp>
        <p:nvSpPr>
          <p:cNvPr id="11" name="TextBox 10"/>
          <p:cNvSpPr txBox="1"/>
          <p:nvPr userDrawn="1"/>
        </p:nvSpPr>
        <p:spPr>
          <a:xfrm>
            <a:off x="10740305" y="6627393"/>
            <a:ext cx="1154039" cy="161583"/>
          </a:xfrm>
          <a:prstGeom prst="rect">
            <a:avLst/>
          </a:prstGeom>
          <a:noFill/>
        </p:spPr>
        <p:txBody>
          <a:bodyPr wrap="square" lIns="0" tIns="0" rIns="0" bIns="0" rtlCol="0">
            <a:spAutoFit/>
          </a:bodyPr>
          <a:lstStyle/>
          <a:p>
            <a:pPr algn="r"/>
            <a:r>
              <a:rPr lang="en-US" sz="1050" b="1" dirty="0">
                <a:solidFill>
                  <a:schemeClr val="tx1"/>
                </a:solidFill>
                <a:latin typeface="Arial" panose="020B0604020202020204" pitchFamily="34" charset="0"/>
                <a:cs typeface="Arial" panose="020B0604020202020204" pitchFamily="34" charset="0"/>
              </a:rPr>
              <a:t>SEL Confidential</a:t>
            </a:r>
            <a:endParaRPr lang="en-US" sz="1050" b="1" dirty="0">
              <a:solidFill>
                <a:schemeClr val="tx1"/>
              </a:solidFill>
            </a:endParaRPr>
          </a:p>
        </p:txBody>
      </p:sp>
    </p:spTree>
    <p:extLst>
      <p:ext uri="{BB962C8B-B14F-4D97-AF65-F5344CB8AC3E}">
        <p14:creationId xmlns:p14="http://schemas.microsoft.com/office/powerpoint/2010/main" val="30925428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sldNum="0" hdr="0" ftr="0" dt="0"/>
  <p:txStyles>
    <p:titleStyle>
      <a:lvl1pPr algn="ctr" defTabSz="914400" rtl="0" eaLnBrk="1" latinLnBrk="0" hangingPunct="1">
        <a:lnSpc>
          <a:spcPct val="90000"/>
        </a:lnSpc>
        <a:spcBef>
          <a:spcPct val="0"/>
        </a:spcBef>
        <a:buNone/>
        <a:defRPr lang="en-US" sz="4000" b="1" kern="1200" cap="none" baseline="0" dirty="0">
          <a:solidFill>
            <a:schemeClr val="accent6">
              <a:lumMod val="60000"/>
              <a:lumOff val="40000"/>
            </a:schemeClr>
          </a:solidFill>
          <a:latin typeface="Arial" panose="020B0604020202020204" pitchFamily="34" charset="0"/>
          <a:ea typeface="+mj-ea"/>
          <a:cs typeface="Arial" panose="020B0604020202020204" pitchFamily="34" charset="0"/>
        </a:defRPr>
      </a:lvl1pPr>
    </p:titleStyle>
    <p:bodyStyle>
      <a:lvl1pPr marL="344488" indent="-344488" algn="l" defTabSz="914400" rtl="0" eaLnBrk="1" latinLnBrk="0" hangingPunct="1">
        <a:lnSpc>
          <a:spcPct val="100000"/>
        </a:lnSpc>
        <a:spcBef>
          <a:spcPts val="0"/>
        </a:spcBef>
        <a:spcAft>
          <a:spcPts val="1600"/>
        </a:spcAft>
        <a:buFont typeface="Arial" panose="020B0604020202020204" pitchFamily="34" charset="0"/>
        <a:buChar char="•"/>
        <a:defRPr lang="en-US" sz="3600" kern="1200" dirty="0" smtClean="0">
          <a:solidFill>
            <a:schemeClr val="tx1"/>
          </a:solidFill>
          <a:latin typeface="Arial" panose="020B0604020202020204" pitchFamily="34" charset="0"/>
          <a:ea typeface="+mn-ea"/>
          <a:cs typeface="Arial" panose="020B0604020202020204" pitchFamily="34" charset="0"/>
        </a:defRPr>
      </a:lvl1pPr>
      <a:lvl2pPr marL="687388" indent="-341313" algn="l" defTabSz="914400" rtl="0" eaLnBrk="1" latinLnBrk="0" hangingPunct="1">
        <a:lnSpc>
          <a:spcPct val="100000"/>
        </a:lnSpc>
        <a:spcBef>
          <a:spcPts val="0"/>
        </a:spcBef>
        <a:spcAft>
          <a:spcPts val="1600"/>
        </a:spcAft>
        <a:buSzPct val="90000"/>
        <a:buFont typeface="Wingdings" panose="05000000000000000000" pitchFamily="2" charset="2"/>
        <a:buChar char="§"/>
        <a:defRPr lang="en-US" sz="3200" kern="1200" dirty="0" smtClean="0">
          <a:solidFill>
            <a:schemeClr val="tx1"/>
          </a:solidFill>
          <a:latin typeface="Arial" panose="020B0604020202020204" pitchFamily="34" charset="0"/>
          <a:ea typeface="+mn-ea"/>
          <a:cs typeface="Arial" panose="020B0604020202020204" pitchFamily="34" charset="0"/>
        </a:defRPr>
      </a:lvl2pPr>
      <a:lvl3pPr marL="1141413" indent="-344488" algn="l" defTabSz="914400" rtl="0" eaLnBrk="1" latinLnBrk="0" hangingPunct="1">
        <a:lnSpc>
          <a:spcPct val="100000"/>
        </a:lnSpc>
        <a:spcBef>
          <a:spcPts val="0"/>
        </a:spcBef>
        <a:spcAft>
          <a:spcPts val="1600"/>
        </a:spcAft>
        <a:buFont typeface="Arial" panose="020B0604020202020204" pitchFamily="34" charset="0"/>
        <a:buChar char="–"/>
        <a:defRPr lang="en-US" sz="28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1600"/>
        </a:spcAft>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0"/>
        </a:spcBef>
        <a:spcAft>
          <a:spcPts val="16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9" orient="horz" pos="816">
          <p15:clr>
            <a:srgbClr val="F26B43"/>
          </p15:clr>
        </p15:guide>
        <p15:guide id="10" orient="horz" pos="2160">
          <p15:clr>
            <a:srgbClr val="F26B43"/>
          </p15:clr>
        </p15:guide>
        <p15:guide id="11" pos="3840">
          <p15:clr>
            <a:srgbClr val="F26B43"/>
          </p15:clr>
        </p15:guide>
        <p15:guide id="12" pos="192">
          <p15:clr>
            <a:srgbClr val="F26B43"/>
          </p15:clr>
        </p15:guide>
        <p15:guide id="13" pos="7488">
          <p15:clr>
            <a:srgbClr val="F26B43"/>
          </p15:clr>
        </p15:guide>
        <p15:guide id="14" orient="horz" pos="96">
          <p15:clr>
            <a:srgbClr val="F26B43"/>
          </p15:clr>
        </p15:guide>
        <p15:guide id="15" orient="horz" pos="1056">
          <p15:clr>
            <a:srgbClr val="F26B43"/>
          </p15:clr>
        </p15:guide>
        <p15:guide id="16" orient="horz" pos="40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8.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6.xml"/><Relationship Id="rId7" Type="http://schemas.openxmlformats.org/officeDocument/2006/relationships/image" Target="../media/image15.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8.bin"/><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6.emf"/></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comments" Target="../comments/comment1.x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mmunications2_Wide_1280"/>
          <p:cNvPicPr>
            <a:picLocks noGrp="1" noChangeAspect="1"/>
          </p:cNvPicPr>
          <p:nvPr>
            <p:ph type="pic" sz="quarter" idx="11"/>
            <p:custDataLst>
              <p:tags r:id="rId1"/>
            </p:custDataLst>
          </p:nvPr>
        </p:nvPicPr>
        <p:blipFill>
          <a:blip r:embed="rId3">
            <a:extLst/>
          </a:blip>
          <a:srcRect/>
          <a:stretch>
            <a:fillRect/>
          </a:stretch>
        </p:blipFill>
        <p:spPr>
          <a:prstGeom prst="rect">
            <a:avLst/>
          </a:prstGeom>
        </p:spPr>
      </p:pic>
      <p:sp>
        <p:nvSpPr>
          <p:cNvPr id="2" name="Title 1"/>
          <p:cNvSpPr>
            <a:spLocks noGrp="1"/>
          </p:cNvSpPr>
          <p:nvPr>
            <p:ph type="ctrTitle"/>
          </p:nvPr>
        </p:nvSpPr>
        <p:spPr/>
        <p:txBody>
          <a:bodyPr/>
          <a:lstStyle/>
          <a:p>
            <a:r>
              <a:rPr lang="en-US" dirty="0"/>
              <a:t>Network Redundancy Tester</a:t>
            </a:r>
          </a:p>
        </p:txBody>
      </p:sp>
      <p:sp>
        <p:nvSpPr>
          <p:cNvPr id="6" name="Text Placeholder 5"/>
          <p:cNvSpPr>
            <a:spLocks noGrp="1"/>
          </p:cNvSpPr>
          <p:nvPr>
            <p:ph type="body" sz="quarter" idx="10"/>
          </p:nvPr>
        </p:nvSpPr>
        <p:spPr>
          <a:xfrm>
            <a:off x="304800" y="3084493"/>
            <a:ext cx="11582400" cy="954107"/>
          </a:xfrm>
        </p:spPr>
        <p:txBody>
          <a:bodyPr/>
          <a:lstStyle/>
          <a:p>
            <a:endParaRPr lang="en-US" dirty="0"/>
          </a:p>
        </p:txBody>
      </p:sp>
      <p:sp>
        <p:nvSpPr>
          <p:cNvPr id="8" name="Text Placeholder 7"/>
          <p:cNvSpPr>
            <a:spLocks noGrp="1"/>
          </p:cNvSpPr>
          <p:nvPr>
            <p:ph type="body" sz="quarter" idx="12"/>
          </p:nvPr>
        </p:nvSpPr>
        <p:spPr/>
        <p:txBody>
          <a:bodyPr/>
          <a:lstStyle/>
          <a:p>
            <a:endParaRPr lang="en-US" dirty="0"/>
          </a:p>
        </p:txBody>
      </p:sp>
      <p:sp>
        <p:nvSpPr>
          <p:cNvPr id="10" name="TextBox 9"/>
          <p:cNvSpPr txBox="1"/>
          <p:nvPr/>
        </p:nvSpPr>
        <p:spPr>
          <a:xfrm>
            <a:off x="10740305" y="6627393"/>
            <a:ext cx="1154039" cy="161583"/>
          </a:xfrm>
          <a:prstGeom prst="rect">
            <a:avLst/>
          </a:prstGeom>
          <a:noFill/>
        </p:spPr>
        <p:txBody>
          <a:bodyPr wrap="square" lIns="0" tIns="0" rIns="0" bIns="0" rtlCol="0">
            <a:spAutoFit/>
          </a:bodyPr>
          <a:lstStyle/>
          <a:p>
            <a:pPr algn="r"/>
            <a:r>
              <a:rPr lang="en-US" sz="1050" b="1" dirty="0">
                <a:latin typeface="Arial" panose="020B0604020202020204" pitchFamily="34" charset="0"/>
                <a:cs typeface="Arial" panose="020B0604020202020204" pitchFamily="34" charset="0"/>
              </a:rPr>
              <a:t>SEL Confidential</a:t>
            </a:r>
            <a:endParaRPr lang="en-US" sz="1050" b="1" dirty="0"/>
          </a:p>
        </p:txBody>
      </p:sp>
    </p:spTree>
    <p:extLst>
      <p:ext uri="{BB962C8B-B14F-4D97-AF65-F5344CB8AC3E}">
        <p14:creationId xmlns:p14="http://schemas.microsoft.com/office/powerpoint/2010/main" val="152480732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43036" y="1295400"/>
            <a:ext cx="5305926" cy="5181600"/>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2000" b="0" i="0" u="none" baseline="0" dirty="0">
              <a:solidFill>
                <a:srgbClr val="FFFFFF"/>
              </a:solidFill>
              <a:latin typeface="Arial" panose="020B0604020202020204" pitchFamily="34" charset="0"/>
            </a:endParaRPr>
          </a:p>
        </p:txBody>
      </p:sp>
      <p:sp>
        <p:nvSpPr>
          <p:cNvPr id="2" name="Content Placeholder 2"/>
          <p:cNvSpPr txBox="1">
            <a:spLocks/>
          </p:cNvSpPr>
          <p:nvPr/>
        </p:nvSpPr>
        <p:spPr>
          <a:xfrm>
            <a:off x="304800" y="1306551"/>
            <a:ext cx="11582400" cy="3908762"/>
          </a:xfrm>
          <a:prstGeom prst="rect">
            <a:avLst/>
          </a:prstGeom>
        </p:spPr>
        <p:txBody>
          <a:bodyPr/>
          <a:lstStyle>
            <a:lvl1pPr marL="344488" indent="-344488" algn="l" defTabSz="914400" rtl="0" eaLnBrk="1" latinLnBrk="0" hangingPunct="1">
              <a:lnSpc>
                <a:spcPct val="100000"/>
              </a:lnSpc>
              <a:spcBef>
                <a:spcPts val="0"/>
              </a:spcBef>
              <a:spcAft>
                <a:spcPts val="1600"/>
              </a:spcAft>
              <a:buFont typeface="Arial" panose="020B0604020202020204" pitchFamily="34" charset="0"/>
              <a:buChar char="•"/>
              <a:defRPr lang="en-US" sz="3600" kern="1200" dirty="0" smtClean="0">
                <a:solidFill>
                  <a:schemeClr val="tx1"/>
                </a:solidFill>
                <a:latin typeface="Arial" panose="020B0604020202020204" pitchFamily="34" charset="0"/>
                <a:ea typeface="+mn-ea"/>
                <a:cs typeface="Arial" panose="020B0604020202020204" pitchFamily="34" charset="0"/>
              </a:defRPr>
            </a:lvl1pPr>
            <a:lvl2pPr marL="687388" indent="-341313" algn="l" defTabSz="914400" rtl="0" eaLnBrk="1" latinLnBrk="0" hangingPunct="1">
              <a:lnSpc>
                <a:spcPct val="100000"/>
              </a:lnSpc>
              <a:spcBef>
                <a:spcPts val="0"/>
              </a:spcBef>
              <a:spcAft>
                <a:spcPts val="1600"/>
              </a:spcAft>
              <a:buSzPct val="90000"/>
              <a:buFont typeface="Wingdings" panose="05000000000000000000" pitchFamily="2" charset="2"/>
              <a:buChar char="§"/>
              <a:defRPr lang="en-US" sz="3200" kern="1200" dirty="0" smtClean="0">
                <a:solidFill>
                  <a:schemeClr val="tx1"/>
                </a:solidFill>
                <a:latin typeface="Arial" panose="020B0604020202020204" pitchFamily="34" charset="0"/>
                <a:ea typeface="+mn-ea"/>
                <a:cs typeface="Arial" panose="020B0604020202020204" pitchFamily="34" charset="0"/>
              </a:defRPr>
            </a:lvl2pPr>
            <a:lvl3pPr marL="1141413" indent="-344488" algn="l" defTabSz="914400" rtl="0" eaLnBrk="1" latinLnBrk="0" hangingPunct="1">
              <a:lnSpc>
                <a:spcPct val="100000"/>
              </a:lnSpc>
              <a:spcBef>
                <a:spcPts val="0"/>
              </a:spcBef>
              <a:spcAft>
                <a:spcPts val="1600"/>
              </a:spcAft>
              <a:buFont typeface="Arial" panose="020B0604020202020204" pitchFamily="34" charset="0"/>
              <a:buChar char="–"/>
              <a:defRPr lang="en-US" sz="28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1600"/>
              </a:spcAft>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0"/>
              </a:spcBef>
              <a:spcAft>
                <a:spcPts val="16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pic>
        <p:nvPicPr>
          <p:cNvPr id="4" name="Picture 3"/>
          <p:cNvPicPr>
            <a:picLocks noChangeAspect="1"/>
          </p:cNvPicPr>
          <p:nvPr/>
        </p:nvPicPr>
        <p:blipFill rotWithShape="1">
          <a:blip r:embed="rId2"/>
          <a:srcRect r="30723"/>
          <a:stretch/>
        </p:blipFill>
        <p:spPr>
          <a:xfrm>
            <a:off x="3948464" y="1306551"/>
            <a:ext cx="4295071" cy="5171386"/>
          </a:xfrm>
          <a:prstGeom prst="rect">
            <a:avLst/>
          </a:prstGeom>
        </p:spPr>
      </p:pic>
      <p:sp>
        <p:nvSpPr>
          <p:cNvPr id="6" name="Title 5"/>
          <p:cNvSpPr>
            <a:spLocks noGrp="1"/>
          </p:cNvSpPr>
          <p:nvPr>
            <p:ph type="title"/>
          </p:nvPr>
        </p:nvSpPr>
        <p:spPr/>
        <p:txBody>
          <a:bodyPr/>
          <a:lstStyle/>
          <a:p>
            <a:r>
              <a:rPr lang="en-US"/>
              <a:t>Sender Settings</a:t>
            </a:r>
          </a:p>
        </p:txBody>
      </p:sp>
    </p:spTree>
    <p:extLst>
      <p:ext uri="{BB962C8B-B14F-4D97-AF65-F5344CB8AC3E}">
        <p14:creationId xmlns:p14="http://schemas.microsoft.com/office/powerpoint/2010/main" val="137072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a:t>Samples</a:t>
            </a:r>
          </a:p>
          <a:p>
            <a:r>
              <a:rPr lang="en-US"/>
              <a:t>Debounce</a:t>
            </a:r>
          </a:p>
          <a:p>
            <a:r>
              <a:rPr lang="en-US"/>
              <a:t>Inter-event wait</a:t>
            </a:r>
          </a:p>
          <a:p>
            <a:r>
              <a:rPr lang="en-US"/>
              <a:t>Wait time</a:t>
            </a:r>
            <a:endParaRPr lang="en-US" dirty="0"/>
          </a:p>
        </p:txBody>
      </p:sp>
      <p:sp>
        <p:nvSpPr>
          <p:cNvPr id="4" name="Title 3"/>
          <p:cNvSpPr>
            <a:spLocks noGrp="1"/>
          </p:cNvSpPr>
          <p:nvPr>
            <p:ph type="title"/>
          </p:nvPr>
        </p:nvSpPr>
        <p:spPr/>
        <p:txBody>
          <a:bodyPr/>
          <a:lstStyle/>
          <a:p>
            <a:r>
              <a:rPr lang="en-US"/>
              <a:t>Receiver Settings</a:t>
            </a:r>
          </a:p>
        </p:txBody>
      </p:sp>
    </p:spTree>
    <p:extLst>
      <p:ext uri="{BB962C8B-B14F-4D97-AF65-F5344CB8AC3E}">
        <p14:creationId xmlns:p14="http://schemas.microsoft.com/office/powerpoint/2010/main" val="43386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2000" b="0" i="0" u="none" baseline="0" dirty="0">
              <a:solidFill>
                <a:srgbClr val="FFFFFF"/>
              </a:solidFill>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1649343" y="1676400"/>
            <a:ext cx="8893314" cy="2481108"/>
          </a:xfrm>
          <a:prstGeom prst="rect">
            <a:avLst/>
          </a:prstGeom>
        </p:spPr>
      </p:pic>
      <p:sp>
        <p:nvSpPr>
          <p:cNvPr id="2" name="Title 1"/>
          <p:cNvSpPr>
            <a:spLocks noGrp="1"/>
          </p:cNvSpPr>
          <p:nvPr>
            <p:ph type="title"/>
          </p:nvPr>
        </p:nvSpPr>
        <p:spPr/>
        <p:txBody>
          <a:bodyPr/>
          <a:lstStyle/>
          <a:p>
            <a:r>
              <a:rPr lang="en-US" dirty="0">
                <a:solidFill>
                  <a:schemeClr val="bg2"/>
                </a:solidFill>
              </a:rPr>
              <a:t>Receiver Settings Menu</a:t>
            </a:r>
          </a:p>
        </p:txBody>
      </p:sp>
    </p:spTree>
    <p:extLst>
      <p:ext uri="{BB962C8B-B14F-4D97-AF65-F5344CB8AC3E}">
        <p14:creationId xmlns:p14="http://schemas.microsoft.com/office/powerpoint/2010/main" val="1845994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2000" b="0" i="0" u="none" baseline="0" dirty="0">
              <a:solidFill>
                <a:srgbClr val="FFFFFF"/>
              </a:solidFill>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386862" y="135396"/>
            <a:ext cx="11805138" cy="6341603"/>
          </a:xfrm>
          <a:prstGeom prst="rect">
            <a:avLst/>
          </a:prstGeom>
        </p:spPr>
      </p:pic>
      <p:sp>
        <p:nvSpPr>
          <p:cNvPr id="11" name="TextBox 10"/>
          <p:cNvSpPr txBox="1"/>
          <p:nvPr/>
        </p:nvSpPr>
        <p:spPr>
          <a:xfrm>
            <a:off x="10740305" y="6627393"/>
            <a:ext cx="1154039" cy="161583"/>
          </a:xfrm>
          <a:prstGeom prst="rect">
            <a:avLst/>
          </a:prstGeom>
          <a:noFill/>
        </p:spPr>
        <p:txBody>
          <a:bodyPr wrap="square" lIns="0" tIns="0" rIns="0" bIns="0" rtlCol="0">
            <a:spAutoFit/>
          </a:bodyPr>
          <a:lstStyle/>
          <a:p>
            <a:pPr algn="r"/>
            <a:r>
              <a:rPr lang="en-US" sz="1050" b="1" dirty="0">
                <a:solidFill>
                  <a:schemeClr val="bg1">
                    <a:lumMod val="50000"/>
                    <a:lumOff val="50000"/>
                  </a:schemeClr>
                </a:solidFill>
                <a:latin typeface="Arial" panose="020B0604020202020204" pitchFamily="34" charset="0"/>
                <a:cs typeface="Arial" panose="020B0604020202020204" pitchFamily="34" charset="0"/>
              </a:rPr>
              <a:t>SEL Confidential</a:t>
            </a:r>
            <a:endParaRPr lang="en-US" sz="1050" b="1" dirty="0">
              <a:solidFill>
                <a:schemeClr val="bg1">
                  <a:lumMod val="50000"/>
                  <a:lumOff val="50000"/>
                </a:schemeClr>
              </a:solidFill>
            </a:endParaRPr>
          </a:p>
        </p:txBody>
      </p:sp>
      <p:sp>
        <p:nvSpPr>
          <p:cNvPr id="2" name="Rectangle 1"/>
          <p:cNvSpPr/>
          <p:nvPr/>
        </p:nvSpPr>
        <p:spPr>
          <a:xfrm>
            <a:off x="304800" y="284205"/>
            <a:ext cx="2809103" cy="6919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2000" b="0" i="0" u="none" baseline="0" dirty="0">
              <a:solidFill>
                <a:srgbClr val="FFFFFF"/>
              </a:solidFill>
              <a:latin typeface="Arial" panose="020B0604020202020204" pitchFamily="34" charset="0"/>
            </a:endParaRPr>
          </a:p>
        </p:txBody>
      </p:sp>
      <p:sp>
        <p:nvSpPr>
          <p:cNvPr id="3" name="Title 2"/>
          <p:cNvSpPr>
            <a:spLocks noGrp="1"/>
          </p:cNvSpPr>
          <p:nvPr>
            <p:ph type="title"/>
          </p:nvPr>
        </p:nvSpPr>
        <p:spPr/>
        <p:txBody>
          <a:bodyPr/>
          <a:lstStyle/>
          <a:p>
            <a:r>
              <a:rPr lang="en-US" dirty="0">
                <a:solidFill>
                  <a:schemeClr val="bg2"/>
                </a:solidFill>
              </a:rPr>
              <a:t>Test Pattern Receiver</a:t>
            </a:r>
          </a:p>
        </p:txBody>
      </p:sp>
    </p:spTree>
    <p:extLst>
      <p:ext uri="{BB962C8B-B14F-4D97-AF65-F5344CB8AC3E}">
        <p14:creationId xmlns:p14="http://schemas.microsoft.com/office/powerpoint/2010/main" val="60710707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System Behavior</a:t>
            </a:r>
          </a:p>
        </p:txBody>
      </p:sp>
      <p:graphicFrame>
        <p:nvGraphicFramePr>
          <p:cNvPr id="7" name="Object 6"/>
          <p:cNvGraphicFramePr>
            <a:graphicFrameLocks noChangeAspect="1"/>
          </p:cNvGraphicFramePr>
          <p:nvPr>
            <p:extLst>
              <p:ext uri="{D42A27DB-BD31-4B8C-83A1-F6EECF244321}">
                <p14:modId xmlns:p14="http://schemas.microsoft.com/office/powerpoint/2010/main" val="2141252421"/>
              </p:ext>
            </p:extLst>
          </p:nvPr>
        </p:nvGraphicFramePr>
        <p:xfrm>
          <a:off x="1489075" y="1085182"/>
          <a:ext cx="9213850" cy="5624513"/>
        </p:xfrm>
        <a:graphic>
          <a:graphicData uri="http://schemas.openxmlformats.org/presentationml/2006/ole">
            <mc:AlternateContent xmlns:mc="http://schemas.openxmlformats.org/markup-compatibility/2006">
              <mc:Choice xmlns:v="urn:schemas-microsoft-com:vml" Requires="v">
                <p:oleObj spid="_x0000_s12292" name="Visio" r:id="rId3" imgW="9213498" imgH="5624014" progId="Visio.Drawing.15">
                  <p:embed/>
                </p:oleObj>
              </mc:Choice>
              <mc:Fallback>
                <p:oleObj name="Visio" r:id="rId3" imgW="9213498" imgH="5624014" progId="Visio.Drawing.15">
                  <p:embed/>
                  <p:pic>
                    <p:nvPicPr>
                      <p:cNvPr id="0" name=""/>
                      <p:cNvPicPr/>
                      <p:nvPr/>
                    </p:nvPicPr>
                    <p:blipFill>
                      <a:blip r:embed="rId4"/>
                      <a:stretch>
                        <a:fillRect/>
                      </a:stretch>
                    </p:blipFill>
                    <p:spPr>
                      <a:xfrm>
                        <a:off x="1489075" y="1085182"/>
                        <a:ext cx="9213850" cy="5624513"/>
                      </a:xfrm>
                      <a:prstGeom prst="rect">
                        <a:avLst/>
                      </a:prstGeom>
                    </p:spPr>
                  </p:pic>
                </p:oleObj>
              </mc:Fallback>
            </mc:AlternateContent>
          </a:graphicData>
        </a:graphic>
      </p:graphicFrame>
    </p:spTree>
    <p:extLst>
      <p:ext uri="{BB962C8B-B14F-4D97-AF65-F5344CB8AC3E}">
        <p14:creationId xmlns:p14="http://schemas.microsoft.com/office/powerpoint/2010/main" val="3882661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152400"/>
            <a:ext cx="11582400" cy="707886"/>
          </a:xfrm>
          <a:prstGeom prst="rect">
            <a:avLst/>
          </a:prstGeom>
        </p:spPr>
        <p:txBody>
          <a:bodyPr/>
          <a:lstStyle>
            <a:lvl1pPr algn="ctr" defTabSz="914400" rtl="0" eaLnBrk="1" latinLnBrk="0" hangingPunct="1">
              <a:lnSpc>
                <a:spcPct val="90000"/>
              </a:lnSpc>
              <a:spcBef>
                <a:spcPct val="0"/>
              </a:spcBef>
              <a:buNone/>
              <a:defRPr lang="en-US" sz="4000" b="1" kern="1200" cap="none" baseline="0" dirty="0">
                <a:solidFill>
                  <a:schemeClr val="accent6">
                    <a:lumMod val="60000"/>
                    <a:lumOff val="40000"/>
                  </a:schemeClr>
                </a:solidFill>
                <a:latin typeface="Arial" panose="020B0604020202020204" pitchFamily="34" charset="0"/>
                <a:ea typeface="+mj-ea"/>
                <a:cs typeface="Arial" panose="020B0604020202020204" pitchFamily="34" charset="0"/>
              </a:defRPr>
            </a:lvl1pPr>
          </a:lstStyle>
          <a:p>
            <a:r>
              <a:rPr lang="en-US" dirty="0"/>
              <a:t>Event Processing</a:t>
            </a:r>
          </a:p>
        </p:txBody>
      </p:sp>
      <p:graphicFrame>
        <p:nvGraphicFramePr>
          <p:cNvPr id="6" name="Object 5"/>
          <p:cNvGraphicFramePr>
            <a:graphicFrameLocks noChangeAspect="1"/>
          </p:cNvGraphicFramePr>
          <p:nvPr>
            <p:extLst>
              <p:ext uri="{D42A27DB-BD31-4B8C-83A1-F6EECF244321}">
                <p14:modId xmlns:p14="http://schemas.microsoft.com/office/powerpoint/2010/main" val="3549973939"/>
              </p:ext>
            </p:extLst>
          </p:nvPr>
        </p:nvGraphicFramePr>
        <p:xfrm>
          <a:off x="619919" y="1131804"/>
          <a:ext cx="10952162" cy="4881563"/>
        </p:xfrm>
        <a:graphic>
          <a:graphicData uri="http://schemas.openxmlformats.org/presentationml/2006/ole">
            <mc:AlternateContent xmlns:mc="http://schemas.openxmlformats.org/markup-compatibility/2006">
              <mc:Choice xmlns:v="urn:schemas-microsoft-com:vml" Requires="v">
                <p:oleObj spid="_x0000_s13316" name="Visio" r:id="rId3" imgW="10952067" imgH="4881353" progId="Visio.Drawing.15">
                  <p:embed/>
                </p:oleObj>
              </mc:Choice>
              <mc:Fallback>
                <p:oleObj name="Visio" r:id="rId3" imgW="10952067" imgH="4881353" progId="Visio.Drawing.15">
                  <p:embed/>
                  <p:pic>
                    <p:nvPicPr>
                      <p:cNvPr id="0" name=""/>
                      <p:cNvPicPr/>
                      <p:nvPr/>
                    </p:nvPicPr>
                    <p:blipFill>
                      <a:blip r:embed="rId4"/>
                      <a:stretch>
                        <a:fillRect/>
                      </a:stretch>
                    </p:blipFill>
                    <p:spPr>
                      <a:xfrm>
                        <a:off x="619919" y="1131804"/>
                        <a:ext cx="10952162" cy="4881563"/>
                      </a:xfrm>
                      <a:prstGeom prst="rect">
                        <a:avLst/>
                      </a:prstGeom>
                    </p:spPr>
                  </p:pic>
                </p:oleObj>
              </mc:Fallback>
            </mc:AlternateContent>
          </a:graphicData>
        </a:graphic>
      </p:graphicFrame>
    </p:spTree>
    <p:extLst>
      <p:ext uri="{BB962C8B-B14F-4D97-AF65-F5344CB8AC3E}">
        <p14:creationId xmlns:p14="http://schemas.microsoft.com/office/powerpoint/2010/main" val="95980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43036" y="1295400"/>
            <a:ext cx="5305926" cy="5181600"/>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2000" b="0" i="0" u="none" baseline="0" dirty="0">
              <a:solidFill>
                <a:srgbClr val="FFFFFF"/>
              </a:solidFill>
              <a:latin typeface="Arial" panose="020B0604020202020204" pitchFamily="34" charset="0"/>
            </a:endParaRPr>
          </a:p>
        </p:txBody>
      </p:sp>
      <p:sp>
        <p:nvSpPr>
          <p:cNvPr id="3" name="Title 1"/>
          <p:cNvSpPr txBox="1">
            <a:spLocks/>
          </p:cNvSpPr>
          <p:nvPr/>
        </p:nvSpPr>
        <p:spPr>
          <a:xfrm>
            <a:off x="304800" y="152400"/>
            <a:ext cx="11582400" cy="707886"/>
          </a:xfrm>
          <a:prstGeom prst="rect">
            <a:avLst/>
          </a:prstGeom>
        </p:spPr>
        <p:txBody>
          <a:bodyPr/>
          <a:lstStyle>
            <a:lvl1pPr algn="ctr" defTabSz="914400" rtl="0" eaLnBrk="1" latinLnBrk="0" hangingPunct="1">
              <a:lnSpc>
                <a:spcPct val="90000"/>
              </a:lnSpc>
              <a:spcBef>
                <a:spcPct val="0"/>
              </a:spcBef>
              <a:buNone/>
              <a:defRPr lang="en-US" sz="4000" b="1" kern="1200" cap="none" baseline="0" dirty="0">
                <a:solidFill>
                  <a:schemeClr val="accent6">
                    <a:lumMod val="60000"/>
                    <a:lumOff val="40000"/>
                  </a:schemeClr>
                </a:solidFill>
                <a:latin typeface="Arial" panose="020B0604020202020204" pitchFamily="34" charset="0"/>
                <a:ea typeface="+mj-ea"/>
                <a:cs typeface="Arial" panose="020B0604020202020204" pitchFamily="34" charset="0"/>
              </a:defRPr>
            </a:lvl1pPr>
          </a:lstStyle>
          <a:p>
            <a:r>
              <a:rPr lang="en-US" dirty="0"/>
              <a:t>Results Menu</a:t>
            </a:r>
          </a:p>
        </p:txBody>
      </p:sp>
      <p:pic>
        <p:nvPicPr>
          <p:cNvPr id="4" name="Picture 3"/>
          <p:cNvPicPr>
            <a:picLocks noChangeAspect="1"/>
          </p:cNvPicPr>
          <p:nvPr/>
        </p:nvPicPr>
        <p:blipFill rotWithShape="1">
          <a:blip r:embed="rId2"/>
          <a:srcRect l="549" r="37158"/>
          <a:stretch/>
        </p:blipFill>
        <p:spPr>
          <a:xfrm>
            <a:off x="4090736" y="1391653"/>
            <a:ext cx="4046227" cy="4785474"/>
          </a:xfrm>
          <a:prstGeom prst="rect">
            <a:avLst/>
          </a:prstGeom>
        </p:spPr>
      </p:pic>
    </p:spTree>
    <p:extLst>
      <p:ext uri="{BB962C8B-B14F-4D97-AF65-F5344CB8AC3E}">
        <p14:creationId xmlns:p14="http://schemas.microsoft.com/office/powerpoint/2010/main" val="206653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06551"/>
            <a:ext cx="11582400" cy="2923877"/>
          </a:xfrm>
        </p:spPr>
        <p:txBody>
          <a:bodyPr/>
          <a:lstStyle/>
          <a:p>
            <a:pPr marL="0" indent="0">
              <a:buNone/>
            </a:pPr>
            <a:r>
              <a:rPr lang="en-US" b="1" dirty="0">
                <a:solidFill>
                  <a:schemeClr val="accent1"/>
                </a:solidFill>
              </a:rPr>
              <a:t>Link Failure</a:t>
            </a:r>
          </a:p>
          <a:p>
            <a:r>
              <a:rPr lang="en-US" dirty="0"/>
              <a:t>s2A.d2B.fL1-2730M-R105.txt</a:t>
            </a:r>
          </a:p>
          <a:p>
            <a:pPr marL="0" indent="0">
              <a:buNone/>
            </a:pPr>
            <a:r>
              <a:rPr lang="en-US" b="1" dirty="0">
                <a:solidFill>
                  <a:schemeClr val="accent1"/>
                </a:solidFill>
              </a:rPr>
              <a:t>Switch Failure</a:t>
            </a:r>
          </a:p>
          <a:p>
            <a:r>
              <a:rPr lang="en-US" dirty="0"/>
              <a:t>s2A.d2B.f1B-2730M-R105.txt</a:t>
            </a:r>
          </a:p>
        </p:txBody>
      </p:sp>
      <p:sp>
        <p:nvSpPr>
          <p:cNvPr id="2" name="Title 1"/>
          <p:cNvSpPr>
            <a:spLocks noGrp="1"/>
          </p:cNvSpPr>
          <p:nvPr>
            <p:ph type="title"/>
          </p:nvPr>
        </p:nvSpPr>
        <p:spPr/>
        <p:txBody>
          <a:bodyPr/>
          <a:lstStyle/>
          <a:p>
            <a:r>
              <a:rPr lang="en-US" dirty="0"/>
              <a:t>Nomenclature</a:t>
            </a:r>
          </a:p>
        </p:txBody>
      </p:sp>
    </p:spTree>
    <p:extLst>
      <p:ext uri="{BB962C8B-B14F-4D97-AF65-F5344CB8AC3E}">
        <p14:creationId xmlns:p14="http://schemas.microsoft.com/office/powerpoint/2010/main" val="94156001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p:cNvGraphicFramePr>
            <a:graphicFrameLocks noChangeAspect="1"/>
          </p:cNvGraphicFramePr>
          <p:nvPr>
            <p:extLst>
              <p:ext uri="{D42A27DB-BD31-4B8C-83A1-F6EECF244321}">
                <p14:modId xmlns:p14="http://schemas.microsoft.com/office/powerpoint/2010/main" val="2434240038"/>
              </p:ext>
            </p:extLst>
          </p:nvPr>
        </p:nvGraphicFramePr>
        <p:xfrm>
          <a:off x="877888" y="2014538"/>
          <a:ext cx="10436225" cy="3197225"/>
        </p:xfrm>
        <a:graphic>
          <a:graphicData uri="http://schemas.openxmlformats.org/presentationml/2006/ole">
            <mc:AlternateContent xmlns:mc="http://schemas.openxmlformats.org/markup-compatibility/2006">
              <mc:Choice xmlns:v="urn:schemas-microsoft-com:vml" Requires="v">
                <p:oleObj spid="_x0000_s9333" name="Visio" r:id="rId4" imgW="10435131" imgH="3197697" progId="Visio.Drawing.15">
                  <p:embed/>
                </p:oleObj>
              </mc:Choice>
              <mc:Fallback>
                <p:oleObj name="Visio" r:id="rId4" imgW="10435131" imgH="3197697" progId="Visio.Drawing.15">
                  <p:embed/>
                  <p:pic>
                    <p:nvPicPr>
                      <p:cNvPr id="0" name=""/>
                      <p:cNvPicPr/>
                      <p:nvPr/>
                    </p:nvPicPr>
                    <p:blipFill>
                      <a:blip r:embed="rId5"/>
                      <a:stretch>
                        <a:fillRect/>
                      </a:stretch>
                    </p:blipFill>
                    <p:spPr>
                      <a:xfrm>
                        <a:off x="877888" y="2014538"/>
                        <a:ext cx="10436225" cy="3197225"/>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Demo Setup</a:t>
            </a:r>
          </a:p>
        </p:txBody>
      </p:sp>
      <p:graphicFrame>
        <p:nvGraphicFramePr>
          <p:cNvPr id="6" name="Object 5"/>
          <p:cNvGraphicFramePr>
            <a:graphicFrameLocks noChangeAspect="1"/>
          </p:cNvGraphicFramePr>
          <p:nvPr>
            <p:extLst/>
          </p:nvPr>
        </p:nvGraphicFramePr>
        <p:xfrm>
          <a:off x="5931692" y="3582499"/>
          <a:ext cx="328613" cy="1074737"/>
        </p:xfrm>
        <a:graphic>
          <a:graphicData uri="http://schemas.openxmlformats.org/presentationml/2006/ole">
            <mc:AlternateContent xmlns:mc="http://schemas.openxmlformats.org/markup-compatibility/2006">
              <mc:Choice xmlns:v="urn:schemas-microsoft-com:vml" Requires="v">
                <p:oleObj spid="_x0000_s9334" name="Visio" r:id="rId6" imgW="327821" imgH="1075472" progId="Visio.Drawing.15">
                  <p:embed/>
                </p:oleObj>
              </mc:Choice>
              <mc:Fallback>
                <p:oleObj name="Visio" r:id="rId6" imgW="327821" imgH="1075472" progId="Visio.Drawing.15">
                  <p:embed/>
                  <p:pic>
                    <p:nvPicPr>
                      <p:cNvPr id="6" name="Object 5"/>
                      <p:cNvPicPr/>
                      <p:nvPr/>
                    </p:nvPicPr>
                    <p:blipFill>
                      <a:blip r:embed="rId7"/>
                      <a:stretch>
                        <a:fillRect/>
                      </a:stretch>
                    </p:blipFill>
                    <p:spPr>
                      <a:xfrm>
                        <a:off x="5931692" y="3582499"/>
                        <a:ext cx="328613" cy="10747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84028665"/>
              </p:ext>
            </p:extLst>
          </p:nvPr>
        </p:nvGraphicFramePr>
        <p:xfrm>
          <a:off x="5931693" y="3582500"/>
          <a:ext cx="328613" cy="1074737"/>
        </p:xfrm>
        <a:graphic>
          <a:graphicData uri="http://schemas.openxmlformats.org/presentationml/2006/ole">
            <mc:AlternateContent xmlns:mc="http://schemas.openxmlformats.org/markup-compatibility/2006">
              <mc:Choice xmlns:v="urn:schemas-microsoft-com:vml" Requires="v">
                <p:oleObj spid="_x0000_s9335" name="Visio" r:id="rId8" imgW="327821" imgH="1075472" progId="Visio.Drawing.15">
                  <p:embed/>
                </p:oleObj>
              </mc:Choice>
              <mc:Fallback>
                <p:oleObj name="Visio" r:id="rId8" imgW="327821" imgH="1075472" progId="Visio.Drawing.15">
                  <p:embed/>
                  <p:pic>
                    <p:nvPicPr>
                      <p:cNvPr id="5" name="Object 4"/>
                      <p:cNvPicPr/>
                      <p:nvPr/>
                    </p:nvPicPr>
                    <p:blipFill>
                      <a:blip r:embed="rId9"/>
                      <a:stretch>
                        <a:fillRect/>
                      </a:stretch>
                    </p:blipFill>
                    <p:spPr>
                      <a:xfrm>
                        <a:off x="5931693" y="3582500"/>
                        <a:ext cx="328613" cy="1074737"/>
                      </a:xfrm>
                      <a:prstGeom prst="rect">
                        <a:avLst/>
                      </a:prstGeom>
                    </p:spPr>
                  </p:pic>
                </p:oleObj>
              </mc:Fallback>
            </mc:AlternateContent>
          </a:graphicData>
        </a:graphic>
      </p:graphicFrame>
      <p:sp>
        <p:nvSpPr>
          <p:cNvPr id="8" name="Oval 7"/>
          <p:cNvSpPr/>
          <p:nvPr/>
        </p:nvSpPr>
        <p:spPr>
          <a:xfrm>
            <a:off x="2382206" y="2060331"/>
            <a:ext cx="465138" cy="465138"/>
          </a:xfrm>
          <a:prstGeom prst="ellipse">
            <a:avLst/>
          </a:prstGeom>
          <a:solidFill>
            <a:srgbClr val="0099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2000" b="0" i="0" u="none" baseline="0" dirty="0">
                <a:solidFill>
                  <a:srgbClr val="FFFFFF"/>
                </a:solidFill>
                <a:latin typeface="Arial" panose="020B0604020202020204" pitchFamily="34" charset="0"/>
              </a:rPr>
              <a:t>5</a:t>
            </a:r>
          </a:p>
        </p:txBody>
      </p:sp>
      <p:sp>
        <p:nvSpPr>
          <p:cNvPr id="9" name="Multiplication Sign 8"/>
          <p:cNvSpPr/>
          <p:nvPr/>
        </p:nvSpPr>
        <p:spPr>
          <a:xfrm>
            <a:off x="7134225" y="3249124"/>
            <a:ext cx="704850" cy="666750"/>
          </a:xfrm>
          <a:prstGeom prst="mathMultiply">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2000" b="0" i="0" u="none" baseline="0" dirty="0">
              <a:solidFill>
                <a:srgbClr val="FFFFFF"/>
              </a:solidFill>
              <a:latin typeface="Arial" panose="020B0604020202020204" pitchFamily="34" charset="0"/>
            </a:endParaRPr>
          </a:p>
        </p:txBody>
      </p:sp>
      <p:sp>
        <p:nvSpPr>
          <p:cNvPr id="4" name="Primary Link Up"/>
          <p:cNvSpPr txBox="1"/>
          <p:nvPr/>
        </p:nvSpPr>
        <p:spPr>
          <a:xfrm>
            <a:off x="5100133" y="1360365"/>
            <a:ext cx="2008883" cy="400110"/>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2000" b="0" i="0" u="none" baseline="0" dirty="0">
                <a:solidFill>
                  <a:srgbClr val="FFFFFF"/>
                </a:solidFill>
                <a:latin typeface="Arial" panose="020B0604020202020204" pitchFamily="34" charset="0"/>
                <a:cs typeface="Arial" panose="020B0604020202020204" pitchFamily="34" charset="0"/>
              </a:rPr>
              <a:t>Primary Link Up</a:t>
            </a:r>
          </a:p>
        </p:txBody>
      </p:sp>
      <p:sp>
        <p:nvSpPr>
          <p:cNvPr id="10" name="Primary Link Down"/>
          <p:cNvSpPr txBox="1"/>
          <p:nvPr/>
        </p:nvSpPr>
        <p:spPr>
          <a:xfrm>
            <a:off x="4210370" y="1191446"/>
            <a:ext cx="3788409" cy="707886"/>
          </a:xfrm>
          <a:prstGeom prst="rect">
            <a:avLst/>
          </a:prstGeom>
          <a:noFill/>
        </p:spPr>
        <p:txBody>
          <a:bodyPr vert="horz" wrap="none" rtlCol="0">
            <a:spAutoFit/>
          </a:bodyPr>
          <a:lstStyle/>
          <a:p>
            <a:pPr algn="ctr" rtl="0" eaLnBrk="1" fontAlgn="auto" hangingPunct="1">
              <a:lnSpc>
                <a:spcPct val="100000"/>
              </a:lnSpc>
              <a:spcBef>
                <a:spcPts val="0"/>
              </a:spcBef>
              <a:spcAft>
                <a:spcPts val="0"/>
              </a:spcAft>
            </a:pPr>
            <a:r>
              <a:rPr lang="en-US" sz="2000" dirty="0">
                <a:solidFill>
                  <a:srgbClr val="FFFFFF"/>
                </a:solidFill>
                <a:latin typeface="Arial" panose="020B0604020202020204" pitchFamily="34" charset="0"/>
                <a:cs typeface="Arial" panose="020B0604020202020204" pitchFamily="34" charset="0"/>
              </a:rPr>
              <a:t>Primary Link Down</a:t>
            </a:r>
          </a:p>
          <a:p>
            <a:pPr algn="ctr" rtl="0" eaLnBrk="1" fontAlgn="auto" hangingPunct="1">
              <a:lnSpc>
                <a:spcPct val="100000"/>
              </a:lnSpc>
              <a:spcBef>
                <a:spcPts val="0"/>
              </a:spcBef>
              <a:spcAft>
                <a:spcPts val="0"/>
              </a:spcAft>
            </a:pPr>
            <a:r>
              <a:rPr lang="en-US" sz="2000" dirty="0" err="1">
                <a:solidFill>
                  <a:srgbClr val="FFFFFF"/>
                </a:solidFill>
                <a:latin typeface="Arial" panose="020B0604020202020204" pitchFamily="34" charset="0"/>
                <a:cs typeface="Arial" panose="020B0604020202020204" pitchFamily="34" charset="0"/>
              </a:rPr>
              <a:t>RSTP</a:t>
            </a:r>
            <a:r>
              <a:rPr lang="en-US" sz="2000" dirty="0">
                <a:solidFill>
                  <a:srgbClr val="FFFFFF"/>
                </a:solidFill>
                <a:latin typeface="Arial" panose="020B0604020202020204" pitchFamily="34" charset="0"/>
                <a:cs typeface="Arial" panose="020B0604020202020204" pitchFamily="34" charset="0"/>
              </a:rPr>
              <a:t> Switching to Backup Link</a:t>
            </a:r>
            <a:endParaRPr lang="en-US" sz="2000" b="0" i="0" u="none" baseline="0" dirty="0">
              <a:solidFill>
                <a:srgbClr val="FFFFFF"/>
              </a:solidFill>
              <a:latin typeface="Arial" panose="020B0604020202020204" pitchFamily="34" charset="0"/>
              <a:cs typeface="Arial" panose="020B0604020202020204" pitchFamily="34" charset="0"/>
            </a:endParaRPr>
          </a:p>
        </p:txBody>
      </p:sp>
      <p:sp>
        <p:nvSpPr>
          <p:cNvPr id="12" name="Backup Link Up"/>
          <p:cNvSpPr txBox="1"/>
          <p:nvPr/>
        </p:nvSpPr>
        <p:spPr>
          <a:xfrm>
            <a:off x="5113758" y="1299168"/>
            <a:ext cx="1981633" cy="400110"/>
          </a:xfrm>
          <a:prstGeom prst="rect">
            <a:avLst/>
          </a:prstGeom>
          <a:noFill/>
        </p:spPr>
        <p:txBody>
          <a:bodyPr vert="horz" wrap="none" rtlCol="0">
            <a:spAutoFit/>
          </a:bodyPr>
          <a:lstStyle/>
          <a:p>
            <a:pPr algn="ctr" rtl="0" eaLnBrk="1" fontAlgn="auto" hangingPunct="1">
              <a:lnSpc>
                <a:spcPct val="100000"/>
              </a:lnSpc>
              <a:spcBef>
                <a:spcPts val="0"/>
              </a:spcBef>
              <a:spcAft>
                <a:spcPts val="0"/>
              </a:spcAft>
            </a:pPr>
            <a:r>
              <a:rPr lang="en-US" sz="2000" dirty="0">
                <a:solidFill>
                  <a:srgbClr val="FFFFFF"/>
                </a:solidFill>
                <a:latin typeface="Arial" panose="020B0604020202020204" pitchFamily="34" charset="0"/>
                <a:cs typeface="Arial" panose="020B0604020202020204" pitchFamily="34" charset="0"/>
              </a:rPr>
              <a:t>Backup Link Up</a:t>
            </a:r>
            <a:endParaRPr lang="en-US" sz="2000" b="0" i="0" u="none" baseline="0" dirty="0">
              <a:solidFill>
                <a:srgbClr val="FFFFFF"/>
              </a:solidFill>
              <a:latin typeface="Arial" panose="020B0604020202020204" pitchFamily="34" charset="0"/>
              <a:cs typeface="Arial" panose="020B0604020202020204" pitchFamily="34" charset="0"/>
            </a:endParaRPr>
          </a:p>
        </p:txBody>
      </p:sp>
      <p:sp>
        <p:nvSpPr>
          <p:cNvPr id="13" name="Primary Link RSTP"/>
          <p:cNvSpPr txBox="1"/>
          <p:nvPr/>
        </p:nvSpPr>
        <p:spPr>
          <a:xfrm>
            <a:off x="4196744" y="1170602"/>
            <a:ext cx="3815660" cy="707886"/>
          </a:xfrm>
          <a:prstGeom prst="rect">
            <a:avLst/>
          </a:prstGeom>
          <a:noFill/>
        </p:spPr>
        <p:txBody>
          <a:bodyPr vert="horz" wrap="none" rtlCol="0">
            <a:spAutoFit/>
          </a:bodyPr>
          <a:lstStyle/>
          <a:p>
            <a:pPr algn="ctr" rtl="0" eaLnBrk="1" fontAlgn="auto" hangingPunct="1">
              <a:lnSpc>
                <a:spcPct val="100000"/>
              </a:lnSpc>
              <a:spcBef>
                <a:spcPts val="0"/>
              </a:spcBef>
              <a:spcAft>
                <a:spcPts val="0"/>
              </a:spcAft>
            </a:pPr>
            <a:r>
              <a:rPr lang="en-US" sz="2000" dirty="0">
                <a:solidFill>
                  <a:srgbClr val="FFFFFF"/>
                </a:solidFill>
                <a:latin typeface="Arial" panose="020B0604020202020204" pitchFamily="34" charset="0"/>
                <a:cs typeface="Arial" panose="020B0604020202020204" pitchFamily="34" charset="0"/>
              </a:rPr>
              <a:t>Primary Link Up</a:t>
            </a:r>
          </a:p>
          <a:p>
            <a:pPr algn="ctr" rtl="0" eaLnBrk="1" fontAlgn="auto" hangingPunct="1">
              <a:lnSpc>
                <a:spcPct val="100000"/>
              </a:lnSpc>
              <a:spcBef>
                <a:spcPts val="0"/>
              </a:spcBef>
              <a:spcAft>
                <a:spcPts val="0"/>
              </a:spcAft>
            </a:pPr>
            <a:r>
              <a:rPr lang="en-US" sz="2000" b="0" i="0" u="none" baseline="0" dirty="0" err="1">
                <a:solidFill>
                  <a:srgbClr val="FFFFFF"/>
                </a:solidFill>
                <a:latin typeface="Arial" panose="020B0604020202020204" pitchFamily="34" charset="0"/>
                <a:cs typeface="Arial" panose="020B0604020202020204" pitchFamily="34" charset="0"/>
              </a:rPr>
              <a:t>RSTP</a:t>
            </a:r>
            <a:r>
              <a:rPr lang="en-US" sz="2000" b="0" i="0" u="none" baseline="0" dirty="0">
                <a:solidFill>
                  <a:srgbClr val="FFFFFF"/>
                </a:solidFill>
                <a:latin typeface="Arial" panose="020B0604020202020204" pitchFamily="34" charset="0"/>
                <a:cs typeface="Arial" panose="020B0604020202020204" pitchFamily="34" charset="0"/>
              </a:rPr>
              <a:t> Switching to Primary Link</a:t>
            </a:r>
          </a:p>
        </p:txBody>
      </p:sp>
      <p:sp>
        <p:nvSpPr>
          <p:cNvPr id="15" name="Primary Link Up"/>
          <p:cNvSpPr txBox="1"/>
          <p:nvPr/>
        </p:nvSpPr>
        <p:spPr>
          <a:xfrm>
            <a:off x="5100133" y="1306440"/>
            <a:ext cx="2008883" cy="400110"/>
          </a:xfrm>
          <a:prstGeom prst="rect">
            <a:avLst/>
          </a:prstGeom>
          <a:noFill/>
        </p:spPr>
        <p:txBody>
          <a:bodyPr vert="horz" wrap="none" rtlCol="0">
            <a:spAutoFit/>
          </a:bodyPr>
          <a:lstStyle/>
          <a:p>
            <a:pPr algn="ctr" rtl="0" eaLnBrk="1" fontAlgn="auto" hangingPunct="1">
              <a:lnSpc>
                <a:spcPct val="100000"/>
              </a:lnSpc>
              <a:spcBef>
                <a:spcPts val="0"/>
              </a:spcBef>
              <a:spcAft>
                <a:spcPts val="0"/>
              </a:spcAft>
            </a:pPr>
            <a:r>
              <a:rPr lang="en-US" sz="2000" dirty="0">
                <a:solidFill>
                  <a:srgbClr val="FFFFFF"/>
                </a:solidFill>
                <a:latin typeface="Arial" panose="020B0604020202020204" pitchFamily="34" charset="0"/>
                <a:cs typeface="Arial" panose="020B0604020202020204" pitchFamily="34" charset="0"/>
              </a:rPr>
              <a:t>Primary Link Up</a:t>
            </a:r>
          </a:p>
        </p:txBody>
      </p:sp>
      <p:graphicFrame>
        <p:nvGraphicFramePr>
          <p:cNvPr id="3" name="Object 2"/>
          <p:cNvGraphicFramePr>
            <a:graphicFrameLocks noChangeAspect="1"/>
          </p:cNvGraphicFramePr>
          <p:nvPr>
            <p:extLst>
              <p:ext uri="{D42A27DB-BD31-4B8C-83A1-F6EECF244321}">
                <p14:modId xmlns:p14="http://schemas.microsoft.com/office/powerpoint/2010/main" val="3726715041"/>
              </p:ext>
            </p:extLst>
          </p:nvPr>
        </p:nvGraphicFramePr>
        <p:xfrm>
          <a:off x="5928649" y="3582499"/>
          <a:ext cx="328613" cy="1074737"/>
        </p:xfrm>
        <a:graphic>
          <a:graphicData uri="http://schemas.openxmlformats.org/presentationml/2006/ole">
            <mc:AlternateContent xmlns:mc="http://schemas.openxmlformats.org/markup-compatibility/2006">
              <mc:Choice xmlns:v="urn:schemas-microsoft-com:vml" Requires="v">
                <p:oleObj spid="_x0000_s9336" name="Visio" r:id="rId10" imgW="327821" imgH="1075472" progId="Visio.Drawing.15">
                  <p:embed/>
                </p:oleObj>
              </mc:Choice>
              <mc:Fallback>
                <p:oleObj name="Visio" r:id="rId10" imgW="327821" imgH="1075472" progId="Visio.Drawing.15">
                  <p:embed/>
                  <p:pic>
                    <p:nvPicPr>
                      <p:cNvPr id="0" name=""/>
                      <p:cNvPicPr/>
                      <p:nvPr/>
                    </p:nvPicPr>
                    <p:blipFill>
                      <a:blip r:embed="rId11"/>
                      <a:stretch>
                        <a:fillRect/>
                      </a:stretch>
                    </p:blipFill>
                    <p:spPr>
                      <a:xfrm>
                        <a:off x="5928649" y="3582499"/>
                        <a:ext cx="328613" cy="1074737"/>
                      </a:xfrm>
                      <a:prstGeom prst="rect">
                        <a:avLst/>
                      </a:prstGeom>
                    </p:spPr>
                  </p:pic>
                </p:oleObj>
              </mc:Fallback>
            </mc:AlternateContent>
          </a:graphicData>
        </a:graphic>
      </p:graphicFrame>
    </p:spTree>
    <p:extLst>
      <p:ext uri="{BB962C8B-B14F-4D97-AF65-F5344CB8AC3E}">
        <p14:creationId xmlns:p14="http://schemas.microsoft.com/office/powerpoint/2010/main" val="3294674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2"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0" presetClass="path" presetSubtype="0" repeatCount="4000" accel="50000" decel="50000" fill="hold" grpId="0" nodeType="afterEffect">
                                  <p:stCondLst>
                                    <p:cond delay="0"/>
                                  </p:stCondLst>
                                  <p:childTnLst>
                                    <p:animMotion origin="layout" path="M 0.00287 -0.00278 L 0.17487 -0.00116 L 0.17305 0.25046 L 0.39987 0.24699 C 0.40026 0.16319 0.40052 0.0794 0.40091 -0.0044 L 0.6181 -0.00278 " pathEditMode="relative" ptsTypes="AAAAAA">
                                      <p:cBhvr>
                                        <p:cTn id="16" dur="3500" fill="hold"/>
                                        <p:tgtEl>
                                          <p:spTgt spid="8"/>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26" presetClass="emph" presetSubtype="0" fill="hold" grpId="1" nodeType="withEffect">
                                  <p:stCondLst>
                                    <p:cond delay="0"/>
                                  </p:stCondLst>
                                  <p:childTnLst>
                                    <p:animEffect transition="out" filter="fade">
                                      <p:cBhvr>
                                        <p:cTn id="26" dur="500" tmFilter="0, 0; .2, .5; .8, .5; 1, 0"/>
                                        <p:tgtEl>
                                          <p:spTgt spid="9"/>
                                        </p:tgtEl>
                                      </p:cBhvr>
                                    </p:animEffect>
                                    <p:animScale>
                                      <p:cBhvr>
                                        <p:cTn id="27" dur="250" autoRev="1" fill="hold"/>
                                        <p:tgtEl>
                                          <p:spTgt spid="9"/>
                                        </p:tgtEl>
                                      </p:cBhvr>
                                      <p:by x="105000" y="105000"/>
                                    </p:animScale>
                                  </p:childTnLst>
                                </p:cTn>
                              </p:par>
                            </p:childTnLst>
                          </p:cTn>
                        </p:par>
                        <p:par>
                          <p:cTn id="28" fill="hold">
                            <p:stCondLst>
                              <p:cond delay="500"/>
                            </p:stCondLst>
                            <p:childTnLst>
                              <p:par>
                                <p:cTn id="29" presetID="1" presetClass="exit" presetSubtype="0" fill="hold" nodeType="after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par>
                          <p:cTn id="31" fill="hold">
                            <p:stCondLst>
                              <p:cond delay="500"/>
                            </p:stCondLst>
                            <p:childTnLst>
                              <p:par>
                                <p:cTn id="32" presetID="0" presetClass="path" presetSubtype="0" repeatCount="2000" accel="50000" decel="50000" fill="hold" grpId="3" nodeType="afterEffect">
                                  <p:stCondLst>
                                    <p:cond delay="0"/>
                                  </p:stCondLst>
                                  <p:childTnLst>
                                    <p:animMotion origin="layout" path="M -0.00169 -0.00208 L 0.17279 0.00208 L 0.17162 0.25162 L 0.40157 0.2493 L 0.39909 0.18588 " pathEditMode="relative" ptsTypes="AAAAA">
                                      <p:cBhvr>
                                        <p:cTn id="33" dur="2000" fill="hold"/>
                                        <p:tgtEl>
                                          <p:spTgt spid="8"/>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0"/>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par>
                          <p:cTn id="40" fill="hold">
                            <p:stCondLst>
                              <p:cond delay="0"/>
                            </p:stCondLst>
                            <p:childTnLst>
                              <p:par>
                                <p:cTn id="41" presetID="42" presetClass="path" presetSubtype="0" repeatCount="4000" accel="50000" decel="50000" fill="hold" grpId="1" nodeType="afterEffect">
                                  <p:stCondLst>
                                    <p:cond delay="0"/>
                                  </p:stCondLst>
                                  <p:childTnLst>
                                    <p:animMotion origin="layout" path="M -3.125E-6 7.40741E-7 L 0.61914 -0.00093 " pathEditMode="relative" rAng="0" ptsTypes="AA">
                                      <p:cBhvr>
                                        <p:cTn id="42" dur="2000" fill="hold"/>
                                        <p:tgtEl>
                                          <p:spTgt spid="8"/>
                                        </p:tgtEl>
                                        <p:attrNameLst>
                                          <p:attrName>ppt_x</p:attrName>
                                          <p:attrName>ppt_y</p:attrName>
                                        </p:attrNameLst>
                                      </p:cBhvr>
                                      <p:rCtr x="30951" y="-46"/>
                                    </p:animMotion>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par>
                          <p:cTn id="54" fill="hold">
                            <p:stCondLst>
                              <p:cond delay="0"/>
                            </p:stCondLst>
                            <p:childTnLst>
                              <p:par>
                                <p:cTn id="55" presetID="0" presetClass="path" presetSubtype="0" repeatCount="2000" accel="50000" decel="50000" fill="hold" grpId="4" nodeType="afterEffect">
                                  <p:stCondLst>
                                    <p:cond delay="0"/>
                                  </p:stCondLst>
                                  <p:childTnLst>
                                    <p:animMotion origin="layout" path="M -0.00052 -0.00208 L 0.40026 0.00023 " pathEditMode="relative" ptsTypes="AA">
                                      <p:cBhvr>
                                        <p:cTn id="56" dur="2000" fill="hold"/>
                                        <p:tgtEl>
                                          <p:spTgt spid="8"/>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13"/>
                                        </p:tgtEl>
                                        <p:attrNameLst>
                                          <p:attrName>style.visibility</p:attrName>
                                        </p:attrNameLst>
                                      </p:cBhvr>
                                      <p:to>
                                        <p:strVal val="hidden"/>
                                      </p:to>
                                    </p:set>
                                  </p:childTnLst>
                                </p:cTn>
                              </p:par>
                            </p:childTnLst>
                          </p:cTn>
                        </p:par>
                        <p:par>
                          <p:cTn id="63" fill="hold">
                            <p:stCondLst>
                              <p:cond delay="0"/>
                            </p:stCondLst>
                            <p:childTnLst>
                              <p:par>
                                <p:cTn id="64" presetID="0" presetClass="path" presetSubtype="0" repeatCount="indefinite" accel="50000" decel="50000" fill="hold" grpId="5" nodeType="afterEffect">
                                  <p:stCondLst>
                                    <p:cond delay="0"/>
                                  </p:stCondLst>
                                  <p:childTnLst>
                                    <p:animMotion origin="layout" path="M -0.00547 0.00231 L 0.17279 0.00231 L 0.17032 0.25162 L 0.40144 0.25602 L 0.39896 0.00231 L 0.63269 0.00023 " pathEditMode="relative" ptsTypes="AAAAAA">
                                      <p:cBhvr>
                                        <p:cTn id="65" dur="35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8" grpId="4" animBg="1"/>
      <p:bldP spid="8" grpId="5" animBg="1"/>
      <p:bldP spid="9" grpId="0" animBg="1"/>
      <p:bldP spid="9" grpId="1" animBg="1"/>
      <p:bldP spid="9" grpId="2" animBg="1"/>
      <p:bldP spid="4" grpId="0"/>
      <p:bldP spid="4" grpId="1"/>
      <p:bldP spid="10" grpId="0"/>
      <p:bldP spid="10" grpId="1"/>
      <p:bldP spid="12" grpId="0"/>
      <p:bldP spid="12" grpId="1"/>
      <p:bldP spid="13" grpId="0"/>
      <p:bldP spid="13" grpId="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089202"/>
            <a:ext cx="12192000" cy="5768798"/>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2000" b="0" i="0" u="none" baseline="0" dirty="0">
              <a:solidFill>
                <a:srgbClr val="FFFFFF"/>
              </a:solidFill>
              <a:latin typeface="Arial" panose="020B0604020202020204" pitchFamily="34" charset="0"/>
            </a:endParaRPr>
          </a:p>
        </p:txBody>
      </p:sp>
      <p:sp>
        <p:nvSpPr>
          <p:cNvPr id="2" name="Title 1"/>
          <p:cNvSpPr>
            <a:spLocks noGrp="1"/>
          </p:cNvSpPr>
          <p:nvPr>
            <p:ph type="title"/>
          </p:nvPr>
        </p:nvSpPr>
        <p:spPr/>
        <p:txBody>
          <a:bodyPr/>
          <a:lstStyle/>
          <a:p>
            <a:r>
              <a:rPr lang="en-US" dirty="0"/>
              <a:t>Demo Switch Port State</a:t>
            </a:r>
          </a:p>
        </p:txBody>
      </p:sp>
      <p:pic>
        <p:nvPicPr>
          <p:cNvPr id="3" name="Picture 2"/>
          <p:cNvPicPr>
            <a:picLocks noChangeAspect="1"/>
          </p:cNvPicPr>
          <p:nvPr/>
        </p:nvPicPr>
        <p:blipFill>
          <a:blip r:embed="rId2"/>
          <a:stretch>
            <a:fillRect/>
          </a:stretch>
        </p:blipFill>
        <p:spPr>
          <a:xfrm>
            <a:off x="37575" y="1089202"/>
            <a:ext cx="12116850" cy="5528158"/>
          </a:xfrm>
          <a:prstGeom prst="rect">
            <a:avLst/>
          </a:prstGeom>
        </p:spPr>
      </p:pic>
      <p:sp>
        <p:nvSpPr>
          <p:cNvPr id="4" name="Oval 3"/>
          <p:cNvSpPr/>
          <p:nvPr/>
        </p:nvSpPr>
        <p:spPr>
          <a:xfrm>
            <a:off x="2854712" y="2402199"/>
            <a:ext cx="2074127" cy="535259"/>
          </a:xfrm>
          <a:prstGeom prst="ellipse">
            <a:avLst/>
          </a:prstGeom>
          <a:noFill/>
          <a:ln w="28575"/>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2000" b="0" i="0" u="none" baseline="0" dirty="0">
              <a:solidFill>
                <a:srgbClr val="FFFFFF"/>
              </a:solidFill>
              <a:latin typeface="Arial" panose="020B0604020202020204" pitchFamily="34" charset="0"/>
            </a:endParaRPr>
          </a:p>
        </p:txBody>
      </p:sp>
      <p:sp>
        <p:nvSpPr>
          <p:cNvPr id="5" name="TextBox 4"/>
          <p:cNvSpPr txBox="1"/>
          <p:nvPr/>
        </p:nvSpPr>
        <p:spPr>
          <a:xfrm>
            <a:off x="10740305" y="6627393"/>
            <a:ext cx="1154039" cy="161583"/>
          </a:xfrm>
          <a:prstGeom prst="rect">
            <a:avLst/>
          </a:prstGeom>
          <a:noFill/>
        </p:spPr>
        <p:txBody>
          <a:bodyPr wrap="square" lIns="0" tIns="0" rIns="0" bIns="0" rtlCol="0">
            <a:spAutoFit/>
          </a:bodyPr>
          <a:lstStyle/>
          <a:p>
            <a:pPr algn="r"/>
            <a:r>
              <a:rPr lang="en-US" sz="1050" b="1" dirty="0">
                <a:solidFill>
                  <a:schemeClr val="bg1">
                    <a:lumMod val="50000"/>
                    <a:lumOff val="50000"/>
                  </a:schemeClr>
                </a:solidFill>
                <a:latin typeface="Arial" panose="020B0604020202020204" pitchFamily="34" charset="0"/>
                <a:cs typeface="Arial" panose="020B0604020202020204" pitchFamily="34" charset="0"/>
              </a:rPr>
              <a:t>SEL Confidential</a:t>
            </a:r>
            <a:endParaRPr lang="en-US" sz="1050" b="1" dirty="0">
              <a:solidFill>
                <a:schemeClr val="bg1">
                  <a:lumMod val="50000"/>
                  <a:lumOff val="50000"/>
                </a:schemeClr>
              </a:solidFill>
            </a:endParaRPr>
          </a:p>
        </p:txBody>
      </p:sp>
    </p:spTree>
    <p:extLst>
      <p:ext uri="{BB962C8B-B14F-4D97-AF65-F5344CB8AC3E}">
        <p14:creationId xmlns:p14="http://schemas.microsoft.com/office/powerpoint/2010/main" val="400114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Introduction</a:t>
            </a:r>
          </a:p>
          <a:p>
            <a:r>
              <a:rPr lang="en-US"/>
              <a:t>Components</a:t>
            </a:r>
          </a:p>
          <a:p>
            <a:r>
              <a:rPr lang="en-US"/>
              <a:t>What does it do?</a:t>
            </a:r>
          </a:p>
          <a:p>
            <a:r>
              <a:rPr lang="en-US"/>
              <a:t>What information can it provide?</a:t>
            </a:r>
          </a:p>
          <a:p>
            <a:r>
              <a:rPr lang="en-US"/>
              <a:t>Future?</a:t>
            </a:r>
          </a:p>
          <a:p>
            <a:endParaRPr lang="en-US"/>
          </a:p>
          <a:p>
            <a:pPr lvl="1"/>
            <a:endParaRPr lang="en-US" dirty="0"/>
          </a:p>
        </p:txBody>
      </p:sp>
      <p:sp>
        <p:nvSpPr>
          <p:cNvPr id="2" name="Title 1"/>
          <p:cNvSpPr>
            <a:spLocks noGrp="1"/>
          </p:cNvSpPr>
          <p:nvPr>
            <p:ph type="title"/>
          </p:nvPr>
        </p:nvSpPr>
        <p:spPr/>
        <p:txBody>
          <a:bodyPr/>
          <a:lstStyle/>
          <a:p>
            <a:r>
              <a:rPr lang="en-US"/>
              <a:t>Outline</a:t>
            </a:r>
            <a:endParaRPr lang="en-US" dirty="0"/>
          </a:p>
        </p:txBody>
      </p:sp>
    </p:spTree>
    <p:extLst>
      <p:ext uri="{BB962C8B-B14F-4D97-AF65-F5344CB8AC3E}">
        <p14:creationId xmlns:p14="http://schemas.microsoft.com/office/powerpoint/2010/main" val="2236645219"/>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Histogram Analysis: Link Down </a:t>
            </a:r>
          </a:p>
        </p:txBody>
      </p:sp>
      <p:pic>
        <p:nvPicPr>
          <p:cNvPr id="3" name="Picture 2"/>
          <p:cNvPicPr>
            <a:picLocks noChangeAspect="1"/>
          </p:cNvPicPr>
          <p:nvPr/>
        </p:nvPicPr>
        <p:blipFill>
          <a:blip r:embed="rId2"/>
          <a:stretch>
            <a:fillRect/>
          </a:stretch>
        </p:blipFill>
        <p:spPr>
          <a:xfrm>
            <a:off x="2336245" y="980602"/>
            <a:ext cx="7519509" cy="5639632"/>
          </a:xfrm>
          <a:prstGeom prst="rect">
            <a:avLst/>
          </a:prstGeom>
        </p:spPr>
      </p:pic>
    </p:spTree>
    <p:extLst>
      <p:ext uri="{BB962C8B-B14F-4D97-AF65-F5344CB8AC3E}">
        <p14:creationId xmlns:p14="http://schemas.microsoft.com/office/powerpoint/2010/main" val="322320654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Line Graph Analysis: Link Down</a:t>
            </a:r>
          </a:p>
        </p:txBody>
      </p:sp>
      <p:pic>
        <p:nvPicPr>
          <p:cNvPr id="4" name="Picture 3"/>
          <p:cNvPicPr>
            <a:picLocks noChangeAspect="1"/>
          </p:cNvPicPr>
          <p:nvPr/>
        </p:nvPicPr>
        <p:blipFill>
          <a:blip r:embed="rId2"/>
          <a:stretch>
            <a:fillRect/>
          </a:stretch>
        </p:blipFill>
        <p:spPr>
          <a:xfrm>
            <a:off x="2196002" y="860286"/>
            <a:ext cx="7799996" cy="5778306"/>
          </a:xfrm>
          <a:prstGeom prst="rect">
            <a:avLst/>
          </a:prstGeom>
        </p:spPr>
      </p:pic>
    </p:spTree>
    <p:extLst>
      <p:ext uri="{BB962C8B-B14F-4D97-AF65-F5344CB8AC3E}">
        <p14:creationId xmlns:p14="http://schemas.microsoft.com/office/powerpoint/2010/main" val="358552458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Histogram Analysis: Link Up</a:t>
            </a:r>
          </a:p>
        </p:txBody>
      </p:sp>
      <p:pic>
        <p:nvPicPr>
          <p:cNvPr id="3" name="Picture 2"/>
          <p:cNvPicPr>
            <a:picLocks noChangeAspect="1"/>
          </p:cNvPicPr>
          <p:nvPr/>
        </p:nvPicPr>
        <p:blipFill>
          <a:blip r:embed="rId2"/>
          <a:stretch>
            <a:fillRect/>
          </a:stretch>
        </p:blipFill>
        <p:spPr>
          <a:xfrm>
            <a:off x="2246545" y="860286"/>
            <a:ext cx="7698910" cy="5729915"/>
          </a:xfrm>
          <a:prstGeom prst="rect">
            <a:avLst/>
          </a:prstGeom>
        </p:spPr>
      </p:pic>
    </p:spTree>
    <p:extLst>
      <p:ext uri="{BB962C8B-B14F-4D97-AF65-F5344CB8AC3E}">
        <p14:creationId xmlns:p14="http://schemas.microsoft.com/office/powerpoint/2010/main" val="196082112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Line Graph Analysis: Link Up</a:t>
            </a:r>
          </a:p>
        </p:txBody>
      </p:sp>
      <p:pic>
        <p:nvPicPr>
          <p:cNvPr id="3" name="Picture 2"/>
          <p:cNvPicPr>
            <a:picLocks noChangeAspect="1"/>
          </p:cNvPicPr>
          <p:nvPr/>
        </p:nvPicPr>
        <p:blipFill>
          <a:blip r:embed="rId2"/>
          <a:stretch>
            <a:fillRect/>
          </a:stretch>
        </p:blipFill>
        <p:spPr>
          <a:xfrm>
            <a:off x="2412460" y="860286"/>
            <a:ext cx="7535154" cy="5699034"/>
          </a:xfrm>
          <a:prstGeom prst="rect">
            <a:avLst/>
          </a:prstGeom>
        </p:spPr>
      </p:pic>
    </p:spTree>
    <p:extLst>
      <p:ext uri="{BB962C8B-B14F-4D97-AF65-F5344CB8AC3E}">
        <p14:creationId xmlns:p14="http://schemas.microsoft.com/office/powerpoint/2010/main" val="288405044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Cybersecurity network penetration testing</a:t>
            </a:r>
          </a:p>
          <a:p>
            <a:r>
              <a:rPr lang="en-US" dirty="0"/>
              <a:t>Network stress testing</a:t>
            </a:r>
          </a:p>
          <a:p>
            <a:r>
              <a:rPr lang="en-US" dirty="0"/>
              <a:t>Real-time protocol monitoring </a:t>
            </a:r>
          </a:p>
          <a:p>
            <a:r>
              <a:rPr lang="en-US" dirty="0"/>
              <a:t>Network traffic capture for troubleshooting</a:t>
            </a:r>
          </a:p>
          <a:p>
            <a:r>
              <a:rPr lang="en-US" dirty="0"/>
              <a:t>Human-centered GUI</a:t>
            </a:r>
          </a:p>
          <a:p>
            <a:r>
              <a:rPr lang="en-US" dirty="0"/>
              <a:t>Multiple-layer traffic simulation options</a:t>
            </a:r>
          </a:p>
        </p:txBody>
      </p:sp>
      <p:sp>
        <p:nvSpPr>
          <p:cNvPr id="2" name="Title 1"/>
          <p:cNvSpPr>
            <a:spLocks noGrp="1"/>
          </p:cNvSpPr>
          <p:nvPr>
            <p:ph type="title"/>
          </p:nvPr>
        </p:nvSpPr>
        <p:spPr/>
        <p:txBody>
          <a:bodyPr/>
          <a:lstStyle/>
          <a:p>
            <a:r>
              <a:rPr lang="en-US"/>
              <a:t>Future</a:t>
            </a:r>
            <a:endParaRPr lang="en-US" dirty="0"/>
          </a:p>
        </p:txBody>
      </p:sp>
    </p:spTree>
    <p:extLst>
      <p:ext uri="{BB962C8B-B14F-4D97-AF65-F5344CB8AC3E}">
        <p14:creationId xmlns:p14="http://schemas.microsoft.com/office/powerpoint/2010/main" val="2650614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14545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06551"/>
            <a:ext cx="11582400" cy="5550237"/>
          </a:xfrm>
        </p:spPr>
        <p:txBody>
          <a:bodyPr/>
          <a:lstStyle/>
          <a:p>
            <a:r>
              <a:rPr lang="en-US" dirty="0"/>
              <a:t>Baseline RSTP failover performance of new networks</a:t>
            </a:r>
          </a:p>
          <a:p>
            <a:r>
              <a:rPr lang="en-US" dirty="0"/>
              <a:t>Verify RSTP failover performance of existing networks</a:t>
            </a:r>
          </a:p>
          <a:p>
            <a:r>
              <a:rPr lang="en-US" dirty="0"/>
              <a:t>Verify correct VLAN configuration of edge ports on </a:t>
            </a:r>
            <a:br>
              <a:rPr lang="en-US" dirty="0"/>
            </a:br>
            <a:r>
              <a:rPr lang="en-US" dirty="0"/>
              <a:t>the network</a:t>
            </a:r>
          </a:p>
          <a:p>
            <a:r>
              <a:rPr lang="en-US" dirty="0"/>
              <a:t>Work independently from switch network topology and technology</a:t>
            </a:r>
          </a:p>
          <a:p>
            <a:r>
              <a:rPr lang="en-US" dirty="0"/>
              <a:t>Work independently from switch vendor</a:t>
            </a:r>
          </a:p>
          <a:p>
            <a:pPr marL="0" indent="0">
              <a:buNone/>
            </a:pPr>
            <a:endParaRPr lang="en-US" dirty="0"/>
          </a:p>
        </p:txBody>
      </p:sp>
      <p:sp>
        <p:nvSpPr>
          <p:cNvPr id="2" name="Title 1"/>
          <p:cNvSpPr>
            <a:spLocks noGrp="1"/>
          </p:cNvSpPr>
          <p:nvPr>
            <p:ph type="title"/>
          </p:nvPr>
        </p:nvSpPr>
        <p:spPr/>
        <p:txBody>
          <a:bodyPr/>
          <a:lstStyle/>
          <a:p>
            <a:r>
              <a:rPr lang="en-US" dirty="0"/>
              <a:t>Purpose</a:t>
            </a:r>
          </a:p>
        </p:txBody>
      </p:sp>
    </p:spTree>
    <p:extLst>
      <p:ext uri="{BB962C8B-B14F-4D97-AF65-F5344CB8AC3E}">
        <p14:creationId xmlns:p14="http://schemas.microsoft.com/office/powerpoint/2010/main" val="406651878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06551"/>
            <a:ext cx="11582400" cy="2164695"/>
          </a:xfrm>
        </p:spPr>
        <p:txBody>
          <a:bodyPr/>
          <a:lstStyle/>
          <a:p>
            <a:r>
              <a:rPr lang="en-US" dirty="0"/>
              <a:t>Dedicated Linux-based hardware</a:t>
            </a:r>
          </a:p>
          <a:p>
            <a:r>
              <a:rPr lang="en-US" dirty="0"/>
              <a:t>One device used as publisher / subscriber (with HMI)</a:t>
            </a:r>
          </a:p>
          <a:p>
            <a:r>
              <a:rPr lang="en-US" dirty="0"/>
              <a:t>Link breaker with copper or fiber ports</a:t>
            </a:r>
          </a:p>
        </p:txBody>
      </p:sp>
      <p:sp>
        <p:nvSpPr>
          <p:cNvPr id="2" name="Title 1"/>
          <p:cNvSpPr>
            <a:spLocks noGrp="1"/>
          </p:cNvSpPr>
          <p:nvPr>
            <p:ph type="title"/>
          </p:nvPr>
        </p:nvSpPr>
        <p:spPr/>
        <p:txBody>
          <a:bodyPr/>
          <a:lstStyle/>
          <a:p>
            <a:r>
              <a:rPr lang="en-US" dirty="0"/>
              <a:t>Components</a:t>
            </a:r>
          </a:p>
        </p:txBody>
      </p:sp>
    </p:spTree>
    <p:extLst>
      <p:ext uri="{BB962C8B-B14F-4D97-AF65-F5344CB8AC3E}">
        <p14:creationId xmlns:p14="http://schemas.microsoft.com/office/powerpoint/2010/main" val="183099507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06551"/>
            <a:ext cx="11582400" cy="3908762"/>
          </a:xfrm>
        </p:spPr>
        <p:txBody>
          <a:bodyPr/>
          <a:lstStyle/>
          <a:p>
            <a:r>
              <a:rPr lang="en-US" dirty="0"/>
              <a:t>Publisher device – publishing Layer 2 pseudo GOOSE messages</a:t>
            </a:r>
          </a:p>
          <a:p>
            <a:pPr lvl="1"/>
            <a:r>
              <a:rPr lang="en-US" dirty="0"/>
              <a:t>Pseudo GOOSE messages can be published every 250 </a:t>
            </a:r>
            <a:r>
              <a:rPr lang="el-GR" dirty="0"/>
              <a:t>μ</a:t>
            </a:r>
            <a:r>
              <a:rPr lang="en-US" dirty="0"/>
              <a:t>s</a:t>
            </a:r>
          </a:p>
          <a:p>
            <a:r>
              <a:rPr lang="en-US" dirty="0"/>
              <a:t>Subscriber device – watching the counter (similar to Seq# in every message) </a:t>
            </a:r>
          </a:p>
          <a:p>
            <a:pPr lvl="1"/>
            <a:r>
              <a:rPr lang="en-US" dirty="0"/>
              <a:t>Subscriber uses Seq# to do failover performance analysis</a:t>
            </a:r>
          </a:p>
        </p:txBody>
      </p:sp>
      <p:sp>
        <p:nvSpPr>
          <p:cNvPr id="2" name="Title 1"/>
          <p:cNvSpPr>
            <a:spLocks noGrp="1"/>
          </p:cNvSpPr>
          <p:nvPr>
            <p:ph type="title"/>
          </p:nvPr>
        </p:nvSpPr>
        <p:spPr/>
        <p:txBody>
          <a:bodyPr/>
          <a:lstStyle/>
          <a:p>
            <a:r>
              <a:rPr lang="en-US" dirty="0"/>
              <a:t>What Does It Do?</a:t>
            </a:r>
          </a:p>
        </p:txBody>
      </p:sp>
    </p:spTree>
    <p:extLst>
      <p:ext uri="{BB962C8B-B14F-4D97-AF65-F5344CB8AC3E}">
        <p14:creationId xmlns:p14="http://schemas.microsoft.com/office/powerpoint/2010/main" val="401288504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707886"/>
          </a:xfrm>
        </p:spPr>
        <p:txBody>
          <a:bodyPr/>
          <a:lstStyle/>
          <a:p>
            <a:r>
              <a:rPr lang="en-US" dirty="0"/>
              <a:t>Connection Diagrams: Ladder Network Topology</a:t>
            </a:r>
          </a:p>
        </p:txBody>
      </p:sp>
      <p:graphicFrame>
        <p:nvGraphicFramePr>
          <p:cNvPr id="3" name="Object 2"/>
          <p:cNvGraphicFramePr>
            <a:graphicFrameLocks noChangeAspect="1"/>
          </p:cNvGraphicFramePr>
          <p:nvPr>
            <p:extLst>
              <p:ext uri="{D42A27DB-BD31-4B8C-83A1-F6EECF244321}">
                <p14:modId xmlns:p14="http://schemas.microsoft.com/office/powerpoint/2010/main" val="577355905"/>
              </p:ext>
            </p:extLst>
          </p:nvPr>
        </p:nvGraphicFramePr>
        <p:xfrm>
          <a:off x="3686129" y="860286"/>
          <a:ext cx="5421313" cy="5411787"/>
        </p:xfrm>
        <a:graphic>
          <a:graphicData uri="http://schemas.openxmlformats.org/presentationml/2006/ole">
            <mc:AlternateContent xmlns:mc="http://schemas.openxmlformats.org/markup-compatibility/2006">
              <mc:Choice xmlns:v="urn:schemas-microsoft-com:vml" Requires="v">
                <p:oleObj spid="_x0000_s6180" name="Visio" r:id="rId4" imgW="5422073" imgH="5411487" progId="Visio.Drawing.15">
                  <p:embed/>
                </p:oleObj>
              </mc:Choice>
              <mc:Fallback>
                <p:oleObj name="Visio" r:id="rId4" imgW="5422073" imgH="5411487" progId="Visio.Drawing.15">
                  <p:embed/>
                  <p:pic>
                    <p:nvPicPr>
                      <p:cNvPr id="0" name=""/>
                      <p:cNvPicPr/>
                      <p:nvPr/>
                    </p:nvPicPr>
                    <p:blipFill>
                      <a:blip r:embed="rId5"/>
                      <a:stretch>
                        <a:fillRect/>
                      </a:stretch>
                    </p:blipFill>
                    <p:spPr>
                      <a:xfrm>
                        <a:off x="3686129" y="860286"/>
                        <a:ext cx="5421313" cy="5411787"/>
                      </a:xfrm>
                      <a:prstGeom prst="rect">
                        <a:avLst/>
                      </a:prstGeom>
                    </p:spPr>
                  </p:pic>
                </p:oleObj>
              </mc:Fallback>
            </mc:AlternateContent>
          </a:graphicData>
        </a:graphic>
      </p:graphicFrame>
    </p:spTree>
    <p:extLst>
      <p:ext uri="{BB962C8B-B14F-4D97-AF65-F5344CB8AC3E}">
        <p14:creationId xmlns:p14="http://schemas.microsoft.com/office/powerpoint/2010/main" val="116369195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707886"/>
          </a:xfrm>
        </p:spPr>
        <p:txBody>
          <a:bodyPr/>
          <a:lstStyle/>
          <a:p>
            <a:r>
              <a:rPr lang="en-US" dirty="0"/>
              <a:t>Connection Diagrams: Ladder Network Topology</a:t>
            </a:r>
          </a:p>
        </p:txBody>
      </p:sp>
      <p:graphicFrame>
        <p:nvGraphicFramePr>
          <p:cNvPr id="3" name="Object 2"/>
          <p:cNvGraphicFramePr>
            <a:graphicFrameLocks noChangeAspect="1"/>
          </p:cNvGraphicFramePr>
          <p:nvPr>
            <p:extLst>
              <p:ext uri="{D42A27DB-BD31-4B8C-83A1-F6EECF244321}">
                <p14:modId xmlns:p14="http://schemas.microsoft.com/office/powerpoint/2010/main" val="1074876621"/>
              </p:ext>
            </p:extLst>
          </p:nvPr>
        </p:nvGraphicFramePr>
        <p:xfrm>
          <a:off x="1013619" y="860286"/>
          <a:ext cx="10164762" cy="5656263"/>
        </p:xfrm>
        <a:graphic>
          <a:graphicData uri="http://schemas.openxmlformats.org/presentationml/2006/ole">
            <mc:AlternateContent xmlns:mc="http://schemas.openxmlformats.org/markup-compatibility/2006">
              <mc:Choice xmlns:v="urn:schemas-microsoft-com:vml" Requires="v">
                <p:oleObj spid="_x0000_s11278" name="Visio" r:id="rId4" imgW="10165161" imgH="5656450" progId="Visio.Drawing.15">
                  <p:embed/>
                </p:oleObj>
              </mc:Choice>
              <mc:Fallback>
                <p:oleObj name="Visio" r:id="rId4" imgW="10165161" imgH="5656450" progId="Visio.Drawing.15">
                  <p:embed/>
                  <p:pic>
                    <p:nvPicPr>
                      <p:cNvPr id="0" name=""/>
                      <p:cNvPicPr/>
                      <p:nvPr/>
                    </p:nvPicPr>
                    <p:blipFill>
                      <a:blip r:embed="rId5"/>
                      <a:stretch>
                        <a:fillRect/>
                      </a:stretch>
                    </p:blipFill>
                    <p:spPr>
                      <a:xfrm>
                        <a:off x="1013619" y="860286"/>
                        <a:ext cx="10164762" cy="5656263"/>
                      </a:xfrm>
                      <a:prstGeom prst="rect">
                        <a:avLst/>
                      </a:prstGeom>
                    </p:spPr>
                  </p:pic>
                </p:oleObj>
              </mc:Fallback>
            </mc:AlternateContent>
          </a:graphicData>
        </a:graphic>
      </p:graphicFrame>
    </p:spTree>
    <p:extLst>
      <p:ext uri="{BB962C8B-B14F-4D97-AF65-F5344CB8AC3E}">
        <p14:creationId xmlns:p14="http://schemas.microsoft.com/office/powerpoint/2010/main" val="410003912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707886"/>
          </a:xfrm>
        </p:spPr>
        <p:txBody>
          <a:bodyPr/>
          <a:lstStyle/>
          <a:p>
            <a:r>
              <a:rPr lang="en-US" dirty="0"/>
              <a:t>Connection Diagrams: Ladder Network Topology</a:t>
            </a:r>
          </a:p>
        </p:txBody>
      </p:sp>
      <p:graphicFrame>
        <p:nvGraphicFramePr>
          <p:cNvPr id="4" name="Object 3"/>
          <p:cNvGraphicFramePr>
            <a:graphicFrameLocks noChangeAspect="1"/>
          </p:cNvGraphicFramePr>
          <p:nvPr>
            <p:extLst>
              <p:ext uri="{D42A27DB-BD31-4B8C-83A1-F6EECF244321}">
                <p14:modId xmlns:p14="http://schemas.microsoft.com/office/powerpoint/2010/main" val="482668004"/>
              </p:ext>
            </p:extLst>
          </p:nvPr>
        </p:nvGraphicFramePr>
        <p:xfrm>
          <a:off x="1396087" y="860286"/>
          <a:ext cx="9782175" cy="5411787"/>
        </p:xfrm>
        <a:graphic>
          <a:graphicData uri="http://schemas.openxmlformats.org/presentationml/2006/ole">
            <mc:AlternateContent xmlns:mc="http://schemas.openxmlformats.org/markup-compatibility/2006">
              <mc:Choice xmlns:v="urn:schemas-microsoft-com:vml" Requires="v">
                <p:oleObj spid="_x0000_s10272" name="Visio" r:id="rId4" imgW="9782195" imgH="5411487" progId="Visio.Drawing.15">
                  <p:embed/>
                </p:oleObj>
              </mc:Choice>
              <mc:Fallback>
                <p:oleObj name="Visio" r:id="rId4" imgW="9782195" imgH="5411487" progId="Visio.Drawing.15">
                  <p:embed/>
                  <p:pic>
                    <p:nvPicPr>
                      <p:cNvPr id="0" name=""/>
                      <p:cNvPicPr/>
                      <p:nvPr/>
                    </p:nvPicPr>
                    <p:blipFill>
                      <a:blip r:embed="rId5"/>
                      <a:stretch>
                        <a:fillRect/>
                      </a:stretch>
                    </p:blipFill>
                    <p:spPr>
                      <a:xfrm>
                        <a:off x="1396087" y="860286"/>
                        <a:ext cx="9782175" cy="5411787"/>
                      </a:xfrm>
                      <a:prstGeom prst="rect">
                        <a:avLst/>
                      </a:prstGeom>
                    </p:spPr>
                  </p:pic>
                </p:oleObj>
              </mc:Fallback>
            </mc:AlternateContent>
          </a:graphicData>
        </a:graphic>
      </p:graphicFrame>
    </p:spTree>
    <p:extLst>
      <p:ext uri="{BB962C8B-B14F-4D97-AF65-F5344CB8AC3E}">
        <p14:creationId xmlns:p14="http://schemas.microsoft.com/office/powerpoint/2010/main" val="176398531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Diagrams: Ring Network Topology</a:t>
            </a:r>
          </a:p>
        </p:txBody>
      </p:sp>
      <p:graphicFrame>
        <p:nvGraphicFramePr>
          <p:cNvPr id="4" name="Object 3"/>
          <p:cNvGraphicFramePr>
            <a:graphicFrameLocks noChangeAspect="1"/>
          </p:cNvGraphicFramePr>
          <p:nvPr>
            <p:extLst>
              <p:ext uri="{D42A27DB-BD31-4B8C-83A1-F6EECF244321}">
                <p14:modId xmlns:p14="http://schemas.microsoft.com/office/powerpoint/2010/main" val="63007050"/>
              </p:ext>
            </p:extLst>
          </p:nvPr>
        </p:nvGraphicFramePr>
        <p:xfrm>
          <a:off x="2181225" y="1077913"/>
          <a:ext cx="7829550" cy="5399087"/>
        </p:xfrm>
        <a:graphic>
          <a:graphicData uri="http://schemas.openxmlformats.org/presentationml/2006/ole">
            <mc:AlternateContent xmlns:mc="http://schemas.openxmlformats.org/markup-compatibility/2006">
              <mc:Choice xmlns:v="urn:schemas-microsoft-com:vml" Requires="v">
                <p:oleObj spid="_x0000_s8229" name="Visio" r:id="rId4" imgW="7829478" imgH="5398986" progId="Visio.Drawing.15">
                  <p:embed/>
                </p:oleObj>
              </mc:Choice>
              <mc:Fallback>
                <p:oleObj name="Visio" r:id="rId4" imgW="7829478" imgH="5398986" progId="Visio.Drawing.15">
                  <p:embed/>
                  <p:pic>
                    <p:nvPicPr>
                      <p:cNvPr id="0" name=""/>
                      <p:cNvPicPr/>
                      <p:nvPr/>
                    </p:nvPicPr>
                    <p:blipFill>
                      <a:blip r:embed="rId5"/>
                      <a:stretch>
                        <a:fillRect/>
                      </a:stretch>
                    </p:blipFill>
                    <p:spPr>
                      <a:xfrm>
                        <a:off x="2181225" y="1077913"/>
                        <a:ext cx="7829550" cy="5399087"/>
                      </a:xfrm>
                      <a:prstGeom prst="rect">
                        <a:avLst/>
                      </a:prstGeom>
                    </p:spPr>
                  </p:pic>
                </p:oleObj>
              </mc:Fallback>
            </mc:AlternateContent>
          </a:graphicData>
        </a:graphic>
      </p:graphicFrame>
    </p:spTree>
    <p:extLst>
      <p:ext uri="{BB962C8B-B14F-4D97-AF65-F5344CB8AC3E}">
        <p14:creationId xmlns:p14="http://schemas.microsoft.com/office/powerpoint/2010/main" val="56149523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EK" val="3174"/>
  <p:tag name="MIO_FALLBACK_LAYOUT" val="7"/>
  <p:tag name="MIO_SHOW_DATE" val="False"/>
  <p:tag name="MIO_SHOW_FOOTER" val="False"/>
  <p:tag name="MIO_SHOW_PAGENUMBER" val="False"/>
  <p:tag name="MIO_AVOID_BLANK_LAYOUT" val="True"/>
  <p:tag name="MIO_CD_LAYOUT_VALID_AREA" val="False"/>
  <p:tag name="MIO_NUMBER_OF_VALID_LAYOUTS" val="8"/>
  <p:tag name="MIO_HDS" val="True"/>
  <p:tag name="MIO_SKIPVERSION" val="01.01.0001 00:00:00"/>
  <p:tag name="MIO_EKGUID" val="b68fa028-55bd-4d6c-b2d3-22a551979db1"/>
  <p:tag name="MIO_UPDATE" val="True"/>
  <p:tag name="MIO_VERSION" val="08.06.2017 16:19:47"/>
  <p:tag name="MIO_DBID" val="E780056D-1BFA-4585-A47B-29B9A9E91026"/>
  <p:tag name="MIO_LASTDOWNLOADED" val="07.11.2017 10:58:38"/>
  <p:tag name="MIO_OBJECTNAME" val="Seminar-General_2017"/>
  <p:tag name="MIO_LASTEDITORNAME" val="Katharina Kampen"/>
  <p:tag name="MIO_CDID" val="451eeb19-c04f-4baa-b219-473a5b7aed7c"/>
</p:tagLst>
</file>

<file path=ppt/tags/tag2.xml><?xml version="1.0" encoding="utf-8"?>
<p:tagLst xmlns:a="http://schemas.openxmlformats.org/drawingml/2006/main" xmlns:r="http://schemas.openxmlformats.org/officeDocument/2006/relationships" xmlns:p="http://schemas.openxmlformats.org/presentationml/2006/main">
  <p:tag name="MIO_EKGUID" val="a7d5bc68-8d86-4670-9d56-af9bdffafa58"/>
  <p:tag name="MIO_GUID" val="5dc03342-ba6f-47fa-ad52-284d253c05ea"/>
  <p:tag name="MIO_UPDATE" val="True"/>
  <p:tag name="MIO_VERSION" val="16.05.2017 10:05:20"/>
  <p:tag name="MIO_DBID" val="E780056D-1BFA-4585-A47B-29B9A9E91026"/>
  <p:tag name="MIO_LASTDOWNLOADED" val="07.11.2017 10:59:11"/>
  <p:tag name="MIO_OBJECTNAME" val="Communications2_Wide_1280"/>
  <p:tag name="MIO_LASTEDITORNAME" val="Kelli Phillips"/>
</p:tagLst>
</file>

<file path=ppt/theme/theme1.xml><?xml version="1.0" encoding="utf-8"?>
<a:theme xmlns:a="http://schemas.openxmlformats.org/drawingml/2006/main" name="SEL Master">
  <a:themeElements>
    <a:clrScheme name="SEL Graphic Design Standard">
      <a:dk1>
        <a:sysClr val="windowText" lastClr="000000"/>
      </a:dk1>
      <a:lt1>
        <a:sysClr val="window" lastClr="FFFFFF"/>
      </a:lt1>
      <a:dk2>
        <a:srgbClr val="003B70"/>
      </a:dk2>
      <a:lt2>
        <a:srgbClr val="BCBABB"/>
      </a:lt2>
      <a:accent1>
        <a:srgbClr val="6EC4E8"/>
      </a:accent1>
      <a:accent2>
        <a:srgbClr val="F7D44B"/>
      </a:accent2>
      <a:accent3>
        <a:srgbClr val="99CC00"/>
      </a:accent3>
      <a:accent4>
        <a:srgbClr val="D73F22"/>
      </a:accent4>
      <a:accent5>
        <a:srgbClr val="007CBA"/>
      </a:accent5>
      <a:accent6>
        <a:srgbClr val="F38A00"/>
      </a:accent6>
      <a:hlink>
        <a:srgbClr val="85C0FB"/>
      </a:hlink>
      <a:folHlink>
        <a:srgbClr val="C490A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381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0"/>
          </a:spcBef>
          <a:spcAft>
            <a:spcPts val="0"/>
          </a:spcAft>
          <a:defRPr sz="2000" b="0" i="0" u="none" baseline="0" dirty="0" smtClean="0">
            <a:solidFill>
              <a:srgbClr val="FFFFFF"/>
            </a:solidFill>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solidFill>
          <a:headEnd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vert="horz" wrap="none" rtlCol="0">
        <a:spAutoFit/>
      </a:bodyPr>
      <a:lstStyle>
        <a:defPPr algn="l" rtl="0" eaLnBrk="1" fontAlgn="auto" hangingPunct="1">
          <a:lnSpc>
            <a:spcPct val="100000"/>
          </a:lnSpc>
          <a:spcBef>
            <a:spcPts val="0"/>
          </a:spcBef>
          <a:spcAft>
            <a:spcPts val="0"/>
          </a:spcAft>
          <a:defRPr sz="2800" b="0" i="0" u="none" baseline="0" dirty="0" smtClean="0">
            <a:solidFill>
              <a:srgbClr val="FFFFFF"/>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eminar-General_2017.potx" id="{6AF0FEB2-8E05-4728-8E02-8C3CB6FEDF5E}" vid="{B46B93D1-B698-46B2-A9B1-2536C242AD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2577</TotalTime>
  <Words>317</Words>
  <Application>Microsoft Office PowerPoint</Application>
  <PresentationFormat>Widescreen</PresentationFormat>
  <Paragraphs>86</Paragraphs>
  <Slides>25</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1" baseType="lpstr">
      <vt:lpstr>Arial</vt:lpstr>
      <vt:lpstr>Wingdings</vt:lpstr>
      <vt:lpstr>Calibri</vt:lpstr>
      <vt:lpstr>SEL Master</vt:lpstr>
      <vt:lpstr>Visio</vt:lpstr>
      <vt:lpstr>Microsoft Visio Drawing</vt:lpstr>
      <vt:lpstr>Network Redundancy Tester</vt:lpstr>
      <vt:lpstr>Outline</vt:lpstr>
      <vt:lpstr>Purpose</vt:lpstr>
      <vt:lpstr>Components</vt:lpstr>
      <vt:lpstr>What Does It Do?</vt:lpstr>
      <vt:lpstr>Connection Diagrams: Ladder Network Topology</vt:lpstr>
      <vt:lpstr>Connection Diagrams: Ladder Network Topology</vt:lpstr>
      <vt:lpstr>Connection Diagrams: Ladder Network Topology</vt:lpstr>
      <vt:lpstr>Connection Diagrams: Ring Network Topology</vt:lpstr>
      <vt:lpstr>Sender Settings</vt:lpstr>
      <vt:lpstr>Receiver Settings</vt:lpstr>
      <vt:lpstr>Receiver Settings Menu</vt:lpstr>
      <vt:lpstr>Test Pattern Receiver</vt:lpstr>
      <vt:lpstr>System Behavior</vt:lpstr>
      <vt:lpstr>PowerPoint Presentation</vt:lpstr>
      <vt:lpstr>PowerPoint Presentation</vt:lpstr>
      <vt:lpstr>Nomenclature</vt:lpstr>
      <vt:lpstr>Demo Setup</vt:lpstr>
      <vt:lpstr>Demo Switch Port State</vt:lpstr>
      <vt:lpstr>Result Histogram Analysis: Link Down </vt:lpstr>
      <vt:lpstr>Result Line Graph Analysis: Link Down</vt:lpstr>
      <vt:lpstr>Result Histogram Analysis: Link Up</vt:lpstr>
      <vt:lpstr>Result Line Graph Analysis: Link Up</vt:lpstr>
      <vt:lpstr>Future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Amandeep Kalra</dc:creator>
  <cp:lastModifiedBy>Ruth Nelson</cp:lastModifiedBy>
  <cp:revision>64</cp:revision>
  <dcterms:created xsi:type="dcterms:W3CDTF">2017-11-06T23:43:02Z</dcterms:created>
  <dcterms:modified xsi:type="dcterms:W3CDTF">2017-11-09T16:15:22Z</dcterms:modified>
</cp:coreProperties>
</file>