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9" r:id="rId3"/>
    <p:sldId id="259" r:id="rId4"/>
    <p:sldId id="271" r:id="rId5"/>
    <p:sldId id="270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embeddedFontLst>
    <p:embeddedFont>
      <p:font typeface="Tw Cen MT" pitchFamily="34" charset="0"/>
      <p:regular r:id="rId19"/>
      <p:bold r:id="rId20"/>
      <p:italic r:id="rId21"/>
      <p:boldItalic r:id="rId22"/>
    </p:embeddedFont>
    <p:embeddedFont>
      <p:font typeface="HY얕은샘물M" pitchFamily="18" charset="-127"/>
      <p:regular r:id="rId23"/>
    </p:embeddedFont>
    <p:embeddedFont>
      <p:font typeface="안상수2006굵은" pitchFamily="18" charset="-127"/>
      <p:regular r:id="rId24"/>
    </p:embeddedFont>
    <p:embeddedFont>
      <p:font typeface="Verdana" pitchFamily="34" charset="0"/>
      <p:regular r:id="rId25"/>
      <p:bold r:id="rId26"/>
      <p:italic r:id="rId27"/>
      <p:boldItalic r:id="rId28"/>
    </p:embeddedFont>
    <p:embeddedFont>
      <p:font typeface="맑은 고딕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4"/>
    <a:srgbClr val="1CBE75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>
                <a:solidFill>
                  <a:schemeClr val="bg1"/>
                </a:solidFill>
              </a:rPr>
              <a:t>HTML5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492896"/>
            <a:ext cx="432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HTML5 </a:t>
            </a:r>
          </a:p>
          <a:p>
            <a:r>
              <a:rPr lang="ko-KR" altLang="en-US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시멘틱 태그</a:t>
            </a:r>
            <a:endParaRPr lang="ko-KR" altLang="en-US" sz="880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4369722"/>
            <a:ext cx="3441700" cy="1638300"/>
          </a:xfrm>
          <a:prstGeom prst="rect">
            <a:avLst/>
          </a:prstGeom>
        </p:spPr>
      </p:pic>
      <p:sp>
        <p:nvSpPr>
          <p:cNvPr id="10" name="한쪽 모서리가 잘린 사각형 9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63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&lt;hg</a:t>
            </a:r>
            <a: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roup&gt;</a:t>
            </a:r>
            <a:b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08104" y="4748951"/>
            <a:ext cx="282249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&lt;hgourp&gt; </a:t>
            </a:r>
          </a:p>
          <a:p>
            <a:r>
              <a:rPr lang="en-US" altLang="ko-KR" smtClean="0"/>
              <a:t>	&lt;h1&gt; </a:t>
            </a:r>
            <a:r>
              <a:rPr lang="ko-KR" altLang="en-US" smtClean="0"/>
              <a:t>제목</a:t>
            </a:r>
            <a:r>
              <a:rPr lang="en-US" altLang="ko-KR" smtClean="0"/>
              <a:t>&lt;/h1&gt;</a:t>
            </a:r>
            <a:endParaRPr lang="ko-KR" altLang="en-US"/>
          </a:p>
          <a:p>
            <a:r>
              <a:rPr lang="en-US" altLang="ko-KR" smtClean="0"/>
              <a:t>	&lt;h2&gt; </a:t>
            </a:r>
            <a:r>
              <a:rPr lang="ko-KR" altLang="en-US" smtClean="0"/>
              <a:t>부제</a:t>
            </a:r>
            <a:r>
              <a:rPr lang="ko-KR" altLang="en-US"/>
              <a:t>목</a:t>
            </a:r>
            <a:r>
              <a:rPr lang="ko-KR" altLang="en-US" smtClean="0"/>
              <a:t> </a:t>
            </a:r>
            <a:r>
              <a:rPr lang="en-US" altLang="ko-KR"/>
              <a:t>&lt;/</a:t>
            </a:r>
            <a:r>
              <a:rPr lang="en-US" altLang="ko-KR" smtClean="0"/>
              <a:t>h2&gt;</a:t>
            </a:r>
            <a:endParaRPr lang="ko-KR" altLang="en-US"/>
          </a:p>
          <a:p>
            <a:r>
              <a:rPr lang="en-US" altLang="ko-KR" smtClean="0"/>
              <a:t>&lt;/hgourp&gt;</a:t>
            </a:r>
            <a:endParaRPr lang="ko-KR" altLang="en-US" smtClean="0"/>
          </a:p>
        </p:txBody>
      </p:sp>
      <p:sp>
        <p:nvSpPr>
          <p:cNvPr id="8" name="직사각형 7"/>
          <p:cNvSpPr/>
          <p:nvPr/>
        </p:nvSpPr>
        <p:spPr>
          <a:xfrm>
            <a:off x="958652" y="4504796"/>
            <a:ext cx="3109292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420888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B050"/>
                </a:solidFill>
              </a:rPr>
              <a:t>&lt;hn&gt;</a:t>
            </a:r>
            <a:r>
              <a:rPr lang="ko-KR" altLang="en-US" smtClean="0">
                <a:solidFill>
                  <a:srgbClr val="00B050"/>
                </a:solidFill>
              </a:rPr>
              <a:t>태그</a:t>
            </a:r>
            <a:r>
              <a:rPr lang="ko-KR" altLang="en-US" smtClean="0"/>
              <a:t>가 서로 연관있음을 나타내는 태그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제목과 부제목들에 서로 연관이있다면 묶어서 사용할때 사용하는 태그이다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결과 화면상에 나타나지는않지만 구조상 편리함을 줄수있다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5508104" y="4379619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7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4345766"/>
            <a:ext cx="4114800" cy="1892300"/>
          </a:xfrm>
          <a:prstGeom prst="rect">
            <a:avLst/>
          </a:prstGeom>
        </p:spPr>
      </p:pic>
      <p:sp>
        <p:nvSpPr>
          <p:cNvPr id="10" name="한쪽 모서리가 잘린 사각형 9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62" y="1268760"/>
            <a:ext cx="4982641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&lt;se</a:t>
            </a:r>
            <a: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ction&gt;</a:t>
            </a:r>
            <a:b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1580" y="4509120"/>
            <a:ext cx="332038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76872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컨텐츠의 영역을 지정하는 태그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&lt;section&gt;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태그 </a:t>
            </a:r>
            <a:r>
              <a:rPr lang="ko-KR" altLang="en-US" smtClean="0"/>
              <a:t>안에 또 다른 </a:t>
            </a:r>
            <a:r>
              <a:rPr lang="en-US" altLang="ko-KR">
                <a:solidFill>
                  <a:schemeClr val="accent3">
                    <a:lumMod val="75000"/>
                  </a:schemeClr>
                </a:solidFill>
              </a:rPr>
              <a:t>&lt;section&gt;</a:t>
            </a:r>
            <a:r>
              <a:rPr lang="ko-KR" altLang="en-US" smtClean="0">
                <a:solidFill>
                  <a:schemeClr val="accent3">
                    <a:lumMod val="75000"/>
                  </a:schemeClr>
                </a:solidFill>
              </a:rPr>
              <a:t>태그</a:t>
            </a:r>
            <a:r>
              <a:rPr lang="ko-KR" altLang="en-US" smtClean="0"/>
              <a:t>를 넣을수도있으며</a:t>
            </a:r>
            <a:r>
              <a:rPr lang="en-US" altLang="ko-KR" smtClean="0"/>
              <a:t>,</a:t>
            </a:r>
          </a:p>
          <a:p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&lt;article&gt;</a:t>
            </a:r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</a:rPr>
              <a:t>태그</a:t>
            </a:r>
            <a:r>
              <a:rPr lang="ko-KR" altLang="en-US" smtClean="0"/>
              <a:t>를 넣을수도있다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표준이 완벽하게 정의되지않았기때문에 </a:t>
            </a:r>
            <a:r>
              <a:rPr lang="en-US" altLang="ko-KR"/>
              <a:t>&lt;section&gt;</a:t>
            </a:r>
            <a:r>
              <a:rPr lang="ko-KR" altLang="en-US"/>
              <a:t>태그 </a:t>
            </a:r>
            <a:r>
              <a:rPr lang="ko-KR" altLang="en-US" smtClean="0"/>
              <a:t>안에 실제 내용을 적어도 틀린것은 아니다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5508104" y="5291916"/>
            <a:ext cx="28224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&lt;section&gt; </a:t>
            </a:r>
            <a:r>
              <a:rPr lang="ko-KR" altLang="en-US" smtClean="0"/>
              <a:t>내용 </a:t>
            </a:r>
            <a:r>
              <a:rPr lang="en-US" altLang="ko-KR" smtClean="0"/>
              <a:t>&lt;/section&gt;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8104" y="49225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82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4390216"/>
            <a:ext cx="3797300" cy="1803400"/>
          </a:xfrm>
          <a:prstGeom prst="rect">
            <a:avLst/>
          </a:prstGeom>
        </p:spPr>
      </p:pic>
      <p:sp>
        <p:nvSpPr>
          <p:cNvPr id="10" name="한쪽 모서리가 잘린 사각형 9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4982641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</a:t>
            </a:r>
            <a:r>
              <a:rPr lang="en-US" altLang="ko-KR" sz="9600" spc="300" smtClean="0">
                <a:solidFill>
                  <a:schemeClr val="bg1"/>
                </a:solidFill>
              </a:rPr>
              <a:t>ar</a:t>
            </a:r>
            <a:r>
              <a:rPr lang="en-US" altLang="ko-KR" sz="9600" spc="3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ticle</a:t>
            </a:r>
            <a: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b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8012" y="4977172"/>
            <a:ext cx="3721980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04864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블로그 글이나 뉴스 </a:t>
            </a:r>
            <a:r>
              <a:rPr lang="ko-KR" altLang="en-US" smtClean="0"/>
              <a:t>등 컨텐츠의 본문 내용을 넣는 태그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 article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태그 </a:t>
            </a:r>
            <a:r>
              <a:rPr lang="ko-KR" altLang="en-US" smtClean="0"/>
              <a:t>안에 </a:t>
            </a:r>
            <a:r>
              <a:rPr lang="en-US" altLang="ko-KR" smtClean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altLang="ko-KR">
                <a:solidFill>
                  <a:schemeClr val="accent3">
                    <a:lumMod val="75000"/>
                  </a:schemeClr>
                </a:solidFill>
              </a:rPr>
              <a:t> article </a:t>
            </a:r>
            <a:r>
              <a:rPr lang="en-US" altLang="ko-KR" smtClean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ko-KR" altLang="en-US" smtClean="0">
                <a:solidFill>
                  <a:schemeClr val="accent3">
                    <a:lumMod val="75000"/>
                  </a:schemeClr>
                </a:solidFill>
              </a:rPr>
              <a:t>태그</a:t>
            </a:r>
            <a:r>
              <a:rPr lang="ko-KR" altLang="en-US" smtClean="0"/>
              <a:t>를 사용할 경우 </a:t>
            </a:r>
            <a:endParaRPr lang="en-US" altLang="ko-KR" smtClean="0"/>
          </a:p>
          <a:p>
            <a:r>
              <a:rPr lang="ko-KR" altLang="en-US" smtClean="0"/>
              <a:t>하위 </a:t>
            </a:r>
            <a:r>
              <a:rPr lang="en-US" altLang="ko-KR">
                <a:solidFill>
                  <a:schemeClr val="accent3">
                    <a:lumMod val="75000"/>
                  </a:schemeClr>
                </a:solidFill>
              </a:rPr>
              <a:t>&lt; article &gt;</a:t>
            </a:r>
            <a:r>
              <a:rPr lang="ko-KR" altLang="en-US" smtClean="0">
                <a:solidFill>
                  <a:schemeClr val="accent3">
                    <a:lumMod val="75000"/>
                  </a:schemeClr>
                </a:solidFill>
              </a:rPr>
              <a:t>태그</a:t>
            </a:r>
            <a:r>
              <a:rPr lang="ko-KR" altLang="en-US" smtClean="0"/>
              <a:t>는 상위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 article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태그</a:t>
            </a:r>
            <a:r>
              <a:rPr lang="ko-KR" altLang="en-US" smtClean="0"/>
              <a:t>와 관련이 있다는의미이다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블로그의 본문과 댓글이 같이있을 경우 본문과 댓글이 </a:t>
            </a:r>
            <a:r>
              <a:rPr lang="en-US" altLang="ko-KR"/>
              <a:t>&lt; article &gt;</a:t>
            </a:r>
            <a:r>
              <a:rPr lang="ko-KR" altLang="en-US" smtClean="0"/>
              <a:t>태그로 각각 묶여있다면</a:t>
            </a:r>
            <a:endParaRPr lang="en-US" altLang="ko-KR" smtClean="0"/>
          </a:p>
          <a:p>
            <a:r>
              <a:rPr lang="ko-KR" altLang="en-US" smtClean="0"/>
              <a:t>본문은 상위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&lt; article &gt;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태그</a:t>
            </a:r>
            <a:r>
              <a:rPr lang="ko-KR" altLang="en-US" smtClean="0"/>
              <a:t>가 되고 댓글은 하위 </a:t>
            </a:r>
            <a:r>
              <a:rPr lang="en-US" altLang="ko-KR">
                <a:solidFill>
                  <a:schemeClr val="accent3">
                    <a:lumMod val="75000"/>
                  </a:schemeClr>
                </a:solidFill>
              </a:rPr>
              <a:t>&lt; article &gt;</a:t>
            </a:r>
            <a:r>
              <a:rPr lang="ko-KR" altLang="en-US" smtClean="0">
                <a:solidFill>
                  <a:schemeClr val="accent3">
                    <a:lumMod val="75000"/>
                  </a:schemeClr>
                </a:solidFill>
              </a:rPr>
              <a:t>태그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8104" y="5291916"/>
            <a:ext cx="28224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&lt;article&gt; </a:t>
            </a:r>
            <a:r>
              <a:rPr lang="ko-KR" altLang="en-US" smtClean="0"/>
              <a:t>내용 </a:t>
            </a:r>
            <a:r>
              <a:rPr lang="en-US" altLang="ko-KR" smtClean="0"/>
              <a:t>&lt;/article&gt;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8104" y="49225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13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4593416"/>
            <a:ext cx="3733800" cy="1397000"/>
          </a:xfrm>
          <a:prstGeom prst="rect">
            <a:avLst/>
          </a:prstGeom>
        </p:spPr>
      </p:pic>
      <p:sp>
        <p:nvSpPr>
          <p:cNvPr id="10" name="한쪽 모서리가 잘린 사각형 9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4982641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</a:t>
            </a:r>
            <a:r>
              <a:rPr lang="en-US" altLang="ko-KR" sz="9600" spc="300" smtClean="0">
                <a:solidFill>
                  <a:schemeClr val="bg1"/>
                </a:solidFill>
              </a:rPr>
              <a:t>as</a:t>
            </a:r>
            <a:r>
              <a:rPr lang="en-US" altLang="ko-KR" sz="9600" spc="3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ide</a:t>
            </a:r>
            <a: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b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2822" y="4724562"/>
            <a:ext cx="3417130" cy="1152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48880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본문 외의 내용을 넣을때 사용하는 태그 </a:t>
            </a:r>
            <a:r>
              <a:rPr lang="en-US" altLang="ko-KR" smtClean="0"/>
              <a:t>( xHTML</a:t>
            </a:r>
            <a:r>
              <a:rPr lang="ko-KR" altLang="en-US" smtClean="0"/>
              <a:t>에서 </a:t>
            </a:r>
            <a:r>
              <a:rPr lang="en-US" altLang="ko-KR" smtClean="0"/>
              <a:t>sidebar</a:t>
            </a:r>
            <a:r>
              <a:rPr lang="ko-KR" altLang="en-US" smtClean="0"/>
              <a:t>에 해당하는</a:t>
            </a:r>
            <a:r>
              <a:rPr lang="en-US" altLang="ko-KR" smtClean="0"/>
              <a:t> </a:t>
            </a:r>
            <a:r>
              <a:rPr lang="ko-KR" altLang="en-US" smtClean="0"/>
              <a:t>부분 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/>
              <a:t>본문과 직접적으로 상관이 없는 관련 사이트 링크나 광고</a:t>
            </a:r>
            <a:r>
              <a:rPr lang="en-US" altLang="ko-KR"/>
              <a:t>, nav </a:t>
            </a:r>
            <a:r>
              <a:rPr lang="ko-KR" altLang="en-US"/>
              <a:t>요소의 </a:t>
            </a:r>
            <a:r>
              <a:rPr lang="ko-KR" altLang="en-US" smtClean="0"/>
              <a:t>그룹 </a:t>
            </a:r>
            <a:r>
              <a:rPr lang="ko-KR" altLang="en-US"/>
              <a:t>등이 </a:t>
            </a:r>
            <a:r>
              <a:rPr lang="ko-KR" altLang="en-US" smtClean="0"/>
              <a:t>될 </a:t>
            </a:r>
            <a:r>
              <a:rPr lang="ko-KR" altLang="en-US"/>
              <a:t>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필수요소가 아니므로 필요한 경우에만 사용한다</a:t>
            </a:r>
            <a:r>
              <a:rPr lang="en-US" altLang="ko-KR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8104" y="5291916"/>
            <a:ext cx="28224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&lt;aside&gt; </a:t>
            </a:r>
            <a:r>
              <a:rPr lang="ko-KR" altLang="en-US" smtClean="0"/>
              <a:t>내용 </a:t>
            </a:r>
            <a:r>
              <a:rPr lang="en-US" altLang="ko-KR" smtClean="0"/>
              <a:t>&lt;/aside&gt;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8104" y="49225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09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487" y="4698204"/>
            <a:ext cx="3733800" cy="1397000"/>
          </a:xfrm>
          <a:prstGeom prst="rect">
            <a:avLst/>
          </a:prstGeom>
        </p:spPr>
      </p:pic>
      <p:sp>
        <p:nvSpPr>
          <p:cNvPr id="10" name="한쪽 모서리가 잘린 사각형 9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4982641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</a:t>
            </a:r>
            <a:r>
              <a:rPr lang="en-US" altLang="ko-KR" sz="9600" spc="300" smtClean="0">
                <a:solidFill>
                  <a:schemeClr val="bg1"/>
                </a:solidFill>
              </a:rPr>
              <a:t>fo</a:t>
            </a:r>
            <a:r>
              <a:rPr lang="en-US" altLang="ko-KR" sz="9600" spc="3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oter</a:t>
            </a:r>
            <a: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b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2821" y="5013176"/>
            <a:ext cx="3575465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48880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제작자 저작권 정보등을 넣는 태그이며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/>
              <a:t>네비게이션처럼 사용하는 </a:t>
            </a:r>
            <a:r>
              <a:rPr lang="ko-KR" altLang="en-US" smtClean="0"/>
              <a:t>경우도 많이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&lt;footer&gt;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태그 </a:t>
            </a:r>
            <a:r>
              <a:rPr lang="ko-KR" altLang="en-US" smtClean="0"/>
              <a:t>안에는 다른 레이아웃 태그 </a:t>
            </a:r>
            <a:r>
              <a:rPr lang="en-US" altLang="ko-KR" smtClean="0">
                <a:solidFill>
                  <a:schemeClr val="accent3">
                    <a:lumMod val="75000"/>
                  </a:schemeClr>
                </a:solidFill>
              </a:rPr>
              <a:t>&lt;header&gt;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chemeClr val="accent3">
                    <a:lumMod val="75000"/>
                  </a:schemeClr>
                </a:solidFill>
              </a:rPr>
              <a:t>&lt;aside&gt;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chemeClr val="accent3">
                    <a:lumMod val="75000"/>
                  </a:schemeClr>
                </a:solidFill>
              </a:rPr>
              <a:t>&lt;section&gt;</a:t>
            </a:r>
            <a:r>
              <a:rPr lang="en-US" altLang="ko-KR" smtClean="0"/>
              <a:t>, </a:t>
            </a:r>
            <a:r>
              <a:rPr lang="ko-KR" altLang="en-US" smtClean="0"/>
              <a:t>등등 </a:t>
            </a:r>
            <a:endParaRPr lang="en-US" altLang="ko-KR" smtClean="0"/>
          </a:p>
          <a:p>
            <a:r>
              <a:rPr lang="ko-KR" altLang="en-US" smtClean="0"/>
              <a:t>모두 사용 할수있다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5508104" y="5291916"/>
            <a:ext cx="28224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&lt;footer&gt; </a:t>
            </a:r>
            <a:r>
              <a:rPr lang="ko-KR" altLang="en-US" smtClean="0"/>
              <a:t>내용 </a:t>
            </a:r>
            <a:r>
              <a:rPr lang="en-US" altLang="ko-KR" smtClean="0"/>
              <a:t>&lt;/footer&gt;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8104" y="49225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92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4638712"/>
            <a:ext cx="3733800" cy="1397000"/>
          </a:xfrm>
          <a:prstGeom prst="rect">
            <a:avLst/>
          </a:prstGeom>
        </p:spPr>
      </p:pic>
      <p:sp>
        <p:nvSpPr>
          <p:cNvPr id="10" name="한쪽 모서리가 잘린 사각형 9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4982641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</a:t>
            </a:r>
            <a:r>
              <a:rPr lang="en-US" altLang="ko-KR" sz="9600" spc="300" smtClean="0">
                <a:solidFill>
                  <a:schemeClr val="bg1"/>
                </a:solidFill>
              </a:rPr>
              <a:t>ad</a:t>
            </a:r>
            <a:r>
              <a:rPr lang="en-US" altLang="ko-KR" sz="9600" spc="3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dress</a:t>
            </a:r>
            <a: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b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719" y="4783214"/>
            <a:ext cx="3233201" cy="950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48880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제작자의 연락처 정보를 담는 태그 </a:t>
            </a:r>
            <a:r>
              <a:rPr lang="en-US" altLang="ko-KR" smtClean="0"/>
              <a:t>(</a:t>
            </a:r>
            <a:r>
              <a:rPr lang="ko-KR" altLang="en-US" smtClean="0"/>
              <a:t>결과</a:t>
            </a:r>
            <a:r>
              <a:rPr lang="en-US" altLang="ko-KR" smtClean="0"/>
              <a:t> </a:t>
            </a:r>
            <a:r>
              <a:rPr lang="ko-KR" altLang="en-US" smtClean="0"/>
              <a:t>화면에서는 </a:t>
            </a:r>
            <a:r>
              <a:rPr lang="en-US" altLang="ko-KR"/>
              <a:t>italic</a:t>
            </a:r>
            <a:r>
              <a:rPr lang="ko-KR" altLang="en-US"/>
              <a:t>으로 표시된다</a:t>
            </a:r>
            <a:r>
              <a:rPr lang="en-US" altLang="ko-KR" smtClean="0"/>
              <a:t>. )</a:t>
            </a:r>
          </a:p>
          <a:p>
            <a:endParaRPr lang="en-US" altLang="ko-KR"/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&lt;footer&gt;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태그 </a:t>
            </a:r>
            <a:r>
              <a:rPr lang="ko-KR" altLang="en-US" smtClean="0"/>
              <a:t>안에작성하는것이 일반적이며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꼭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&lt;footer&gt;</a:t>
            </a:r>
            <a:r>
              <a:rPr lang="ko-KR" altLang="en-US"/>
              <a:t>태그 </a:t>
            </a:r>
            <a:r>
              <a:rPr lang="ko-KR" altLang="en-US" smtClean="0"/>
              <a:t>안에 작성해야 하는것은 아니다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en-US" altLang="ko-KR" smtClean="0"/>
              <a:t>e-mail</a:t>
            </a:r>
            <a:r>
              <a:rPr lang="ko-KR" altLang="en-US" smtClean="0"/>
              <a:t>주소에 사용하지않는다</a:t>
            </a:r>
            <a:r>
              <a:rPr lang="en-US" altLang="ko-KR" smtClean="0"/>
              <a:t>.  </a:t>
            </a:r>
          </a:p>
          <a:p>
            <a:r>
              <a:rPr lang="en-US" altLang="ko-KR" smtClean="0"/>
              <a:t>e-mail</a:t>
            </a:r>
            <a:r>
              <a:rPr lang="ko-KR" altLang="en-US" smtClean="0"/>
              <a:t>주소를 사용할 경우엔 </a:t>
            </a:r>
            <a:r>
              <a:rPr lang="en-US" altLang="ko-KR" smtClean="0"/>
              <a:t>&lt;p&gt;</a:t>
            </a:r>
            <a:r>
              <a:rPr lang="ko-KR" altLang="en-US" smtClean="0"/>
              <a:t>태그 안에 담아서 사용한다</a:t>
            </a:r>
            <a:r>
              <a:rPr lang="en-US" altLang="ko-KR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8104" y="5291916"/>
            <a:ext cx="28224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&lt;address&gt; </a:t>
            </a:r>
            <a:r>
              <a:rPr lang="ko-KR" altLang="en-US" smtClean="0"/>
              <a:t>내용 </a:t>
            </a:r>
            <a:r>
              <a:rPr lang="en-US" altLang="ko-KR" smtClean="0"/>
              <a:t>&lt;/address&gt;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8104" y="49225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68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3648" y="2132856"/>
            <a:ext cx="2376264" cy="324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7200" smtClean="0">
                <a:solidFill>
                  <a:schemeClr val="accent1"/>
                </a:solidFill>
              </a:rPr>
              <a:t> 무</a:t>
            </a:r>
            <a:r>
              <a:rPr lang="ko-KR" altLang="en-US" sz="7200" smtClean="0">
                <a:solidFill>
                  <a:schemeClr val="bg1"/>
                </a:solidFill>
              </a:rPr>
              <a:t>엇이</a:t>
            </a:r>
            <a:r>
              <a:rPr lang="en-US" altLang="ko-KR" sz="7200" smtClean="0">
                <a:solidFill>
                  <a:schemeClr val="bg1"/>
                </a:solidFill>
              </a:rPr>
              <a:t/>
            </a:r>
            <a:br>
              <a:rPr lang="en-US" altLang="ko-KR" sz="7200" smtClean="0">
                <a:solidFill>
                  <a:schemeClr val="bg1"/>
                </a:solidFill>
              </a:rPr>
            </a:br>
            <a:r>
              <a:rPr lang="ko-KR" altLang="en-US" sz="7200" smtClean="0">
                <a:solidFill>
                  <a:schemeClr val="accent1"/>
                </a:solidFill>
              </a:rPr>
              <a:t>바</a:t>
            </a:r>
            <a:r>
              <a:rPr lang="ko-KR" altLang="en-US" sz="7200">
                <a:solidFill>
                  <a:schemeClr val="bg1"/>
                </a:solidFill>
              </a:rPr>
              <a:t>뀌</a:t>
            </a:r>
            <a:r>
              <a:rPr lang="ko-KR" altLang="en-US" sz="7200" smtClean="0">
                <a:solidFill>
                  <a:schemeClr val="bg1"/>
                </a:solidFill>
              </a:rPr>
              <a:t>었나</a:t>
            </a:r>
            <a:r>
              <a:rPr lang="en-US" altLang="ko-KR" sz="7200" smtClean="0">
                <a:solidFill>
                  <a:schemeClr val="bg1"/>
                </a:solidFill>
              </a:rPr>
              <a:t>?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5936" y="2765827"/>
            <a:ext cx="50032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시멘틱한 구조를 위한 새로운 요소와 속성이 추가되었다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플러그인 없이 그래픽렌더가 가능한 </a:t>
            </a:r>
            <a:r>
              <a:rPr lang="en-US" altLang="ko-KR" smtClean="0"/>
              <a:t>&lt;canvas&gt;</a:t>
            </a:r>
            <a:r>
              <a:rPr lang="ko-KR" altLang="en-US" smtClean="0"/>
              <a:t>요소가 추가되었다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자바스크립트 </a:t>
            </a:r>
            <a:r>
              <a:rPr lang="en-US" altLang="ko-KR" smtClean="0"/>
              <a:t>API</a:t>
            </a:r>
            <a:r>
              <a:rPr lang="ko-KR" altLang="en-US" smtClean="0"/>
              <a:t>가 추가되어 예전에 </a:t>
            </a:r>
            <a:r>
              <a:rPr lang="en-US" altLang="ko-KR" smtClean="0"/>
              <a:t>script</a:t>
            </a:r>
            <a:r>
              <a:rPr lang="ko-KR" altLang="en-US" smtClean="0"/>
              <a:t>를 이용하여 구현할수있던것들을</a:t>
            </a:r>
            <a:endParaRPr lang="en-US" altLang="ko-KR" smtClean="0"/>
          </a:p>
          <a:p>
            <a:r>
              <a:rPr lang="ko-KR" altLang="en-US" smtClean="0"/>
              <a:t>태그로 구현이 가능해졌다</a:t>
            </a:r>
            <a:r>
              <a:rPr lang="en-US" altLang="ko-KR" smtClean="0"/>
              <a:t>.</a:t>
            </a:r>
          </a:p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8743" y="3125221"/>
            <a:ext cx="777686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59" y="4493373"/>
            <a:ext cx="7776864" cy="550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5737759"/>
            <a:ext cx="7776864" cy="32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7933" y="620688"/>
            <a:ext cx="9144000" cy="901427"/>
          </a:xfrm>
        </p:spPr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en-US" b="1" smtClean="0"/>
              <a:t>에서의 </a:t>
            </a:r>
            <a:r>
              <a:rPr lang="en-US" altLang="ko-KR" b="1" smtClean="0"/>
              <a:t>DOCTYPE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59" y="2788988"/>
            <a:ext cx="7905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HTML 4.01 Transitional DTD</a:t>
            </a:r>
          </a:p>
          <a:p>
            <a:r>
              <a:rPr lang="en-US" altLang="ko-KR"/>
              <a:t>&lt;!DOCTYPE HTML PUBLIC "-//W3C//</a:t>
            </a:r>
            <a:r>
              <a:rPr lang="en-US" altLang="ko-KR" smtClean="0"/>
              <a:t>DTD</a:t>
            </a:r>
            <a:r>
              <a:rPr lang="en-US" altLang="ko-KR"/>
              <a:t>HTML 4.01 Transitional//EN"</a:t>
            </a:r>
          </a:p>
          <a:p>
            <a:r>
              <a:rPr lang="en-US" altLang="ko-KR"/>
              <a:t>"http://www.w3.org/TR/html4/loose.dtd"&gt;</a:t>
            </a:r>
          </a:p>
          <a:p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11560" y="5414594"/>
            <a:ext cx="7984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HTML5 DTD</a:t>
            </a:r>
          </a:p>
          <a:p>
            <a:r>
              <a:rPr lang="en-US" altLang="ko-KR"/>
              <a:t>&lt;!DOCTYPE html&gt;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4146107"/>
            <a:ext cx="7984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XHTML 1.0 Strict DTD</a:t>
            </a:r>
          </a:p>
          <a:p>
            <a:r>
              <a:rPr lang="en-US" altLang="ko-KR"/>
              <a:t>&lt;!DOCTYPE html PUBLIC "-//W3C//DTD XHTML 1.0 Strict//EN"</a:t>
            </a:r>
          </a:p>
          <a:p>
            <a:r>
              <a:rPr lang="en-US" altLang="ko-KR"/>
              <a:t>"http://www.w3.org/TR/xhtml1/DTD/xhtml1-strict.dtd"&gt;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1628800"/>
            <a:ext cx="804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HTML5</a:t>
            </a:r>
            <a:r>
              <a:rPr lang="ko-KR" altLang="en-US"/>
              <a:t>에서 </a:t>
            </a:r>
            <a:r>
              <a:rPr lang="en-US" altLang="ko-KR"/>
              <a:t>DOCTYPE</a:t>
            </a:r>
            <a:r>
              <a:rPr lang="ko-KR" altLang="en-US"/>
              <a:t>은 브라우저가 표준 모드로 작동되게 하는 역할만 하면 되기 때문에 아주 간소해 졌다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이미 브라우저들은 </a:t>
            </a:r>
            <a:r>
              <a:rPr lang="en-US" altLang="ko-KR"/>
              <a:t>HTML5 DOCTYPE</a:t>
            </a:r>
            <a:r>
              <a:rPr lang="ko-KR" altLang="en-US"/>
              <a:t>을 표준 모드로 작동되게 하고 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8225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8743" y="4485313"/>
            <a:ext cx="777686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901427"/>
          </a:xfrm>
        </p:spPr>
        <p:txBody>
          <a:bodyPr/>
          <a:lstStyle/>
          <a:p>
            <a:r>
              <a:rPr lang="en-US" altLang="ko-KR" b="1" smtClean="0"/>
              <a:t>HTML5 enableing script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72" y="4429132"/>
            <a:ext cx="8208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&lt;!--[</a:t>
            </a:r>
            <a:r>
              <a:rPr lang="en-US" altLang="ko-KR" sz="1600" dirty="0"/>
              <a:t>if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 IE 9]&gt;</a:t>
            </a:r>
          </a:p>
          <a:p>
            <a:r>
              <a:rPr lang="en-US" altLang="ko-KR" sz="1600" dirty="0" smtClean="0"/>
              <a:t>	&lt;</a:t>
            </a:r>
            <a:r>
              <a:rPr lang="en-US" altLang="ko-KR" sz="1600" dirty="0"/>
              <a:t>script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="http://html5shiv.googlecode.com/svn/trunk/html5.js"&gt;&lt;/script&gt;</a:t>
            </a:r>
          </a:p>
          <a:p>
            <a:r>
              <a:rPr lang="en-US" altLang="ko-KR" sz="1600" dirty="0"/>
              <a:t>&lt;![</a:t>
            </a:r>
            <a:r>
              <a:rPr lang="en-US" altLang="ko-KR" sz="1600" dirty="0" err="1"/>
              <a:t>endif</a:t>
            </a:r>
            <a:r>
              <a:rPr lang="en-US" altLang="ko-KR" sz="1600" dirty="0"/>
              <a:t>]--&gt;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42975" y="2492896"/>
            <a:ext cx="8219256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r>
              <a:rPr lang="en-US" altLang="ko-KR" sz="1800" smtClean="0"/>
              <a:t>IE9</a:t>
            </a:r>
            <a:r>
              <a:rPr lang="ko-KR" altLang="en-US" sz="1800"/>
              <a:t>버전 이상에서는 </a:t>
            </a:r>
            <a:r>
              <a:rPr lang="en-US" altLang="ko-KR" sz="1800"/>
              <a:t>HTML5</a:t>
            </a:r>
            <a:r>
              <a:rPr lang="ko-KR" altLang="en-US" sz="1800"/>
              <a:t>를 지원하지만 그 이전버전들</a:t>
            </a:r>
            <a:r>
              <a:rPr lang="en-US" altLang="ko-KR" sz="1800"/>
              <a:t>( IE6~IE8</a:t>
            </a:r>
            <a:r>
              <a:rPr lang="ko-KR" altLang="en-US" sz="1800"/>
              <a:t>버전</a:t>
            </a:r>
            <a:r>
              <a:rPr lang="en-US" altLang="ko-KR" sz="1800"/>
              <a:t>)</a:t>
            </a:r>
            <a:r>
              <a:rPr lang="ko-KR" altLang="en-US" sz="1800"/>
              <a:t>은 </a:t>
            </a:r>
            <a:r>
              <a:rPr lang="en-US" altLang="ko-KR" sz="1800"/>
              <a:t>HTML5 </a:t>
            </a:r>
            <a:r>
              <a:rPr lang="ko-KR" altLang="en-US" sz="1800"/>
              <a:t>요소들을 해석하지못한다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r>
              <a:rPr lang="ko-KR" altLang="en-US" sz="1800" smtClean="0"/>
              <a:t>따라서 </a:t>
            </a:r>
            <a:r>
              <a:rPr lang="en-US" altLang="ko-KR" sz="1800"/>
              <a:t>IE9</a:t>
            </a:r>
            <a:r>
              <a:rPr lang="ko-KR" altLang="en-US" sz="1800"/>
              <a:t>버전 이하의 브라우저를 사용하는 사용자를 위한 코드를 추가해줘야한다</a:t>
            </a:r>
            <a:r>
              <a:rPr lang="en-US" altLang="ko-KR" sz="180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xmlns="" val="28202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8743" y="3383127"/>
            <a:ext cx="7776864" cy="310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4385354"/>
            <a:ext cx="7776864" cy="32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901427"/>
          </a:xfrm>
        </p:spPr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en-US" b="1" smtClean="0"/>
              <a:t>에서의 문자 인코딩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59" y="3046894"/>
            <a:ext cx="790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기존의 메타 태그</a:t>
            </a:r>
            <a:endParaRPr lang="en-US" altLang="ko-KR" smtClean="0"/>
          </a:p>
          <a:p>
            <a:r>
              <a:rPr lang="en-US" altLang="ko-KR"/>
              <a:t>&lt;meta http-equiv="Content-Type" content="text/html; charset=utf-8"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4062189"/>
            <a:ext cx="7984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HTML5 </a:t>
            </a:r>
            <a:r>
              <a:rPr lang="ko-KR" altLang="en-US" smtClean="0"/>
              <a:t>에서의 메타 태그</a:t>
            </a:r>
            <a:endParaRPr lang="en-US" altLang="ko-KR"/>
          </a:p>
          <a:p>
            <a:r>
              <a:rPr lang="en-US" altLang="ko-KR" smtClean="0"/>
              <a:t>&lt;meta </a:t>
            </a:r>
            <a:r>
              <a:rPr lang="en-US" altLang="ko-KR"/>
              <a:t>charset</a:t>
            </a:r>
            <a:r>
              <a:rPr lang="en-US" altLang="ko-KR" smtClean="0"/>
              <a:t>=“utf-8” &gt;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46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3648" y="2132856"/>
            <a:ext cx="2376264" cy="324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0" y="2132856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9600" smtClean="0">
                <a:solidFill>
                  <a:schemeClr val="accent1"/>
                </a:solidFill>
              </a:rPr>
              <a:t>시</a:t>
            </a:r>
            <a:r>
              <a:rPr lang="ko-KR" altLang="en-US" sz="9600" smtClean="0">
                <a:solidFill>
                  <a:schemeClr val="bg1"/>
                </a:solidFill>
              </a:rPr>
              <a:t>멘틱</a:t>
            </a:r>
            <a:r>
              <a:rPr lang="ko-KR" altLang="en-US" sz="9600" smtClean="0"/>
              <a:t> </a:t>
            </a:r>
            <a:r>
              <a:rPr lang="ko-KR" altLang="en-US" sz="9600" smtClean="0">
                <a:solidFill>
                  <a:schemeClr val="accent1"/>
                </a:solidFill>
              </a:rPr>
              <a:t>태</a:t>
            </a:r>
            <a:r>
              <a:rPr lang="ko-KR" altLang="en-US" sz="9600" smtClean="0">
                <a:solidFill>
                  <a:schemeClr val="bg1"/>
                </a:solidFill>
              </a:rPr>
              <a:t>그란</a:t>
            </a:r>
            <a:r>
              <a:rPr lang="en-US" altLang="ko-KR" sz="9600" smtClean="0">
                <a:solidFill>
                  <a:schemeClr val="bg1"/>
                </a:solidFill>
              </a:rPr>
              <a:t>?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5936" y="2765827"/>
            <a:ext cx="50145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태그에 의미를 가지고 태그소스만 보더라도 어떤 구조인지 알아볼수있는 태그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HTML4</a:t>
            </a:r>
            <a:r>
              <a:rPr lang="ko-KR" altLang="en-US" smtClean="0"/>
              <a:t>에서 구간을 묶어서 사용할때 </a:t>
            </a:r>
            <a:r>
              <a:rPr lang="en-US" altLang="ko-KR" smtClean="0"/>
              <a:t>div</a:t>
            </a:r>
            <a:r>
              <a:rPr lang="ko-KR" altLang="en-US" smtClean="0"/>
              <a:t>태그를 이용하여</a:t>
            </a:r>
            <a:endParaRPr lang="en-US" altLang="ko-KR" smtClean="0"/>
          </a:p>
          <a:p>
            <a:r>
              <a:rPr lang="ko-KR" altLang="en-US" smtClean="0"/>
              <a:t>이름에 제약없이 사용하였기때문에 홈페이지 구조를 알아보기어려웠다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구조자체는 홈페이지마다 크게 다르지않고 비슷비슷하였고 의미상 알아보기가 </a:t>
            </a:r>
            <a:endParaRPr lang="en-US" altLang="ko-KR" smtClean="0"/>
          </a:p>
          <a:p>
            <a:r>
              <a:rPr lang="ko-KR" altLang="en-US" smtClean="0"/>
              <a:t>쉬운 시멘틱 태그가 만들어지게되었다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레이아웃에서 사용하는 시멘틱 태그 구조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1484784"/>
            <a:ext cx="6912768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Header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2132856"/>
            <a:ext cx="1296144" cy="2736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nav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2132856"/>
            <a:ext cx="1296144" cy="2736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aside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6168" y="2132856"/>
            <a:ext cx="4024064" cy="2736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selection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5013176"/>
            <a:ext cx="691276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footer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5816" y="3284984"/>
            <a:ext cx="345638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article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4013448"/>
            <a:ext cx="345638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article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57332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레이아웃에 사용하는 이름이 일반적으로 정해져있었고 이를 이용하여 주요태그를 미리 약속해놓았다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10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63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&lt;he</a:t>
            </a:r>
            <a: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ader&gt;</a:t>
            </a:r>
            <a:r>
              <a:rPr lang="en-US" altLang="ko-KR" sz="9600" smtClean="0"/>
              <a:t> </a:t>
            </a: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08104" y="5291916"/>
            <a:ext cx="28224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&lt;header&gt; </a:t>
            </a:r>
            <a:r>
              <a:rPr lang="ko-KR" altLang="en-US" smtClean="0"/>
              <a:t>내용 </a:t>
            </a:r>
            <a:r>
              <a:rPr lang="en-US" altLang="ko-KR" smtClean="0"/>
              <a:t>&lt;/header&gt;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4442296"/>
            <a:ext cx="4013200" cy="1651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9632" y="5301208"/>
            <a:ext cx="2608312" cy="80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소개나 네비게이션 기능들의 묶음을 나타낸다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/>
              <a:t>header </a:t>
            </a:r>
            <a:r>
              <a:rPr lang="ko-KR" altLang="en-US"/>
              <a:t>요소는 보통 섹션의 제목</a:t>
            </a:r>
            <a:r>
              <a:rPr lang="en-US" altLang="ko-KR"/>
              <a:t>(h1, h2, h3, h4, h5, h6)</a:t>
            </a:r>
            <a:r>
              <a:rPr lang="ko-KR" altLang="en-US"/>
              <a:t>을 </a:t>
            </a:r>
            <a:r>
              <a:rPr lang="ko-KR" altLang="en-US" smtClean="0"/>
              <a:t>포함하지만 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반드시 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</a:rPr>
              <a:t>포함할 필요는 없다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또한 </a:t>
            </a:r>
            <a:r>
              <a:rPr lang="en-US" altLang="ko-KR"/>
              <a:t>header </a:t>
            </a:r>
            <a:r>
              <a:rPr lang="ko-KR" altLang="en-US"/>
              <a:t>요소는 목차나 검색창</a:t>
            </a:r>
            <a:r>
              <a:rPr lang="en-US" altLang="ko-KR"/>
              <a:t>, </a:t>
            </a:r>
            <a:r>
              <a:rPr lang="ko-KR" altLang="en-US"/>
              <a:t>로고 </a:t>
            </a:r>
            <a:r>
              <a:rPr lang="ko-KR" altLang="en-US" smtClean="0"/>
              <a:t>등을 </a:t>
            </a:r>
            <a:r>
              <a:rPr lang="ko-KR" altLang="en-US"/>
              <a:t>포함할 수도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08104" y="49225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1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한쪽 모서리가 잘린 사각형 12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217" y="4376291"/>
            <a:ext cx="4114800" cy="1892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63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&lt;na</a:t>
            </a:r>
            <a: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v&gt;</a:t>
            </a:r>
            <a:br>
              <a:rPr lang="en-US" altLang="ko-KR" sz="960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smtClean="0">
                <a:solidFill>
                  <a:schemeClr val="bg1"/>
                </a:solidFill>
              </a:rPr>
              <a:t>태그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08104" y="5291916"/>
            <a:ext cx="28224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&lt;nav&gt; </a:t>
            </a:r>
            <a:r>
              <a:rPr lang="ko-KR" altLang="en-US" smtClean="0"/>
              <a:t>내용 </a:t>
            </a:r>
            <a:r>
              <a:rPr lang="en-US" altLang="ko-KR" smtClean="0"/>
              <a:t>&lt;/nav&gt;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596" y="4725144"/>
            <a:ext cx="2608312" cy="80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네비게이션을 위해 구성된 섹션을 나타낸다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nav </a:t>
            </a:r>
            <a:r>
              <a:rPr lang="ko-KR" altLang="en-US"/>
              <a:t>요소로는 그 페이지의 주요 네비게이션 링크들만 묶어주는 것이 좋다</a:t>
            </a:r>
            <a:r>
              <a:rPr lang="en-US" altLang="ko-KR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한 </a:t>
            </a:r>
            <a:r>
              <a:rPr lang="ko-KR" altLang="en-US"/>
              <a:t>페이지 안에서 </a:t>
            </a:r>
            <a:r>
              <a:rPr lang="en-US" altLang="ko-KR"/>
              <a:t>nav </a:t>
            </a:r>
            <a:r>
              <a:rPr lang="ko-KR" altLang="en-US"/>
              <a:t>요소를 하나만 사용해야 하는 것은 </a:t>
            </a:r>
            <a:r>
              <a:rPr lang="ko-KR" altLang="en-US" smtClean="0"/>
              <a:t>아니다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smtClean="0"/>
              <a:t>사이트 </a:t>
            </a:r>
            <a:r>
              <a:rPr lang="ko-KR" altLang="en-US"/>
              <a:t>전반적인 이동을 위한 네비게이션과 페이지 전체를 이동하는</a:t>
            </a:r>
          </a:p>
          <a:p>
            <a:r>
              <a:rPr lang="ko-KR" altLang="en-US"/>
              <a:t>네베게이션이 있는 경우 각각을 </a:t>
            </a:r>
            <a:r>
              <a:rPr lang="en-US" altLang="ko-KR"/>
              <a:t>nav </a:t>
            </a:r>
            <a:r>
              <a:rPr lang="ko-KR" altLang="en-US"/>
              <a:t>요소로 </a:t>
            </a:r>
            <a:r>
              <a:rPr lang="ko-KR" altLang="en-US" smtClean="0"/>
              <a:t>사</a:t>
            </a:r>
            <a:r>
              <a:rPr lang="ko-KR" altLang="en-US"/>
              <a:t>용</a:t>
            </a:r>
            <a:r>
              <a:rPr lang="ko-KR" altLang="en-US" smtClean="0"/>
              <a:t> </a:t>
            </a:r>
            <a:r>
              <a:rPr lang="ko-KR" altLang="en-US"/>
              <a:t>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08104" y="49225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89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702</Words>
  <Application>Microsoft Office PowerPoint</Application>
  <PresentationFormat>화면 슬라이드 쇼(4:3)</PresentationFormat>
  <Paragraphs>157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Arial</vt:lpstr>
      <vt:lpstr>Tw Cen MT</vt:lpstr>
      <vt:lpstr>HY얕은샘물M</vt:lpstr>
      <vt:lpstr>안상수2006굵은</vt:lpstr>
      <vt:lpstr>Verdana</vt:lpstr>
      <vt:lpstr>맑은 고딕</vt:lpstr>
      <vt:lpstr>Office 테마</vt:lpstr>
      <vt:lpstr>슬라이드 1</vt:lpstr>
      <vt:lpstr> 무엇이 바뀌었나?</vt:lpstr>
      <vt:lpstr>HTML5에서의 DOCTYPE</vt:lpstr>
      <vt:lpstr>HTML5 enableing script</vt:lpstr>
      <vt:lpstr>HTML5에서의 문자 인코딩</vt:lpstr>
      <vt:lpstr>시멘틱 태그란?</vt:lpstr>
      <vt:lpstr>레이아웃에서 사용하는 시멘틱 태그 구조</vt:lpstr>
      <vt:lpstr>&lt;header&gt; 태그</vt:lpstr>
      <vt:lpstr>&lt;nav&gt; 태그</vt:lpstr>
      <vt:lpstr>&lt;hgroup&gt; 태그</vt:lpstr>
      <vt:lpstr>&lt;section&gt; 태그</vt:lpstr>
      <vt:lpstr>&lt;article&gt; 태그</vt:lpstr>
      <vt:lpstr>&lt;aside&gt; 태그</vt:lpstr>
      <vt:lpstr>&lt;footer&gt; 태그</vt:lpstr>
      <vt:lpstr>&lt;address&gt; 태그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SBS</cp:lastModifiedBy>
  <cp:revision>26</cp:revision>
  <dcterms:created xsi:type="dcterms:W3CDTF">2006-10-05T04:04:58Z</dcterms:created>
  <dcterms:modified xsi:type="dcterms:W3CDTF">2015-10-19T10:02:46Z</dcterms:modified>
</cp:coreProperties>
</file>