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9" r:id="rId3"/>
    <p:sldId id="284" r:id="rId4"/>
    <p:sldId id="285" r:id="rId5"/>
    <p:sldId id="286" r:id="rId6"/>
    <p:sldId id="287" r:id="rId7"/>
    <p:sldId id="298" r:id="rId8"/>
    <p:sldId id="289" r:id="rId9"/>
    <p:sldId id="290" r:id="rId10"/>
    <p:sldId id="292" r:id="rId11"/>
    <p:sldId id="291" r:id="rId12"/>
    <p:sldId id="293" r:id="rId13"/>
    <p:sldId id="294" r:id="rId14"/>
    <p:sldId id="295" r:id="rId15"/>
    <p:sldId id="296" r:id="rId16"/>
    <p:sldId id="297" r:id="rId17"/>
  </p:sldIdLst>
  <p:sldSz cx="9144000" cy="6858000" type="screen4x3"/>
  <p:notesSz cx="6858000" cy="9144000"/>
  <p:embeddedFontLst>
    <p:embeddedFont>
      <p:font typeface="HY얕은샘물M" panose="02030600000101010101" pitchFamily="18" charset="-127"/>
      <p:regular r:id="rId20"/>
    </p:embeddedFont>
    <p:embeddedFont>
      <p:font typeface="안상수2006굵은" panose="02020603020101020101" pitchFamily="18" charset="-127"/>
      <p:regular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Tw Cen MT" panose="020B0602020104020603" pitchFamily="34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D05"/>
    <a:srgbClr val="0085B4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solidFill>
                  <a:schemeClr val="bg1"/>
                </a:solidFill>
              </a:rPr>
              <a:t>HTML5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492896"/>
            <a:ext cx="432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HTML5</a:t>
            </a:r>
          </a:p>
          <a:p>
            <a:r>
              <a:rPr lang="ko-KR" altLang="en-US" sz="880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입력폼</a:t>
            </a:r>
            <a:endParaRPr lang="ko-KR" altLang="en-US" sz="880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en-US" altLang="ko-KR" sz="8000">
                <a:solidFill>
                  <a:schemeClr val="bg1"/>
                </a:solidFill>
              </a:rPr>
              <a:t>ur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ctr"/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05175" y="5767104"/>
            <a:ext cx="6211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email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3977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63888" y="4223990"/>
            <a:ext cx="48965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html5 </a:t>
            </a:r>
            <a:r>
              <a:rPr lang="ko-KR" altLang="en-US" sz="1600"/>
              <a:t>이전에는 텍스트 필드를 사용해 사용자가 입력을 하면 자바스크립트를 이용해서 </a:t>
            </a:r>
            <a:r>
              <a:rPr lang="en-US" altLang="ko-KR" sz="1600"/>
              <a:t>@</a:t>
            </a:r>
            <a:r>
              <a:rPr lang="ko-KR" altLang="en-US" sz="1600"/>
              <a:t>라는 문자가 들어가 있는지 </a:t>
            </a:r>
            <a:r>
              <a:rPr lang="ko-KR" altLang="en-US" sz="1600" smtClean="0"/>
              <a:t>체크했지만 </a:t>
            </a:r>
            <a:r>
              <a:rPr lang="en-US" altLang="ko-KR" sz="1600"/>
              <a:t>HTML5</a:t>
            </a:r>
            <a:r>
              <a:rPr lang="ko-KR" altLang="en-US" sz="1600"/>
              <a:t>에서는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type="email"</a:t>
            </a:r>
            <a:r>
              <a:rPr lang="ko-KR" altLang="en-US" sz="1600"/>
              <a:t>로 지정만 해주면 사용자가 입력한 내용이 이메일 주소 형식에 맞는지 자동으로 체크해 주기 때문에 이메일 필드를 손쉽게 만들 수 </a:t>
            </a:r>
            <a:r>
              <a:rPr lang="ko-KR" altLang="en-US" sz="1600" smtClean="0"/>
              <a:t>있다</a:t>
            </a:r>
            <a:r>
              <a:rPr lang="en-US" altLang="ko-KR" sz="1600"/>
              <a:t>.</a:t>
            </a:r>
            <a:endParaRPr lang="ko-KR" altLang="en-US" sz="1600"/>
          </a:p>
          <a:p>
            <a:r>
              <a:rPr lang="ko-KR" altLang="en-US" sz="1600"/>
              <a:t> 텍스트 필드를 기반으로 하기 때문에 사용하는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속성은 텍스트 필드와 </a:t>
            </a: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같다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115616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>
                <a:solidFill>
                  <a:schemeClr val="bg1"/>
                </a:solidFill>
              </a:rPr>
              <a:t>em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ail</a:t>
            </a:r>
            <a:endParaRPr lang="ko-KR" altLang="en-US" sz="80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en-US" altLang="ko-KR" sz="8000">
                <a:solidFill>
                  <a:schemeClr val="bg1"/>
                </a:solidFill>
              </a:rPr>
              <a:t>pass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word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ctr"/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23928" y="2052137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600" dirty="0" smtClean="0"/>
              <a:t>입력하는 </a:t>
            </a:r>
            <a:r>
              <a:rPr lang="ko-KR" altLang="en-US" sz="1600" dirty="0"/>
              <a:t>내용이 화면에 </a:t>
            </a:r>
            <a:r>
              <a:rPr lang="ko-KR" altLang="en-US" sz="1600" dirty="0" smtClean="0"/>
              <a:t>●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표시된다</a:t>
            </a:r>
            <a:r>
              <a:rPr lang="en-US" altLang="ko-KR" sz="1600" dirty="0" smtClean="0"/>
              <a:t>.</a:t>
            </a:r>
          </a:p>
          <a:p>
            <a:pPr fontAlgn="ctr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value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속성이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없다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05175" y="5767104"/>
            <a:ext cx="6211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 dirty="0"/>
              <a:t> type="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en-US" altLang="ko-KR" dirty="0"/>
              <a:t>"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ko-KR" dirty="0"/>
              <a:t>="1"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altLang="ko-KR" dirty="0"/>
              <a:t>="5"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altLang="ko-KR" dirty="0"/>
              <a:t>="1</a:t>
            </a:r>
            <a:r>
              <a:rPr lang="en-US" altLang="ko-KR" dirty="0" smtClean="0"/>
              <a:t>"&gt;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3977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23928" y="3871002"/>
            <a:ext cx="46440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숫자입력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스핀박스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파이어폭스</a:t>
            </a:r>
            <a:r>
              <a:rPr lang="ko-KR" altLang="en-US" sz="1600" dirty="0" err="1" smtClean="0"/>
              <a:t>와</a:t>
            </a:r>
            <a:r>
              <a:rPr lang="ko-KR" altLang="en-US" sz="1600" dirty="0" smtClean="0"/>
              <a:t>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</a:rPr>
              <a:t>익스플로러</a:t>
            </a:r>
            <a:r>
              <a:rPr lang="ko-KR" altLang="en-US" sz="1600" dirty="0" err="1"/>
              <a:t>에서는</a:t>
            </a:r>
            <a:r>
              <a:rPr lang="ko-KR" altLang="en-US" sz="1600" dirty="0"/>
              <a:t> 일반적인 텍스트 상자로 </a:t>
            </a:r>
            <a:r>
              <a:rPr lang="ko-KR" altLang="en-US" sz="1600" dirty="0" smtClean="0"/>
              <a:t>표시된다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1.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ko-KR" sz="1600" dirty="0"/>
              <a:t> : </a:t>
            </a:r>
            <a:r>
              <a:rPr lang="ko-KR" altLang="en-US" sz="1600" dirty="0"/>
              <a:t>필드에 입력할 수 있는 최솟값을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기본 최솟값은 </a:t>
            </a:r>
            <a:r>
              <a:rPr lang="en-US" altLang="ko-KR" sz="1600" dirty="0" smtClean="0"/>
              <a:t>1</a:t>
            </a:r>
            <a:endParaRPr lang="ko-KR" altLang="en-US" sz="1600" dirty="0"/>
          </a:p>
          <a:p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altLang="ko-KR" sz="1600" dirty="0"/>
              <a:t> : </a:t>
            </a:r>
            <a:r>
              <a:rPr lang="ko-KR" altLang="en-US" sz="1600" dirty="0"/>
              <a:t>필드에 입력할 수 있는 최대값을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기본 최댓값은 </a:t>
            </a:r>
            <a:r>
              <a:rPr lang="en-US" altLang="ko-KR" sz="1600" dirty="0" smtClean="0"/>
              <a:t>100.</a:t>
            </a:r>
            <a:endParaRPr lang="ko-KR" altLang="en-US" sz="1600" dirty="0"/>
          </a:p>
          <a:p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altLang="ko-KR" sz="1600" dirty="0"/>
              <a:t> : </a:t>
            </a:r>
            <a:r>
              <a:rPr lang="ko-KR" altLang="en-US" sz="1600" dirty="0"/>
              <a:t>짝수나 홀수 등 특정 숫자로 제한하려고 할 때 숫자의 간격을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.       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ko-KR" altLang="en-US" sz="1600" dirty="0" smtClean="0"/>
              <a:t>기본값은 </a:t>
            </a:r>
            <a:r>
              <a:rPr lang="en-US" altLang="ko-KR" sz="1600" dirty="0"/>
              <a:t>1</a:t>
            </a:r>
            <a:r>
              <a:rPr lang="ko-KR" altLang="en-US" sz="1600" dirty="0"/>
              <a:t>이며 생략할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dirty="0" smtClean="0"/>
              <a:t>4</a:t>
            </a:r>
            <a:r>
              <a:rPr lang="en-US" altLang="ko-KR" sz="1600" dirty="0"/>
              <a:t>.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altLang="ko-KR" sz="1600" dirty="0"/>
              <a:t> : </a:t>
            </a:r>
            <a:r>
              <a:rPr lang="ko-KR" altLang="en-US" sz="1600" dirty="0"/>
              <a:t>필드에 표시할 </a:t>
            </a:r>
            <a:r>
              <a:rPr lang="ko-KR" altLang="en-US" sz="1600" dirty="0" smtClean="0"/>
              <a:t>초기값</a:t>
            </a:r>
            <a:endParaRPr lang="ko-KR" altLang="en-US" sz="16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11560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>
                <a:solidFill>
                  <a:schemeClr val="bg1"/>
                </a:solidFill>
              </a:rPr>
              <a:t>num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ber</a:t>
            </a:r>
            <a:endParaRPr lang="ko-KR" altLang="en-US" sz="80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en-US" altLang="ko-KR" sz="8000" smtClean="0">
                <a:solidFill>
                  <a:schemeClr val="bg1"/>
                </a:solidFill>
              </a:rPr>
              <a:t>ra</a:t>
            </a:r>
            <a:r>
              <a:rPr lang="en-US" altLang="ko-KR" sz="8000" smtClean="0">
                <a:solidFill>
                  <a:schemeClr val="accent5">
                    <a:lumMod val="75000"/>
                  </a:schemeClr>
                </a:solidFill>
              </a:rPr>
              <a:t>nge</a:t>
            </a:r>
            <a:endParaRPr lang="en-US" altLang="ko-KR" sz="8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en-US" altLang="ko-KR"/>
              <a:t>"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ko-KR"/>
              <a:t>="1"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altLang="ko-KR"/>
              <a:t>="5"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altLang="ko-KR"/>
              <a:t>="1"&gt;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05175" y="5767104"/>
            <a:ext cx="6211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3977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23928" y="4293096"/>
            <a:ext cx="4824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색상 선택 상자 표시</a:t>
            </a:r>
            <a:r>
              <a:rPr lang="en-US" altLang="ko-KR" sz="1600" smtClean="0"/>
              <a:t>(</a:t>
            </a: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현재 일부 브라우저만 지원</a:t>
            </a:r>
            <a:r>
              <a:rPr lang="en-US" altLang="ko-KR" sz="1600" smtClean="0"/>
              <a:t>)</a:t>
            </a:r>
          </a:p>
          <a:p>
            <a:r>
              <a:rPr lang="en-US" altLang="ko-KR" sz="1600" smtClean="0"/>
              <a:t>1. </a:t>
            </a:r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en-US" altLang="ko-KR" sz="1600" smtClean="0"/>
              <a:t> </a:t>
            </a:r>
            <a:r>
              <a:rPr lang="en-US" altLang="ko-KR" sz="1600"/>
              <a:t>: </a:t>
            </a:r>
            <a:r>
              <a:rPr lang="ko-KR" altLang="en-US" sz="1600"/>
              <a:t>선택할 수 있는 색상 목록을 따로 정의했을 경우 </a:t>
            </a:r>
            <a:r>
              <a:rPr lang="en-US" altLang="ko-KR" sz="1600" smtClean="0"/>
              <a:t>datalist</a:t>
            </a:r>
            <a:r>
              <a:rPr lang="ko-KR" altLang="en-US" sz="1600"/>
              <a:t>의 </a:t>
            </a:r>
            <a:r>
              <a:rPr lang="en-US" altLang="ko-KR" sz="1600" smtClean="0"/>
              <a:t>id</a:t>
            </a:r>
            <a:r>
              <a:rPr lang="ko-KR" altLang="en-US" sz="1600"/>
              <a:t>를 </a:t>
            </a:r>
            <a:r>
              <a:rPr lang="ko-KR" altLang="en-US" sz="1600" smtClean="0"/>
              <a:t>지정</a:t>
            </a:r>
            <a:r>
              <a:rPr lang="en-US" altLang="ko-KR" sz="1600" smtClean="0"/>
              <a:t>.</a:t>
            </a:r>
            <a:endParaRPr lang="ko-KR" altLang="en-US" sz="1600"/>
          </a:p>
          <a:p>
            <a:r>
              <a:rPr lang="en-US" altLang="ko-KR" sz="1600" smtClean="0"/>
              <a:t>2</a:t>
            </a:r>
            <a:r>
              <a:rPr lang="en-US" altLang="ko-KR" sz="1600"/>
              <a:t>.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altLang="ko-KR" sz="1600"/>
              <a:t> : </a:t>
            </a:r>
            <a:r>
              <a:rPr lang="ko-KR" altLang="en-US" sz="1600"/>
              <a:t>색상 값을 </a:t>
            </a:r>
            <a:r>
              <a:rPr lang="ko-KR" altLang="en-US" sz="1600" smtClean="0"/>
              <a:t>지정</a:t>
            </a:r>
            <a:r>
              <a:rPr lang="en-US" altLang="ko-KR" sz="1600" smtClean="0"/>
              <a:t>. </a:t>
            </a:r>
            <a:r>
              <a:rPr lang="ko-KR" altLang="en-US" sz="1600"/>
              <a:t>색상은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진수로 </a:t>
            </a: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표시</a:t>
            </a:r>
            <a:endParaRPr lang="en-US" altLang="ko-KR" sz="16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Red</a:t>
            </a:r>
            <a:r>
              <a:rPr lang="ko-KR" altLang="en-US" sz="1600"/>
              <a:t>나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Yellow</a:t>
            </a:r>
            <a:r>
              <a:rPr lang="ko-KR" altLang="en-US" sz="1600"/>
              <a:t>같은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색상 키워드는 사용할 수 </a:t>
            </a: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없다</a:t>
            </a:r>
            <a:r>
              <a:rPr lang="en-US" altLang="ko-KR" sz="1600"/>
              <a:t>.</a:t>
            </a:r>
            <a:endParaRPr lang="ko-KR" altLang="en-US" sz="1600"/>
          </a:p>
          <a:p>
            <a:endParaRPr lang="en-US" altLang="ko-KR" sz="1600" smtClean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187624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>
                <a:solidFill>
                  <a:schemeClr val="bg1"/>
                </a:solidFill>
              </a:rPr>
              <a:t>col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or</a:t>
            </a:r>
            <a:endParaRPr lang="ko-KR" altLang="en-US" sz="8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908720"/>
            <a:ext cx="4644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숫자입력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슬라이드 막대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r>
              <a:rPr lang="en-US" altLang="ko-KR" sz="1600" dirty="0" smtClean="0"/>
              <a:t>1</a:t>
            </a:r>
            <a:r>
              <a:rPr lang="en-US" altLang="ko-KR" sz="1600" dirty="0"/>
              <a:t>.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altLang="ko-KR" sz="1600" dirty="0"/>
              <a:t> : </a:t>
            </a:r>
            <a:r>
              <a:rPr lang="ko-KR" altLang="en-US" sz="1600" dirty="0"/>
              <a:t>필드에 입력할 수 있는 최솟값을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기본 최솟값은 </a:t>
            </a:r>
            <a:r>
              <a:rPr lang="en-US" altLang="ko-KR" sz="1600" dirty="0" smtClean="0"/>
              <a:t>1</a:t>
            </a:r>
            <a:endParaRPr lang="ko-KR" altLang="en-US" sz="1600" dirty="0"/>
          </a:p>
          <a:p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altLang="ko-KR" sz="1600" dirty="0"/>
              <a:t> : </a:t>
            </a:r>
            <a:r>
              <a:rPr lang="ko-KR" altLang="en-US" sz="1600" dirty="0"/>
              <a:t>필드에 입력할 수 있는 최대값을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기본 최댓값은 </a:t>
            </a:r>
            <a:r>
              <a:rPr lang="en-US" altLang="ko-KR" sz="1600" dirty="0" smtClean="0"/>
              <a:t>100.</a:t>
            </a:r>
            <a:endParaRPr lang="ko-KR" altLang="en-US" sz="1600" dirty="0"/>
          </a:p>
          <a:p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altLang="ko-KR" sz="1600" dirty="0"/>
              <a:t> : </a:t>
            </a:r>
            <a:r>
              <a:rPr lang="ko-KR" altLang="en-US" sz="1600" dirty="0"/>
              <a:t>짝수나 홀수 등 특정 숫자로 제한하려고 할 때 숫자의 간격을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.       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ko-KR" altLang="en-US" sz="1600" dirty="0" smtClean="0"/>
              <a:t>기본값은 </a:t>
            </a:r>
            <a:r>
              <a:rPr lang="en-US" altLang="ko-KR" sz="1600" dirty="0"/>
              <a:t>1</a:t>
            </a:r>
            <a:r>
              <a:rPr lang="ko-KR" altLang="en-US" sz="1600" dirty="0"/>
              <a:t>이며 생략할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dirty="0" smtClean="0"/>
              <a:t>4</a:t>
            </a:r>
            <a:r>
              <a:rPr lang="en-US" altLang="ko-KR" sz="1600" dirty="0"/>
              <a:t>.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altLang="ko-KR" sz="1600" dirty="0"/>
              <a:t> : </a:t>
            </a:r>
            <a:r>
              <a:rPr lang="ko-KR" altLang="en-US" sz="1600" dirty="0"/>
              <a:t>필드에 표시할 </a:t>
            </a:r>
            <a:r>
              <a:rPr lang="ko-KR" altLang="en-US" sz="1600" dirty="0" smtClean="0"/>
              <a:t>초기값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69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en-US" altLang="ko-KR" sz="8000">
                <a:solidFill>
                  <a:schemeClr val="bg1"/>
                </a:solidFill>
              </a:rPr>
              <a:t>chec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kbox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checkbox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05175" y="5767104"/>
            <a:ext cx="6211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radio</a:t>
            </a:r>
            <a:r>
              <a:rPr lang="en-US" altLang="ko-KR"/>
              <a:t>" value="</a:t>
            </a:r>
            <a:r>
              <a:rPr lang="ko-KR" altLang="en-US"/>
              <a:t>서버로 넘길 값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3977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971600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smtClean="0">
                <a:solidFill>
                  <a:schemeClr val="bg1"/>
                </a:solidFill>
              </a:rPr>
              <a:t>rad</a:t>
            </a:r>
            <a:r>
              <a:rPr lang="en-US" altLang="ko-KR" sz="8000" smtClean="0">
                <a:solidFill>
                  <a:schemeClr val="accent5">
                    <a:lumMod val="75000"/>
                  </a:schemeClr>
                </a:solidFill>
              </a:rPr>
              <a:t>io</a:t>
            </a:r>
            <a:endParaRPr lang="ko-KR" altLang="en-US" sz="8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283276"/>
            <a:ext cx="4644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여러 개의 체크박스 선택가능</a:t>
            </a:r>
            <a:endParaRPr lang="en-US" altLang="ko-KR" sz="1600" dirty="0" smtClean="0"/>
          </a:p>
          <a:p>
            <a:r>
              <a:rPr lang="ko-KR" altLang="en-US" sz="1600" dirty="0"/>
              <a:t>관련 있는 것끼리 </a:t>
            </a:r>
            <a:r>
              <a:rPr lang="ko-KR" altLang="en-US" sz="1600" dirty="0" smtClean="0"/>
              <a:t>그룹화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같은 </a:t>
            </a:r>
            <a:r>
              <a:rPr lang="ko-KR" altLang="en-US" sz="1600" dirty="0"/>
              <a:t>그룹끼리는 </a:t>
            </a:r>
            <a:r>
              <a:rPr lang="en-US" altLang="ko-KR" sz="1600" dirty="0"/>
              <a:t>name </a:t>
            </a:r>
            <a:r>
              <a:rPr lang="ko-KR" altLang="en-US" sz="1600" dirty="0"/>
              <a:t>속성 값을 같게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1.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라디오 버튼이 </a:t>
            </a:r>
            <a:r>
              <a:rPr lang="ko-KR" altLang="en-US" sz="1600" dirty="0" err="1"/>
              <a:t>여러개</a:t>
            </a:r>
            <a:r>
              <a:rPr lang="ko-KR" altLang="en-US" sz="1600" dirty="0"/>
              <a:t> 있을 경우 구분하기 위해 이름을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altLang="ko-KR" sz="1600" dirty="0"/>
              <a:t> : </a:t>
            </a:r>
            <a:r>
              <a:rPr lang="ko-KR" altLang="en-US" sz="1600" dirty="0"/>
              <a:t>라디오 </a:t>
            </a:r>
            <a:r>
              <a:rPr lang="ko-KR" altLang="en-US" sz="1600" dirty="0" err="1"/>
              <a:t>버틍르</a:t>
            </a:r>
            <a:r>
              <a:rPr lang="ko-KR" altLang="en-US" sz="1600" dirty="0"/>
              <a:t> 클릭했을 때 서버로 넘길 값을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값은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영문이나 숫자</a:t>
            </a:r>
            <a:r>
              <a:rPr lang="ko-KR" altLang="en-US" sz="1600" dirty="0"/>
              <a:t>여야 하며 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필수 </a:t>
            </a: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속성</a:t>
            </a:r>
            <a:r>
              <a:rPr lang="en-US" altLang="ko-KR" sz="160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 3.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altLang="ko-KR" sz="1600" dirty="0"/>
              <a:t> : </a:t>
            </a:r>
            <a:r>
              <a:rPr lang="en-US" altLang="ko-KR" sz="1600" dirty="0" smtClean="0"/>
              <a:t>checked </a:t>
            </a:r>
            <a:r>
              <a:rPr lang="ko-KR" altLang="en-US" sz="1600" dirty="0"/>
              <a:t>속성을 사용하면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처음에 선택된 상태로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표시</a:t>
            </a:r>
            <a:endParaRPr lang="en-US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923928" y="4005064"/>
            <a:ext cx="4644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라디오 버튼 여러개 중에서 한 가지만 </a:t>
            </a:r>
            <a:r>
              <a:rPr lang="ko-KR" altLang="en-US" sz="1600" smtClean="0"/>
              <a:t>선택가능</a:t>
            </a:r>
            <a:endParaRPr lang="en-US" altLang="ko-KR" sz="1600" smtClean="0"/>
          </a:p>
          <a:p>
            <a:r>
              <a:rPr lang="ko-KR" altLang="en-US" sz="1600"/>
              <a:t>관련 있는 것끼리 </a:t>
            </a:r>
            <a:r>
              <a:rPr lang="ko-KR" altLang="en-US" sz="1600" smtClean="0"/>
              <a:t>그룹화</a:t>
            </a:r>
            <a:r>
              <a:rPr lang="en-US" altLang="ko-KR" sz="1600" smtClean="0"/>
              <a:t>.</a:t>
            </a:r>
            <a:r>
              <a:rPr lang="ko-KR" altLang="en-US" sz="1600"/>
              <a:t> </a:t>
            </a:r>
            <a:r>
              <a:rPr lang="en-US" altLang="ko-KR" sz="1600" smtClean="0"/>
              <a:t>(</a:t>
            </a:r>
            <a:r>
              <a:rPr lang="ko-KR" altLang="en-US" sz="1600" smtClean="0"/>
              <a:t>같은 </a:t>
            </a:r>
            <a:r>
              <a:rPr lang="ko-KR" altLang="en-US" sz="1600"/>
              <a:t>그룹끼리는 </a:t>
            </a:r>
            <a:r>
              <a:rPr lang="en-US" altLang="ko-KR" sz="1600"/>
              <a:t>name </a:t>
            </a:r>
            <a:r>
              <a:rPr lang="ko-KR" altLang="en-US" sz="1600"/>
              <a:t>속성 값을 같게 </a:t>
            </a:r>
            <a:r>
              <a:rPr lang="ko-KR" altLang="en-US" sz="1600" smtClean="0"/>
              <a:t>한다</a:t>
            </a:r>
            <a:r>
              <a:rPr lang="en-US" altLang="ko-KR" sz="1600" smtClean="0"/>
              <a:t>.)</a:t>
            </a:r>
          </a:p>
          <a:p>
            <a:r>
              <a:rPr lang="en-US" altLang="ko-KR" sz="1600" smtClean="0"/>
              <a:t>1. </a:t>
            </a:r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altLang="ko-KR" sz="1600" smtClean="0"/>
              <a:t> </a:t>
            </a:r>
            <a:r>
              <a:rPr lang="en-US" altLang="ko-KR" sz="1600"/>
              <a:t>: </a:t>
            </a:r>
            <a:r>
              <a:rPr lang="ko-KR" altLang="en-US" sz="1600"/>
              <a:t>라디오 버튼이 여러개 있을 경우 구분하기 위해 이름을 </a:t>
            </a:r>
            <a:r>
              <a:rPr lang="ko-KR" altLang="en-US" sz="1600" smtClean="0"/>
              <a:t>지정</a:t>
            </a:r>
            <a:r>
              <a:rPr lang="en-US" altLang="ko-KR" sz="1600" smtClean="0"/>
              <a:t>. </a:t>
            </a:r>
          </a:p>
          <a:p>
            <a:r>
              <a:rPr lang="en-US" altLang="ko-KR" sz="1600" smtClean="0"/>
              <a:t>2</a:t>
            </a:r>
            <a:r>
              <a:rPr lang="en-US" altLang="ko-KR" sz="1600"/>
              <a:t>.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altLang="ko-KR" sz="1600"/>
              <a:t> : </a:t>
            </a:r>
            <a:r>
              <a:rPr lang="ko-KR" altLang="en-US" sz="1600"/>
              <a:t>라디오 버틍르 클릭했을 때 서버로 넘길 값을 </a:t>
            </a:r>
            <a:r>
              <a:rPr lang="ko-KR" altLang="en-US" sz="1600" smtClean="0"/>
              <a:t>지정</a:t>
            </a:r>
            <a:r>
              <a:rPr lang="en-US" altLang="ko-KR" sz="1600" smtClean="0"/>
              <a:t>. 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     </a:t>
            </a:r>
            <a:r>
              <a:rPr lang="ko-KR" altLang="en-US" sz="1600" smtClean="0"/>
              <a:t>이 </a:t>
            </a:r>
            <a:r>
              <a:rPr lang="ko-KR" altLang="en-US" sz="1600"/>
              <a:t>값은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영문이나 숫자</a:t>
            </a:r>
            <a:r>
              <a:rPr lang="ko-KR" altLang="en-US" sz="1600"/>
              <a:t>여야 하며 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필수 속성</a:t>
            </a:r>
            <a:r>
              <a:rPr lang="ko-KR" altLang="en-US" sz="1600"/>
              <a:t>입니다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 3.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altLang="ko-KR" sz="1600"/>
              <a:t> : </a:t>
            </a:r>
            <a:r>
              <a:rPr lang="en-US" altLang="ko-KR" sz="1600" smtClean="0"/>
              <a:t>checked </a:t>
            </a:r>
            <a:r>
              <a:rPr lang="ko-KR" altLang="en-US" sz="1600"/>
              <a:t>속성을 사용하면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처음에 선택된 상태로 </a:t>
            </a: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표시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3976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en-US" altLang="ko-KR" sz="8000">
                <a:solidFill>
                  <a:schemeClr val="bg1"/>
                </a:solidFill>
              </a:rPr>
              <a:t>but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ton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ctr"/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button</a:t>
            </a:r>
            <a:r>
              <a:rPr lang="en-US" altLang="ko-KR"/>
              <a:t>" value="</a:t>
            </a:r>
            <a:r>
              <a:rPr lang="ko-KR" altLang="en-US"/>
              <a:t>버튼 내용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4649" y="1877923"/>
            <a:ext cx="4677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submit</a:t>
            </a:r>
            <a:r>
              <a:rPr lang="ko-KR" altLang="en-US" sz="1600"/>
              <a:t>이나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reset</a:t>
            </a:r>
            <a:r>
              <a:rPr lang="en-US" altLang="ko-KR" sz="1600"/>
              <a:t> </a:t>
            </a:r>
            <a:r>
              <a:rPr lang="ko-KR" altLang="en-US" sz="1600"/>
              <a:t>같은 자체 기능을 가지고 있지 </a:t>
            </a:r>
            <a:r>
              <a:rPr lang="ko-KR" altLang="en-US" sz="1600" smtClean="0"/>
              <a:t>않기 </a:t>
            </a:r>
            <a:r>
              <a:rPr lang="ko-KR" altLang="en-US" sz="1600"/>
              <a:t>때문에 </a:t>
            </a:r>
            <a:endParaRPr lang="en-US" altLang="ko-KR" sz="1600" smtClean="0"/>
          </a:p>
          <a:p>
            <a:pPr font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스크립트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함수 등을 연결해서 </a:t>
            </a: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사용</a:t>
            </a:r>
            <a:r>
              <a:rPr lang="en-US" altLang="ko-KR" sz="1600" smtClean="0"/>
              <a:t>. </a:t>
            </a:r>
          </a:p>
          <a:p>
            <a:pPr fontAlgn="ctr"/>
            <a:r>
              <a:rPr lang="en-US" altLang="ko-KR" sz="1600" smtClean="0"/>
              <a:t>value </a:t>
            </a:r>
            <a:r>
              <a:rPr lang="ko-KR" altLang="en-US" sz="1600"/>
              <a:t>속성을 사용하여 버튼에 표시할 내용을 지정합니다</a:t>
            </a:r>
            <a:r>
              <a:rPr lang="en-US" altLang="ko-KR" sz="1600"/>
              <a:t>.</a:t>
            </a:r>
            <a:endParaRPr lang="ko-KR" altLang="ko-KR" sz="1600"/>
          </a:p>
        </p:txBody>
      </p:sp>
      <p:sp>
        <p:nvSpPr>
          <p:cNvPr id="19" name="TextBox 18"/>
          <p:cNvSpPr txBox="1"/>
          <p:nvPr/>
        </p:nvSpPr>
        <p:spPr>
          <a:xfrm>
            <a:off x="2405175" y="5767104"/>
            <a:ext cx="6211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file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3977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23928" y="4365104"/>
            <a:ext cx="4644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웹 </a:t>
            </a:r>
            <a:r>
              <a:rPr lang="ko-KR" altLang="en-US" sz="1600"/>
              <a:t>브라우저 화면에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파일 선택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ko-KR" altLang="en-US" sz="1600"/>
              <a:t>이나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찾아보기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en-US" altLang="ko-KR" sz="1600"/>
              <a:t>,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선택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ko-KR" altLang="en-US" sz="1600"/>
              <a:t>등으로 </a:t>
            </a:r>
            <a:r>
              <a:rPr lang="ko-KR" altLang="en-US" sz="1600" smtClean="0"/>
              <a:t>표시</a:t>
            </a:r>
            <a:r>
              <a:rPr lang="en-US" altLang="ko-KR" sz="1600" smtClean="0"/>
              <a:t>. </a:t>
            </a:r>
          </a:p>
          <a:p>
            <a:r>
              <a:rPr lang="ko-KR" altLang="en-US" sz="1600" smtClean="0"/>
              <a:t>이 </a:t>
            </a:r>
            <a:r>
              <a:rPr lang="ko-KR" altLang="en-US" sz="1600"/>
              <a:t>버튼을 클릭한 후 파일을 선택하면 파일이 </a:t>
            </a:r>
            <a:r>
              <a:rPr lang="ko-KR" altLang="en-US" sz="1600" smtClean="0"/>
              <a:t>첨부된다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ko-KR" altLang="en-US" sz="1600" smtClean="0"/>
              <a:t>파일 </a:t>
            </a:r>
            <a:r>
              <a:rPr lang="ko-KR" altLang="en-US" sz="1600"/>
              <a:t>첨부 버튼에 표시되는 내용은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웹 브라우저에 따라 </a:t>
            </a: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다르다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47664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>
                <a:solidFill>
                  <a:schemeClr val="bg1"/>
                </a:solidFill>
              </a:rPr>
              <a:t>fi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le</a:t>
            </a:r>
            <a:endParaRPr lang="ko-KR" altLang="en-US" sz="80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en-US" altLang="ko-KR" sz="8000">
                <a:solidFill>
                  <a:schemeClr val="bg1"/>
                </a:solidFill>
              </a:rPr>
              <a:t>sub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mit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ctr"/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submit</a:t>
            </a:r>
            <a:r>
              <a:rPr lang="en-US" altLang="ko-KR"/>
              <a:t>" value="</a:t>
            </a:r>
            <a:r>
              <a:rPr lang="ko-KR" altLang="en-US"/>
              <a:t>버튼 내용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4649" y="1703710"/>
            <a:ext cx="46777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600" smtClean="0"/>
              <a:t>정보를 </a:t>
            </a:r>
            <a:r>
              <a:rPr lang="ko-KR" altLang="en-US" sz="1600"/>
              <a:t>서버로 </a:t>
            </a:r>
            <a:r>
              <a:rPr lang="ko-KR" altLang="en-US" sz="1600" smtClean="0"/>
              <a:t>전송</a:t>
            </a:r>
            <a:r>
              <a:rPr lang="en-US" altLang="ko-KR" sz="1600" smtClean="0"/>
              <a:t>. </a:t>
            </a:r>
          </a:p>
          <a:p>
            <a:pPr fontAlgn="ctr"/>
            <a:r>
              <a:rPr lang="en-US" altLang="ko-KR" sz="1600" smtClean="0"/>
              <a:t>value </a:t>
            </a:r>
            <a:r>
              <a:rPr lang="ko-KR" altLang="en-US" sz="1600"/>
              <a:t>속성을 이용하여 버튼에 표시할 내용을 </a:t>
            </a:r>
            <a:r>
              <a:rPr lang="ko-KR" altLang="en-US" sz="1600" smtClean="0"/>
              <a:t>지정</a:t>
            </a:r>
            <a:r>
              <a:rPr lang="en-US" altLang="ko-KR" sz="1600" smtClean="0"/>
              <a:t>. </a:t>
            </a:r>
          </a:p>
          <a:p>
            <a:pPr fontAlgn="ctr"/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submit</a:t>
            </a:r>
            <a:r>
              <a:rPr lang="en-US" altLang="ko-KR" sz="1600" smtClean="0"/>
              <a:t> </a:t>
            </a:r>
            <a:r>
              <a:rPr lang="ko-KR" altLang="en-US" sz="1600"/>
              <a:t>버튼으로 전송된 정보는 </a:t>
            </a:r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form&gt; </a:t>
            </a:r>
            <a:r>
              <a:rPr lang="ko-KR" altLang="en-US" sz="1600"/>
              <a:t>태그에서 지정한 </a:t>
            </a:r>
            <a:endParaRPr lang="en-US" altLang="ko-KR" sz="1600" smtClean="0"/>
          </a:p>
          <a:p>
            <a:pPr fontAlgn="ctr"/>
            <a:r>
              <a:rPr lang="ko-KR" altLang="en-US" sz="1600" smtClean="0"/>
              <a:t>폼 </a:t>
            </a:r>
            <a:r>
              <a:rPr lang="ko-KR" altLang="en-US" sz="1600"/>
              <a:t>처리 프로그램에 </a:t>
            </a:r>
            <a:r>
              <a:rPr lang="ko-KR" altLang="en-US" sz="1600" smtClean="0"/>
              <a:t>넘겨진다</a:t>
            </a:r>
            <a:r>
              <a:rPr lang="en-US" altLang="ko-KR" sz="1600"/>
              <a:t>.</a:t>
            </a:r>
            <a:endParaRPr lang="ko-KR" altLang="ko-KR" sz="1600"/>
          </a:p>
        </p:txBody>
      </p:sp>
      <p:sp>
        <p:nvSpPr>
          <p:cNvPr id="19" name="TextBox 18"/>
          <p:cNvSpPr txBox="1"/>
          <p:nvPr/>
        </p:nvSpPr>
        <p:spPr>
          <a:xfrm>
            <a:off x="2405175" y="5767104"/>
            <a:ext cx="6211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reset</a:t>
            </a:r>
            <a:r>
              <a:rPr lang="en-US" altLang="ko-KR"/>
              <a:t>" value="</a:t>
            </a:r>
            <a:r>
              <a:rPr lang="ko-KR" altLang="en-US"/>
              <a:t>버튼 내용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3977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51920" y="4500409"/>
            <a:ext cx="4644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&lt;input&gt; </a:t>
            </a:r>
            <a:r>
              <a:rPr lang="ko-KR" altLang="en-US" sz="1600"/>
              <a:t>요소에 입력된 정보들을 모두 </a:t>
            </a:r>
            <a:r>
              <a:rPr lang="ko-KR" altLang="en-US" sz="1600" smtClean="0"/>
              <a:t>리셋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value </a:t>
            </a:r>
            <a:r>
              <a:rPr lang="ko-KR" altLang="en-US" sz="1600"/>
              <a:t>속성을 사용하여 버튼에 표시할 내용을 지정할 수 </a:t>
            </a:r>
            <a:r>
              <a:rPr lang="ko-KR" altLang="en-US" sz="1600" smtClean="0"/>
              <a:t>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043608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>
                <a:solidFill>
                  <a:schemeClr val="bg1"/>
                </a:solidFill>
              </a:rPr>
              <a:t>res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et</a:t>
            </a:r>
            <a:endParaRPr lang="ko-KR" altLang="en-US" sz="80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058" y="980728"/>
            <a:ext cx="5144078" cy="1584176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ima</a:t>
            </a:r>
            <a: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  <a:t>ge  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1292" y="3438292"/>
            <a:ext cx="623315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r>
              <a:rPr lang="en-US" altLang="ko-KR"/>
              <a:t>" src="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</a:rPr>
              <a:t>경로</a:t>
            </a:r>
            <a:r>
              <a:rPr lang="en-US" altLang="ko-KR"/>
              <a:t>" alt="</a:t>
            </a:r>
            <a:r>
              <a:rPr lang="ko-KR" altLang="en-US"/>
              <a:t>대체 텍스트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07904" y="22675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submit </a:t>
            </a:r>
            <a:r>
              <a:rPr lang="ko-KR" altLang="en-US"/>
              <a:t>버튼 </a:t>
            </a:r>
            <a:r>
              <a:rPr lang="ko-KR" altLang="en-US" smtClean="0"/>
              <a:t>대신에 이미지 사용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71292" y="306896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2132856"/>
            <a:ext cx="2376264" cy="32403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76872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en-US" altLang="ko-KR" sz="7200" smtClean="0">
                <a:solidFill>
                  <a:schemeClr val="accent5">
                    <a:lumMod val="75000"/>
                  </a:schemeClr>
                </a:solidFill>
              </a:rPr>
              <a:t>fo</a:t>
            </a:r>
            <a:r>
              <a:rPr lang="en-US" altLang="ko-KR" sz="7200" smtClean="0">
                <a:solidFill>
                  <a:schemeClr val="bg1"/>
                </a:solidFill>
              </a:rPr>
              <a:t>rm</a:t>
            </a:r>
            <a:r>
              <a:rPr lang="ko-KR" altLang="en-US" sz="7200" smtClean="0">
                <a:solidFill>
                  <a:schemeClr val="bg1"/>
                </a:solidFill>
              </a:rPr>
              <a:t>태그의</a:t>
            </a:r>
            <a:r>
              <a:rPr lang="en-US" altLang="ko-KR" sz="7200" smtClean="0">
                <a:solidFill>
                  <a:schemeClr val="bg1"/>
                </a:solidFill>
              </a:rPr>
              <a:t/>
            </a:r>
            <a:br>
              <a:rPr lang="en-US" altLang="ko-KR" sz="7200" smtClean="0">
                <a:solidFill>
                  <a:schemeClr val="bg1"/>
                </a:solidFill>
              </a:rPr>
            </a:br>
            <a:r>
              <a:rPr lang="en-US" altLang="ko-KR" sz="7200" smtClean="0">
                <a:solidFill>
                  <a:schemeClr val="bg1"/>
                </a:solidFill>
              </a:rPr>
              <a:t> </a:t>
            </a:r>
            <a:r>
              <a:rPr lang="ko-KR" altLang="en-US" sz="7200" smtClean="0">
                <a:solidFill>
                  <a:schemeClr val="accent5">
                    <a:lumMod val="75000"/>
                  </a:schemeClr>
                </a:solidFill>
              </a:rPr>
              <a:t>동</a:t>
            </a:r>
            <a:r>
              <a:rPr lang="ko-KR" altLang="en-US" sz="7200" smtClean="0">
                <a:solidFill>
                  <a:schemeClr val="bg1"/>
                </a:solidFill>
              </a:rPr>
              <a:t>작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3928" y="2898810"/>
            <a:ext cx="4824536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ko-KR" altLang="en-US" dirty="0"/>
              <a:t>클라이언트인 브라우저에 있는 </a:t>
            </a:r>
            <a:r>
              <a:rPr lang="ko-KR" altLang="en-US" dirty="0" smtClean="0"/>
              <a:t>정보를 </a:t>
            </a:r>
            <a:r>
              <a:rPr lang="ko-KR" altLang="en-US" dirty="0"/>
              <a:t>넣을 수 있는 </a:t>
            </a:r>
            <a:r>
              <a:rPr lang="ko-KR" altLang="en-US" dirty="0" smtClean="0"/>
              <a:t>입력필드</a:t>
            </a:r>
            <a:endParaRPr lang="en-US" altLang="ko-KR" dirty="0" smtClean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폼이 </a:t>
            </a:r>
            <a:r>
              <a:rPr lang="ko-KR" altLang="en-US" dirty="0" smtClean="0"/>
              <a:t>전송되면 </a:t>
            </a:r>
            <a:r>
              <a:rPr lang="ko-KR" altLang="en-US" dirty="0"/>
              <a:t>폼의 입력필드에 있는 정보들은 </a:t>
            </a:r>
            <a:r>
              <a:rPr lang="ko-KR" altLang="en-US" dirty="0" err="1" smtClean="0"/>
              <a:t>웹서버로</a:t>
            </a:r>
            <a:r>
              <a:rPr lang="ko-KR" altLang="en-US" dirty="0" smtClean="0"/>
              <a:t> </a:t>
            </a:r>
            <a:r>
              <a:rPr lang="ko-KR" altLang="en-US" dirty="0"/>
              <a:t>보내지며</a:t>
            </a:r>
            <a:br>
              <a:rPr lang="ko-KR" altLang="en-US" dirty="0"/>
            </a:br>
            <a:r>
              <a:rPr lang="ko-KR" altLang="en-US" dirty="0"/>
              <a:t>서버는 이를 서버스크립트로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</a:t>
            </a:r>
            <a:br>
              <a:rPr lang="ko-KR" altLang="en-US" dirty="0"/>
            </a:br>
            <a:r>
              <a:rPr lang="ko-KR" altLang="en-US" dirty="0" err="1"/>
              <a:t>웹서버는</a:t>
            </a:r>
            <a:r>
              <a:rPr lang="ko-KR" altLang="en-US" dirty="0"/>
              <a:t> 서버스크립트의 처리결과를 다시 브라우저로 </a:t>
            </a:r>
            <a:r>
              <a:rPr lang="ko-KR" altLang="en-US" dirty="0" smtClean="0"/>
              <a:t>보내준다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3792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 &lt;</a:t>
            </a:r>
            <a:r>
              <a:rPr lang="en-US" altLang="ko-KR" sz="9600">
                <a:solidFill>
                  <a:schemeClr val="bg1"/>
                </a:solidFill>
              </a:rPr>
              <a:t>fo</a:t>
            </a:r>
            <a:r>
              <a:rPr lang="en-US" altLang="ko-KR" sz="9600">
                <a:solidFill>
                  <a:schemeClr val="accent5">
                    <a:lumMod val="75000"/>
                  </a:schemeClr>
                </a:solidFill>
              </a:rPr>
              <a:t>rm</a:t>
            </a:r>
            <a: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b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1292" y="3438292"/>
            <a:ext cx="623315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US" altLang="ko-KR"/>
              <a:t>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속성값</a:t>
            </a:r>
            <a:r>
              <a:rPr lang="en-US" altLang="ko-KR"/>
              <a:t>"&gt; </a:t>
            </a:r>
            <a:r>
              <a:rPr lang="ko-KR" altLang="en-US" smtClean="0"/>
              <a:t>폼 </a:t>
            </a:r>
            <a:r>
              <a:rPr lang="ko-KR" altLang="en-US"/>
              <a:t>요소 </a:t>
            </a:r>
            <a:r>
              <a:rPr lang="en-US" altLang="ko-KR"/>
              <a:t>&lt;/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입력폼을 담는 태그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71292" y="306896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79626"/>
              </p:ext>
            </p:extLst>
          </p:nvPr>
        </p:nvGraphicFramePr>
        <p:xfrm>
          <a:off x="2411760" y="4552915"/>
          <a:ext cx="6192688" cy="139636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4096"/>
                <a:gridCol w="5328592"/>
              </a:tblGrid>
              <a:tr h="5429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method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폼을 전송할 방식을 선택하는 </a:t>
                      </a:r>
                      <a:r>
                        <a:rPr lang="ko-KR" altLang="en-US" sz="1400" smtClean="0">
                          <a:effectLst/>
                        </a:rPr>
                        <a:t>속성</a:t>
                      </a:r>
                      <a:r>
                        <a:rPr lang="en-US" altLang="ko-KR" sz="1400" smtClean="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  <a:p>
                      <a:r>
                        <a:rPr lang="en-US" altLang="ko-KR" sz="1400" smtClean="0">
                          <a:effectLst/>
                        </a:rPr>
                        <a:t>get</a:t>
                      </a:r>
                      <a:r>
                        <a:rPr lang="ko-KR" altLang="en-US" sz="1400">
                          <a:effectLst/>
                        </a:rPr>
                        <a:t>은 </a:t>
                      </a:r>
                      <a:r>
                        <a:rPr lang="en-US" altLang="ko-KR" sz="1400">
                          <a:effectLst/>
                        </a:rPr>
                        <a:t>256 ~ 4096 </a:t>
                      </a:r>
                      <a:r>
                        <a:rPr lang="ko-KR" altLang="en-US" sz="1400">
                          <a:effectLst/>
                        </a:rPr>
                        <a:t>바이트의 정보만을 </a:t>
                      </a:r>
                      <a:r>
                        <a:rPr lang="ko-KR" altLang="en-US" sz="1400" smtClean="0">
                          <a:effectLst/>
                        </a:rPr>
                        <a:t>서버로 </a:t>
                      </a:r>
                      <a:r>
                        <a:rPr lang="ko-KR" altLang="en-US" sz="1400">
                          <a:effectLst/>
                        </a:rPr>
                        <a:t>넘길 수 </a:t>
                      </a:r>
                      <a:r>
                        <a:rPr lang="ko-KR" altLang="en-US" sz="1400" smtClean="0">
                          <a:effectLst/>
                        </a:rPr>
                        <a:t>있고 </a:t>
                      </a:r>
                      <a:r>
                        <a:rPr lang="en-US" altLang="ko-KR" sz="1400" smtClean="0">
                          <a:effectLst/>
                        </a:rPr>
                        <a:t>url</a:t>
                      </a:r>
                      <a:r>
                        <a:rPr lang="ko-KR" altLang="en-US" sz="1400" smtClean="0">
                          <a:effectLst/>
                        </a:rPr>
                        <a:t>주소 뒤에 폼변수를 같이 넘겨준다</a:t>
                      </a:r>
                      <a:r>
                        <a:rPr lang="en-US" altLang="ko-KR" sz="1400" smtClean="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  <a:p>
                      <a:r>
                        <a:rPr lang="en-US" altLang="ko-KR" sz="1400" smtClean="0">
                          <a:effectLst/>
                        </a:rPr>
                        <a:t>post</a:t>
                      </a:r>
                      <a:r>
                        <a:rPr lang="ko-KR" altLang="en-US" sz="1400" smtClean="0">
                          <a:effectLst/>
                        </a:rPr>
                        <a:t>는 </a:t>
                      </a:r>
                      <a:r>
                        <a:rPr lang="ko-KR" altLang="en-US" sz="1400">
                          <a:effectLst/>
                        </a:rPr>
                        <a:t>입력 내용의 길이에 제한을 받지 </a:t>
                      </a:r>
                      <a:r>
                        <a:rPr lang="ko-KR" altLang="en-US" sz="1400" smtClean="0">
                          <a:effectLst/>
                        </a:rPr>
                        <a:t>않고 폼변수를 붂어서 보이지않게 넘겨준다</a:t>
                      </a:r>
                      <a:r>
                        <a:rPr lang="en-US" altLang="ko-KR" sz="1400" smtClean="0">
                          <a:effectLst/>
                        </a:rPr>
                        <a:t>.</a:t>
                      </a:r>
                      <a:endParaRPr lang="en-US" altLang="ko-KR" sz="140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한 문서 안에 여러 개의 폼이 있을 수 있기 때문에 폼을 식별하기 위한 폼의 </a:t>
                      </a:r>
                      <a:r>
                        <a:rPr lang="ko-KR" altLang="en-US" sz="1400" smtClean="0">
                          <a:effectLst/>
                        </a:rPr>
                        <a:t>이름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action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폼을 전송할 서버 쪽의 스크립트 파일을 </a:t>
                      </a:r>
                      <a:r>
                        <a:rPr lang="ko-KR" altLang="en-US" sz="1400" smtClean="0">
                          <a:effectLst/>
                        </a:rPr>
                        <a:t>지정</a:t>
                      </a:r>
                      <a:endParaRPr lang="ko-KR" altLang="en-US" sz="1400">
                        <a:effectLst/>
                      </a:endParaRPr>
                    </a:p>
                    <a:p>
                      <a:r>
                        <a:rPr lang="ko-KR" altLang="en-US" sz="1400">
                          <a:effectLst/>
                        </a:rPr>
                        <a:t> </a:t>
                      </a:r>
                      <a:r>
                        <a:rPr lang="en-US" altLang="ko-KR" sz="1400" smtClean="0">
                          <a:effectLst/>
                        </a:rPr>
                        <a:t>asp</a:t>
                      </a:r>
                      <a:r>
                        <a:rPr lang="ko-KR" altLang="en-US" sz="1400" smtClean="0">
                          <a:effectLst/>
                        </a:rPr>
                        <a:t>나 </a:t>
                      </a:r>
                      <a:r>
                        <a:rPr lang="en-US" altLang="ko-KR" sz="1400" smtClean="0">
                          <a:effectLst/>
                        </a:rPr>
                        <a:t>php</a:t>
                      </a:r>
                      <a:r>
                        <a:rPr lang="ko-KR" altLang="en-US" sz="1400" smtClean="0">
                          <a:effectLst/>
                        </a:rPr>
                        <a:t>같은 웹프로그램이 되어있는 페이지로 넘겨준다</a:t>
                      </a:r>
                      <a:r>
                        <a:rPr lang="en-US" altLang="ko-KR" sz="1400" smtClean="0">
                          <a:effectLst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02928" y="40770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속성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3792" y="1268760"/>
            <a:ext cx="514407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 &lt;fil</a:t>
            </a:r>
            <a: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  <a:t>dset&gt;</a:t>
            </a:r>
            <a:b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1292" y="3438292"/>
            <a:ext cx="623315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fieldset</a:t>
            </a:r>
            <a:r>
              <a:rPr lang="en-US" altLang="ko-KR"/>
              <a:t> </a:t>
            </a:r>
            <a:r>
              <a:rPr lang="ko-KR" altLang="en-US"/>
              <a:t>속성</a:t>
            </a:r>
            <a:r>
              <a:rPr lang="en-US" altLang="ko-KR" smtClean="0"/>
              <a:t>=“</a:t>
            </a:r>
            <a:r>
              <a:rPr lang="ko-KR" altLang="en-US" smtClean="0"/>
              <a:t>속성값</a:t>
            </a:r>
            <a:r>
              <a:rPr lang="en-US" altLang="ko-KR" smtClean="0"/>
              <a:t>"&gt; </a:t>
            </a:r>
            <a:r>
              <a:rPr lang="en-US" altLang="ko-KR"/>
              <a:t>... &lt;/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fieldset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컨트롤들을 그룹화 시켜 </a:t>
            </a:r>
            <a:r>
              <a:rPr lang="en-US" altLang="ko-KR" smtClean="0"/>
              <a:t>form </a:t>
            </a:r>
            <a:r>
              <a:rPr lang="ko-KR" altLang="en-US" smtClean="0"/>
              <a:t>안에 구역을 나눠주는 태그</a:t>
            </a:r>
            <a:endParaRPr lang="en-US" altLang="ko-KR" smtClean="0"/>
          </a:p>
          <a:p>
            <a:r>
              <a:rPr lang="en-US" altLang="ko-KR"/>
              <a:t>﻿&lt;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legend</a:t>
            </a:r>
            <a:r>
              <a:rPr lang="en-US" altLang="ko-KR"/>
              <a:t>&gt; </a:t>
            </a:r>
            <a:r>
              <a:rPr lang="ko-KR" altLang="en-US"/>
              <a:t>필드세트의 제목 </a:t>
            </a:r>
            <a:r>
              <a:rPr lang="en-US" altLang="ko-KR"/>
              <a:t>&lt;/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legend</a:t>
            </a:r>
            <a:r>
              <a:rPr lang="en-US" altLang="ko-KR" smtClean="0"/>
              <a:t>&gt;</a:t>
            </a:r>
            <a:r>
              <a:rPr lang="ko-KR" altLang="en-US" smtClean="0"/>
              <a:t>로 제목을 만들수있다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71292" y="306896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2928" y="40770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속성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3551"/>
              </p:ext>
            </p:extLst>
          </p:nvPr>
        </p:nvGraphicFramePr>
        <p:xfrm>
          <a:off x="2371292" y="4518412"/>
          <a:ext cx="6233156" cy="143086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32556"/>
                <a:gridCol w="5400600"/>
              </a:tblGrid>
              <a:tr h="7549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disabled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이 속성을 사용하면 </a:t>
                      </a:r>
                      <a:r>
                        <a:rPr lang="en-US" altLang="ko-KR" sz="1400">
                          <a:effectLst/>
                        </a:rPr>
                        <a:t>&lt;fieldset&gt; </a:t>
                      </a:r>
                      <a:r>
                        <a:rPr lang="ko-KR" altLang="en-US" sz="1400">
                          <a:effectLst/>
                        </a:rPr>
                        <a:t>태그안의 요소들을 사용 불가 상태로 </a:t>
                      </a:r>
                      <a:r>
                        <a:rPr lang="ko-KR" altLang="en-US" sz="1400" smtClean="0">
                          <a:effectLst/>
                        </a:rPr>
                        <a:t>만든다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 sz="1400">
                          <a:effectLst/>
                        </a:rPr>
                        <a:t> </a:t>
                      </a:r>
                      <a:r>
                        <a:rPr lang="ko-KR" altLang="en-US" sz="1400">
                          <a:effectLst/>
                        </a:rPr>
                        <a:t>화면에는 표시가 되지만 사용자가 내용을 입력하거나 삭제하거나 항목을 선택할 수 </a:t>
                      </a:r>
                      <a:r>
                        <a:rPr lang="ko-KR" altLang="en-US" sz="1400" smtClean="0">
                          <a:effectLst/>
                        </a:rPr>
                        <a:t>없다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</a:p>
                  </a:txBody>
                  <a:tcPr marL="0" marR="0" marT="0" marB="0" anchor="ctr"/>
                </a:tc>
              </a:tr>
              <a:tr h="33795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form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</a:t>
                      </a:r>
                      <a:r>
                        <a:rPr lang="ko-KR" altLang="en-US" sz="1400" smtClean="0">
                          <a:effectLst/>
                        </a:rPr>
                        <a:t>다른 폼과 연관시키기 위해 사용</a:t>
                      </a:r>
                      <a:endParaRPr lang="en-US" altLang="ko-KR" sz="140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33795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</a:t>
                      </a:r>
                      <a:r>
                        <a:rPr lang="ko-KR" altLang="en-US" sz="1400" smtClean="0">
                          <a:effectLst/>
                        </a:rPr>
                        <a:t>이름을 지정</a:t>
                      </a:r>
                      <a:endParaRPr lang="en-US" altLang="ko-KR" sz="1400">
                        <a:effectLst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3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3792" y="1268760"/>
            <a:ext cx="514407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&lt;lab</a:t>
            </a:r>
            <a: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  <a:t>el&gt;  </a:t>
            </a:r>
            <a:b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sz="9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1292" y="3438292"/>
            <a:ext cx="623315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 ﻿</a:t>
            </a:r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label</a:t>
            </a:r>
            <a:r>
              <a:rPr lang="en-US" altLang="ko-KR"/>
              <a:t>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 </a:t>
            </a:r>
            <a:r>
              <a:rPr lang="ko-KR" altLang="en-US"/>
              <a:t>캡션 </a:t>
            </a:r>
            <a:r>
              <a:rPr lang="en-US" altLang="ko-KR"/>
              <a:t>&lt;input ...&gt; &lt;/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label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겉으로 보기엔 차이가 없지만 </a:t>
            </a:r>
            <a:endParaRPr lang="en-US" altLang="ko-KR" smtClean="0"/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label</a:t>
            </a:r>
            <a:r>
              <a:rPr lang="ko-KR" altLang="en-US" smtClean="0"/>
              <a:t>을 선택해도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ko-KR" altLang="en-US" smtClean="0"/>
              <a:t>요소를 바로 선택할수있다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71292" y="306896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39752" y="4590420"/>
            <a:ext cx="623315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label</a:t>
            </a:r>
            <a:r>
              <a:rPr lang="en-US" altLang="ko-KR"/>
              <a:t>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 for="</a:t>
            </a:r>
            <a:r>
              <a:rPr lang="ko-KR" altLang="en-US"/>
              <a:t>이름</a:t>
            </a:r>
            <a:r>
              <a:rPr lang="en-US" altLang="ko-KR"/>
              <a:t>"&gt; </a:t>
            </a:r>
            <a:r>
              <a:rPr lang="ko-KR" altLang="en-US"/>
              <a:t>캡션 </a:t>
            </a:r>
            <a:r>
              <a:rPr lang="en-US" altLang="ko-KR"/>
              <a:t>&lt;/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label</a:t>
            </a:r>
            <a:r>
              <a:rPr lang="en-US" altLang="ko-KR"/>
              <a:t>&gt;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&lt;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 smtClean="0"/>
              <a:t> </a:t>
            </a:r>
            <a:r>
              <a:rPr lang="en-US" altLang="ko-KR"/>
              <a:t>... id="</a:t>
            </a:r>
            <a:r>
              <a:rPr lang="ko-KR" altLang="en-US"/>
              <a:t>이름</a:t>
            </a:r>
            <a:r>
              <a:rPr lang="en-US" altLang="ko-KR"/>
              <a:t>"&gt;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397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r>
              <a:rPr lang="en-US" altLang="ko-KR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3792" y="1268760"/>
            <a:ext cx="514407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&lt;inp</a:t>
            </a:r>
            <a: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  <a:t>ut&gt;  </a:t>
            </a:r>
            <a:b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sz="9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1292" y="3438292"/>
            <a:ext cx="623315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ko-KR" altLang="en-US"/>
              <a:t>유형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입력하는 부분에 만드는 태그 </a:t>
            </a:r>
            <a:r>
              <a:rPr lang="en-US" altLang="ko-KR" smtClean="0"/>
              <a:t>type</a:t>
            </a:r>
            <a:r>
              <a:rPr lang="ko-KR" altLang="en-US" smtClean="0"/>
              <a:t>요소가 많다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71292" y="306896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178496" y="836711"/>
            <a:ext cx="1656184" cy="5197127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7808" y="1628800"/>
            <a:ext cx="4228208" cy="1296144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inp</a:t>
            </a:r>
            <a: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  <a:t>ut</a:t>
            </a:r>
            <a:r>
              <a:rPr lang="ko-KR" altLang="en-US" sz="9600" smtClean="0">
                <a:solidFill>
                  <a:schemeClr val="accent5">
                    <a:lumMod val="75000"/>
                  </a:schemeClr>
                </a:solidFill>
              </a:rPr>
              <a:t>요소 </a:t>
            </a:r>
            <a: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sz="960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9600" smtClean="0">
                <a:solidFill>
                  <a:schemeClr val="bg1"/>
                </a:solidFill>
              </a:rPr>
              <a:t>속성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25381"/>
              </p:ext>
            </p:extLst>
          </p:nvPr>
        </p:nvGraphicFramePr>
        <p:xfrm>
          <a:off x="2267744" y="2204865"/>
          <a:ext cx="6480720" cy="383299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16224"/>
                <a:gridCol w="4464496"/>
              </a:tblGrid>
              <a:tr h="30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종류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기능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1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Readonly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읽기전용으로 만듬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1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Placeholder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힌트내용을 표시해놓다가 필드가 선택되면 사라짐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1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Autofocus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smtClean="0">
                          <a:effectLst/>
                        </a:rPr>
                        <a:t>마우스커서를 페이지를 불러들이자 마자 위치시킴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41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Autocomplete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smtClean="0">
                          <a:effectLst/>
                        </a:rPr>
                        <a:t>자동완성기능 </a:t>
                      </a:r>
                      <a:r>
                        <a:rPr lang="en-US" altLang="ko-KR" sz="1100" kern="1200" smtClean="0">
                          <a:effectLst/>
                        </a:rPr>
                        <a:t>on</a:t>
                      </a:r>
                      <a:r>
                        <a:rPr lang="ko-KR" altLang="en-US" sz="1100" kern="1200" smtClean="0">
                          <a:effectLst/>
                        </a:rPr>
                        <a:t>으로 이정시 켬</a:t>
                      </a:r>
                      <a:r>
                        <a:rPr lang="en-US" altLang="ko-KR" sz="1100" kern="1200" smtClean="0">
                          <a:effectLst/>
                        </a:rPr>
                        <a:t>, off</a:t>
                      </a:r>
                      <a:r>
                        <a:rPr lang="ko-KR" altLang="en-US" sz="1100" kern="1200" smtClean="0">
                          <a:effectLst/>
                        </a:rPr>
                        <a:t>로 지정시 끔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41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Min, max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smtClean="0">
                          <a:effectLst/>
                        </a:rPr>
                        <a:t>최소값</a:t>
                      </a:r>
                      <a:r>
                        <a:rPr lang="en-US" altLang="ko-KR" sz="1100" kern="1200" smtClean="0">
                          <a:effectLst/>
                        </a:rPr>
                        <a:t>, </a:t>
                      </a:r>
                      <a:r>
                        <a:rPr lang="ko-KR" altLang="en-US" sz="1100" kern="1200" smtClean="0">
                          <a:effectLst/>
                        </a:rPr>
                        <a:t>최대값 지정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41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maxlength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smtClean="0">
                          <a:effectLst/>
                        </a:rPr>
                        <a:t>텍스트 필드에 최대 입력할수있는 문자의 개수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41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Step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smtClean="0">
                          <a:effectLst/>
                        </a:rPr>
                        <a:t>허용된 범위내 일정한 간격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41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required</a:t>
                      </a:r>
                      <a:endParaRPr lang="ko-KR" altLang="en-US" sz="11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smtClean="0">
                          <a:effectLst/>
                        </a:rPr>
                        <a:t>폼으로 내용 전송시 필요한 내용이 채워졌는지 검사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6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en-US" altLang="ko-KR" sz="8000" smtClean="0">
                <a:solidFill>
                  <a:schemeClr val="bg1"/>
                </a:solidFill>
              </a:rPr>
              <a:t>te</a:t>
            </a:r>
            <a:r>
              <a:rPr lang="en-US" altLang="ko-KR" sz="8000" smtClean="0">
                <a:solidFill>
                  <a:schemeClr val="accent5">
                    <a:lumMod val="75000"/>
                  </a:schemeClr>
                </a:solidFill>
              </a:rPr>
              <a:t>xt</a:t>
            </a:r>
            <a:endParaRPr lang="en-US" altLang="ko-KR" sz="8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ctr"/>
            <a:r>
              <a:rPr lang="en-US" altLang="ko-KR" smtClean="0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en-US" altLang="ko-KR"/>
              <a:t>" </a:t>
            </a:r>
            <a:r>
              <a:rPr lang="ko-KR" altLang="ko-KR"/>
              <a:t>속성</a:t>
            </a:r>
            <a:r>
              <a:rPr lang="en-US" altLang="ko-KR"/>
              <a:t>="</a:t>
            </a:r>
            <a:r>
              <a:rPr lang="ko-KR" altLang="ko-KR"/>
              <a:t>속성 값</a:t>
            </a:r>
            <a:r>
              <a:rPr lang="en-US" altLang="ko-KR"/>
              <a:t>"&gt;</a:t>
            </a:r>
            <a:endParaRPr lang="ko-KR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75856" y="692696"/>
            <a:ext cx="52565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endParaRPr lang="ko-KR" altLang="ko-KR" sz="1600"/>
          </a:p>
          <a:p>
            <a:pPr fontAlgn="ctr"/>
            <a:r>
              <a:rPr lang="ko-KR" altLang="ko-KR" sz="1600"/>
              <a:t> 한 줄짜리 일반 텍스트를 입력하는 필드</a:t>
            </a:r>
            <a:r>
              <a:rPr lang="en-US" altLang="ko-KR" sz="1600"/>
              <a:t>.</a:t>
            </a:r>
            <a:endParaRPr lang="ko-KR" altLang="ko-KR" sz="1600"/>
          </a:p>
          <a:p>
            <a:pPr fontAlgn="ctr"/>
            <a:r>
              <a:rPr lang="ko-KR" altLang="ko-KR" sz="1600"/>
              <a:t> </a:t>
            </a:r>
            <a:endParaRPr lang="en-US" altLang="ko-KR" sz="1600" smtClean="0"/>
          </a:p>
          <a:p>
            <a:pPr fontAlgn="ctr"/>
            <a:r>
              <a:rPr lang="en-US" altLang="ko-KR" sz="1600" smtClean="0"/>
              <a:t>1</a:t>
            </a:r>
            <a:r>
              <a:rPr lang="en-US" altLang="ko-KR" sz="1600"/>
              <a:t>.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altLang="ko-KR" sz="1600"/>
              <a:t> : </a:t>
            </a:r>
            <a:r>
              <a:rPr lang="ko-KR" altLang="ko-KR" sz="1600"/>
              <a:t>텍스트 필드를 구별할 수 있도록 붙이는 이름</a:t>
            </a:r>
            <a:r>
              <a:rPr lang="en-US" altLang="ko-KR" sz="1600"/>
              <a:t>.</a:t>
            </a:r>
            <a:endParaRPr lang="ko-KR" altLang="ko-KR" sz="1600"/>
          </a:p>
          <a:p>
            <a:pPr fontAlgn="ctr"/>
            <a:r>
              <a:rPr lang="en-US" altLang="ko-KR" sz="1600" smtClean="0"/>
              <a:t>2</a:t>
            </a:r>
            <a:r>
              <a:rPr lang="en-US" altLang="ko-KR" sz="1600"/>
              <a:t>.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size</a:t>
            </a:r>
            <a:r>
              <a:rPr lang="en-US" altLang="ko-KR" sz="1600"/>
              <a:t> : </a:t>
            </a:r>
            <a:r>
              <a:rPr lang="ko-KR" altLang="ko-KR" sz="1600"/>
              <a:t>텍스트 필드의 길이를 지정</a:t>
            </a:r>
            <a:r>
              <a:rPr lang="en-US" altLang="ko-KR" sz="1600"/>
              <a:t>.(</a:t>
            </a:r>
            <a:r>
              <a:rPr lang="ko-KR" altLang="ko-KR" sz="1600"/>
              <a:t>바이트 단위</a:t>
            </a:r>
            <a:r>
              <a:rPr lang="en-US" altLang="ko-KR" sz="1600"/>
              <a:t>.. </a:t>
            </a:r>
            <a:r>
              <a:rPr lang="ko-KR" altLang="ko-KR" sz="1600"/>
              <a:t>한글은 </a:t>
            </a:r>
            <a:r>
              <a:rPr lang="en-US" altLang="ko-KR" sz="1600"/>
              <a:t>2</a:t>
            </a:r>
            <a:r>
              <a:rPr lang="ko-KR" altLang="ko-KR" sz="1600"/>
              <a:t>글자 영문은 </a:t>
            </a:r>
            <a:r>
              <a:rPr lang="en-US" altLang="ko-KR" sz="1600"/>
              <a:t>1</a:t>
            </a:r>
            <a:r>
              <a:rPr lang="ko-KR" altLang="ko-KR" sz="1600"/>
              <a:t>글자 차지</a:t>
            </a:r>
            <a:r>
              <a:rPr lang="en-US" altLang="ko-KR" sz="1600"/>
              <a:t>)</a:t>
            </a:r>
            <a:endParaRPr lang="ko-KR" altLang="ko-KR" sz="1600"/>
          </a:p>
          <a:p>
            <a:pPr fontAlgn="ctr"/>
            <a:r>
              <a:rPr lang="en-US" altLang="ko-KR" sz="1600" smtClean="0"/>
              <a:t>3</a:t>
            </a:r>
            <a:r>
              <a:rPr lang="en-US" altLang="ko-KR" sz="1600"/>
              <a:t>.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altLang="ko-KR" sz="1600"/>
              <a:t> : </a:t>
            </a:r>
            <a:r>
              <a:rPr lang="ko-KR" altLang="ko-KR" sz="1600"/>
              <a:t>텍스트 필드 요소 화면에 표시될 내용</a:t>
            </a:r>
            <a:r>
              <a:rPr lang="en-US" altLang="ko-KR" sz="1600"/>
              <a:t>. </a:t>
            </a:r>
            <a:r>
              <a:rPr lang="ko-KR" altLang="ko-KR" sz="1600"/>
              <a:t>텍스트 필드를 클릭하면 사라진다</a:t>
            </a:r>
          </a:p>
          <a:p>
            <a:pPr fontAlgn="ctr"/>
            <a:r>
              <a:rPr lang="en-US" altLang="ko-KR" sz="1600"/>
              <a:t>               </a:t>
            </a:r>
            <a:r>
              <a:rPr lang="ko-KR" altLang="ko-KR" sz="1600"/>
              <a:t>사용하지 않으면 빈 텍스트 필드가 된다</a:t>
            </a:r>
            <a:r>
              <a:rPr lang="en-US" altLang="ko-KR" sz="1600"/>
              <a:t>.</a:t>
            </a:r>
            <a:endParaRPr lang="ko-KR" altLang="ko-KR" sz="1600"/>
          </a:p>
          <a:p>
            <a:pPr fontAlgn="ctr"/>
            <a:r>
              <a:rPr lang="en-US" altLang="ko-KR" sz="1600" smtClean="0"/>
              <a:t>4</a:t>
            </a:r>
            <a:r>
              <a:rPr lang="en-US" altLang="ko-KR" sz="1600"/>
              <a:t>.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maxlength</a:t>
            </a:r>
            <a:r>
              <a:rPr lang="en-US" altLang="ko-KR" sz="1600"/>
              <a:t> : </a:t>
            </a:r>
            <a:r>
              <a:rPr lang="ko-KR" altLang="ko-KR" sz="1600"/>
              <a:t>텍스트 필드에 입력할 수 있는 최대 문자 개수를 지정</a:t>
            </a:r>
            <a:r>
              <a:rPr lang="en-US" altLang="ko-KR" sz="1600"/>
              <a:t>.</a:t>
            </a:r>
            <a:endParaRPr lang="ko-KR" altLang="ko-KR" sz="1600"/>
          </a:p>
        </p:txBody>
      </p:sp>
      <p:sp>
        <p:nvSpPr>
          <p:cNvPr id="19" name="TextBox 18"/>
          <p:cNvSpPr txBox="1"/>
          <p:nvPr/>
        </p:nvSpPr>
        <p:spPr>
          <a:xfrm>
            <a:off x="2405175" y="5767104"/>
            <a:ext cx="6211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hidden</a:t>
            </a:r>
            <a:r>
              <a:rPr lang="en-US" altLang="ko-KR"/>
              <a:t>" name="</a:t>
            </a:r>
            <a:r>
              <a:rPr lang="ko-KR" altLang="en-US"/>
              <a:t>이름</a:t>
            </a:r>
            <a:r>
              <a:rPr lang="en-US" altLang="ko-KR"/>
              <a:t>" value="</a:t>
            </a:r>
            <a:r>
              <a:rPr lang="ko-KR" altLang="en-US"/>
              <a:t>서버로 넘길 값</a:t>
            </a:r>
            <a:r>
              <a:rPr lang="en-US" altLang="ko-KR"/>
              <a:t>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3977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5936" y="4797152"/>
            <a:ext cx="4644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폼에는 </a:t>
            </a:r>
            <a:r>
              <a:rPr lang="ko-KR" altLang="en-US" sz="1600"/>
              <a:t>보이지 않지만 사용자가 입력을 마치고 </a:t>
            </a:r>
            <a:r>
              <a:rPr lang="ko-KR" altLang="en-US" sz="1600" smtClean="0"/>
              <a:t>서버로 </a:t>
            </a:r>
            <a:r>
              <a:rPr lang="ko-KR" altLang="en-US" sz="1600"/>
              <a:t>전송할 때 </a:t>
            </a:r>
            <a:endParaRPr lang="en-US" altLang="ko-KR" sz="1600" smtClean="0"/>
          </a:p>
          <a:p>
            <a:r>
              <a:rPr lang="ko-KR" altLang="en-US" sz="1600" smtClean="0"/>
              <a:t>서버로 </a:t>
            </a:r>
            <a:r>
              <a:rPr lang="ko-KR" altLang="en-US" sz="1600"/>
              <a:t>함께 전송되는 </a:t>
            </a:r>
            <a:r>
              <a:rPr lang="ko-KR" altLang="en-US" sz="1600" smtClean="0"/>
              <a:t>요소</a:t>
            </a:r>
            <a:endParaRPr lang="en-US" altLang="ko-KR" sz="1600" smtClean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043608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>
                <a:solidFill>
                  <a:schemeClr val="bg1"/>
                </a:solidFill>
              </a:rPr>
              <a:t>hid</a:t>
            </a:r>
            <a:r>
              <a:rPr lang="en-US" altLang="ko-KR" sz="8000">
                <a:solidFill>
                  <a:schemeClr val="accent5">
                    <a:lumMod val="75000"/>
                  </a:schemeClr>
                </a:solidFill>
              </a:rPr>
              <a:t>den</a:t>
            </a:r>
            <a:endParaRPr lang="ko-KR" altLang="en-US" sz="80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en-US" altLang="ko-KR" sz="8000" smtClean="0">
                <a:solidFill>
                  <a:schemeClr val="bg1"/>
                </a:solidFill>
              </a:rPr>
              <a:t>sea</a:t>
            </a:r>
            <a:r>
              <a:rPr lang="en-US" altLang="ko-KR" sz="8000" smtClean="0">
                <a:solidFill>
                  <a:schemeClr val="accent5">
                    <a:lumMod val="75000"/>
                  </a:schemeClr>
                </a:solidFill>
              </a:rPr>
              <a:t>rch</a:t>
            </a:r>
            <a:endParaRPr lang="en-US" altLang="ko-KR" sz="8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059668"/>
            <a:ext cx="61206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ctr"/>
            <a:r>
              <a:rPr lang="en-US" altLang="ko-KR"/>
              <a:t> 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/>
              <a:t> type="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search</a:t>
            </a:r>
            <a:r>
              <a:rPr lang="en-US" altLang="ko-KR"/>
              <a:t>" </a:t>
            </a:r>
            <a:r>
              <a:rPr lang="ko-KR" altLang="en-US"/>
              <a:t>속성</a:t>
            </a:r>
            <a:r>
              <a:rPr lang="en-US" altLang="ko-KR"/>
              <a:t>="</a:t>
            </a:r>
            <a:r>
              <a:rPr lang="ko-KR" altLang="en-US"/>
              <a:t>속성 값</a:t>
            </a:r>
            <a:r>
              <a:rPr lang="en-US" altLang="ko-KR"/>
              <a:t>"&gt;</a:t>
            </a:r>
            <a:endParaRPr lang="ko-KR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2411761" y="2690336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91880" y="2052137"/>
            <a:ext cx="5256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600" smtClean="0"/>
              <a:t>검색상자를 만든다</a:t>
            </a:r>
            <a:r>
              <a:rPr lang="en-US" altLang="ko-KR" sz="1600" smtClean="0"/>
              <a:t>.</a:t>
            </a:r>
          </a:p>
          <a:p>
            <a:pPr font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크롬</a:t>
            </a:r>
            <a:r>
              <a:rPr lang="ko-KR" altLang="en-US" sz="1600" smtClean="0"/>
              <a:t>에서 속성 부분에 </a:t>
            </a:r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speech x-webkit-speech </a:t>
            </a:r>
            <a:r>
              <a:rPr lang="ko-KR" altLang="en-US" sz="1600" smtClean="0"/>
              <a:t>를 입력하여 음성입력을할수있다</a:t>
            </a:r>
            <a:r>
              <a:rPr lang="en-US" altLang="ko-KR" sz="1600" smtClean="0"/>
              <a:t>.</a:t>
            </a:r>
            <a:endParaRPr lang="en-US" altLang="ko-KR" sz="1600"/>
          </a:p>
        </p:txBody>
      </p:sp>
      <p:sp>
        <p:nvSpPr>
          <p:cNvPr id="19" name="TextBox 18"/>
          <p:cNvSpPr txBox="1"/>
          <p:nvPr/>
        </p:nvSpPr>
        <p:spPr>
          <a:xfrm>
            <a:off x="2405175" y="5767104"/>
            <a:ext cx="6211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 smtClean="0"/>
              <a:t> type="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tel</a:t>
            </a:r>
            <a:r>
              <a:rPr lang="en-US" altLang="ko-KR" smtClean="0"/>
              <a:t>" </a:t>
            </a:r>
            <a:r>
              <a:rPr lang="ko-KR" altLang="en-US" smtClean="0"/>
              <a:t>속성</a:t>
            </a:r>
            <a:r>
              <a:rPr lang="en-US" altLang="ko-KR" smtClean="0"/>
              <a:t>="</a:t>
            </a:r>
            <a:r>
              <a:rPr lang="ko-KR" altLang="en-US" smtClean="0"/>
              <a:t>속성 값</a:t>
            </a:r>
            <a:r>
              <a:rPr lang="en-US" altLang="ko-KR" smtClean="0"/>
              <a:t>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5176" y="5397772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63888" y="4223990"/>
            <a:ext cx="4896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전화번호는 지역마다 형식이 다르기 때문에 사용자가 입력한 값을 체크하지는 않고 </a:t>
            </a:r>
            <a:endParaRPr lang="en-US" altLang="ko-KR" sz="1600" smtClean="0"/>
          </a:p>
          <a:p>
            <a:r>
              <a:rPr lang="ko-KR" altLang="en-US" sz="1600" smtClean="0"/>
              <a:t>사용자가 입력한 정보가 일반 텍스트가 아니라 전화번호라는 사실을 알 수 있도록 </a:t>
            </a:r>
            <a:endParaRPr lang="en-US" altLang="ko-KR" sz="1600" smtClean="0"/>
          </a:p>
          <a:p>
            <a:r>
              <a:rPr lang="ko-KR" altLang="en-US" sz="1600" smtClean="0"/>
              <a:t>하기 위한 것</a:t>
            </a:r>
            <a:r>
              <a:rPr lang="en-US" altLang="ko-KR" sz="1600" smtClean="0"/>
              <a:t>.</a:t>
            </a:r>
            <a:endParaRPr lang="ko-KR" altLang="en-US" sz="1600" smtClean="0"/>
          </a:p>
          <a:p>
            <a:r>
              <a:rPr lang="ko-KR" altLang="en-US" sz="1600" smtClean="0"/>
              <a:t>텍스트 필드를 기반으로 하기 때문에 사용하는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</a:rPr>
              <a:t>속성은 텍스트 필드와 </a:t>
            </a: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</a:rPr>
              <a:t>같다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187624" y="3645024"/>
            <a:ext cx="4896544" cy="1621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smtClean="0">
                <a:solidFill>
                  <a:schemeClr val="bg1"/>
                </a:solidFill>
              </a:rPr>
              <a:t>tel</a:t>
            </a:r>
            <a:endParaRPr lang="ko-KR" altLang="en-US" sz="8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1017</Words>
  <Application>Microsoft Office PowerPoint</Application>
  <PresentationFormat>화면 슬라이드 쇼(4:3)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Arial</vt:lpstr>
      <vt:lpstr>HY얕은샘물M</vt:lpstr>
      <vt:lpstr>안상수2006굵은</vt:lpstr>
      <vt:lpstr>Verdana</vt:lpstr>
      <vt:lpstr>Tw Cen MT</vt:lpstr>
      <vt:lpstr>맑은 고딕</vt:lpstr>
      <vt:lpstr>Office 테마</vt:lpstr>
      <vt:lpstr>PowerPoint 프레젠테이션</vt:lpstr>
      <vt:lpstr>form태그의  동작</vt:lpstr>
      <vt:lpstr> &lt;form&gt;  태그</vt:lpstr>
      <vt:lpstr> &lt;fildset&gt;  태그</vt:lpstr>
      <vt:lpstr>&lt;label&gt;    태그</vt:lpstr>
      <vt:lpstr>&lt;input&gt;    태그</vt:lpstr>
      <vt:lpstr>input요소  속성</vt:lpstr>
      <vt:lpstr>text</vt:lpstr>
      <vt:lpstr>search</vt:lpstr>
      <vt:lpstr>url</vt:lpstr>
      <vt:lpstr>password</vt:lpstr>
      <vt:lpstr>range</vt:lpstr>
      <vt:lpstr>checkbox</vt:lpstr>
      <vt:lpstr>button</vt:lpstr>
      <vt:lpstr>submit</vt:lpstr>
      <vt:lpstr>image 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sbsartic</cp:lastModifiedBy>
  <cp:revision>80</cp:revision>
  <dcterms:created xsi:type="dcterms:W3CDTF">2006-10-05T04:04:58Z</dcterms:created>
  <dcterms:modified xsi:type="dcterms:W3CDTF">2014-03-14T09:22:22Z</dcterms:modified>
</cp:coreProperties>
</file>