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8" r:id="rId2"/>
    <p:sldId id="272" r:id="rId3"/>
    <p:sldId id="277" r:id="rId4"/>
    <p:sldId id="275" r:id="rId5"/>
    <p:sldId id="278" r:id="rId6"/>
  </p:sldIdLst>
  <p:sldSz cx="9144000" cy="6858000" type="screen4x3"/>
  <p:notesSz cx="6858000" cy="9144000"/>
  <p:embeddedFontLst>
    <p:embeddedFont>
      <p:font typeface="Tw Cen MT" pitchFamily="34" charset="0"/>
      <p:regular r:id="rId9"/>
      <p:bold r:id="rId10"/>
      <p:italic r:id="rId11"/>
      <p:boldItalic r:id="rId12"/>
    </p:embeddedFont>
    <p:embeddedFont>
      <p:font typeface="HY얕은샘물M" pitchFamily="18" charset="-127"/>
      <p:regular r:id="rId13"/>
    </p:embeddedFont>
    <p:embeddedFont>
      <p:font typeface="안상수2006굵은" pitchFamily="18" charset="-127"/>
      <p:regular r:id="rId14"/>
    </p:embeddedFont>
    <p:embeddedFont>
      <p:font typeface="맑은 고딕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3912"/>
    <a:srgbClr val="8629E3"/>
    <a:srgbClr val="0085B4"/>
    <a:srgbClr val="1CBE75"/>
    <a:srgbClr val="FFFF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2" y="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58F18B-2259-44A6-A973-EB2CD147EF72}" type="datetimeFigureOut">
              <a:rPr lang="ko-KR" altLang="en-US" smtClean="0"/>
              <a:pPr/>
              <a:t>2015-09-10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ABF18-0B94-4FFC-A948-844670DD8D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802804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7C1C96-67DC-4B21-B325-488E50C2E6C1}" type="datetimeFigureOut">
              <a:rPr lang="ko-KR" altLang="en-US" smtClean="0"/>
              <a:pPr/>
              <a:t>2015-09-10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004D98-EE24-4789-B9AC-BCFD30B4D0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3827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C350-D7EA-4D5C-9DF7-1FBE8A3C83FF}" type="datetime1">
              <a:rPr lang="ko-KR" altLang="en-US" smtClean="0"/>
              <a:pPr/>
              <a:t>2015-09-10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63785-615D-45B9-B527-730877533E32}" type="datetime1">
              <a:rPr lang="ko-KR" altLang="en-US" smtClean="0"/>
              <a:pPr/>
              <a:t>2015-09-10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4BA30-E5A4-467B-8A0D-4811979AAF66}" type="datetime1">
              <a:rPr lang="ko-KR" altLang="en-US" smtClean="0"/>
              <a:pPr/>
              <a:t>2015-09-10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2BC56-80CC-4270-8D51-A059C10D14D7}" type="datetime1">
              <a:rPr lang="ko-KR" altLang="en-US" smtClean="0"/>
              <a:pPr/>
              <a:t>2015-09-10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D4E34-8C76-4870-A589-A74205290E56}" type="datetime1">
              <a:rPr lang="ko-KR" altLang="en-US" smtClean="0"/>
              <a:pPr/>
              <a:t>2015-09-10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CAC2-8BB5-462F-9762-B985427B3C13}" type="datetime1">
              <a:rPr lang="ko-KR" altLang="en-US" smtClean="0"/>
              <a:pPr/>
              <a:t>2015-09-10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AFEC-2961-4970-B491-D2223BCF60E6}" type="datetime1">
              <a:rPr lang="ko-KR" altLang="en-US" smtClean="0"/>
              <a:pPr/>
              <a:t>2015-09-10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76E6-275E-4D9B-A600-119E550F950E}" type="datetime1">
              <a:rPr lang="ko-KR" altLang="en-US" smtClean="0"/>
              <a:pPr/>
              <a:t>2015-09-10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C754D-8C78-4205-B601-51CF798E82B1}" type="datetime1">
              <a:rPr lang="ko-KR" altLang="en-US" smtClean="0"/>
              <a:pPr/>
              <a:t>2015-09-10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FC662-0012-4352-87AF-4834DB85A750}" type="datetime1">
              <a:rPr lang="ko-KR" altLang="en-US" smtClean="0"/>
              <a:pPr/>
              <a:t>2015-09-10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813E1-3909-4643-9EFD-3F2D6620E22A}" type="datetime1">
              <a:rPr lang="ko-KR" altLang="en-US" smtClean="0"/>
              <a:pPr/>
              <a:t>2015-09-10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511349"/>
            <a:ext cx="9144000" cy="90142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4D31F-1EF6-461F-9FC5-95B5ACBE7513}" type="datetime1">
              <a:rPr lang="ko-KR" altLang="en-US" smtClean="0"/>
              <a:pPr/>
              <a:t>2015-09-10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84368" y="44625"/>
            <a:ext cx="1196727" cy="342922"/>
          </a:xfrm>
          <a:prstGeom prst="rect">
            <a:avLst/>
          </a:prstGeom>
        </p:spPr>
      </p:pic>
      <p:sp>
        <p:nvSpPr>
          <p:cNvPr id="10" name="직사각형 9"/>
          <p:cNvSpPr/>
          <p:nvPr userDrawn="1"/>
        </p:nvSpPr>
        <p:spPr>
          <a:xfrm>
            <a:off x="-8164" y="430953"/>
            <a:ext cx="256394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369411"/>
            <a:ext cx="9144000" cy="72008"/>
          </a:xfrm>
          <a:prstGeom prst="rect">
            <a:avLst/>
          </a:prstGeom>
          <a:solidFill>
            <a:srgbClr val="008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0" y="6381328"/>
            <a:ext cx="9144000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6588224" y="6337937"/>
            <a:ext cx="256394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862642" y="2397539"/>
            <a:ext cx="2687645" cy="268764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/>
          </a:p>
        </p:txBody>
      </p:sp>
      <p:sp>
        <p:nvSpPr>
          <p:cNvPr id="4" name="TextBox 3"/>
          <p:cNvSpPr txBox="1"/>
          <p:nvPr/>
        </p:nvSpPr>
        <p:spPr>
          <a:xfrm>
            <a:off x="741975" y="3079641"/>
            <a:ext cx="33857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 smtClean="0">
                <a:solidFill>
                  <a:schemeClr val="bg1"/>
                </a:solidFill>
              </a:rPr>
              <a:t>HTML</a:t>
            </a:r>
            <a:endParaRPr lang="ko-KR" altLang="en-US" sz="8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39952" y="2632844"/>
            <a:ext cx="43204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 smtClean="0">
                <a:latin typeface="안상수2006굵은" panose="02020603020101020101" pitchFamily="18" charset="-127"/>
                <a:ea typeface="안상수2006굵은" panose="02020603020101020101" pitchFamily="18" charset="-127"/>
              </a:rPr>
              <a:t>이미지 </a:t>
            </a:r>
            <a:r>
              <a:rPr lang="en-US" altLang="ko-KR" sz="7200" dirty="0" smtClean="0">
                <a:latin typeface="안상수2006굵은" panose="02020603020101020101" pitchFamily="18" charset="-127"/>
                <a:ea typeface="안상수2006굵은" panose="02020603020101020101" pitchFamily="18" charset="-127"/>
              </a:rPr>
              <a:t>/</a:t>
            </a:r>
            <a:r>
              <a:rPr lang="ko-KR" altLang="en-US" sz="7200" dirty="0" smtClean="0">
                <a:latin typeface="안상수2006굵은" panose="02020603020101020101" pitchFamily="18" charset="-127"/>
                <a:ea typeface="안상수2006굵은" panose="02020603020101020101" pitchFamily="18" charset="-127"/>
              </a:rPr>
              <a:t>링크 태그</a:t>
            </a:r>
            <a:endParaRPr lang="ko-KR" altLang="en-US" sz="7200" dirty="0">
              <a:latin typeface="안상수2006굵은" panose="02020603020101020101" pitchFamily="18" charset="-127"/>
              <a:ea typeface="안상수2006굵은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5862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499938" y="2420888"/>
            <a:ext cx="8186861" cy="37444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600" dirty="0">
              <a:solidFill>
                <a:schemeClr val="accent2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104825" y="655365"/>
            <a:ext cx="9144000" cy="901427"/>
          </a:xfrm>
        </p:spPr>
        <p:txBody>
          <a:bodyPr/>
          <a:lstStyle/>
          <a:p>
            <a:r>
              <a:rPr lang="ko-KR" altLang="en-US" dirty="0" smtClean="0"/>
              <a:t>절대 주소와 상대 주소의 개념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467544" y="1556792"/>
            <a:ext cx="821925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 smtClean="0"/>
              <a:t>절대 주소는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로컬 내에서 작업하듯 상위 루트에서 부터 차례로 내려가는 구조지만 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smtClean="0"/>
              <a:t>상대주소는 반대로 필요한 파일을 찾아가는 형태의 주소 표현 방식이다</a:t>
            </a:r>
            <a:r>
              <a:rPr lang="en-US" altLang="ko-KR" sz="1800" dirty="0" smtClean="0"/>
              <a:t>.</a:t>
            </a:r>
          </a:p>
        </p:txBody>
      </p:sp>
      <p:grpSp>
        <p:nvGrpSpPr>
          <p:cNvPr id="55" name="그룹 54"/>
          <p:cNvGrpSpPr/>
          <p:nvPr/>
        </p:nvGrpSpPr>
        <p:grpSpPr>
          <a:xfrm>
            <a:off x="1259632" y="2560048"/>
            <a:ext cx="6131217" cy="3512832"/>
            <a:chOff x="1259632" y="2560048"/>
            <a:chExt cx="6131217" cy="3512832"/>
          </a:xfrm>
        </p:grpSpPr>
        <p:grpSp>
          <p:nvGrpSpPr>
            <p:cNvPr id="49" name="그룹 48"/>
            <p:cNvGrpSpPr/>
            <p:nvPr/>
          </p:nvGrpSpPr>
          <p:grpSpPr>
            <a:xfrm>
              <a:off x="1742413" y="3001807"/>
              <a:ext cx="5040560" cy="2701741"/>
              <a:chOff x="1742413" y="3001807"/>
              <a:chExt cx="5040560" cy="2701741"/>
            </a:xfrm>
          </p:grpSpPr>
          <p:cxnSp>
            <p:nvCxnSpPr>
              <p:cNvPr id="29" name="직선 연결선 28"/>
              <p:cNvCxnSpPr>
                <a:stCxn id="3" idx="1"/>
              </p:cNvCxnSpPr>
              <p:nvPr/>
            </p:nvCxnSpPr>
            <p:spPr>
              <a:xfrm>
                <a:off x="4572000" y="3001807"/>
                <a:ext cx="0" cy="21116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2389832" y="3212976"/>
                <a:ext cx="4393141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>
              <a:xfrm>
                <a:off x="2411760" y="3212976"/>
                <a:ext cx="0" cy="86409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3844611" y="3212976"/>
                <a:ext cx="0" cy="36489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>
                <a:endCxn id="26" idx="2"/>
              </p:cNvCxnSpPr>
              <p:nvPr/>
            </p:nvCxnSpPr>
            <p:spPr>
              <a:xfrm>
                <a:off x="5299390" y="3220777"/>
                <a:ext cx="43423" cy="248277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>
                <a:endCxn id="25" idx="0"/>
              </p:cNvCxnSpPr>
              <p:nvPr/>
            </p:nvCxnSpPr>
            <p:spPr>
              <a:xfrm>
                <a:off x="6782973" y="3212976"/>
                <a:ext cx="0" cy="115212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>
                <a:off x="1742413" y="4077072"/>
                <a:ext cx="1152128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>
                <a:endCxn id="27" idx="0"/>
              </p:cNvCxnSpPr>
              <p:nvPr/>
            </p:nvCxnSpPr>
            <p:spPr>
              <a:xfrm>
                <a:off x="1742413" y="4077072"/>
                <a:ext cx="0" cy="118183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>
                <a:endCxn id="24" idx="0"/>
              </p:cNvCxnSpPr>
              <p:nvPr/>
            </p:nvCxnSpPr>
            <p:spPr>
              <a:xfrm>
                <a:off x="2894541" y="4077072"/>
                <a:ext cx="0" cy="288032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L 도형 2"/>
            <p:cNvSpPr/>
            <p:nvPr/>
          </p:nvSpPr>
          <p:spPr>
            <a:xfrm>
              <a:off x="4265966" y="2560048"/>
              <a:ext cx="612068" cy="441759"/>
            </a:xfrm>
            <a:prstGeom prst="corner">
              <a:avLst>
                <a:gd name="adj1" fmla="val 87793"/>
                <a:gd name="adj2" fmla="val 41811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root</a:t>
              </a:r>
              <a:endParaRPr lang="ko-KR" altLang="en-US" dirty="0"/>
            </a:p>
          </p:txBody>
        </p:sp>
        <p:sp>
          <p:nvSpPr>
            <p:cNvPr id="15" name="L 도형 14"/>
            <p:cNvSpPr/>
            <p:nvPr/>
          </p:nvSpPr>
          <p:spPr>
            <a:xfrm>
              <a:off x="2083798" y="3356992"/>
              <a:ext cx="612068" cy="441759"/>
            </a:xfrm>
            <a:prstGeom prst="corner">
              <a:avLst>
                <a:gd name="adj1" fmla="val 87793"/>
                <a:gd name="adj2" fmla="val 41811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html</a:t>
              </a:r>
              <a:endParaRPr lang="ko-KR" altLang="en-US" dirty="0"/>
            </a:p>
          </p:txBody>
        </p:sp>
        <p:sp>
          <p:nvSpPr>
            <p:cNvPr id="16" name="L 도형 15"/>
            <p:cNvSpPr/>
            <p:nvPr/>
          </p:nvSpPr>
          <p:spPr>
            <a:xfrm>
              <a:off x="4849340" y="3356992"/>
              <a:ext cx="874788" cy="441759"/>
            </a:xfrm>
            <a:prstGeom prst="corner">
              <a:avLst>
                <a:gd name="adj1" fmla="val 87793"/>
                <a:gd name="adj2" fmla="val 41811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images</a:t>
              </a:r>
              <a:endParaRPr lang="ko-KR" altLang="en-US" dirty="0"/>
            </a:p>
          </p:txBody>
        </p:sp>
        <p:sp>
          <p:nvSpPr>
            <p:cNvPr id="17" name="L 도형 16"/>
            <p:cNvSpPr/>
            <p:nvPr/>
          </p:nvSpPr>
          <p:spPr>
            <a:xfrm>
              <a:off x="3538577" y="3356992"/>
              <a:ext cx="612068" cy="441759"/>
            </a:xfrm>
            <a:prstGeom prst="corner">
              <a:avLst>
                <a:gd name="adj1" fmla="val 87793"/>
                <a:gd name="adj2" fmla="val 41811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css</a:t>
              </a:r>
              <a:endParaRPr lang="ko-KR" altLang="en-US" dirty="0"/>
            </a:p>
          </p:txBody>
        </p:sp>
        <p:sp>
          <p:nvSpPr>
            <p:cNvPr id="18" name="L 도형 17"/>
            <p:cNvSpPr/>
            <p:nvPr/>
          </p:nvSpPr>
          <p:spPr>
            <a:xfrm>
              <a:off x="6448134" y="3356992"/>
              <a:ext cx="612068" cy="441759"/>
            </a:xfrm>
            <a:prstGeom prst="corner">
              <a:avLst>
                <a:gd name="adj1" fmla="val 87793"/>
                <a:gd name="adj2" fmla="val 41811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Js</a:t>
              </a:r>
              <a:endParaRPr lang="ko-KR" altLang="en-US" dirty="0"/>
            </a:p>
          </p:txBody>
        </p:sp>
        <p:sp>
          <p:nvSpPr>
            <p:cNvPr id="20" name="L 도형 19"/>
            <p:cNvSpPr/>
            <p:nvPr/>
          </p:nvSpPr>
          <p:spPr>
            <a:xfrm>
              <a:off x="5040052" y="4366544"/>
              <a:ext cx="612068" cy="441759"/>
            </a:xfrm>
            <a:prstGeom prst="corner">
              <a:avLst>
                <a:gd name="adj1" fmla="val 87793"/>
                <a:gd name="adj2" fmla="val 41811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jpg</a:t>
              </a:r>
              <a:endParaRPr lang="ko-KR" altLang="en-US" dirty="0"/>
            </a:p>
          </p:txBody>
        </p:sp>
        <p:sp>
          <p:nvSpPr>
            <p:cNvPr id="22" name="L 도형 21"/>
            <p:cNvSpPr/>
            <p:nvPr/>
          </p:nvSpPr>
          <p:spPr>
            <a:xfrm>
              <a:off x="1403648" y="4366544"/>
              <a:ext cx="612068" cy="441759"/>
            </a:xfrm>
            <a:prstGeom prst="corner">
              <a:avLst>
                <a:gd name="adj1" fmla="val 87793"/>
                <a:gd name="adj2" fmla="val 41811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sub</a:t>
              </a:r>
              <a:endParaRPr lang="ko-KR" altLang="en-US" dirty="0"/>
            </a:p>
          </p:txBody>
        </p:sp>
        <p:sp>
          <p:nvSpPr>
            <p:cNvPr id="24" name="순서도: 카드 23"/>
            <p:cNvSpPr/>
            <p:nvPr/>
          </p:nvSpPr>
          <p:spPr>
            <a:xfrm>
              <a:off x="2699792" y="4365104"/>
              <a:ext cx="389498" cy="444639"/>
            </a:xfrm>
            <a:prstGeom prst="flowChartPunchedCard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순서도: 카드 24"/>
            <p:cNvSpPr/>
            <p:nvPr/>
          </p:nvSpPr>
          <p:spPr>
            <a:xfrm>
              <a:off x="6588224" y="4365104"/>
              <a:ext cx="389498" cy="444639"/>
            </a:xfrm>
            <a:prstGeom prst="flowChartPunchedCard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순서도: 카드 25"/>
            <p:cNvSpPr/>
            <p:nvPr/>
          </p:nvSpPr>
          <p:spPr>
            <a:xfrm>
              <a:off x="5148064" y="5258909"/>
              <a:ext cx="389498" cy="444639"/>
            </a:xfrm>
            <a:prstGeom prst="flowChartPunchedCard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순서도: 카드 26"/>
            <p:cNvSpPr/>
            <p:nvPr/>
          </p:nvSpPr>
          <p:spPr>
            <a:xfrm>
              <a:off x="1547664" y="5258909"/>
              <a:ext cx="389498" cy="444639"/>
            </a:xfrm>
            <a:prstGeom prst="flowChartPunchedCard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259632" y="5703548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sub.html</a:t>
              </a:r>
              <a:endParaRPr lang="ko-KR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267744" y="4797152"/>
              <a:ext cx="121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main.html</a:t>
              </a:r>
              <a:endParaRPr lang="ko-KR" alt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716016" y="5661248"/>
              <a:ext cx="121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b</a:t>
              </a:r>
              <a:r>
                <a:rPr lang="en-US" altLang="ko-KR" dirty="0" smtClean="0"/>
                <a:t>g.jpg</a:t>
              </a:r>
              <a:endParaRPr lang="ko-KR" alt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175097" y="4787860"/>
              <a:ext cx="121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test.js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16986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한쪽 모서리가 잘린 사각형 16"/>
          <p:cNvSpPr/>
          <p:nvPr/>
        </p:nvSpPr>
        <p:spPr>
          <a:xfrm flipH="1">
            <a:off x="539552" y="908720"/>
            <a:ext cx="1656184" cy="3168352"/>
          </a:xfrm>
          <a:prstGeom prst="snip1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9816" y="1268760"/>
            <a:ext cx="4228208" cy="2413595"/>
          </a:xfrm>
        </p:spPr>
        <p:txBody>
          <a:bodyPr>
            <a:noAutofit/>
          </a:bodyPr>
          <a:lstStyle/>
          <a:p>
            <a:pPr algn="l"/>
            <a:r>
              <a:rPr lang="en-US" altLang="ko-KR" sz="9600" dirty="0" smtClean="0">
                <a:solidFill>
                  <a:schemeClr val="bg1"/>
                </a:solidFill>
              </a:rPr>
              <a:t>&lt;</a:t>
            </a:r>
            <a:r>
              <a:rPr lang="en-US" altLang="ko-KR" sz="9600" dirty="0" err="1" smtClean="0">
                <a:solidFill>
                  <a:schemeClr val="bg1"/>
                </a:solidFill>
              </a:rPr>
              <a:t>hr</a:t>
            </a:r>
            <a:r>
              <a:rPr lang="en-US" altLang="ko-KR" sz="9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&gt;</a:t>
            </a:r>
            <a:br>
              <a:rPr lang="en-US" altLang="ko-KR" sz="9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ko-KR" altLang="en-US" sz="9600" dirty="0" smtClean="0">
                <a:solidFill>
                  <a:schemeClr val="bg1"/>
                </a:solidFill>
              </a:rPr>
              <a:t>태그</a:t>
            </a:r>
            <a:endParaRPr lang="ko-KR" altLang="en-US" sz="9600" dirty="0">
              <a:solidFill>
                <a:schemeClr val="bg1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555776" y="1844824"/>
            <a:ext cx="48245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수평선을 삽입하는 태그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속성 </a:t>
            </a:r>
            <a:r>
              <a:rPr lang="ko-KR" altLang="en-US" dirty="0"/>
              <a:t>없이 입력하면 </a:t>
            </a:r>
            <a:r>
              <a:rPr lang="ko-KR" altLang="en-US" dirty="0" smtClean="0">
                <a:solidFill>
                  <a:schemeClr val="accent1"/>
                </a:solidFill>
              </a:rPr>
              <a:t>부모요소의 </a:t>
            </a:r>
            <a:r>
              <a:rPr lang="en-US" altLang="ko-KR" dirty="0" smtClean="0">
                <a:solidFill>
                  <a:schemeClr val="accent1"/>
                </a:solidFill>
              </a:rPr>
              <a:t>100</a:t>
            </a:r>
            <a:r>
              <a:rPr lang="en-US" altLang="ko-KR" dirty="0">
                <a:solidFill>
                  <a:schemeClr val="accent1"/>
                </a:solidFill>
              </a:rPr>
              <a:t>% </a:t>
            </a:r>
            <a:r>
              <a:rPr lang="ko-KR" altLang="en-US" dirty="0">
                <a:solidFill>
                  <a:schemeClr val="accent1"/>
                </a:solidFill>
              </a:rPr>
              <a:t>크기</a:t>
            </a:r>
            <a:r>
              <a:rPr lang="ko-KR" altLang="en-US" dirty="0"/>
              <a:t>로 삽입된다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ko-KR" altLang="en-US" dirty="0"/>
          </a:p>
          <a:p>
            <a:r>
              <a:rPr lang="en-US" altLang="ko-KR" dirty="0"/>
              <a:t>size – </a:t>
            </a:r>
            <a:r>
              <a:rPr lang="ko-KR" altLang="en-US" dirty="0"/>
              <a:t>수평선의 높이 지정 </a:t>
            </a:r>
          </a:p>
          <a:p>
            <a:r>
              <a:rPr lang="en-US" altLang="ko-KR" dirty="0"/>
              <a:t>width – </a:t>
            </a:r>
            <a:r>
              <a:rPr lang="ko-KR" altLang="en-US" dirty="0"/>
              <a:t>수평선의 폭을 지정</a:t>
            </a:r>
            <a:r>
              <a:rPr lang="en-US" altLang="ko-KR" dirty="0"/>
              <a:t> </a:t>
            </a:r>
            <a:r>
              <a:rPr lang="en-US" altLang="ko-KR" dirty="0" smtClean="0"/>
              <a:t>(% </a:t>
            </a:r>
            <a:r>
              <a:rPr lang="ko-KR" altLang="en-US" dirty="0"/>
              <a:t>단위를 사용</a:t>
            </a:r>
            <a:r>
              <a:rPr lang="en-US" altLang="ko-KR" dirty="0"/>
              <a:t> 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 err="1" smtClean="0"/>
              <a:t>noshade</a:t>
            </a:r>
            <a:r>
              <a:rPr lang="en-US" altLang="ko-KR" dirty="0" smtClean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입력하면 음영 표시가 없어진다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49052" y="4221088"/>
            <a:ext cx="202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▼ 형식</a:t>
            </a:r>
            <a:endParaRPr lang="ko-KR" alt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39552" y="4581128"/>
            <a:ext cx="7848872" cy="12961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&lt;body&gt;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ko-KR" dirty="0" smtClean="0">
                <a:solidFill>
                  <a:srgbClr val="0070C0"/>
                </a:solidFill>
              </a:rPr>
              <a:t>&lt;</a:t>
            </a:r>
            <a:r>
              <a:rPr lang="en-US" altLang="ko-KR" dirty="0" err="1" smtClean="0">
                <a:solidFill>
                  <a:srgbClr val="0070C0"/>
                </a:solidFill>
              </a:rPr>
              <a:t>hr</a:t>
            </a:r>
            <a:r>
              <a:rPr lang="en-US" altLang="ko-KR" dirty="0" smtClean="0">
                <a:solidFill>
                  <a:srgbClr val="0070C0"/>
                </a:solidFill>
              </a:rPr>
              <a:t> width=“200px” size=“10px” align=“left” </a:t>
            </a:r>
            <a:r>
              <a:rPr lang="en-US" altLang="ko-KR" dirty="0" err="1" smtClean="0">
                <a:solidFill>
                  <a:srgbClr val="0070C0"/>
                </a:solidFill>
              </a:rPr>
              <a:t>noshade</a:t>
            </a:r>
            <a:r>
              <a:rPr lang="en-US" altLang="ko-KR" dirty="0" smtClean="0">
                <a:solidFill>
                  <a:srgbClr val="0070C0"/>
                </a:solidFill>
              </a:rPr>
              <a:t>  /&gt;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&lt;/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body&gt;</a:t>
            </a:r>
          </a:p>
        </p:txBody>
      </p:sp>
    </p:spTree>
    <p:extLst>
      <p:ext uri="{BB962C8B-B14F-4D97-AF65-F5344CB8AC3E}">
        <p14:creationId xmlns:p14="http://schemas.microsoft.com/office/powerpoint/2010/main" xmlns="" val="26494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한쪽 모서리가 잘린 사각형 16"/>
          <p:cNvSpPr/>
          <p:nvPr/>
        </p:nvSpPr>
        <p:spPr>
          <a:xfrm flipH="1">
            <a:off x="539552" y="908720"/>
            <a:ext cx="1656184" cy="3168352"/>
          </a:xfrm>
          <a:prstGeom prst="snip1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5463" y="1268760"/>
            <a:ext cx="4228208" cy="2413595"/>
          </a:xfrm>
        </p:spPr>
        <p:txBody>
          <a:bodyPr>
            <a:noAutofit/>
          </a:bodyPr>
          <a:lstStyle/>
          <a:p>
            <a:pPr algn="l"/>
            <a:r>
              <a:rPr lang="en-US" altLang="ko-KR" sz="9600" dirty="0" smtClean="0">
                <a:solidFill>
                  <a:schemeClr val="bg1"/>
                </a:solidFill>
              </a:rPr>
              <a:t>&lt;</a:t>
            </a:r>
            <a:r>
              <a:rPr lang="en-US" altLang="ko-KR" sz="9600" dirty="0" err="1" smtClean="0">
                <a:solidFill>
                  <a:schemeClr val="bg1"/>
                </a:solidFill>
              </a:rPr>
              <a:t>im</a:t>
            </a:r>
            <a:r>
              <a:rPr lang="en-US" altLang="ko-KR" sz="96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g</a:t>
            </a:r>
            <a:r>
              <a:rPr lang="en-US" altLang="ko-KR" sz="9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&gt;</a:t>
            </a:r>
            <a:br>
              <a:rPr lang="en-US" altLang="ko-KR" sz="9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ko-KR" altLang="en-US" sz="9600" dirty="0" smtClean="0">
                <a:solidFill>
                  <a:schemeClr val="bg1"/>
                </a:solidFill>
              </a:rPr>
              <a:t>태그</a:t>
            </a:r>
            <a:endParaRPr lang="ko-KR" altLang="en-US" sz="9600" dirty="0">
              <a:solidFill>
                <a:schemeClr val="bg1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627784" y="2132856"/>
            <a:ext cx="48245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이미지를 표시 하는 태그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  <a:p>
            <a:r>
              <a:rPr lang="en-US" altLang="ko-KR" dirty="0" err="1"/>
              <a:t>src</a:t>
            </a:r>
            <a:r>
              <a:rPr lang="en-US" altLang="ko-KR" dirty="0"/>
              <a:t> – </a:t>
            </a:r>
            <a:r>
              <a:rPr lang="ko-KR" altLang="en-US" dirty="0"/>
              <a:t>이미지의 경로를 지정 </a:t>
            </a:r>
          </a:p>
          <a:p>
            <a:r>
              <a:rPr lang="en-US" altLang="ko-KR" dirty="0"/>
              <a:t>width/height – </a:t>
            </a:r>
            <a:r>
              <a:rPr lang="ko-KR" altLang="en-US" dirty="0"/>
              <a:t>이미지의 가로</a:t>
            </a:r>
            <a:r>
              <a:rPr lang="en-US" altLang="ko-KR" dirty="0"/>
              <a:t>/</a:t>
            </a:r>
            <a:r>
              <a:rPr lang="ko-KR" altLang="en-US" dirty="0"/>
              <a:t>세로 크기를 지정 </a:t>
            </a:r>
          </a:p>
          <a:p>
            <a:r>
              <a:rPr lang="en-US" altLang="ko-KR" dirty="0"/>
              <a:t>border – </a:t>
            </a:r>
            <a:r>
              <a:rPr lang="ko-KR" altLang="en-US" dirty="0"/>
              <a:t>이미지 외곽 테두리 굵기를 지정 </a:t>
            </a:r>
          </a:p>
          <a:p>
            <a:r>
              <a:rPr lang="en-US" altLang="ko-KR" dirty="0"/>
              <a:t>alt – </a:t>
            </a:r>
            <a:r>
              <a:rPr lang="ko-KR" altLang="en-US" dirty="0"/>
              <a:t>이미지의 대체 텍스트를 지정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9052" y="4221088"/>
            <a:ext cx="202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▼ 형식</a:t>
            </a:r>
            <a:endParaRPr lang="ko-KR" alt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39552" y="4581128"/>
            <a:ext cx="7848872" cy="12961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&lt;body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dirty="0" smtClean="0">
                <a:solidFill>
                  <a:srgbClr val="0070C0"/>
                </a:solidFill>
              </a:rPr>
              <a:t>&lt;</a:t>
            </a:r>
            <a:r>
              <a:rPr lang="en-US" altLang="ko-KR" dirty="0" err="1" smtClean="0">
                <a:solidFill>
                  <a:srgbClr val="0070C0"/>
                </a:solidFill>
              </a:rPr>
              <a:t>img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en-US" altLang="ko-KR" dirty="0" err="1" smtClean="0">
                <a:solidFill>
                  <a:srgbClr val="0070C0"/>
                </a:solidFill>
              </a:rPr>
              <a:t>src</a:t>
            </a:r>
            <a:r>
              <a:rPr lang="en-US" altLang="ko-KR" dirty="0" smtClean="0">
                <a:solidFill>
                  <a:srgbClr val="0070C0"/>
                </a:solidFill>
              </a:rPr>
              <a:t>=“</a:t>
            </a:r>
            <a:r>
              <a:rPr lang="ko-KR" altLang="en-US" dirty="0" smtClean="0">
                <a:solidFill>
                  <a:srgbClr val="0070C0"/>
                </a:solidFill>
              </a:rPr>
              <a:t>상대주소</a:t>
            </a:r>
            <a:r>
              <a:rPr lang="en-US" altLang="ko-KR" dirty="0" smtClean="0">
                <a:solidFill>
                  <a:srgbClr val="0070C0"/>
                </a:solidFill>
              </a:rPr>
              <a:t>” alt=“</a:t>
            </a:r>
            <a:r>
              <a:rPr lang="ko-KR" altLang="en-US" dirty="0" smtClean="0">
                <a:solidFill>
                  <a:srgbClr val="0070C0"/>
                </a:solidFill>
              </a:rPr>
              <a:t>대체 텍스트</a:t>
            </a:r>
            <a:r>
              <a:rPr lang="en-US" altLang="ko-KR" dirty="0" smtClean="0">
                <a:solidFill>
                  <a:srgbClr val="0070C0"/>
                </a:solidFill>
              </a:rPr>
              <a:t>” width=“200px” height=“50px” border=“2px”/&gt;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&lt;/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body&gt;</a:t>
            </a:r>
          </a:p>
        </p:txBody>
      </p:sp>
    </p:spTree>
    <p:extLst>
      <p:ext uri="{BB962C8B-B14F-4D97-AF65-F5344CB8AC3E}">
        <p14:creationId xmlns:p14="http://schemas.microsoft.com/office/powerpoint/2010/main" xmlns="" val="225274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한쪽 모서리가 잘린 사각형 16"/>
          <p:cNvSpPr/>
          <p:nvPr/>
        </p:nvSpPr>
        <p:spPr>
          <a:xfrm flipH="1">
            <a:off x="539552" y="908720"/>
            <a:ext cx="1656184" cy="3168352"/>
          </a:xfrm>
          <a:prstGeom prst="snip1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268760"/>
            <a:ext cx="4228208" cy="2413595"/>
          </a:xfrm>
        </p:spPr>
        <p:txBody>
          <a:bodyPr>
            <a:noAutofit/>
          </a:bodyPr>
          <a:lstStyle/>
          <a:p>
            <a:pPr algn="l"/>
            <a:r>
              <a:rPr lang="en-US" altLang="ko-KR" sz="9600" dirty="0" smtClean="0">
                <a:solidFill>
                  <a:schemeClr val="bg1"/>
                </a:solidFill>
              </a:rPr>
              <a:t> &lt;a</a:t>
            </a:r>
            <a:r>
              <a:rPr lang="en-US" altLang="ko-KR" sz="9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&gt;</a:t>
            </a:r>
            <a:br>
              <a:rPr lang="en-US" altLang="ko-KR" sz="9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ko-KR" altLang="en-US" sz="9600" dirty="0" smtClean="0">
                <a:solidFill>
                  <a:schemeClr val="bg1"/>
                </a:solidFill>
              </a:rPr>
              <a:t>태그</a:t>
            </a:r>
            <a:endParaRPr lang="ko-KR" altLang="en-US" sz="9600" dirty="0">
              <a:solidFill>
                <a:schemeClr val="bg1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627784" y="1916832"/>
            <a:ext cx="48245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또는 </a:t>
            </a:r>
            <a:r>
              <a:rPr lang="ko-KR" altLang="en-US" dirty="0" err="1" smtClean="0"/>
              <a:t>웹페이지와</a:t>
            </a:r>
            <a:r>
              <a:rPr lang="ko-KR" altLang="en-US" dirty="0" smtClean="0"/>
              <a:t> 연결을 만드는 태그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링크가 걸린 텍스트는 </a:t>
            </a:r>
            <a:r>
              <a:rPr lang="ko-KR" altLang="en-US" dirty="0" smtClean="0">
                <a:solidFill>
                  <a:schemeClr val="accent1"/>
                </a:solidFill>
              </a:rPr>
              <a:t>파란색과 밑줄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가지고있다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접속기록이 남아있는 링크는 </a:t>
            </a:r>
            <a:r>
              <a:rPr lang="ko-KR" altLang="en-US" dirty="0" smtClean="0">
                <a:solidFill>
                  <a:srgbClr val="7030A0"/>
                </a:solidFill>
              </a:rPr>
              <a:t>보라색과 밑줄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가지고있다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  <a:p>
            <a:r>
              <a:rPr lang="en-US" altLang="ko-KR" dirty="0" err="1"/>
              <a:t>href</a:t>
            </a:r>
            <a:r>
              <a:rPr lang="en-US" altLang="ko-KR" dirty="0"/>
              <a:t> – </a:t>
            </a:r>
            <a:r>
              <a:rPr lang="ko-KR" altLang="en-US" dirty="0"/>
              <a:t>하이퍼링크 주소</a:t>
            </a:r>
            <a:r>
              <a:rPr lang="en-US" altLang="ko-KR" dirty="0"/>
              <a:t>(URL)</a:t>
            </a:r>
            <a:r>
              <a:rPr lang="ko-KR" altLang="en-US" dirty="0"/>
              <a:t>를 </a:t>
            </a:r>
            <a:r>
              <a:rPr lang="ko-KR" altLang="en-US" dirty="0" err="1" smtClean="0"/>
              <a:t>지정다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title – </a:t>
            </a:r>
            <a:r>
              <a:rPr lang="ko-KR" altLang="en-US" dirty="0"/>
              <a:t>하이퍼링크의 대체 텍스트를 </a:t>
            </a:r>
            <a:r>
              <a:rPr lang="ko-KR" altLang="en-US" dirty="0" smtClean="0"/>
              <a:t>지정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r>
              <a:rPr lang="en-US" altLang="ko-KR" dirty="0"/>
              <a:t>target – </a:t>
            </a:r>
            <a:r>
              <a:rPr lang="en-US" altLang="ko-KR" dirty="0" smtClean="0"/>
              <a:t>_blank/_self</a:t>
            </a:r>
            <a:r>
              <a:rPr lang="ko-KR" altLang="en-US" dirty="0" smtClean="0"/>
              <a:t>’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기본값은 </a:t>
            </a:r>
            <a:r>
              <a:rPr lang="en-US" altLang="ko-KR" dirty="0" smtClean="0"/>
              <a:t>_self)</a:t>
            </a:r>
          </a:p>
          <a:p>
            <a:r>
              <a:rPr lang="en-US" altLang="ko-KR" dirty="0" smtClean="0"/>
              <a:t>name </a:t>
            </a:r>
            <a:r>
              <a:rPr lang="en-US" altLang="ko-KR" dirty="0"/>
              <a:t>– </a:t>
            </a:r>
            <a:r>
              <a:rPr lang="ko-KR" altLang="en-US" dirty="0" smtClean="0"/>
              <a:t>앵커포인트의 </a:t>
            </a:r>
            <a:r>
              <a:rPr lang="ko-KR" altLang="en-US" dirty="0"/>
              <a:t>이름을 지정할 때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9052" y="4221088"/>
            <a:ext cx="202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▼ 형식</a:t>
            </a:r>
            <a:endParaRPr lang="ko-KR" alt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39552" y="4581128"/>
            <a:ext cx="7848872" cy="12961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&lt;body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dirty="0" smtClean="0">
                <a:solidFill>
                  <a:srgbClr val="0070C0"/>
                </a:solidFill>
              </a:rPr>
              <a:t>&lt;a </a:t>
            </a:r>
            <a:r>
              <a:rPr lang="en-US" altLang="ko-KR" dirty="0" err="1" smtClean="0">
                <a:solidFill>
                  <a:srgbClr val="0070C0"/>
                </a:solidFill>
              </a:rPr>
              <a:t>href</a:t>
            </a:r>
            <a:r>
              <a:rPr lang="en-US" altLang="ko-KR" dirty="0" smtClean="0">
                <a:solidFill>
                  <a:srgbClr val="0070C0"/>
                </a:solidFill>
              </a:rPr>
              <a:t>=“</a:t>
            </a:r>
            <a:r>
              <a:rPr lang="ko-KR" altLang="en-US" dirty="0" smtClean="0">
                <a:solidFill>
                  <a:srgbClr val="0070C0"/>
                </a:solidFill>
              </a:rPr>
              <a:t>상</a:t>
            </a:r>
            <a:r>
              <a:rPr lang="ko-KR" altLang="en-US" dirty="0">
                <a:solidFill>
                  <a:srgbClr val="0070C0"/>
                </a:solidFill>
              </a:rPr>
              <a:t>대</a:t>
            </a:r>
            <a:r>
              <a:rPr lang="ko-KR" altLang="en-US" dirty="0" smtClean="0">
                <a:solidFill>
                  <a:srgbClr val="0070C0"/>
                </a:solidFill>
              </a:rPr>
              <a:t> 주소</a:t>
            </a:r>
            <a:r>
              <a:rPr lang="en-US" altLang="ko-KR" dirty="0" smtClean="0">
                <a:solidFill>
                  <a:srgbClr val="0070C0"/>
                </a:solidFill>
              </a:rPr>
              <a:t>” title=“</a:t>
            </a:r>
            <a:r>
              <a:rPr lang="ko-KR" altLang="en-US" dirty="0" smtClean="0">
                <a:solidFill>
                  <a:srgbClr val="0070C0"/>
                </a:solidFill>
              </a:rPr>
              <a:t>대체 텍스트</a:t>
            </a:r>
            <a:r>
              <a:rPr lang="en-US" altLang="ko-KR" dirty="0" smtClean="0">
                <a:solidFill>
                  <a:srgbClr val="0070C0"/>
                </a:solidFill>
              </a:rPr>
              <a:t>” target=“_self” name=“</a:t>
            </a:r>
            <a:r>
              <a:rPr lang="ko-KR" altLang="en-US" dirty="0" smtClean="0">
                <a:solidFill>
                  <a:srgbClr val="0070C0"/>
                </a:solidFill>
              </a:rPr>
              <a:t>이</a:t>
            </a:r>
            <a:r>
              <a:rPr lang="ko-KR" altLang="en-US" dirty="0">
                <a:solidFill>
                  <a:srgbClr val="0070C0"/>
                </a:solidFill>
              </a:rPr>
              <a:t>름</a:t>
            </a:r>
            <a:r>
              <a:rPr lang="en-US" altLang="ko-KR" dirty="0" smtClean="0">
                <a:solidFill>
                  <a:srgbClr val="0070C0"/>
                </a:solidFill>
              </a:rPr>
              <a:t>”/&gt;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&lt;/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body&gt;</a:t>
            </a:r>
          </a:p>
        </p:txBody>
      </p:sp>
    </p:spTree>
    <p:extLst>
      <p:ext uri="{BB962C8B-B14F-4D97-AF65-F5344CB8AC3E}">
        <p14:creationId xmlns:p14="http://schemas.microsoft.com/office/powerpoint/2010/main" xmlns="" val="188982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사용자 지정 1">
      <a:majorFont>
        <a:latin typeface="안상수2006굵은"/>
        <a:ea typeface="HY얕은샘물M"/>
        <a:cs typeface=""/>
      </a:majorFont>
      <a:minorFont>
        <a:latin typeface="Tw Cen MT"/>
        <a:ea typeface="HY얕은샘물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589</TotalTime>
  <Words>250</Words>
  <Application>Microsoft Office PowerPoint</Application>
  <PresentationFormat>화면 슬라이드 쇼(4:3)</PresentationFormat>
  <Paragraphs>61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굴림</vt:lpstr>
      <vt:lpstr>Arial</vt:lpstr>
      <vt:lpstr>Tw Cen MT</vt:lpstr>
      <vt:lpstr>HY얕은샘물M</vt:lpstr>
      <vt:lpstr>안상수2006굵은</vt:lpstr>
      <vt:lpstr>맑은 고딕</vt:lpstr>
      <vt:lpstr>Office 테마</vt:lpstr>
      <vt:lpstr>슬라이드 1</vt:lpstr>
      <vt:lpstr>절대 주소와 상대 주소의 개념</vt:lpstr>
      <vt:lpstr>&lt;hr&gt; 태그</vt:lpstr>
      <vt:lpstr>&lt;img&gt; 태그</vt:lpstr>
      <vt:lpstr> &lt;a&gt; 태그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SBS</cp:lastModifiedBy>
  <cp:revision>76</cp:revision>
  <dcterms:created xsi:type="dcterms:W3CDTF">2006-10-05T04:04:58Z</dcterms:created>
  <dcterms:modified xsi:type="dcterms:W3CDTF">2015-09-10T01:10:29Z</dcterms:modified>
</cp:coreProperties>
</file>