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embeddedFontLst>
    <p:embeddedFont>
      <p:font typeface="HY얕은샘물M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안상수2006굵은" panose="0202060302010102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D05"/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solidFill>
                  <a:schemeClr val="bg1"/>
                </a:solidFill>
              </a:rPr>
              <a:t>css3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432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css3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선택자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형태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구조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579981"/>
            <a:ext cx="61206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동위 태그중 첫번째 태그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선택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h3:first-of-type</a:t>
            </a:r>
            <a:r>
              <a:rPr lang="en-US" altLang="ko-KR" smtClean="0"/>
              <a:t> </a:t>
            </a:r>
            <a:r>
              <a:rPr lang="en-US" altLang="ko-KR"/>
              <a:t>{</a:t>
            </a:r>
            <a:r>
              <a:rPr lang="en-US" altLang="ko-KR"/>
              <a:t>color:blue</a:t>
            </a:r>
            <a:r>
              <a:rPr lang="en-US" altLang="ko-KR" smtClean="0"/>
              <a:t>;}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동위 태그중 마지막 태그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h3:last-of-type</a:t>
            </a:r>
            <a:r>
              <a:rPr lang="en-US" altLang="ko-KR" smtClean="0"/>
              <a:t> </a:t>
            </a:r>
            <a:r>
              <a:rPr lang="en-US" altLang="ko-KR"/>
              <a:t>{</a:t>
            </a:r>
            <a:r>
              <a:rPr lang="en-US" altLang="ko-KR"/>
              <a:t>color:yellow</a:t>
            </a:r>
            <a:r>
              <a:rPr lang="en-US" altLang="ko-KR" smtClean="0"/>
              <a:t>;}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동위 태그중 앞에서 수열번째 태그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h2:nth-of-type(2n) </a:t>
            </a:r>
            <a:r>
              <a:rPr lang="en-US" altLang="ko-KR"/>
              <a:t>{</a:t>
            </a:r>
            <a:r>
              <a:rPr lang="en-US" altLang="ko-KR"/>
              <a:t>background-color:red</a:t>
            </a:r>
            <a:r>
              <a:rPr lang="en-US" altLang="ko-KR" smtClean="0"/>
              <a:t>;}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동위 태그중 뒤에서 수열번째 태그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h4:nth-last-of-type(2n) </a:t>
            </a:r>
            <a:r>
              <a:rPr lang="en-US" altLang="ko-KR"/>
              <a:t>{background-color:pink;}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11761" y="3066633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2420888"/>
            <a:ext cx="4644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수열을 이용하여 선택시 </a:t>
            </a:r>
            <a:r>
              <a:rPr lang="en-US" altLang="ko-KR" sz="1600" smtClean="0"/>
              <a:t>2n(</a:t>
            </a:r>
            <a:r>
              <a:rPr lang="ko-KR" altLang="en-US" sz="1600" smtClean="0"/>
              <a:t>짝수</a:t>
            </a:r>
            <a:r>
              <a:rPr lang="en-US" altLang="ko-KR" sz="1600" smtClean="0"/>
              <a:t>) 2</a:t>
            </a:r>
            <a:r>
              <a:rPr lang="en-US" altLang="ko-KR" sz="1600" smtClean="0"/>
              <a:t>n</a:t>
            </a:r>
            <a:r>
              <a:rPr lang="en-US" altLang="ko-KR" sz="1600" smtClean="0"/>
              <a:t>+1(</a:t>
            </a:r>
            <a:r>
              <a:rPr lang="ko-KR" altLang="en-US" sz="1600" smtClean="0"/>
              <a:t>홀수</a:t>
            </a:r>
            <a:r>
              <a:rPr lang="en-US" altLang="ko-KR" sz="1600" smtClean="0"/>
              <a:t>)</a:t>
            </a:r>
            <a:r>
              <a:rPr lang="ko-KR" altLang="en-US" sz="1600" smtClean="0"/>
              <a:t>의 형태로 사용할수있다</a:t>
            </a:r>
            <a:r>
              <a:rPr lang="en-US" altLang="ko-KR" sz="1600" smtClean="0"/>
              <a:t>.</a:t>
            </a:r>
          </a:p>
          <a:p>
            <a:r>
              <a:rPr lang="ko-KR" altLang="en-US" sz="1600" smtClean="0"/>
              <a:t>다른 태그가 중간에 끼어있다면 다른태그는 무시하고 카운팅한다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33709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시작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문자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p::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first-letter </a:t>
            </a:r>
            <a:r>
              <a:rPr lang="en-US" altLang="ko-KR" smtClean="0"/>
              <a:t>{</a:t>
            </a:r>
            <a:r>
              <a:rPr lang="en-US" altLang="ko-KR"/>
              <a:t>color:red</a:t>
            </a:r>
            <a:r>
              <a:rPr lang="en-US" altLang="ko-KR" smtClean="0"/>
              <a:t>;}	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첫번째 글자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p::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first-line </a:t>
            </a:r>
            <a:r>
              <a:rPr lang="en-US" altLang="ko-KR" smtClean="0"/>
              <a:t>{background-color:blue;}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첫번째 줄을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0032" y="2124145"/>
            <a:ext cx="3096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태그의 첫번째 글자나 첫번째 줄을 선택한다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05175" y="5518973"/>
            <a:ext cx="62113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p::before </a:t>
            </a:r>
            <a:r>
              <a:rPr lang="en-US" altLang="ko-KR"/>
              <a:t>{content: counter(rint) ". ";}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p::after </a:t>
            </a:r>
            <a:r>
              <a:rPr lang="en-US" altLang="ko-KR"/>
              <a:t>{content: " - " attr(data-page) " page";}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05176" y="5149641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20072" y="4653136"/>
            <a:ext cx="326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전</a:t>
            </a:r>
            <a:r>
              <a:rPr lang="en-US" altLang="ko-KR" sz="1600" smtClean="0"/>
              <a:t>/</a:t>
            </a:r>
            <a:r>
              <a:rPr lang="ko-KR" altLang="en-US" sz="1600" smtClean="0"/>
              <a:t>후의 가상공간을 선택한다</a:t>
            </a:r>
            <a:r>
              <a:rPr lang="en-US" altLang="ko-KR" sz="1600" smtClean="0"/>
              <a:t>.</a:t>
            </a:r>
          </a:p>
          <a:p>
            <a:r>
              <a:rPr lang="en-US" altLang="ko-KR" sz="1600">
                <a:solidFill>
                  <a:schemeClr val="accent4">
                    <a:lumMod val="75000"/>
                  </a:schemeClr>
                </a:solidFill>
              </a:rPr>
              <a:t>counter(rint</a:t>
            </a:r>
            <a:r>
              <a:rPr lang="en-US" altLang="ko-KR" sz="1600" smtClean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문단 개수</a:t>
            </a:r>
            <a:endParaRPr lang="en-US" altLang="ko-KR" sz="1600" smtClean="0"/>
          </a:p>
          <a:p>
            <a:r>
              <a:rPr lang="en-US" altLang="ko-KR" sz="1600">
                <a:solidFill>
                  <a:schemeClr val="accent4">
                    <a:lumMod val="75000"/>
                  </a:schemeClr>
                </a:solidFill>
              </a:rPr>
              <a:t>attr(data-page</a:t>
            </a:r>
            <a:r>
              <a:rPr lang="en-US" altLang="ko-KR" sz="1600" smtClean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altLang="ko-KR" sz="1600" smtClean="0"/>
              <a:t>-&gt; data-page</a:t>
            </a:r>
            <a:r>
              <a:rPr lang="ko-KR" altLang="en-US" sz="1600" smtClean="0"/>
              <a:t>속성의 값</a:t>
            </a:r>
            <a:endParaRPr lang="en-US" altLang="ko-KR" sz="1600" smtClean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043608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전후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문자선택자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반응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문자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p::selection </a:t>
            </a:r>
            <a:r>
              <a:rPr lang="en-US" altLang="ko-KR"/>
              <a:t>{background:black; color:white;}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0032" y="2124145"/>
            <a:ext cx="2641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드래그 하여 선택한 곳에 속성을 적용한다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05175" y="5518973"/>
            <a:ext cx="62113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a:link</a:t>
            </a:r>
            <a:r>
              <a:rPr lang="en-US" altLang="ko-KR"/>
              <a:t> {color:red;}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a:visited</a:t>
            </a:r>
            <a:r>
              <a:rPr lang="en-US" altLang="ko-KR"/>
              <a:t> {color:black;}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05176" y="5149641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55816" y="4746630"/>
            <a:ext cx="326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a</a:t>
            </a:r>
            <a:r>
              <a:rPr lang="ko-KR" altLang="en-US" sz="1600" smtClean="0"/>
              <a:t>태그에 적용하여 방문 여부를 나타낸다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043608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링크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부정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input:not([type=text]) </a:t>
            </a:r>
            <a:r>
              <a:rPr lang="en-US" altLang="ko-KR"/>
              <a:t>{</a:t>
            </a:r>
            <a:r>
              <a:rPr lang="en-US" altLang="ko-KR" smtClean="0"/>
              <a:t>background-color:red;}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79912" y="2082334"/>
            <a:ext cx="2641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지정한 속성이 아닌곳에 속성을 적용한다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2483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2132856"/>
            <a:ext cx="2376264" cy="3240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smtClean="0">
                <a:solidFill>
                  <a:schemeClr val="accent4">
                    <a:lumMod val="75000"/>
                  </a:schemeClr>
                </a:solidFill>
              </a:rPr>
              <a:t>선</a:t>
            </a:r>
            <a:r>
              <a:rPr lang="ko-KR" altLang="en-US" sz="7200" smtClean="0">
                <a:solidFill>
                  <a:schemeClr val="bg1"/>
                </a:solidFill>
              </a:rPr>
              <a:t>택자의</a:t>
            </a:r>
            <a:r>
              <a:rPr lang="en-US" altLang="ko-KR" sz="7200" smtClean="0">
                <a:solidFill>
                  <a:schemeClr val="bg1"/>
                </a:solidFill>
              </a:rPr>
              <a:t/>
            </a:r>
            <a:br>
              <a:rPr lang="en-US" altLang="ko-KR" sz="7200" smtClean="0">
                <a:solidFill>
                  <a:schemeClr val="bg1"/>
                </a:solidFill>
              </a:rPr>
            </a:br>
            <a:r>
              <a:rPr lang="en-US" altLang="ko-KR" sz="7200" smtClean="0">
                <a:solidFill>
                  <a:schemeClr val="bg1"/>
                </a:solidFill>
              </a:rPr>
              <a:t> </a:t>
            </a:r>
            <a:r>
              <a:rPr lang="ko-KR" altLang="en-US" sz="7200" smtClean="0">
                <a:solidFill>
                  <a:schemeClr val="accent4">
                    <a:lumMod val="75000"/>
                  </a:schemeClr>
                </a:solidFill>
              </a:rPr>
              <a:t>종</a:t>
            </a:r>
            <a:r>
              <a:rPr lang="ko-KR" altLang="en-US" sz="7200" smtClean="0">
                <a:solidFill>
                  <a:schemeClr val="bg1"/>
                </a:solidFill>
              </a:rPr>
              <a:t>류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3928" y="2204864"/>
            <a:ext cx="5544616" cy="52629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전체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smtClean="0">
                <a:solidFill>
                  <a:schemeClr val="accent4">
                    <a:lumMod val="75000"/>
                  </a:schemeClr>
                </a:solidFill>
              </a:rPr>
              <a:t>Tag </a:t>
            </a: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smtClean="0">
                <a:solidFill>
                  <a:schemeClr val="accent4">
                    <a:lumMod val="75000"/>
                  </a:schemeClr>
                </a:solidFill>
              </a:rPr>
              <a:t>Id </a:t>
            </a: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smtClean="0">
                <a:solidFill>
                  <a:schemeClr val="accent4">
                    <a:lumMod val="75000"/>
                  </a:schemeClr>
                </a:solidFill>
              </a:rPr>
              <a:t>Class </a:t>
            </a: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속성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후손</a:t>
            </a:r>
            <a:r>
              <a:rPr lang="en-US" altLang="ko-KR" sz="280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복합</a:t>
            </a:r>
            <a:r>
              <a:rPr lang="en-US" altLang="ko-KR" sz="280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자손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동위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반응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상태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구조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문자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링크 선택자</a:t>
            </a:r>
            <a:endParaRPr lang="en-US" altLang="ko-KR" sz="280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>
                <a:solidFill>
                  <a:schemeClr val="accent4">
                    <a:lumMod val="75000"/>
                  </a:schemeClr>
                </a:solidFill>
              </a:rPr>
              <a:t>부정 선택자</a:t>
            </a:r>
            <a:endParaRPr lang="ko-KR" altLang="en-US" sz="28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24744"/>
            <a:ext cx="4896544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전체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ko-KR"/>
              <a:t> {color:red;}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64873" y="2124145"/>
            <a:ext cx="4644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Html </a:t>
            </a:r>
            <a:r>
              <a:rPr lang="ko-KR" altLang="en-US" sz="1600" smtClean="0"/>
              <a:t>태그 내부의 모든 태그 요소에 스타일을 적용</a:t>
            </a:r>
            <a:endParaRPr lang="en-US" altLang="ko-KR" sz="1600" smtClean="0"/>
          </a:p>
          <a:p>
            <a:r>
              <a:rPr lang="en-US" altLang="ko-KR" sz="1600" smtClean="0"/>
              <a:t>Body</a:t>
            </a:r>
            <a:r>
              <a:rPr lang="ko-KR" altLang="en-US" sz="1600" smtClean="0"/>
              <a:t>에 주는것과는 다르게 </a:t>
            </a:r>
            <a:r>
              <a:rPr lang="en-US" altLang="ko-KR" sz="1600" smtClean="0"/>
              <a:t>html</a:t>
            </a:r>
            <a:r>
              <a:rPr lang="ko-KR" altLang="en-US" sz="1600" smtClean="0"/>
              <a:t>전체에 적용 </a:t>
            </a:r>
            <a:r>
              <a:rPr lang="en-US" altLang="ko-KR" sz="1600" smtClean="0"/>
              <a:t>(a</a:t>
            </a:r>
            <a:r>
              <a:rPr lang="ko-KR" altLang="en-US" sz="1600" smtClean="0"/>
              <a:t>태그에도 색상이 적용됨</a:t>
            </a:r>
            <a:r>
              <a:rPr lang="en-US" altLang="ko-KR" sz="160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n-US" altLang="ko-KR" smtClean="0"/>
              <a:t> </a:t>
            </a:r>
            <a:r>
              <a:rPr lang="en-US" altLang="ko-KR"/>
              <a:t>{color:red;}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5936" y="4788441"/>
            <a:ext cx="4644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Html </a:t>
            </a:r>
            <a:r>
              <a:rPr lang="ko-KR" altLang="en-US" sz="1600" smtClean="0"/>
              <a:t>태그이름에 직접 지정</a:t>
            </a:r>
            <a:endParaRPr lang="en-US" altLang="ko-KR" sz="1600" smtClean="0"/>
          </a:p>
          <a:p>
            <a:r>
              <a:rPr lang="en-US" altLang="ko-KR" sz="1600" smtClean="0"/>
              <a:t>Body </a:t>
            </a:r>
            <a:r>
              <a:rPr lang="ko-KR" altLang="en-US" sz="1600" smtClean="0"/>
              <a:t>태그에 지정하면 </a:t>
            </a:r>
            <a:r>
              <a:rPr lang="en-US" altLang="ko-KR" sz="1600" smtClean="0"/>
              <a:t>a</a:t>
            </a:r>
            <a:r>
              <a:rPr lang="ko-KR" altLang="en-US" sz="1600" smtClean="0"/>
              <a:t>태그에는 영향을 줄수없음</a:t>
            </a:r>
            <a:endParaRPr lang="en-US" altLang="ko-KR" sz="1600" smtClean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971600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smtClean="0">
                <a:solidFill>
                  <a:schemeClr val="bg1"/>
                </a:solidFill>
              </a:rPr>
              <a:t>Tag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 smtClean="0">
                <a:solidFill>
                  <a:schemeClr val="bg1"/>
                </a:solidFill>
              </a:rPr>
              <a:t>ID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#id_name </a:t>
            </a:r>
            <a:r>
              <a:rPr lang="en-US" altLang="ko-KR"/>
              <a:t>{color:red;}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64873" y="2124145"/>
            <a:ext cx="4644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중복된 </a:t>
            </a:r>
            <a:r>
              <a:rPr lang="en-US" altLang="ko-KR" sz="1600" smtClean="0"/>
              <a:t>id</a:t>
            </a:r>
            <a:r>
              <a:rPr lang="ko-KR" altLang="en-US" sz="1600" smtClean="0"/>
              <a:t>를 사용해선 안된다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id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가 중복 적용될 경우 </a:t>
            </a:r>
            <a:r>
              <a:rPr lang="en-US" altLang="ko-KR" sz="1600" smtClean="0"/>
              <a:t>id</a:t>
            </a:r>
            <a:r>
              <a:rPr lang="ko-KR" altLang="en-US" sz="1600" smtClean="0"/>
              <a:t>를 우선 적용한다</a:t>
            </a:r>
            <a:r>
              <a:rPr lang="en-US" altLang="ko-KR" sz="160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.class_name </a:t>
            </a:r>
            <a:r>
              <a:rPr lang="en-US" altLang="ko-KR"/>
              <a:t>{color:red;}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5936" y="4797152"/>
            <a:ext cx="4644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여러 태그에 동시에 적용이 가능하다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 </a:t>
            </a:r>
            <a:r>
              <a:rPr lang="ko-KR" altLang="en-US" sz="1600" smtClean="0"/>
              <a:t>하나의 </a:t>
            </a:r>
            <a:r>
              <a:rPr lang="en-US" altLang="ko-KR" sz="1600" smtClean="0"/>
              <a:t>class </a:t>
            </a:r>
            <a:r>
              <a:rPr lang="ko-KR" altLang="en-US" sz="1600" smtClean="0"/>
              <a:t>속성에 공백으로 여러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를 동시에 적용 가능하다</a:t>
            </a:r>
            <a:endParaRPr lang="en-US" altLang="ko-KR" sz="1600" smtClean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67544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smtClean="0">
                <a:solidFill>
                  <a:schemeClr val="bg1"/>
                </a:solidFill>
              </a:rPr>
              <a:t>Class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4896544" cy="2413595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속성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90220"/>
            <a:ext cx="61206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*[href] </a:t>
            </a:r>
            <a:r>
              <a:rPr lang="en-US" altLang="ko-KR"/>
              <a:t>{color:red</a:t>
            </a:r>
            <a:r>
              <a:rPr lang="en-US" altLang="ko-KR" smtClean="0"/>
              <a:t>;}	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특정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속성이 있는 태그를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p[align=center] </a:t>
            </a:r>
            <a:r>
              <a:rPr lang="en-US" altLang="ko-KR"/>
              <a:t>{color:blue</a:t>
            </a:r>
            <a:r>
              <a:rPr lang="en-US" altLang="ko-KR" smtClean="0"/>
              <a:t>;}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특정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속성 안의 값이 특정값과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같은것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4208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64873" y="2052137"/>
            <a:ext cx="4644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Input</a:t>
            </a:r>
            <a:r>
              <a:rPr lang="ko-KR" altLang="en-US" sz="1600" smtClean="0"/>
              <a:t>태그는 </a:t>
            </a:r>
            <a:r>
              <a:rPr lang="en-US" altLang="ko-KR" sz="1600" smtClean="0"/>
              <a:t>type</a:t>
            </a:r>
            <a:r>
              <a:rPr lang="ko-KR" altLang="en-US" sz="1600" smtClean="0"/>
              <a:t>속성에 따라 형태가 달라지기때문에</a:t>
            </a:r>
            <a:endParaRPr lang="en-US" altLang="ko-KR" sz="1600" smtClean="0"/>
          </a:p>
          <a:p>
            <a:r>
              <a:rPr lang="ko-KR" altLang="en-US" sz="1600" smtClean="0"/>
              <a:t>속성 선택자를 많이 사용한다</a:t>
            </a:r>
            <a:r>
              <a:rPr lang="en-US" altLang="ko-KR" sz="160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5175" y="4662428"/>
            <a:ext cx="621132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img[src~=png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] </a:t>
            </a:r>
            <a:r>
              <a:rPr lang="en-US" altLang="ko-KR"/>
              <a:t>{border:3px solid red</a:t>
            </a:r>
            <a:r>
              <a:rPr lang="en-US" altLang="ko-KR" smtClean="0"/>
              <a:t>;}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를 단어로 포함하는 태그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img[src|=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png] </a:t>
            </a:r>
            <a:r>
              <a:rPr lang="en-US" altLang="ko-KR"/>
              <a:t>{border:3px solid red</a:t>
            </a:r>
            <a:r>
              <a:rPr lang="en-US" altLang="ko-KR" smtClean="0"/>
              <a:t>;}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/*png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를 단어로 포함하는 태그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img[src^=png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] </a:t>
            </a:r>
            <a:r>
              <a:rPr lang="en-US" altLang="ko-KR"/>
              <a:t>{border:3px solid red</a:t>
            </a:r>
            <a:r>
              <a:rPr lang="en-US" altLang="ko-KR" smtClean="0"/>
              <a:t>;}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/*png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로 시작하는 태그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img[src$=png] </a:t>
            </a:r>
            <a:r>
              <a:rPr lang="en-US" altLang="ko-KR"/>
              <a:t>{border:3px solid red</a:t>
            </a:r>
            <a:r>
              <a:rPr lang="en-US" altLang="ko-KR" smtClean="0"/>
              <a:t>;}</a:t>
            </a: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로 끝나는 태그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img[src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=png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] </a:t>
            </a:r>
            <a:r>
              <a:rPr lang="en-US" altLang="ko-KR"/>
              <a:t>{border:3px solid red</a:t>
            </a:r>
            <a:r>
              <a:rPr lang="en-US" altLang="ko-KR" smtClean="0"/>
              <a:t>;}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/*png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를 포함하는 태그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03528" y="429309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971600" y="3429000"/>
            <a:ext cx="5760640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문자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열 속성 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8224" y="3708321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~=    -</a:t>
            </a:r>
            <a:r>
              <a:rPr lang="ko-KR" altLang="en-US" sz="1600" smtClean="0"/>
              <a:t>을 같이보고</a:t>
            </a:r>
            <a:endParaRPr lang="en-US" altLang="ko-KR" sz="1600" smtClean="0"/>
          </a:p>
          <a:p>
            <a:r>
              <a:rPr lang="en-US" altLang="ko-KR" sz="1600" smtClean="0"/>
              <a:t>|=    </a:t>
            </a:r>
            <a:r>
              <a:rPr lang="en-US" altLang="ko-KR" sz="1600" smtClean="0"/>
              <a:t>-</a:t>
            </a:r>
            <a:r>
              <a:rPr lang="ko-KR" altLang="en-US" sz="1600" smtClean="0"/>
              <a:t>을 따로 나누어 구분 한다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7919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3658394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후</a:t>
            </a:r>
            <a:r>
              <a:rPr lang="ko-KR" altLang="en-US" sz="8000">
                <a:solidFill>
                  <a:schemeClr val="bg1"/>
                </a:solidFill>
              </a:rPr>
              <a:t>손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5809342"/>
            <a:ext cx="61206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div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h1 </a:t>
            </a:r>
            <a:r>
              <a:rPr lang="en-US" altLang="ko-KR"/>
              <a:t>{color:red;}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544001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68763" y="932877"/>
            <a:ext cx="32403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/>
              <a:t>&lt;body</a:t>
            </a:r>
            <a:r>
              <a:rPr lang="en-US" altLang="ko-KR" sz="1600" smtClean="0"/>
              <a:t>&gt;</a:t>
            </a:r>
            <a:endParaRPr lang="en-US" altLang="ko-KR" sz="1600"/>
          </a:p>
          <a:p>
            <a:r>
              <a:rPr lang="en-US" altLang="ko-KR" sz="1600"/>
              <a:t>    </a:t>
            </a:r>
            <a:r>
              <a:rPr lang="en-US" altLang="ko-KR" sz="1600" b="1"/>
              <a:t>&lt;div&gt;</a:t>
            </a:r>
            <a:endParaRPr lang="en-US" altLang="ko-KR" sz="1600"/>
          </a:p>
          <a:p>
            <a:r>
              <a:rPr lang="en-US" altLang="ko-KR" sz="1600"/>
              <a:t>      </a:t>
            </a:r>
            <a:r>
              <a:rPr lang="en-US" altLang="ko-KR" sz="1600">
                <a:solidFill>
                  <a:schemeClr val="accent2"/>
                </a:solidFill>
              </a:rPr>
              <a:t>  </a:t>
            </a:r>
            <a:r>
              <a:rPr lang="en-US" altLang="ko-KR" sz="1600" u="sng">
                <a:solidFill>
                  <a:schemeClr val="accent2"/>
                </a:solidFill>
              </a:rPr>
              <a:t>&lt;</a:t>
            </a:r>
            <a:r>
              <a:rPr lang="en-US" altLang="ko-KR" sz="1600" u="sng" smtClean="0">
                <a:solidFill>
                  <a:schemeClr val="accent2"/>
                </a:solidFill>
              </a:rPr>
              <a:t>h1&gt;</a:t>
            </a:r>
            <a:r>
              <a:rPr lang="ko-KR" altLang="en-US" sz="1600" u="sng" smtClean="0">
                <a:solidFill>
                  <a:schemeClr val="accent2"/>
                </a:solidFill>
              </a:rPr>
              <a:t>제목 타이틀</a:t>
            </a:r>
            <a:r>
              <a:rPr lang="en-US" altLang="ko-KR" sz="1600" u="sng" smtClean="0">
                <a:solidFill>
                  <a:schemeClr val="accent2"/>
                </a:solidFill>
              </a:rPr>
              <a:t>&lt;/</a:t>
            </a:r>
            <a:r>
              <a:rPr lang="en-US" altLang="ko-KR" sz="1600" u="sng">
                <a:solidFill>
                  <a:schemeClr val="accent2"/>
                </a:solidFill>
              </a:rPr>
              <a:t>h1&gt;</a:t>
            </a:r>
            <a:endParaRPr lang="en-US" altLang="ko-KR" sz="1600">
              <a:solidFill>
                <a:schemeClr val="accent2"/>
              </a:solidFill>
            </a:endParaRPr>
          </a:p>
          <a:p>
            <a:r>
              <a:rPr lang="en-US" altLang="ko-KR" sz="1600">
                <a:solidFill>
                  <a:schemeClr val="accent2"/>
                </a:solidFill>
              </a:rPr>
              <a:t>        </a:t>
            </a:r>
            <a:r>
              <a:rPr lang="en-US" altLang="ko-KR" sz="1600" u="sng">
                <a:solidFill>
                  <a:schemeClr val="accent2"/>
                </a:solidFill>
              </a:rPr>
              <a:t>&lt;ul&gt;</a:t>
            </a:r>
            <a:endParaRPr lang="en-US" altLang="ko-KR" sz="1600">
              <a:solidFill>
                <a:schemeClr val="accent2"/>
              </a:solidFill>
            </a:endParaRPr>
          </a:p>
          <a:p>
            <a:r>
              <a:rPr lang="en-US" altLang="ko-KR" sz="1600"/>
              <a:t>            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1600" smtClean="0">
                <a:solidFill>
                  <a:schemeClr val="accent5">
                    <a:lumMod val="75000"/>
                  </a:schemeClr>
                </a:solidFill>
              </a:rPr>
              <a:t>li&gt;</a:t>
            </a:r>
            <a:r>
              <a:rPr lang="ko-KR" altLang="en-US" sz="1600" smtClean="0">
                <a:solidFill>
                  <a:schemeClr val="accent5">
                    <a:lumMod val="75000"/>
                  </a:schemeClr>
                </a:solidFill>
              </a:rPr>
              <a:t>목록</a:t>
            </a:r>
            <a:r>
              <a:rPr lang="en-US" altLang="ko-KR" sz="1600" smtClean="0">
                <a:solidFill>
                  <a:schemeClr val="accent5">
                    <a:lumMod val="75000"/>
                  </a:schemeClr>
                </a:solidFill>
              </a:rPr>
              <a:t>1&lt;/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li&gt;</a:t>
            </a:r>
          </a:p>
          <a:p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            &lt;li</a:t>
            </a:r>
            <a:r>
              <a:rPr lang="en-US" altLang="ko-KR" sz="1600" smtClean="0">
                <a:solidFill>
                  <a:schemeClr val="accent5">
                    <a:lumMod val="75000"/>
                  </a:schemeClr>
                </a:solidFill>
              </a:rPr>
              <a:t>&gt;&lt;h1&gt;</a:t>
            </a:r>
            <a:r>
              <a:rPr lang="ko-KR" altLang="en-US" sz="1600" smtClean="0">
                <a:solidFill>
                  <a:schemeClr val="accent5">
                    <a:lumMod val="75000"/>
                  </a:schemeClr>
                </a:solidFill>
              </a:rPr>
              <a:t>목록</a:t>
            </a:r>
            <a:r>
              <a:rPr lang="en-US" altLang="ko-KR" sz="1600" smtClean="0">
                <a:solidFill>
                  <a:schemeClr val="accent5">
                    <a:lumMod val="75000"/>
                  </a:schemeClr>
                </a:solidFill>
              </a:rPr>
              <a:t>2&lt;/h1&gt;&lt;/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li&gt;</a:t>
            </a:r>
          </a:p>
          <a:p>
            <a:r>
              <a:rPr lang="en-US" altLang="ko-KR" sz="1600"/>
              <a:t>        </a:t>
            </a:r>
            <a:r>
              <a:rPr lang="en-US" altLang="ko-KR" sz="1600" u="sng">
                <a:solidFill>
                  <a:schemeClr val="accent2"/>
                </a:solidFill>
              </a:rPr>
              <a:t>&lt;/ul&gt;</a:t>
            </a:r>
            <a:endParaRPr lang="en-US" altLang="ko-KR" sz="1600">
              <a:solidFill>
                <a:schemeClr val="accent2"/>
              </a:solidFill>
            </a:endParaRPr>
          </a:p>
          <a:p>
            <a:r>
              <a:rPr lang="en-US" altLang="ko-KR" sz="1600"/>
              <a:t>    </a:t>
            </a:r>
            <a:r>
              <a:rPr lang="en-US" altLang="ko-KR" sz="1600" b="1"/>
              <a:t>&lt;/div&gt;</a:t>
            </a:r>
            <a:endParaRPr lang="en-US" altLang="ko-KR" sz="1600"/>
          </a:p>
          <a:p>
            <a:r>
              <a:rPr lang="en-US" altLang="ko-KR" sz="1600"/>
              <a:t>&lt;/body&gt;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3127" y="3356992"/>
            <a:ext cx="613931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iv &gt;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h1 </a:t>
            </a:r>
            <a:r>
              <a:rPr lang="en-US" altLang="ko-KR"/>
              <a:t>{color:red;}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299695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92080" y="3845366"/>
            <a:ext cx="324036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smtClean="0"/>
              <a:t>위 태그에서</a:t>
            </a:r>
            <a:endParaRPr lang="en-US" altLang="ko-KR" sz="1600" smtClean="0"/>
          </a:p>
          <a:p>
            <a:r>
              <a:rPr lang="en-US" altLang="ko-KR" sz="1600" smtClean="0"/>
              <a:t>&lt;div&gt;</a:t>
            </a:r>
            <a:r>
              <a:rPr lang="ko-KR" altLang="en-US" sz="1600" smtClean="0"/>
              <a:t>태그 안에 </a:t>
            </a:r>
            <a:endParaRPr lang="en-US" altLang="ko-KR" sz="1600" smtClean="0"/>
          </a:p>
          <a:p>
            <a:r>
              <a:rPr lang="en-US" altLang="ko-KR" sz="1600" smtClean="0">
                <a:solidFill>
                  <a:schemeClr val="accent2"/>
                </a:solidFill>
              </a:rPr>
              <a:t>&lt;h1&gt;</a:t>
            </a:r>
            <a:r>
              <a:rPr lang="ko-KR" altLang="en-US" sz="1600" smtClean="0">
                <a:solidFill>
                  <a:schemeClr val="accent2"/>
                </a:solidFill>
              </a:rPr>
              <a:t>과 </a:t>
            </a:r>
            <a:r>
              <a:rPr lang="en-US" altLang="ko-KR" sz="1600" smtClean="0">
                <a:solidFill>
                  <a:schemeClr val="accent2"/>
                </a:solidFill>
              </a:rPr>
              <a:t>&lt;ul&gt;</a:t>
            </a:r>
            <a:r>
              <a:rPr lang="ko-KR" altLang="en-US" sz="1600" smtClean="0">
                <a:solidFill>
                  <a:schemeClr val="accent2"/>
                </a:solidFill>
              </a:rPr>
              <a:t>태그는 자손</a:t>
            </a:r>
            <a:endParaRPr lang="en-US" altLang="ko-KR" sz="1600" smtClean="0">
              <a:solidFill>
                <a:schemeClr val="accent2"/>
              </a:solidFill>
            </a:endParaRPr>
          </a:p>
          <a:p>
            <a:r>
              <a:rPr lang="en-US" altLang="ko-KR" sz="1600" smtClean="0">
                <a:solidFill>
                  <a:schemeClr val="accent5">
                    <a:lumMod val="75000"/>
                  </a:schemeClr>
                </a:solidFill>
              </a:rPr>
              <a:t>&lt;li&gt;</a:t>
            </a:r>
            <a:r>
              <a:rPr lang="ko-KR" altLang="en-US" sz="1600" smtClean="0">
                <a:solidFill>
                  <a:schemeClr val="accent5">
                    <a:lumMod val="75000"/>
                  </a:schemeClr>
                </a:solidFill>
              </a:rPr>
              <a:t>태그는 후손</a:t>
            </a:r>
            <a:endParaRPr lang="en-US" altLang="ko-KR" sz="160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600" smtClean="0">
                <a:solidFill>
                  <a:schemeClr val="accent2"/>
                </a:solidFill>
              </a:rPr>
              <a:t>자손</a:t>
            </a:r>
            <a:r>
              <a:rPr lang="ko-KR" altLang="en-US" sz="1600" smtClean="0"/>
              <a:t>은 바로 한단계 아래 태그까지 적용</a:t>
            </a:r>
            <a:endParaRPr lang="en-US" altLang="ko-KR" sz="1600" smtClean="0"/>
          </a:p>
          <a:p>
            <a:r>
              <a:rPr lang="ko-KR" altLang="en-US" sz="1600" smtClean="0">
                <a:solidFill>
                  <a:schemeClr val="accent5">
                    <a:lumMod val="75000"/>
                  </a:schemeClr>
                </a:solidFill>
              </a:rPr>
              <a:t>후손</a:t>
            </a:r>
            <a:r>
              <a:rPr lang="ko-KR" altLang="en-US" sz="1600" smtClean="0"/>
              <a:t>은 그 뒤까지 모두적용</a:t>
            </a:r>
            <a:endParaRPr lang="en-US" altLang="ko-KR" sz="1600" smtClean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971600" y="1272441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자손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동</a:t>
            </a:r>
            <a:r>
              <a:rPr lang="ko-KR" altLang="en-US" sz="8000">
                <a:solidFill>
                  <a:schemeClr val="bg1"/>
                </a:solidFill>
              </a:rPr>
              <a:t>위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h1 + h2 </a:t>
            </a:r>
            <a:r>
              <a:rPr lang="en-US" altLang="ko-KR"/>
              <a:t>{</a:t>
            </a:r>
            <a:r>
              <a:rPr lang="en-US" altLang="ko-KR"/>
              <a:t>color:red</a:t>
            </a:r>
            <a:r>
              <a:rPr lang="en-US" altLang="ko-KR" smtClean="0"/>
              <a:t>;}		      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/*h1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바로 뒤에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위치한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h1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~ h2 </a:t>
            </a:r>
            <a:r>
              <a:rPr lang="en-US" altLang="ko-KR"/>
              <a:t>{</a:t>
            </a:r>
            <a:r>
              <a:rPr lang="en-US" altLang="ko-KR"/>
              <a:t>background-color:blue</a:t>
            </a:r>
            <a:r>
              <a:rPr lang="en-US" altLang="ko-KR" smtClean="0"/>
              <a:t>;} 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/*h1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뒤에 모든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h2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를 선택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64873" y="2124145"/>
            <a:ext cx="4644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동일한 위치에있는 태그들을 선택한다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05175" y="5518973"/>
            <a:ext cx="62113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a:active</a:t>
            </a:r>
            <a:r>
              <a:rPr lang="en-US" altLang="ko-KR"/>
              <a:t> {</a:t>
            </a:r>
            <a:r>
              <a:rPr lang="en-US" altLang="ko-KR"/>
              <a:t>color:red</a:t>
            </a:r>
            <a:r>
              <a:rPr lang="en-US" altLang="ko-KR" smtClean="0"/>
              <a:t>;}		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마우스로 클릭한 태그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a:hover</a:t>
            </a:r>
            <a:r>
              <a:rPr lang="en-US" altLang="ko-KR" smtClean="0"/>
              <a:t> </a:t>
            </a:r>
            <a:r>
              <a:rPr lang="en-US" altLang="ko-KR"/>
              <a:t>{</a:t>
            </a:r>
            <a:r>
              <a:rPr lang="en-US" altLang="ko-KR"/>
              <a:t>background-color:blue</a:t>
            </a:r>
            <a:r>
              <a:rPr lang="en-US" altLang="ko-KR" smtClean="0"/>
              <a:t>;}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마우스를 올린태그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149641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5936" y="4797152"/>
            <a:ext cx="4644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사용자의 반응으로 생성되는 상태를 선택한다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971600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반응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상태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579981"/>
            <a:ext cx="6120680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체크된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다음에 오는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div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선택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input:checked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+ div </a:t>
            </a:r>
            <a:r>
              <a:rPr lang="en-US" altLang="ko-KR"/>
              <a:t>{</a:t>
            </a:r>
            <a:r>
              <a:rPr lang="en-US" altLang="ko-KR"/>
              <a:t>background-color:black</a:t>
            </a:r>
            <a:r>
              <a:rPr lang="en-US" altLang="ko-KR" smtClean="0"/>
              <a:t>;} 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커서가 깜빡이는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태그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input:focus</a:t>
            </a:r>
            <a:r>
              <a:rPr lang="en-US" altLang="ko-KR"/>
              <a:t> {</a:t>
            </a:r>
            <a:r>
              <a:rPr lang="en-US" altLang="ko-KR"/>
              <a:t>background-color:red</a:t>
            </a:r>
            <a:r>
              <a:rPr lang="en-US" altLang="ko-KR" smtClean="0"/>
              <a:t>;}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사용가능한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태그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input:enabled</a:t>
            </a:r>
            <a:r>
              <a:rPr lang="en-US" altLang="ko-KR"/>
              <a:t> </a:t>
            </a:r>
            <a:r>
              <a:rPr lang="en-US" altLang="ko-KR"/>
              <a:t>{</a:t>
            </a:r>
            <a:r>
              <a:rPr lang="en-US" altLang="ko-KR" smtClean="0"/>
              <a:t>background-color:red;}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사용 불가능한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태그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input:disabled</a:t>
            </a:r>
            <a:r>
              <a:rPr lang="en-US" altLang="ko-KR"/>
              <a:t> </a:t>
            </a:r>
            <a:r>
              <a:rPr lang="en-US" altLang="ko-KR"/>
              <a:t>{</a:t>
            </a:r>
            <a:r>
              <a:rPr lang="en-US" altLang="ko-KR" smtClean="0"/>
              <a:t>background-color:blue;}</a:t>
            </a:r>
            <a:endParaRPr lang="en-US" altLang="ko-KR"/>
          </a:p>
          <a:p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11761" y="3066633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2514382"/>
            <a:ext cx="4644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input</a:t>
            </a:r>
            <a:r>
              <a:rPr lang="ko-KR" altLang="en-US" sz="1600" smtClean="0"/>
              <a:t> 태그들의 상태를 선택한다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37277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smtClean="0">
                <a:solidFill>
                  <a:schemeClr val="bg1"/>
                </a:solidFill>
              </a:rPr>
              <a:t>구조</a:t>
            </a:r>
            <a:r>
              <a:rPr lang="ko-KR" altLang="en-US" sz="8000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endParaRPr lang="ko-KR" altLang="en-US" sz="8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579981"/>
            <a:ext cx="61206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첫번째 자손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선택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h3:first-child</a:t>
            </a:r>
            <a:r>
              <a:rPr lang="en-US" altLang="ko-KR"/>
              <a:t> {</a:t>
            </a:r>
            <a:r>
              <a:rPr lang="en-US" altLang="ko-KR"/>
              <a:t>color:blue</a:t>
            </a:r>
            <a:r>
              <a:rPr lang="en-US" altLang="ko-KR" smtClean="0"/>
              <a:t>;}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마지막 자손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h3:last-child</a:t>
            </a:r>
            <a:r>
              <a:rPr lang="en-US" altLang="ko-KR"/>
              <a:t> {</a:t>
            </a:r>
            <a:r>
              <a:rPr lang="en-US" altLang="ko-KR"/>
              <a:t>color:red</a:t>
            </a:r>
            <a:r>
              <a:rPr lang="en-US" altLang="ko-KR" smtClean="0"/>
              <a:t>;}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홀수번째 자손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h3:nth-child(2n+1) </a:t>
            </a:r>
            <a:r>
              <a:rPr lang="en-US" altLang="ko-KR"/>
              <a:t>{</a:t>
            </a:r>
            <a:r>
              <a:rPr lang="en-US" altLang="ko-KR"/>
              <a:t>background-color:orange</a:t>
            </a:r>
            <a:r>
              <a:rPr lang="en-US" altLang="ko-KR" smtClean="0"/>
              <a:t>;}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짝수번째 자손 선택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h3:nth-last-child(2n) </a:t>
            </a:r>
            <a:r>
              <a:rPr lang="en-US" altLang="ko-KR"/>
              <a:t>{background-color:yellow;}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11761" y="3066633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2514382"/>
            <a:ext cx="4644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수열을 이용하여 선택시 </a:t>
            </a:r>
            <a:r>
              <a:rPr lang="en-US" altLang="ko-KR" sz="1600" smtClean="0"/>
              <a:t>2n(</a:t>
            </a:r>
            <a:r>
              <a:rPr lang="ko-KR" altLang="en-US" sz="1600" smtClean="0"/>
              <a:t>짝수</a:t>
            </a:r>
            <a:r>
              <a:rPr lang="en-US" altLang="ko-KR" sz="1600" smtClean="0"/>
              <a:t>) 2</a:t>
            </a:r>
            <a:r>
              <a:rPr lang="en-US" altLang="ko-KR" sz="1600" smtClean="0"/>
              <a:t>n</a:t>
            </a:r>
            <a:r>
              <a:rPr lang="en-US" altLang="ko-KR" sz="1600" smtClean="0"/>
              <a:t>+1(</a:t>
            </a:r>
            <a:r>
              <a:rPr lang="ko-KR" altLang="en-US" sz="1600" smtClean="0"/>
              <a:t>홀수</a:t>
            </a:r>
            <a:r>
              <a:rPr lang="en-US" altLang="ko-KR" sz="1600" smtClean="0"/>
              <a:t>)</a:t>
            </a:r>
            <a:r>
              <a:rPr lang="ko-KR" altLang="en-US" sz="1600" smtClean="0"/>
              <a:t>의 형태로 사용할수있다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6411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574</Words>
  <Application>Microsoft Office PowerPoint</Application>
  <PresentationFormat>화면 슬라이드 쇼(4:3)</PresentationFormat>
  <Paragraphs>173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HY얕은샘물M</vt:lpstr>
      <vt:lpstr>맑은 고딕</vt:lpstr>
      <vt:lpstr>Tw Cen MT</vt:lpstr>
      <vt:lpstr>Verdana</vt:lpstr>
      <vt:lpstr>안상수2006굵은</vt:lpstr>
      <vt:lpstr>Office 테마</vt:lpstr>
      <vt:lpstr>PowerPoint 프레젠테이션</vt:lpstr>
      <vt:lpstr>선택자의  종류</vt:lpstr>
      <vt:lpstr>전체선택자</vt:lpstr>
      <vt:lpstr>ID선택자</vt:lpstr>
      <vt:lpstr>속성선택자</vt:lpstr>
      <vt:lpstr>후손선택자</vt:lpstr>
      <vt:lpstr>동위선택자</vt:lpstr>
      <vt:lpstr>상태선택자</vt:lpstr>
      <vt:lpstr>구조선택자</vt:lpstr>
      <vt:lpstr>형태구조선택자</vt:lpstr>
      <vt:lpstr>시작문자선택자</vt:lpstr>
      <vt:lpstr>반응문자선택자</vt:lpstr>
      <vt:lpstr>부정선택자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pcj</cp:lastModifiedBy>
  <cp:revision>62</cp:revision>
  <dcterms:created xsi:type="dcterms:W3CDTF">2006-10-05T04:04:58Z</dcterms:created>
  <dcterms:modified xsi:type="dcterms:W3CDTF">2014-02-25T01:10:23Z</dcterms:modified>
</cp:coreProperties>
</file>