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29" d="100"/>
          <a:sy n="29" d="100"/>
        </p:scale>
        <p:origin x="60" y="4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63CE74-17AB-4A4B-A597-D06E6E70B4C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417539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3CE74-17AB-4A4B-A597-D06E6E70B4C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418621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3CE74-17AB-4A4B-A597-D06E6E70B4C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300828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3CE74-17AB-4A4B-A597-D06E6E70B4C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421528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63CE74-17AB-4A4B-A597-D06E6E70B4CD}"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190366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63CE74-17AB-4A4B-A597-D06E6E70B4C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157397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63CE74-17AB-4A4B-A597-D06E6E70B4CD}"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184106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63CE74-17AB-4A4B-A597-D06E6E70B4CD}"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25730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3CE74-17AB-4A4B-A597-D06E6E70B4CD}"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257117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63CE74-17AB-4A4B-A597-D06E6E70B4C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73375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63CE74-17AB-4A4B-A597-D06E6E70B4CD}"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F732-03F5-4522-946B-A2647EDCF398}" type="slidenum">
              <a:rPr lang="en-US" smtClean="0"/>
              <a:t>‹#›</a:t>
            </a:fld>
            <a:endParaRPr lang="en-US"/>
          </a:p>
        </p:txBody>
      </p:sp>
    </p:spTree>
    <p:extLst>
      <p:ext uri="{BB962C8B-B14F-4D97-AF65-F5344CB8AC3E}">
        <p14:creationId xmlns:p14="http://schemas.microsoft.com/office/powerpoint/2010/main" val="42940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3CE74-17AB-4A4B-A597-D06E6E70B4CD}"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FF732-03F5-4522-946B-A2647EDCF398}" type="slidenum">
              <a:rPr lang="en-US" smtClean="0"/>
              <a:t>‹#›</a:t>
            </a:fld>
            <a:endParaRPr lang="en-US"/>
          </a:p>
        </p:txBody>
      </p:sp>
    </p:spTree>
    <p:extLst>
      <p:ext uri="{BB962C8B-B14F-4D97-AF65-F5344CB8AC3E}">
        <p14:creationId xmlns:p14="http://schemas.microsoft.com/office/powerpoint/2010/main" val="3781255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wmf"/><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10.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 Id="rId1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image" Target="../media/image21.png"/><Relationship Id="rId7" Type="http://schemas.openxmlformats.org/officeDocument/2006/relationships/image" Target="../media/image15.wmf"/><Relationship Id="rId12" Type="http://schemas.openxmlformats.org/officeDocument/2006/relationships/oleObject" Target="../embeddings/oleObject17.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 Id="rId14"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83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128"/>
            <a:ext cx="11116377" cy="6525929"/>
          </a:xfrm>
        </p:spPr>
        <p:txBody>
          <a:bodyPr/>
          <a:lstStyle/>
          <a:p>
            <a:pPr marL="0" indent="509588" algn="just">
              <a:buNone/>
            </a:pPr>
            <a:r>
              <a:rPr lang="mn-MN" dirty="0" smtClean="0">
                <a:latin typeface="Times New Roman" panose="02020603050405020304" pitchFamily="18" charset="0"/>
                <a:cs typeface="Times New Roman" panose="02020603050405020304" pitchFamily="18" charset="0"/>
              </a:rPr>
              <a:t>4.1 Томь</a:t>
            </a:r>
            <a:r>
              <a:rPr lang="mn-MN" dirty="0">
                <a:latin typeface="Times New Roman" panose="02020603050405020304" pitchFamily="18" charset="0"/>
                <a:cs typeface="Times New Roman" panose="02020603050405020304" pitchFamily="18" charset="0"/>
              </a:rPr>
              <a:t>ё</a:t>
            </a:r>
            <a:r>
              <a:rPr lang="mn-MN" dirty="0" smtClean="0">
                <a:latin typeface="Times New Roman" panose="02020603050405020304" pitchFamily="18" charset="0"/>
                <a:cs typeface="Times New Roman" panose="02020603050405020304" pitchFamily="18" charset="0"/>
              </a:rPr>
              <a:t>о </a:t>
            </a:r>
            <a:r>
              <a:rPr lang="mn-MN" dirty="0">
                <a:latin typeface="Times New Roman" panose="02020603050405020304" pitchFamily="18" charset="0"/>
                <a:cs typeface="Times New Roman" panose="02020603050405020304" pitchFamily="18" charset="0"/>
              </a:rPr>
              <a:t>ба </a:t>
            </a:r>
            <a:r>
              <a:rPr lang="mn-MN" dirty="0" smtClean="0">
                <a:latin typeface="Times New Roman" panose="02020603050405020304" pitchFamily="18" charset="0"/>
                <a:cs typeface="Times New Roman" panose="02020603050405020304" pitchFamily="18" charset="0"/>
              </a:rPr>
              <a:t>тодорхойлолтууд</a:t>
            </a:r>
            <a:endParaRPr lang="en-US" dirty="0" smtClean="0">
              <a:latin typeface="Times New Roman" panose="02020603050405020304" pitchFamily="18" charset="0"/>
              <a:cs typeface="Times New Roman" panose="02020603050405020304" pitchFamily="18" charset="0"/>
            </a:endParaRPr>
          </a:p>
          <a:p>
            <a:pPr marL="0" indent="509588" algn="just">
              <a:buNone/>
            </a:pPr>
            <a:r>
              <a:rPr lang="en-US" sz="2000" dirty="0" err="1" smtClean="0">
                <a:latin typeface="Times New Roman" panose="02020603050405020304" pitchFamily="18" charset="0"/>
                <a:cs typeface="Times New Roman" panose="02020603050405020304" pitchFamily="18" charset="0"/>
              </a:rPr>
              <a:t>Геометр</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оптикт</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тарах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үзэгдлийг</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цацрагийн</a:t>
            </a:r>
            <a:r>
              <a:rPr lang="mn-MN"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тусламжтайгаар</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тодорхойлдог</a:t>
            </a:r>
            <a:r>
              <a:rPr lang="en-US" sz="2000" dirty="0">
                <a:latin typeface="Times New Roman" panose="02020603050405020304" pitchFamily="18" charset="0"/>
                <a:cs typeface="Times New Roman" panose="02020603050405020304" pitchFamily="18" charset="0"/>
              </a:rPr>
              <a:t>. </a:t>
            </a:r>
            <a:r>
              <a:rPr lang="mn-MN" sz="2000" dirty="0">
                <a:latin typeface="Times New Roman" panose="02020603050405020304" pitchFamily="18" charset="0"/>
                <a:cs typeface="Times New Roman" panose="02020603050405020304" pitchFamily="18" charset="0"/>
              </a:rPr>
              <a:t>Ө</a:t>
            </a:r>
            <a:r>
              <a:rPr lang="en-US" sz="2000" dirty="0" err="1">
                <a:latin typeface="Times New Roman" panose="02020603050405020304" pitchFamily="18" charset="0"/>
                <a:cs typeface="Times New Roman" panose="02020603050405020304" pitchFamily="18" charset="0"/>
              </a:rPr>
              <a:t>өрөөр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хэлбэл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цацраг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тарах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чиглэлийг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тодорхойлох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шугамууд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юм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Цацрагууд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геометр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оптикийн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хувьд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нэгэн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төрлийн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орчинд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бие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биенээсээ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үл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хамааран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шулуун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замаар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тархана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Орчнуудын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зааг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дээр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ойх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хугарах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үзэгдэл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зэрэг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явагдана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Геометр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оптикийн</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хуулиуд</a:t>
            </a:r>
            <a:r>
              <a:rPr lang="mn-MN" sz="2000" dirty="0" smtClean="0">
                <a:latin typeface="Times New Roman" panose="02020603050405020304" pitchFamily="18" charset="0"/>
                <a:cs typeface="Times New Roman" panose="02020603050405020304" pitchFamily="18" charset="0"/>
              </a:rPr>
              <a:t>ыг </a:t>
            </a:r>
            <a:r>
              <a:rPr lang="en-US" sz="2000" dirty="0" err="1" smtClean="0">
                <a:latin typeface="Times New Roman" panose="02020603050405020304" pitchFamily="18" charset="0"/>
                <a:cs typeface="Times New Roman" panose="02020603050405020304" pitchFamily="18" charset="0"/>
              </a:rPr>
              <a:t>Фермагийн</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зарчим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дээр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үндэслэн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тайлбарлаж</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болно</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цэгээс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нөгөө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рүү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тарахдаа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хамгийн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бага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хугацаа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зарцуулах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замыг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сонгоно</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mn-M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509588" algn="r">
              <a:buNone/>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4.1</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Энд</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mn-M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mn-M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харьцааг</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орлуулбал</a:t>
            </a:r>
            <a:endParaRPr lang="mn-M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509588" algn="r">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4.2</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509588" algn="just">
              <a:buNone/>
            </a:pPr>
            <a:r>
              <a:rPr lang="en-US" sz="2000" dirty="0" smtClean="0">
                <a:latin typeface="Times New Roman" panose="02020603050405020304" pitchFamily="18" charset="0"/>
                <a:cs typeface="Times New Roman" panose="02020603050405020304" pitchFamily="18" charset="0"/>
              </a:rPr>
              <a:t>                        </a:t>
            </a:r>
            <a:endParaRPr lang="mn-MN" sz="2000" dirty="0" smtClean="0">
              <a:latin typeface="Times New Roman" panose="02020603050405020304" pitchFamily="18" charset="0"/>
              <a:cs typeface="Times New Roman" panose="02020603050405020304" pitchFamily="18" charset="0"/>
            </a:endParaRPr>
          </a:p>
          <a:p>
            <a:pPr marL="0" indent="509588" algn="just">
              <a:buNone/>
            </a:pPr>
            <a:r>
              <a:rPr lang="mn-MN"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 - </a:t>
            </a:r>
            <a:r>
              <a:rPr lang="en-US" sz="2000" dirty="0" err="1">
                <a:latin typeface="Times New Roman" panose="02020603050405020304" pitchFamily="18" charset="0"/>
                <a:cs typeface="Times New Roman" panose="02020603050405020304" pitchFamily="18" charset="0"/>
              </a:rPr>
              <a:t>вакуум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дахь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гэрлийн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хурд</a:t>
            </a:r>
            <a:r>
              <a:rPr lang="en-US" sz="2000" dirty="0">
                <a:latin typeface="Times New Roman" panose="02020603050405020304" pitchFamily="18" charset="0"/>
                <a:cs typeface="Times New Roman" panose="02020603050405020304" pitchFamily="18" charset="0"/>
              </a:rPr>
              <a:t>, n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орчны</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хугарлын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илтгэгч</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Гэрэл</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нэгэн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төрлийн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орчинд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тарж</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байвал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оптик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замын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урт</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нь</a:t>
            </a:r>
            <a:r>
              <a:rPr lang="en-US" sz="20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39098"/>
              </p:ext>
            </p:extLst>
          </p:nvPr>
        </p:nvGraphicFramePr>
        <p:xfrm>
          <a:off x="5336940" y="2347278"/>
          <a:ext cx="859753" cy="650057"/>
        </p:xfrm>
        <a:graphic>
          <a:graphicData uri="http://schemas.openxmlformats.org/presentationml/2006/ole">
            <mc:AlternateContent xmlns:mc="http://schemas.openxmlformats.org/markup-compatibility/2006">
              <mc:Choice xmlns:v="urn:schemas-microsoft-com:vml" Requires="v">
                <p:oleObj spid="_x0000_s3093" name="Equation" r:id="rId3" imgW="520560" imgH="393480" progId="Equation.3">
                  <p:embed/>
                </p:oleObj>
              </mc:Choice>
              <mc:Fallback>
                <p:oleObj name="Equation" r:id="rId3" imgW="520560" imgH="393480" progId="Equation.3">
                  <p:embed/>
                  <p:pic>
                    <p:nvPicPr>
                      <p:cNvPr id="0" name=""/>
                      <p:cNvPicPr/>
                      <p:nvPr/>
                    </p:nvPicPr>
                    <p:blipFill>
                      <a:blip r:embed="rId4"/>
                      <a:stretch>
                        <a:fillRect/>
                      </a:stretch>
                    </p:blipFill>
                    <p:spPr>
                      <a:xfrm>
                        <a:off x="5336940" y="2347278"/>
                        <a:ext cx="859753" cy="65005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61544186"/>
              </p:ext>
            </p:extLst>
          </p:nvPr>
        </p:nvGraphicFramePr>
        <p:xfrm>
          <a:off x="1571040" y="2870118"/>
          <a:ext cx="812800" cy="254000"/>
        </p:xfrm>
        <a:graphic>
          <a:graphicData uri="http://schemas.openxmlformats.org/presentationml/2006/ole">
            <mc:AlternateContent xmlns:mc="http://schemas.openxmlformats.org/markup-compatibility/2006">
              <mc:Choice xmlns:v="urn:schemas-microsoft-com:vml" Requires="v">
                <p:oleObj spid="_x0000_s3094" name="Equation" r:id="rId5" imgW="812520" imgH="253800" progId="Equation.3">
                  <p:embed/>
                </p:oleObj>
              </mc:Choice>
              <mc:Fallback>
                <p:oleObj name="Equation" r:id="rId5" imgW="812520" imgH="253800" progId="Equation.3">
                  <p:embed/>
                  <p:pic>
                    <p:nvPicPr>
                      <p:cNvPr id="0" name=""/>
                      <p:cNvPicPr/>
                      <p:nvPr/>
                    </p:nvPicPr>
                    <p:blipFill>
                      <a:blip r:embed="rId6"/>
                      <a:stretch>
                        <a:fillRect/>
                      </a:stretch>
                    </p:blipFill>
                    <p:spPr>
                      <a:xfrm>
                        <a:off x="1571040" y="2870118"/>
                        <a:ext cx="812800" cy="25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39035697"/>
              </p:ext>
            </p:extLst>
          </p:nvPr>
        </p:nvGraphicFramePr>
        <p:xfrm>
          <a:off x="5163566" y="3124118"/>
          <a:ext cx="1206500" cy="609600"/>
        </p:xfrm>
        <a:graphic>
          <a:graphicData uri="http://schemas.openxmlformats.org/presentationml/2006/ole">
            <mc:AlternateContent xmlns:mc="http://schemas.openxmlformats.org/markup-compatibility/2006">
              <mc:Choice xmlns:v="urn:schemas-microsoft-com:vml" Requires="v">
                <p:oleObj spid="_x0000_s3095" name="Equation" r:id="rId7" imgW="1206360" imgH="609480" progId="Equation.3">
                  <p:embed/>
                </p:oleObj>
              </mc:Choice>
              <mc:Fallback>
                <p:oleObj name="Equation" r:id="rId7" imgW="1206360" imgH="609480" progId="Equation.3">
                  <p:embed/>
                  <p:pic>
                    <p:nvPicPr>
                      <p:cNvPr id="0" name=""/>
                      <p:cNvPicPr/>
                      <p:nvPr/>
                    </p:nvPicPr>
                    <p:blipFill>
                      <a:blip r:embed="rId8"/>
                      <a:stretch>
                        <a:fillRect/>
                      </a:stretch>
                    </p:blipFill>
                    <p:spPr>
                      <a:xfrm>
                        <a:off x="5163566" y="3124118"/>
                        <a:ext cx="1206500" cy="609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50499014"/>
              </p:ext>
            </p:extLst>
          </p:nvPr>
        </p:nvGraphicFramePr>
        <p:xfrm>
          <a:off x="3679590" y="4597292"/>
          <a:ext cx="787400" cy="254000"/>
        </p:xfrm>
        <a:graphic>
          <a:graphicData uri="http://schemas.openxmlformats.org/presentationml/2006/ole">
            <mc:AlternateContent xmlns:mc="http://schemas.openxmlformats.org/markup-compatibility/2006">
              <mc:Choice xmlns:v="urn:schemas-microsoft-com:vml" Requires="v">
                <p:oleObj spid="_x0000_s3096" name="Equation" r:id="rId9" imgW="787320" imgH="253800" progId="Equation.3">
                  <p:embed/>
                </p:oleObj>
              </mc:Choice>
              <mc:Fallback>
                <p:oleObj name="Equation" r:id="rId9" imgW="787320" imgH="253800" progId="Equation.3">
                  <p:embed/>
                  <p:pic>
                    <p:nvPicPr>
                      <p:cNvPr id="0" name=""/>
                      <p:cNvPicPr/>
                      <p:nvPr/>
                    </p:nvPicPr>
                    <p:blipFill>
                      <a:blip r:embed="rId10"/>
                      <a:stretch>
                        <a:fillRect/>
                      </a:stretch>
                    </p:blipFill>
                    <p:spPr>
                      <a:xfrm>
                        <a:off x="3679590" y="4597292"/>
                        <a:ext cx="787400" cy="254000"/>
                      </a:xfrm>
                      <a:prstGeom prst="rect">
                        <a:avLst/>
                      </a:prstGeom>
                    </p:spPr>
                  </p:pic>
                </p:oleObj>
              </mc:Fallback>
            </mc:AlternateContent>
          </a:graphicData>
        </a:graphic>
      </p:graphicFrame>
    </p:spTree>
    <p:extLst>
      <p:ext uri="{BB962C8B-B14F-4D97-AF65-F5344CB8AC3E}">
        <p14:creationId xmlns:p14="http://schemas.microsoft.com/office/powerpoint/2010/main" val="80231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49" y="769387"/>
            <a:ext cx="11212629" cy="1325563"/>
          </a:xfrm>
        </p:spPr>
        <p:txBody>
          <a:bodyPr>
            <a:noAutofit/>
          </a:bodyPr>
          <a:lstStyle/>
          <a:p>
            <a:pPr algn="just"/>
            <a:r>
              <a:rPr lang="en-US" sz="2000" b="1" dirty="0" err="1">
                <a:latin typeface="Times New Roman" panose="02020603050405020304" pitchFamily="18" charset="0"/>
                <a:cs typeface="Times New Roman" panose="02020603050405020304" pitchFamily="18" charset="0"/>
              </a:rPr>
              <a:t>Гэрэл</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ойх</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ба</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хугарах</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хууль</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Хоёр</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орчны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зааг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дээр</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туссан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ойсон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хугарсан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цацраг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тусгалын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цэг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дэх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гадаргын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нормаль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хавтгайд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оршино</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Гэрэл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ойхдоо</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тусгалын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өнцөгтэй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ижил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өнцгөөр</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ойно</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Гэрэл</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нэг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орчноос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нөгөө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орчин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руу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хугарахдаа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туссан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өнцгийн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синусийг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хугарсан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өнцгийн</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синус</a:t>
            </a:r>
            <a:r>
              <a:rPr lang="en-US" sz="2000" dirty="0" smtClean="0">
                <a:latin typeface="Times New Roman" panose="02020603050405020304" pitchFamily="18" charset="0"/>
                <a:cs typeface="Times New Roman" panose="02020603050405020304" pitchFamily="18" charset="0"/>
              </a:rPr>
              <a:t>-д </a:t>
            </a:r>
            <a:r>
              <a:rPr lang="en-US" sz="2000" dirty="0" err="1">
                <a:latin typeface="Times New Roman" panose="02020603050405020304" pitchFamily="18" charset="0"/>
                <a:cs typeface="Times New Roman" panose="02020603050405020304" pitchFamily="18" charset="0"/>
              </a:rPr>
              <a:t>харьцуулсан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харьцаа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орчны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хугарлын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илтгэгчүүдийн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урвуу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харьцаатай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тэнцүү</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Хугарлын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хуулийг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томьёолж</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бичвэл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туссан</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өнцөг</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ойсон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өнцөг</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62923672"/>
              </p:ext>
            </p:extLst>
          </p:nvPr>
        </p:nvGraphicFramePr>
        <p:xfrm>
          <a:off x="3819291" y="2683728"/>
          <a:ext cx="2070100" cy="736600"/>
        </p:xfrm>
        <a:graphic>
          <a:graphicData uri="http://schemas.openxmlformats.org/presentationml/2006/ole">
            <mc:AlternateContent xmlns:mc="http://schemas.openxmlformats.org/markup-compatibility/2006">
              <mc:Choice xmlns:v="urn:schemas-microsoft-com:vml" Requires="v">
                <p:oleObj spid="_x0000_s4102" name="Equation" r:id="rId3" imgW="2070000" imgH="736560" progId="Equation.3">
                  <p:embed/>
                </p:oleObj>
              </mc:Choice>
              <mc:Fallback>
                <p:oleObj name="Equation" r:id="rId3" imgW="2070000" imgH="736560" progId="Equation.3">
                  <p:embed/>
                  <p:pic>
                    <p:nvPicPr>
                      <p:cNvPr id="0" name=""/>
                      <p:cNvPicPr/>
                      <p:nvPr/>
                    </p:nvPicPr>
                    <p:blipFill>
                      <a:blip r:embed="rId4"/>
                      <a:stretch>
                        <a:fillRect/>
                      </a:stretch>
                    </p:blipFill>
                    <p:spPr>
                      <a:xfrm>
                        <a:off x="3819291" y="2683728"/>
                        <a:ext cx="2070100" cy="736600"/>
                      </a:xfrm>
                      <a:prstGeom prst="rect">
                        <a:avLst/>
                      </a:prstGeom>
                    </p:spPr>
                  </p:pic>
                </p:oleObj>
              </mc:Fallback>
            </mc:AlternateContent>
          </a:graphicData>
        </a:graphic>
      </p:graphicFrame>
    </p:spTree>
    <p:extLst>
      <p:ext uri="{BB962C8B-B14F-4D97-AF65-F5344CB8AC3E}">
        <p14:creationId xmlns:p14="http://schemas.microsoft.com/office/powerpoint/2010/main" val="56581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366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30796" t="28166" r="30383" b="25160"/>
          <a:stretch/>
        </p:blipFill>
        <p:spPr>
          <a:xfrm>
            <a:off x="596766" y="1555935"/>
            <a:ext cx="3392326" cy="2294170"/>
          </a:xfrm>
          <a:prstGeom prst="rect">
            <a:avLst/>
          </a:prstGeom>
        </p:spPr>
      </p:pic>
      <p:sp>
        <p:nvSpPr>
          <p:cNvPr id="5" name="Title 1"/>
          <p:cNvSpPr txBox="1">
            <a:spLocks/>
          </p:cNvSpPr>
          <p:nvPr/>
        </p:nvSpPr>
        <p:spPr>
          <a:xfrm>
            <a:off x="585537" y="633028"/>
            <a:ext cx="11444438"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2700" b="1" dirty="0" smtClean="0">
                <a:latin typeface="Times New Roman" panose="02020603050405020304" pitchFamily="18" charset="0"/>
                <a:cs typeface="Times New Roman" panose="02020603050405020304" pitchFamily="18" charset="0"/>
              </a:rPr>
              <a:t>Бодлого №1.</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Ширээн</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дээр</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хавтгай</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шил</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тавиад</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эгц</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дээрээс</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нь</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харахад</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ширээний</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гадаргуу</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ямар</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хэмжээгээр</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шилжиж</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үзэгдэх</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вэ</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Шилний</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зузаан</a:t>
            </a:r>
            <a:r>
              <a:rPr lang="en-US" sz="2700" b="1" dirty="0" smtClean="0">
                <a:latin typeface="Times New Roman" panose="02020603050405020304" pitchFamily="18" charset="0"/>
                <a:cs typeface="Times New Roman" panose="02020603050405020304" pitchFamily="18" charset="0"/>
              </a:rPr>
              <a:t> d=5мм, </a:t>
            </a:r>
            <a:r>
              <a:rPr lang="en-US" sz="2700" b="1" dirty="0" err="1" smtClean="0">
                <a:latin typeface="Times New Roman" panose="02020603050405020304" pitchFamily="18" charset="0"/>
                <a:cs typeface="Times New Roman" panose="02020603050405020304" pitchFamily="18" charset="0"/>
              </a:rPr>
              <a:t>хугарлын</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илтгэгч</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нь</a:t>
            </a:r>
            <a:r>
              <a:rPr lang="en-US" sz="2700" b="1" dirty="0" smtClean="0">
                <a:latin typeface="Times New Roman" panose="02020603050405020304" pitchFamily="18" charset="0"/>
                <a:cs typeface="Times New Roman" panose="02020603050405020304" pitchFamily="18" charset="0"/>
              </a:rPr>
              <a:t> n = 1.6</a:t>
            </a:r>
            <a:r>
              <a:rPr lang="en-US" dirty="0" smtClean="0"/>
              <a:t/>
            </a:r>
            <a:br>
              <a:rPr lang="en-US" dirty="0" smtClean="0"/>
            </a:br>
            <a:r>
              <a:rPr lang="mn-MN" dirty="0" smtClean="0"/>
              <a:t>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710048487"/>
              </p:ext>
            </p:extLst>
          </p:nvPr>
        </p:nvGraphicFramePr>
        <p:xfrm>
          <a:off x="6113012" y="1973920"/>
          <a:ext cx="952500" cy="660400"/>
        </p:xfrm>
        <a:graphic>
          <a:graphicData uri="http://schemas.openxmlformats.org/presentationml/2006/ole">
            <mc:AlternateContent xmlns:mc="http://schemas.openxmlformats.org/markup-compatibility/2006">
              <mc:Choice xmlns:v="urn:schemas-microsoft-com:vml" Requires="v">
                <p:oleObj spid="_x0000_s1103" name="Equation" r:id="rId4" imgW="952200" imgH="660240" progId="Equation.3">
                  <p:embed/>
                </p:oleObj>
              </mc:Choice>
              <mc:Fallback>
                <p:oleObj name="Equation" r:id="rId4" imgW="952200" imgH="660240" progId="Equation.3">
                  <p:embed/>
                  <p:pic>
                    <p:nvPicPr>
                      <p:cNvPr id="0" name="Object 7"/>
                      <p:cNvPicPr>
                        <a:picLocks noChangeAspect="1" noChangeArrowheads="1"/>
                      </p:cNvPicPr>
                      <p:nvPr/>
                    </p:nvPicPr>
                    <p:blipFill>
                      <a:blip r:embed="rId5"/>
                      <a:srcRect/>
                      <a:stretch>
                        <a:fillRect/>
                      </a:stretch>
                    </p:blipFill>
                    <p:spPr bwMode="auto">
                      <a:xfrm>
                        <a:off x="6113012" y="1973920"/>
                        <a:ext cx="9525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82974355"/>
              </p:ext>
            </p:extLst>
          </p:nvPr>
        </p:nvGraphicFramePr>
        <p:xfrm>
          <a:off x="5241921" y="2728530"/>
          <a:ext cx="469900" cy="292100"/>
        </p:xfrm>
        <a:graphic>
          <a:graphicData uri="http://schemas.openxmlformats.org/presentationml/2006/ole">
            <mc:AlternateContent xmlns:mc="http://schemas.openxmlformats.org/markup-compatibility/2006">
              <mc:Choice xmlns:v="urn:schemas-microsoft-com:vml" Requires="v">
                <p:oleObj spid="_x0000_s1104" name="Equation" r:id="rId6" imgW="469696" imgH="291973" progId="Equation.3">
                  <p:embed/>
                </p:oleObj>
              </mc:Choice>
              <mc:Fallback>
                <p:oleObj name="Equation" r:id="rId6" imgW="469696" imgH="29197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921" y="2728530"/>
                        <a:ext cx="4699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47226837"/>
              </p:ext>
            </p:extLst>
          </p:nvPr>
        </p:nvGraphicFramePr>
        <p:xfrm>
          <a:off x="4281538" y="3147324"/>
          <a:ext cx="2349500" cy="660400"/>
        </p:xfrm>
        <a:graphic>
          <a:graphicData uri="http://schemas.openxmlformats.org/presentationml/2006/ole">
            <mc:AlternateContent xmlns:mc="http://schemas.openxmlformats.org/markup-compatibility/2006">
              <mc:Choice xmlns:v="urn:schemas-microsoft-com:vml" Requires="v">
                <p:oleObj spid="_x0000_s1105" name="Equation" r:id="rId8" imgW="2349500" imgH="660400" progId="Equation.3">
                  <p:embed/>
                </p:oleObj>
              </mc:Choice>
              <mc:Fallback>
                <p:oleObj name="Equation" r:id="rId8" imgW="2349500" imgH="660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1538" y="3147324"/>
                        <a:ext cx="23495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58272351"/>
              </p:ext>
            </p:extLst>
          </p:nvPr>
        </p:nvGraphicFramePr>
        <p:xfrm>
          <a:off x="6988498" y="3262515"/>
          <a:ext cx="605933" cy="430017"/>
        </p:xfrm>
        <a:graphic>
          <a:graphicData uri="http://schemas.openxmlformats.org/presentationml/2006/ole">
            <mc:AlternateContent xmlns:mc="http://schemas.openxmlformats.org/markup-compatibility/2006">
              <mc:Choice xmlns:v="urn:schemas-microsoft-com:vml" Requires="v">
                <p:oleObj spid="_x0000_s1106" name="Equation" r:id="rId10" imgW="190417" imgH="139639" progId="Equation.3">
                  <p:embed/>
                </p:oleObj>
              </mc:Choice>
              <mc:Fallback>
                <p:oleObj name="Equation" r:id="rId10" imgW="190417" imgH="139639"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88498" y="3262515"/>
                        <a:ext cx="605933" cy="430017"/>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199903608"/>
              </p:ext>
            </p:extLst>
          </p:nvPr>
        </p:nvGraphicFramePr>
        <p:xfrm>
          <a:off x="7829225" y="3304030"/>
          <a:ext cx="863600" cy="259138"/>
        </p:xfrm>
        <a:graphic>
          <a:graphicData uri="http://schemas.openxmlformats.org/presentationml/2006/ole">
            <mc:AlternateContent xmlns:mc="http://schemas.openxmlformats.org/markup-compatibility/2006">
              <mc:Choice xmlns:v="urn:schemas-microsoft-com:vml" Requires="v">
                <p:oleObj spid="_x0000_s1107" name="Equation" r:id="rId12" imgW="863225" imgH="253890" progId="Equation.3">
                  <p:embed/>
                </p:oleObj>
              </mc:Choice>
              <mc:Fallback>
                <p:oleObj name="Equation" r:id="rId12" imgW="863225" imgH="253890"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29225" y="3304030"/>
                        <a:ext cx="863600" cy="259138"/>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14708641"/>
              </p:ext>
            </p:extLst>
          </p:nvPr>
        </p:nvGraphicFramePr>
        <p:xfrm>
          <a:off x="4686296" y="3980457"/>
          <a:ext cx="1111250" cy="254000"/>
        </p:xfrm>
        <a:graphic>
          <a:graphicData uri="http://schemas.openxmlformats.org/presentationml/2006/ole">
            <mc:AlternateContent xmlns:mc="http://schemas.openxmlformats.org/markup-compatibility/2006">
              <mc:Choice xmlns:v="urn:schemas-microsoft-com:vml" Requires="v">
                <p:oleObj spid="_x0000_s1108" name="Equation" r:id="rId14" imgW="1117115" imgH="253890" progId="Equation.3">
                  <p:embed/>
                </p:oleObj>
              </mc:Choice>
              <mc:Fallback>
                <p:oleObj name="Equation" r:id="rId14" imgW="1117115" imgH="25389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6296" y="3980457"/>
                        <a:ext cx="111125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40358147"/>
              </p:ext>
            </p:extLst>
          </p:nvPr>
        </p:nvGraphicFramePr>
        <p:xfrm>
          <a:off x="596766" y="4351271"/>
          <a:ext cx="3276600" cy="660400"/>
        </p:xfrm>
        <a:graphic>
          <a:graphicData uri="http://schemas.openxmlformats.org/presentationml/2006/ole">
            <mc:AlternateContent xmlns:mc="http://schemas.openxmlformats.org/markup-compatibility/2006">
              <mc:Choice xmlns:v="urn:schemas-microsoft-com:vml" Requires="v">
                <p:oleObj spid="_x0000_s1109" name="Equation" r:id="rId16" imgW="3276600" imgH="660400" progId="Equation.3">
                  <p:embed/>
                </p:oleObj>
              </mc:Choice>
              <mc:Fallback>
                <p:oleObj name="Equation" r:id="rId16" imgW="3276600" imgH="660400" progId="Equation.3">
                  <p:embed/>
                  <p:pic>
                    <p:nvPicPr>
                      <p:cNvPr id="0"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6766" y="4351271"/>
                        <a:ext cx="3276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4223886" y="1620037"/>
            <a:ext cx="33554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Бодолт</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4223886" y="28475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0"/>
          <p:cNvSpPr>
            <a:spLocks noChangeArrowheads="1"/>
          </p:cNvSpPr>
          <p:nvPr/>
        </p:nvSpPr>
        <p:spPr bwMode="auto">
          <a:xfrm>
            <a:off x="5829218" y="2626922"/>
            <a:ext cx="535426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бага</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өнцөг</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учир</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mn-MN"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з</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ургаас</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989092" y="4501773"/>
            <a:ext cx="47037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хэмжээгээр</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дээшилж</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ажиглагдана</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6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5960" y="1636510"/>
            <a:ext cx="8487872" cy="2225713"/>
          </a:xfrm>
        </p:spPr>
        <p:txBody>
          <a:bodyPr>
            <a:normAutofit fontScale="92500"/>
          </a:bodyPr>
          <a:lstStyle/>
          <a:p>
            <a:pPr marL="0" indent="0">
              <a:buNone/>
            </a:pPr>
            <a:r>
              <a:rPr lang="en-US" sz="2400" b="1" dirty="0" err="1">
                <a:latin typeface="Times New Roman" panose="02020603050405020304" pitchFamily="18" charset="0"/>
                <a:cs typeface="Times New Roman" panose="02020603050405020304" pitchFamily="18" charset="0"/>
              </a:rPr>
              <a:t>Бодолт</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Нэгэн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төрлийн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бус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орчинд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гэрэл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хугарч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гэрлийн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цацраг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мурийдаг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Энэ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үзэгдлийн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жишээ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нь</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зэрэглээ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юм</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Одоо</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гэрлийн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цацрагийн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муруйлтын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радиусыг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тодорхойлъ</a:t>
            </a:r>
            <a:r>
              <a:rPr lang="mn-MN" sz="2400" dirty="0">
                <a:latin typeface="Times New Roman" panose="02020603050405020304" pitchFamily="18" charset="0"/>
                <a:cs typeface="Times New Roman" panose="02020603050405020304" pitchFamily="18" charset="0"/>
              </a:rPr>
              <a:t>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Босоо</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чигт</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dx</a:t>
            </a:r>
            <a:r>
              <a:rPr lang="mn-M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зузаан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үеэр</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гэрлийн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цацрагийг</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нэвтрэхдээ</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өнцгөөр</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тусч</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өнцгөөр</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хугарчээ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Цацраг</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зам</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туулах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бол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түүнийг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тойргийн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нум</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гэж</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үзвэл</a:t>
            </a:r>
            <a:r>
              <a:rPr lang="en-US" sz="2400" dirty="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rotWithShape="1">
          <a:blip r:embed="rId3"/>
          <a:srcRect l="31898" t="27825" r="30945" b="21159"/>
          <a:stretch/>
        </p:blipFill>
        <p:spPr>
          <a:xfrm>
            <a:off x="259882" y="1742302"/>
            <a:ext cx="3339966" cy="2579441"/>
          </a:xfrm>
          <a:prstGeom prst="rect">
            <a:avLst/>
          </a:prstGeom>
        </p:spPr>
      </p:pic>
      <p:sp>
        <p:nvSpPr>
          <p:cNvPr id="5" name="Rectangle 2"/>
          <p:cNvSpPr>
            <a:spLocks noChangeArrowheads="1"/>
          </p:cNvSpPr>
          <p:nvPr/>
        </p:nvSpPr>
        <p:spPr bwMode="auto">
          <a:xfrm>
            <a:off x="125128" y="176329"/>
            <a:ext cx="11582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Агаарын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хугарлын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илтгэгч</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дээшлэх</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тусам</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багасч</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хугарлын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илтгэгчийн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градиент</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үүссэнээр</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гэрлийн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цацраг</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муруйжээ</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хугарлын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илтгэгчтэй</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цэгт</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хугарлын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илтгэгчийн</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градиент</a:t>
            </a:r>
            <a:r>
              <a:rPr kumimoji="0" lang="en-US" altLang="en-US" sz="2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smtClean="0">
                <a:latin typeface="Times New Roman" panose="02020603050405020304" pitchFamily="18" charset="0"/>
                <a:ea typeface="Calibri" panose="020F0502020204030204" pitchFamily="34" charset="0"/>
                <a:cs typeface="Times New Roman" panose="02020603050405020304" pitchFamily="18" charset="0"/>
              </a:rPr>
              <a:t>өгөгдсөн</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ба</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энэ</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цэгт</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градиентийн</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чиглэлд</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гэрлийн</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цацраг</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өнцгөөр</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тусах</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бол</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цацрагийн</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муруйлтын</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a:latin typeface="Times New Roman" panose="02020603050405020304" pitchFamily="18" charset="0"/>
                <a:ea typeface="Calibri" panose="020F0502020204030204" pitchFamily="34" charset="0"/>
                <a:cs typeface="Times New Roman" panose="02020603050405020304" pitchFamily="18" charset="0"/>
              </a:rPr>
              <a:t>радиусыг</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b="1" dirty="0" err="1" smtClean="0">
                <a:latin typeface="Times New Roman" panose="02020603050405020304" pitchFamily="18" charset="0"/>
                <a:ea typeface="Calibri" panose="020F0502020204030204" pitchFamily="34" charset="0"/>
                <a:cs typeface="Times New Roman" panose="02020603050405020304" pitchFamily="18" charset="0"/>
              </a:rPr>
              <a:t>олоорой</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171528771"/>
              </p:ext>
            </p:extLst>
          </p:nvPr>
        </p:nvGraphicFramePr>
        <p:xfrm>
          <a:off x="1438309" y="899604"/>
          <a:ext cx="298450" cy="419100"/>
        </p:xfrm>
        <a:graphic>
          <a:graphicData uri="http://schemas.openxmlformats.org/presentationml/2006/ole">
            <mc:AlternateContent xmlns:mc="http://schemas.openxmlformats.org/markup-compatibility/2006">
              <mc:Choice xmlns:v="urn:schemas-microsoft-com:vml" Requires="v">
                <p:oleObj spid="_x0000_s2135" name="Equation" r:id="rId4" imgW="215713" imgH="304536" progId="Equation.3">
                  <p:embed/>
                </p:oleObj>
              </mc:Choice>
              <mc:Fallback>
                <p:oleObj name="Equation" r:id="rId4" imgW="215713" imgH="30453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309" y="899604"/>
                        <a:ext cx="298450" cy="41910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94903327"/>
              </p:ext>
            </p:extLst>
          </p:nvPr>
        </p:nvGraphicFramePr>
        <p:xfrm>
          <a:off x="5721016" y="3900727"/>
          <a:ext cx="1111250" cy="254000"/>
        </p:xfrm>
        <a:graphic>
          <a:graphicData uri="http://schemas.openxmlformats.org/presentationml/2006/ole">
            <mc:AlternateContent xmlns:mc="http://schemas.openxmlformats.org/markup-compatibility/2006">
              <mc:Choice xmlns:v="urn:schemas-microsoft-com:vml" Requires="v">
                <p:oleObj spid="_x0000_s2136" name="Equation" r:id="rId6" imgW="1117115" imgH="253890" progId="Equation.3">
                  <p:embed/>
                </p:oleObj>
              </mc:Choice>
              <mc:Fallback>
                <p:oleObj name="Equation" r:id="rId6" imgW="1117115" imgH="25389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1016" y="3900727"/>
                        <a:ext cx="111125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82029039"/>
              </p:ext>
            </p:extLst>
          </p:nvPr>
        </p:nvGraphicFramePr>
        <p:xfrm>
          <a:off x="6493309" y="4259030"/>
          <a:ext cx="254000" cy="254000"/>
        </p:xfrm>
        <a:graphic>
          <a:graphicData uri="http://schemas.openxmlformats.org/presentationml/2006/ole">
            <mc:AlternateContent xmlns:mc="http://schemas.openxmlformats.org/markup-compatibility/2006">
              <mc:Choice xmlns:v="urn:schemas-microsoft-com:vml" Requires="v">
                <p:oleObj spid="_x0000_s2137" name="Equation" r:id="rId8" imgW="253780" imgH="253780" progId="Equation.3">
                  <p:embed/>
                </p:oleObj>
              </mc:Choice>
              <mc:Fallback>
                <p:oleObj name="Equation" r:id="rId8" imgW="253780" imgH="25378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3309" y="4259030"/>
                        <a:ext cx="2540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44038005"/>
              </p:ext>
            </p:extLst>
          </p:nvPr>
        </p:nvGraphicFramePr>
        <p:xfrm>
          <a:off x="5495757" y="4579729"/>
          <a:ext cx="1066800" cy="609600"/>
        </p:xfrm>
        <a:graphic>
          <a:graphicData uri="http://schemas.openxmlformats.org/presentationml/2006/ole">
            <mc:AlternateContent xmlns:mc="http://schemas.openxmlformats.org/markup-compatibility/2006">
              <mc:Choice xmlns:v="urn:schemas-microsoft-com:vml" Requires="v">
                <p:oleObj spid="_x0000_s2138" name="Equation" r:id="rId10" imgW="1066800" imgH="609600" progId="Equation.3">
                  <p:embed/>
                </p:oleObj>
              </mc:Choice>
              <mc:Fallback>
                <p:oleObj name="Equation" r:id="rId10" imgW="1066800" imgH="609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5757" y="4579729"/>
                        <a:ext cx="1066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118486071"/>
              </p:ext>
            </p:extLst>
          </p:nvPr>
        </p:nvGraphicFramePr>
        <p:xfrm>
          <a:off x="3147995" y="5189329"/>
          <a:ext cx="355600" cy="254000"/>
        </p:xfrm>
        <a:graphic>
          <a:graphicData uri="http://schemas.openxmlformats.org/presentationml/2006/ole">
            <mc:AlternateContent xmlns:mc="http://schemas.openxmlformats.org/markup-compatibility/2006">
              <mc:Choice xmlns:v="urn:schemas-microsoft-com:vml" Requires="v">
                <p:oleObj spid="_x0000_s2139" name="Equation" r:id="rId12" imgW="355292" imgH="253780" progId="Equation.3">
                  <p:embed/>
                </p:oleObj>
              </mc:Choice>
              <mc:Fallback>
                <p:oleObj name="Equation" r:id="rId12" imgW="355292" imgH="2537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7995" y="5189329"/>
                        <a:ext cx="355600" cy="254000"/>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02967596"/>
              </p:ext>
            </p:extLst>
          </p:nvPr>
        </p:nvGraphicFramePr>
        <p:xfrm>
          <a:off x="5444791" y="5490251"/>
          <a:ext cx="1663700" cy="254000"/>
        </p:xfrm>
        <a:graphic>
          <a:graphicData uri="http://schemas.openxmlformats.org/presentationml/2006/ole">
            <mc:AlternateContent xmlns:mc="http://schemas.openxmlformats.org/markup-compatibility/2006">
              <mc:Choice xmlns:v="urn:schemas-microsoft-com:vml" Requires="v">
                <p:oleObj spid="_x0000_s2140" name="Equation" r:id="rId14" imgW="1663700" imgH="254000" progId="Equation.3">
                  <p:embed/>
                </p:oleObj>
              </mc:Choice>
              <mc:Fallback>
                <p:oleObj name="Equation" r:id="rId14" imgW="1663700" imgH="2540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4791" y="5490251"/>
                        <a:ext cx="16637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087504957"/>
              </p:ext>
            </p:extLst>
          </p:nvPr>
        </p:nvGraphicFramePr>
        <p:xfrm>
          <a:off x="5527341" y="6200203"/>
          <a:ext cx="1498600" cy="254000"/>
        </p:xfrm>
        <a:graphic>
          <a:graphicData uri="http://schemas.openxmlformats.org/presentationml/2006/ole">
            <mc:AlternateContent xmlns:mc="http://schemas.openxmlformats.org/markup-compatibility/2006">
              <mc:Choice xmlns:v="urn:schemas-microsoft-com:vml" Requires="v">
                <p:oleObj spid="_x0000_s2141" name="Equation" r:id="rId16" imgW="1497950" imgH="253890" progId="Equation.3">
                  <p:embed/>
                </p:oleObj>
              </mc:Choice>
              <mc:Fallback>
                <p:oleObj name="Equation" r:id="rId16" imgW="1497950" imgH="25389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27341" y="6200203"/>
                        <a:ext cx="149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452387" y="4087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4"/>
          <p:cNvSpPr>
            <a:spLocks noChangeArrowheads="1"/>
          </p:cNvSpPr>
          <p:nvPr/>
        </p:nvSpPr>
        <p:spPr bwMode="auto">
          <a:xfrm>
            <a:off x="3599848" y="3856135"/>
            <a:ext cx="90669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(4.16)</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болох</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ба</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нөгөө</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талаас</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altLang="en-US" sz="2000" dirty="0" err="1">
                <a:latin typeface="Arial" panose="020B0604020202020204" pitchFamily="34" charset="0"/>
                <a:ea typeface="Calibri" panose="020F0502020204030204" pitchFamily="34" charset="0"/>
                <a:cs typeface="Times New Roman" panose="02020603050405020304" pitchFamily="18" charset="0"/>
              </a:rPr>
              <a:t>нь</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59882" y="5060918"/>
            <a:ext cx="75639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4.16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ба</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4.17 -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оос</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dx</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ба</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altLang="en-US" sz="2000" dirty="0" err="1" smtClean="0">
                <a:latin typeface="Arial" panose="020B0604020202020204" pitchFamily="34" charset="0"/>
                <a:ea typeface="Calibri" panose="020F0502020204030204" pitchFamily="34" charset="0"/>
                <a:cs typeface="Times New Roman" panose="02020603050405020304" pitchFamily="18" charset="0"/>
              </a:rPr>
              <a:t>нь</a:t>
            </a:r>
            <a:r>
              <a:rPr lang="en-US" altLang="en-US" sz="2000" dirty="0" smtClean="0">
                <a:latin typeface="Arial" panose="020B0604020202020204" pitchFamily="34" charset="0"/>
                <a:ea typeface="Calibri" panose="020F0502020204030204" pitchFamily="34" charset="0"/>
                <a:cs typeface="Times New Roman" panose="02020603050405020304" pitchFamily="18" charset="0"/>
              </a:rPr>
              <a:t> </a:t>
            </a:r>
            <a:r>
              <a:rPr lang="en-US" altLang="en-US" sz="2000" dirty="0" err="1">
                <a:latin typeface="Arial" panose="020B0604020202020204" pitchFamily="34" charset="0"/>
                <a:ea typeface="Calibri" panose="020F0502020204030204" pitchFamily="34" charset="0"/>
                <a:cs typeface="Times New Roman" panose="02020603050405020304" pitchFamily="18" charset="0"/>
              </a:rPr>
              <a:t>дараах</a:t>
            </a:r>
            <a:r>
              <a:rPr lang="en-US" altLang="en-US" sz="2000" dirty="0">
                <a:latin typeface="Arial" panose="020B0604020202020204" pitchFamily="34" charset="0"/>
                <a:ea typeface="Calibri" panose="020F0502020204030204" pitchFamily="34" charset="0"/>
                <a:cs typeface="Times New Roman" panose="02020603050405020304" pitchFamily="18" charset="0"/>
              </a:rPr>
              <a:t> </a:t>
            </a:r>
            <a:r>
              <a:rPr lang="en-US" altLang="en-US" sz="2000" dirty="0" err="1">
                <a:latin typeface="Arial" panose="020B0604020202020204" pitchFamily="34" charset="0"/>
                <a:ea typeface="Calibri" panose="020F0502020204030204" pitchFamily="34" charset="0"/>
                <a:cs typeface="Times New Roman" panose="02020603050405020304" pitchFamily="18" charset="0"/>
              </a:rPr>
              <a:t>байдлаар</a:t>
            </a:r>
            <a:r>
              <a:rPr lang="en-US" altLang="en-US" sz="2000" dirty="0">
                <a:latin typeface="Arial" panose="020B0604020202020204" pitchFamily="34" charset="0"/>
                <a:ea typeface="Calibri" panose="020F0502020204030204" pitchFamily="34" charset="0"/>
                <a:cs typeface="Times New Roman" panose="02020603050405020304" pitchFamily="18" charset="0"/>
              </a:rPr>
              <a:t> </a:t>
            </a:r>
            <a:r>
              <a:rPr lang="en-US" altLang="en-US" sz="2000" dirty="0" err="1">
                <a:latin typeface="Arial" panose="020B0604020202020204" pitchFamily="34" charset="0"/>
                <a:ea typeface="Calibri" panose="020F0502020204030204" pitchFamily="34" charset="0"/>
                <a:cs typeface="Times New Roman" panose="02020603050405020304" pitchFamily="18" charset="0"/>
              </a:rPr>
              <a:t>холбогдоно</a:t>
            </a:r>
            <a:r>
              <a:rPr lang="en-US" altLang="en-US" sz="2000" dirty="0">
                <a:latin typeface="Arial" panose="020B060402020202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3503595" y="4876683"/>
            <a:ext cx="18473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59882" y="5395893"/>
            <a:ext cx="1040384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(4.18)</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Одоо</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хугарлын</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хуулийг</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авч</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үзье</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Хугарлын</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үед</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4"/>
          <p:cNvSpPr/>
          <p:nvPr/>
        </p:nvSpPr>
        <p:spPr>
          <a:xfrm>
            <a:off x="8326373" y="4653461"/>
            <a:ext cx="787395" cy="369332"/>
          </a:xfrm>
          <a:prstGeom prst="rect">
            <a:avLst/>
          </a:prstGeom>
        </p:spPr>
        <p:txBody>
          <a:bodyPr wrap="none">
            <a:spAutoFit/>
          </a:bodyPr>
          <a:lstStyle/>
          <a:p>
            <a:pPr lvl="0" eaLnBrk="0" fontAlgn="base" hangingPunct="0">
              <a:spcBef>
                <a:spcPct val="0"/>
              </a:spcBef>
              <a:spcAft>
                <a:spcPct val="0"/>
              </a:spcAft>
            </a:pPr>
            <a:r>
              <a:rPr lang="en-US" altLang="en-US" dirty="0">
                <a:latin typeface="Arial" panose="020B0604020202020204" pitchFamily="34" charset="0"/>
                <a:ea typeface="Calibri" panose="020F0502020204030204" pitchFamily="34" charset="0"/>
                <a:cs typeface="Times New Roman" panose="02020603050405020304" pitchFamily="18" charset="0"/>
              </a:rPr>
              <a:t>(4.17)</a:t>
            </a:r>
            <a:endParaRPr lang="en-US" altLang="en-US" sz="700" dirty="0">
              <a:latin typeface="Arial" panose="020B0604020202020204" pitchFamily="34" charset="0"/>
            </a:endParaRPr>
          </a:p>
        </p:txBody>
      </p:sp>
      <p:sp>
        <p:nvSpPr>
          <p:cNvPr id="26" name="Rectangle 25"/>
          <p:cNvSpPr/>
          <p:nvPr/>
        </p:nvSpPr>
        <p:spPr>
          <a:xfrm>
            <a:off x="259882" y="6042434"/>
            <a:ext cx="8460188" cy="787652"/>
          </a:xfrm>
          <a:prstGeom prst="rect">
            <a:avLst/>
          </a:prstGeom>
        </p:spPr>
        <p:txBody>
          <a:bodyPr wrap="square">
            <a:spAutoFit/>
          </a:bodyPr>
          <a:lstStyle/>
          <a:p>
            <a:pPr algn="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(4.19)</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нөхцөл</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хангагдах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учир</a:t>
            </a:r>
            <a:r>
              <a:rPr lang="en-US" dirty="0">
                <a:latin typeface="Times New Roman" panose="02020603050405020304" pitchFamily="18" charset="0"/>
                <a:ea typeface="Calibri" panose="020F0502020204030204" pitchFamily="34" charset="0"/>
                <a:cs typeface="Times New Roman" panose="02020603050405020304" pitchFamily="18" charset="0"/>
              </a:rPr>
              <a:t> 4.19-р </a:t>
            </a:r>
            <a:r>
              <a:rPr lang="en-US" dirty="0" err="1">
                <a:latin typeface="Times New Roman" panose="02020603050405020304" pitchFamily="18" charset="0"/>
                <a:ea typeface="Calibri" panose="020F0502020204030204" pitchFamily="34" charset="0"/>
                <a:cs typeface="Times New Roman" panose="02020603050405020304" pitchFamily="18" charset="0"/>
              </a:rPr>
              <a:t>томь</a:t>
            </a:r>
            <a:r>
              <a:rPr lang="mn-MN" dirty="0">
                <a:latin typeface="Times New Roman" panose="02020603050405020304" pitchFamily="18" charset="0"/>
                <a:ea typeface="Calibri" panose="020F0502020204030204" pitchFamily="34" charset="0"/>
                <a:cs typeface="Times New Roman" panose="02020603050405020304" pitchFamily="18" charset="0"/>
              </a:rPr>
              <a:t>ё</a:t>
            </a:r>
            <a:r>
              <a:rPr lang="en-US" dirty="0" err="1">
                <a:latin typeface="Times New Roman" panose="02020603050405020304" pitchFamily="18" charset="0"/>
                <a:ea typeface="Calibri" panose="020F0502020204030204" pitchFamily="34" charset="0"/>
                <a:cs typeface="Times New Roman" panose="02020603050405020304" pitchFamily="18" charset="0"/>
              </a:rPr>
              <a:t>оноос</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дифференциал</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авбал</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7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l="18794" t="33120" r="18440" b="30189"/>
          <a:stretch/>
        </p:blipFill>
        <p:spPr>
          <a:xfrm>
            <a:off x="389106" y="1692613"/>
            <a:ext cx="6035159" cy="1984442"/>
          </a:xfrm>
          <a:prstGeom prst="rect">
            <a:avLst/>
          </a:prstGeom>
        </p:spPr>
      </p:pic>
    </p:spTree>
    <p:extLst>
      <p:ext uri="{BB962C8B-B14F-4D97-AF65-F5344CB8AC3E}">
        <p14:creationId xmlns:p14="http://schemas.microsoft.com/office/powerpoint/2010/main" val="1538394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9195</TotalTime>
  <Words>251</Words>
  <Application>Microsoft Office PowerPoint</Application>
  <PresentationFormat>Widescreen</PresentationFormat>
  <Paragraphs>25</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Office Theme</vt:lpstr>
      <vt:lpstr>Equation</vt:lpstr>
      <vt:lpstr>PowerPoint Presentation</vt:lpstr>
      <vt:lpstr>PowerPoint Presentation</vt:lpstr>
      <vt:lpstr>Гэрэл ойх ба хугарах хууль:   Хоёр орчны зааг дээр туссан, ойсон, хугарсан цацраг, тусгалын цэг дэх гадаргын нормаль нэг хавтгайд оршино. Гэрэл ойхдоо тусгалын өнцөгтэй ижил өнцгөөр ойно. Гэрэл нэг орчноос нөгөө орчин руу хугарахдаа туссан өнцгийн синусийг хугарсан өнцгийн синус-д харьцуулсан харьцаа нь орчны хугарлын илтгэгчүүдийн урвуу харьцаатай тэнцүү. Хугарлын хуулийг томьёолж бичвэл (туссан өнцөг   1, ойсон өнцөг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2021-01-07T03:36:16Z</dcterms:created>
  <dcterms:modified xsi:type="dcterms:W3CDTF">2021-01-17T17:47:05Z</dcterms:modified>
</cp:coreProperties>
</file>